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07_0.xml" ContentType="application/vnd.ms-powerpoint.comments+xml"/>
  <Override PartName="/ppt/notesSlides/notesSlide9.xml" ContentType="application/vnd.openxmlformats-officedocument.presentationml.notesSlide+xml"/>
  <Override PartName="/ppt/comments/modernComment_108_0.xml" ContentType="application/vnd.ms-powerpoint.comments+xml"/>
  <Override PartName="/ppt/notesSlides/notesSlide10.xml" ContentType="application/vnd.openxmlformats-officedocument.presentationml.notesSlide+xml"/>
  <Override PartName="/ppt/comments/modernComment_109_0.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0C_0.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0F_0.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5">
  <p:sldMasterIdLst>
    <p:sldMasterId id="2147483648" r:id="rId1"/>
    <p:sldMasterId id="2147483661"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144" userDrawn="1">
          <p15:clr>
            <a:srgbClr val="A4A3A4"/>
          </p15:clr>
        </p15:guide>
        <p15:guide id="3" pos="2880" userDrawn="1">
          <p15:clr>
            <a:srgbClr val="A4A3A4"/>
          </p15:clr>
        </p15:guide>
        <p15:guide id="4" pos="5616" userDrawn="1">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hGUc9g6pUYuGtAidQOIKMIGPdov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F0A82A-1995-8B84-053E-8AEAEF694996}" name="Joseph Picone" initials="" userId="S::picone@temple.edu::5dfa8936-62e2-4ea1-b5e9-753690ee7549" providerId="AD"/>
  <p188:author id="{8D14F137-937D-741D-880A-37989382E508}" name="Dmitry Bolshak" initials="DB" userId="S::tup86819@temple.edu::25fb5d17-557a-4ed7-9e73-2054e14e06b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p:restoredTop sz="94694"/>
  </p:normalViewPr>
  <p:slideViewPr>
    <p:cSldViewPr snapToGrid="0" showGuides="1">
      <p:cViewPr varScale="1">
        <p:scale>
          <a:sx n="117" d="100"/>
          <a:sy n="117" d="100"/>
        </p:scale>
        <p:origin x="1624" y="168"/>
      </p:cViewPr>
      <p:guideLst>
        <p:guide orient="horz" pos="2160"/>
        <p:guide pos="144"/>
        <p:guide pos="2880"/>
        <p:guide pos="56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customschemas.google.com/relationships/presentationmetadata" Target="meta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107_0.xml><?xml version="1.0" encoding="utf-8"?>
<p188:cmLst xmlns:a="http://schemas.openxmlformats.org/drawingml/2006/main" xmlns:r="http://schemas.openxmlformats.org/officeDocument/2006/relationships" xmlns:p188="http://schemas.microsoft.com/office/powerpoint/2018/8/main">
  <p188:cm id="{EFCCA075-035E-7F40-9DEA-DBA709ED7211}" authorId="{6FF0A82A-1995-8B84-053E-8AEAEF694996}" status="resolved" created="2024-12-03T19:43:11.624" complete="100000">
    <pc:sldMkLst xmlns:pc="http://schemas.microsoft.com/office/powerpoint/2013/main/command">
      <pc:docMk/>
      <pc:sldMk cId="0" sldId="263"/>
    </pc:sldMkLst>
    <p188:txBody>
      <a:bodyPr/>
      <a:lstStyle/>
      <a:p>
        <a:r>
          <a:rPr lang="en-US"/>
          <a:t># and % need to be centered</a:t>
        </a:r>
      </a:p>
    </p188:txBody>
  </p188:cm>
</p188:cmLst>
</file>

<file path=ppt/comments/modernComment_108_0.xml><?xml version="1.0" encoding="utf-8"?>
<p188:cmLst xmlns:a="http://schemas.openxmlformats.org/drawingml/2006/main" xmlns:r="http://schemas.openxmlformats.org/officeDocument/2006/relationships" xmlns:p188="http://schemas.microsoft.com/office/powerpoint/2018/8/main">
  <p188:cm id="{4E90B781-CDA9-CE40-ADA5-B39EB9C97E12}" authorId="{6FF0A82A-1995-8B84-053E-8AEAEF694996}" status="resolved" created="2024-12-03T19:51:42.587" complete="100000">
    <pc:sldMkLst xmlns:pc="http://schemas.microsoft.com/office/powerpoint/2013/main/command">
      <pc:docMk/>
      <pc:sldMk cId="0" sldId="264"/>
    </pc:sldMkLst>
    <p188:txBody>
      <a:bodyPr/>
      <a:lstStyle/>
      <a:p>
        <a:r>
          <a:rPr lang="en-US"/>
          <a:t>Are you sure Riberio a ResNet18?</a:t>
        </a:r>
      </a:p>
    </p188:txBody>
  </p188:cm>
</p188:cmLst>
</file>

<file path=ppt/comments/modernComment_109_0.xml><?xml version="1.0" encoding="utf-8"?>
<p188:cmLst xmlns:a="http://schemas.openxmlformats.org/drawingml/2006/main" xmlns:r="http://schemas.openxmlformats.org/officeDocument/2006/relationships" xmlns:p188="http://schemas.microsoft.com/office/powerpoint/2018/8/main">
  <p188:cm id="{E144FA51-D9E2-9747-BA3D-463C7AC7A674}" authorId="{6FF0A82A-1995-8B84-053E-8AEAEF694996}" status="resolved" created="2024-12-03T19:52:06.954" complete="100000">
    <ac:deMkLst xmlns:ac="http://schemas.microsoft.com/office/drawing/2013/main/command">
      <pc:docMk xmlns:pc="http://schemas.microsoft.com/office/powerpoint/2013/main/command"/>
      <pc:sldMk xmlns:pc="http://schemas.microsoft.com/office/powerpoint/2013/main/command" cId="0" sldId="265"/>
      <ac:picMk id="193" creationId="{00000000-0000-0000-0000-000000000000}"/>
    </ac:deMkLst>
    <p188:txBody>
      <a:bodyPr/>
      <a:lstStyle/>
      <a:p>
        <a:r>
          <a:rPr lang="en-US"/>
          <a:t>Delete “Figure 2...” caption.</a:t>
        </a:r>
      </a:p>
    </p188:txBody>
  </p188:cm>
  <p188:cm id="{093630BD-2425-6543-86F4-B78CF047F5CD}" authorId="{6FF0A82A-1995-8B84-053E-8AEAEF694996}" status="resolved" created="2024-12-03T19:59:26.588" complete="100000">
    <ac:deMkLst xmlns:ac="http://schemas.microsoft.com/office/drawing/2013/main/command">
      <pc:docMk xmlns:pc="http://schemas.microsoft.com/office/powerpoint/2013/main/command"/>
      <pc:sldMk xmlns:pc="http://schemas.microsoft.com/office/powerpoint/2013/main/command" cId="0" sldId="265"/>
      <ac:picMk id="192" creationId="{00000000-0000-0000-0000-000000000000}"/>
    </ac:deMkLst>
    <p188:replyLst>
      <p188:reply id="{0E1D6B33-5DC6-3D4E-880F-793882CBC09B}" authorId="{6FF0A82A-1995-8B84-053E-8AEAEF694996}" created="2024-12-04T03:31:09.157">
        <p188:txBody>
          <a:bodyPr/>
          <a:lstStyle/>
          <a:p>
            <a:r>
              <a:rPr lang="en-US"/>
              <a:t>Also, this equation needs to use yi on the LHS.
</a:t>
            </a:r>
          </a:p>
        </p188:txBody>
      </p188:reply>
      <p188:reply id="{86A2D389-3D56-453D-BE82-6890EF18B602}" authorId="{8D14F137-937D-741D-880A-37989382E508}" created="2024-12-05T03:45:17.440">
        <p188:txBody>
          <a:bodyPr/>
          <a:lstStyle/>
          <a:p>
            <a:r>
              <a:rPr lang="en-US"/>
              <a:t>It doesn’t, because y and y-hat is the overall loss, while I is the sample index.</a:t>
            </a:r>
          </a:p>
        </p188:txBody>
      </p188:reply>
    </p188:replyLst>
    <p188:txBody>
      <a:bodyPr/>
      <a:lstStyle/>
      <a:p>
        <a:r>
          <a:rPr lang="en-US"/>
          <a:t>Rewrite this equation using the equation editor.</a:t>
        </a:r>
      </a:p>
    </p188:txBody>
  </p188:cm>
</p188:cmLst>
</file>

<file path=ppt/comments/modernComment_10C_0.xml><?xml version="1.0" encoding="utf-8"?>
<p188:cmLst xmlns:a="http://schemas.openxmlformats.org/drawingml/2006/main" xmlns:r="http://schemas.openxmlformats.org/officeDocument/2006/relationships" xmlns:p188="http://schemas.microsoft.com/office/powerpoint/2018/8/main">
  <p188:cm id="{019A3963-93A4-7349-9ADF-A5022706DA11}" authorId="{6FF0A82A-1995-8B84-053E-8AEAEF694996}" created="2024-12-04T01:18:35.861">
    <ac:deMkLst xmlns:ac="http://schemas.microsoft.com/office/drawing/2013/main/command">
      <pc:docMk xmlns:pc="http://schemas.microsoft.com/office/powerpoint/2013/main/command"/>
      <pc:sldMk xmlns:pc="http://schemas.microsoft.com/office/powerpoint/2013/main/command" cId="0" sldId="268"/>
      <ac:picMk id="217" creationId="{00000000-0000-0000-0000-000000000000}"/>
    </ac:deMkLst>
    <p188:txBody>
      <a:bodyPr/>
      <a:lstStyle/>
      <a:p>
        <a:r>
          <a:rPr lang="en-US"/>
          <a:t>change to pptx table
</a:t>
        </a:r>
      </a:p>
    </p188:txBody>
  </p188:cm>
</p188:cmLst>
</file>

<file path=ppt/comments/modernComment_10F_0.xml><?xml version="1.0" encoding="utf-8"?>
<p188:cmLst xmlns:a="http://schemas.openxmlformats.org/drawingml/2006/main" xmlns:r="http://schemas.openxmlformats.org/officeDocument/2006/relationships" xmlns:p188="http://schemas.microsoft.com/office/powerpoint/2018/8/main">
  <p188:cm id="{1535ADCB-0082-CB4C-955D-339B16391E98}" authorId="{6FF0A82A-1995-8B84-053E-8AEAEF694996}" status="resolved" created="2024-12-04T01:27:49.377" complete="100000">
    <ac:deMkLst xmlns:ac="http://schemas.microsoft.com/office/drawing/2013/main/command">
      <pc:docMk xmlns:pc="http://schemas.microsoft.com/office/powerpoint/2013/main/command"/>
      <pc:sldMk xmlns:pc="http://schemas.microsoft.com/office/powerpoint/2013/main/command" cId="0" sldId="271"/>
      <ac:picMk id="240" creationId="{00000000-0000-0000-0000-000000000000}"/>
    </ac:deMkLst>
    <p188:replyLst>
      <p188:reply id="{0B66BF85-DDFA-964E-9C55-4683DCA99EBA}" authorId="{6FF0A82A-1995-8B84-053E-8AEAEF694996}" created="2024-12-04T01:28:07.497">
        <p188:txBody>
          <a:bodyPr/>
          <a:lstStyle/>
          <a:p>
            <a:r>
              <a:rPr lang="en-US"/>
              <a:t>add some arrows or pointers with animation for key points
</a:t>
            </a:r>
          </a:p>
        </p188:txBody>
      </p188:reply>
      <p188:reply id="{10F8EFE8-497A-BF41-A9D5-4274A3343B36}" authorId="{6FF0A82A-1995-8B84-053E-8AEAEF694996}" created="2024-12-04T01:29:52.392">
        <p188:txBody>
          <a:bodyPr/>
          <a:lstStyle/>
          <a:p>
            <a:r>
              <a:rPr lang="en-US"/>
              <a:t>Why do the scales change from plot to plot? Normally I say plot them on the same scale (y-axis: -0.5, 0.25). But I am not sure here since what is important are the relative differences
</a:t>
            </a:r>
          </a:p>
        </p188:txBody>
      </p188:reply>
      <p188:reply id="{03BB440E-6415-4D28-8152-CD20AFEA1799}" authorId="{8D14F137-937D-741D-880A-37989382E508}" created="2024-12-05T05:23:20.326">
        <p188:txBody>
          <a:bodyPr/>
          <a:lstStyle/>
          <a:p>
            <a:r>
              <a:rPr lang="en-US"/>
              <a:t>Yes, that’s to show the relative differences</a:t>
            </a:r>
          </a:p>
        </p188:txBody>
      </p188:reply>
    </p188:replyLst>
    <p188:txBody>
      <a:bodyPr/>
      <a:lstStyle/>
      <a:p>
        <a:r>
          <a:rPr lang="en-US"/>
          <a:t>make these slides darker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533520" y="764280"/>
            <a:ext cx="6704640" cy="377136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77240" y="4777560"/>
            <a:ext cx="6217560" cy="45259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 name="Google Shape;5;n"/>
          <p:cNvSpPr txBox="1">
            <a:spLocks noGrp="1"/>
          </p:cNvSpPr>
          <p:nvPr>
            <p:ph type="hdr" idx="3"/>
          </p:nvPr>
        </p:nvSpPr>
        <p:spPr>
          <a:xfrm>
            <a:off x="0" y="0"/>
            <a:ext cx="3372840" cy="50256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 name="Google Shape;6;n"/>
          <p:cNvSpPr txBox="1">
            <a:spLocks noGrp="1"/>
          </p:cNvSpPr>
          <p:nvPr>
            <p:ph type="dt" idx="10"/>
          </p:nvPr>
        </p:nvSpPr>
        <p:spPr>
          <a:xfrm>
            <a:off x="4399200" y="0"/>
            <a:ext cx="3372840" cy="502560"/>
          </a:xfrm>
          <a:prstGeom prst="rect">
            <a:avLst/>
          </a:prstGeom>
          <a:noFill/>
          <a:ln>
            <a:noFill/>
          </a:ln>
        </p:spPr>
        <p:txBody>
          <a:bodyPr spcFirstLastPara="1" wrap="square" lIns="0" tIns="0" rIns="0" bIns="0" anchor="t" anchorCtr="0">
            <a:noAutofit/>
          </a:bodyPr>
          <a:lstStyle>
            <a:lvl1pPr marR="0" lvl="0" algn="r" rtl="0">
              <a:spcBef>
                <a:spcPts val="0"/>
              </a:spcBef>
              <a:spcAft>
                <a:spcPts val="0"/>
              </a:spcAft>
              <a:buSzPts val="1400"/>
              <a:buFont typeface="Times New Roman"/>
              <a:buNone/>
              <a:defRPr sz="1400" b="0" i="0" u="none" strike="noStrike" cap="none">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555480"/>
            <a:ext cx="3372840" cy="50256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400" b="0" i="0" u="none" strike="noStrike" cap="none">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 name="Google Shape;8;n"/>
          <p:cNvSpPr txBox="1">
            <a:spLocks noGrp="1"/>
          </p:cNvSpPr>
          <p:nvPr>
            <p:ph type="sldNum" idx="12"/>
          </p:nvPr>
        </p:nvSpPr>
        <p:spPr>
          <a:xfrm>
            <a:off x="4399200" y="9555480"/>
            <a:ext cx="3372840" cy="50256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SzPts val="1400"/>
              <a:buFont typeface="Times New Roman"/>
              <a:buNone/>
            </a:pPr>
            <a:fld id="{00000000-1234-1234-1234-123412341234}" type="slidenum">
              <a:rPr lang="en-US" sz="1400" b="0" i="0" u="none" strike="noStrike" cap="none">
                <a:latin typeface="Times New Roman"/>
                <a:ea typeface="Times New Roman"/>
                <a:cs typeface="Times New Roman"/>
                <a:sym typeface="Times New Roman"/>
              </a:rPr>
              <a:t>‹#›</a:t>
            </a:fld>
            <a:endParaRPr sz="1400" b="0" i="0" u="none" strike="noStrike" cap="none">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 name="Google Shape;121;p1: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
        <p:nvSpPr>
          <p:cNvPr id="122" name="Google Shape;122;p1:notes"/>
          <p:cNvSpPr txBox="1">
            <a:spLocks noGrp="1"/>
          </p:cNvSpPr>
          <p:nvPr>
            <p:ph type="sldNum" idx="12"/>
          </p:nvPr>
        </p:nvSpPr>
        <p:spPr>
          <a:xfrm>
            <a:off x="3884760" y="8685360"/>
            <a:ext cx="2971440" cy="4568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1a03f20538_0_155: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1a03f20538_0_155: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89" name="Google Shape;189;g31a03f20538_0_155: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1a03f20538_0_166: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1a03f20538_0_166: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98" name="Google Shape;198;g31a03f20538_0_166: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1a03f20538_0_174: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1a03f20538_0_174: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06" name="Google Shape;206;g31a03f20538_0_174: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1a03f20538_0_181: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1a03f20538_0_181: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13" name="Google Shape;213;g31a03f20538_0_181: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1a03f20538_0_191: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1a03f20538_0_191: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22" name="Google Shape;222;g31a03f20538_0_191: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1a03f20538_0_208: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1a03f20538_0_208: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30" name="Google Shape;230;g31a03f20538_0_208: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1a03f20538_0_199: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1a03f20538_0_199: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37" name="Google Shape;237;g31a03f20538_0_199: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1a03f20538_0_216: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1a03f20538_0_216: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45" name="Google Shape;245;g31a03f20538_0_216: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1a03f20538_0_301: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1a03f20538_0_301: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53" name="Google Shape;253;g31a03f20538_0_301: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1a03f20538_0_308: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31a03f20538_0_308: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60" name="Google Shape;260;g31a03f20538_0_308: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0" name="Google Shape;130;p2: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
        <p:nvSpPr>
          <p:cNvPr id="131" name="Google Shape;131;p2:notes"/>
          <p:cNvSpPr txBox="1">
            <a:spLocks noGrp="1"/>
          </p:cNvSpPr>
          <p:nvPr>
            <p:ph type="sldNum" idx="12"/>
          </p:nvPr>
        </p:nvSpPr>
        <p:spPr>
          <a:xfrm>
            <a:off x="3884760" y="8685360"/>
            <a:ext cx="2971440" cy="4568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SzPts val="1200"/>
              <a:buFont typeface="Times New Roman"/>
              <a:buNone/>
            </a:pPr>
            <a:fld id="{00000000-1234-1234-1234-123412341234}" type="slidenum">
              <a:rPr lang="en-US" sz="1200" b="0" i="0" u="none" strike="noStrike" cap="none">
                <a:latin typeface="Times New Roman"/>
                <a:ea typeface="Times New Roman"/>
                <a:cs typeface="Times New Roman"/>
                <a:sym typeface="Times New Roman"/>
              </a:rPr>
              <a:t>2</a:t>
            </a:fld>
            <a:endParaRPr sz="1200" b="0" i="0" u="none" strike="noStrike" cap="none">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1a03f20538_0_394: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1a03f20538_0_394: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67" name="Google Shape;267;g31a03f20538_0_394: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n-US"/>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1a03f20538_0_2: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1a03f20538_0_2: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38" name="Google Shape;138;g31a03f20538_0_2: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1a03f20538_0_104: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1a03f20538_0_104: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45" name="Google Shape;145;g31a03f20538_0_104: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1a03f20538_0_113: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1a03f20538_0_113: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53" name="Google Shape;153;g31a03f20538_0_113: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1a03f20538_0_119: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1a03f20538_0_119: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60" name="Google Shape;160;g31a03f20538_0_119: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1a03f20538_0_127: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1a03f20538_0_127: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67" name="Google Shape;167;g31a03f20538_0_127: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1a03f20538_0_137: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1a03f20538_0_137: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74" name="Google Shape;174;g31a03f20538_0_137: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1a03f20538_0_148: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1a03f20538_0_148: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82" name="Google Shape;182;g31a03f20538_0_148: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4"/>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5"/>
          <p:cNvSpPr txBox="1">
            <a:spLocks noGrp="1"/>
          </p:cNvSpPr>
          <p:nvPr>
            <p:ph type="body" idx="1"/>
          </p:nvPr>
        </p:nvSpPr>
        <p:spPr>
          <a:xfrm>
            <a:off x="457200" y="1604520"/>
            <a:ext cx="8229300" cy="18969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7" name="Google Shape;47;p15"/>
          <p:cNvSpPr txBox="1">
            <a:spLocks noGrp="1"/>
          </p:cNvSpPr>
          <p:nvPr>
            <p:ph type="body" idx="2"/>
          </p:nvPr>
        </p:nvSpPr>
        <p:spPr>
          <a:xfrm>
            <a:off x="457200" y="3682080"/>
            <a:ext cx="8229300" cy="18969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8"/>
        <p:cNvGrpSpPr/>
        <p:nvPr/>
      </p:nvGrpSpPr>
      <p:grpSpPr>
        <a:xfrm>
          <a:off x="0" y="0"/>
          <a:ext cx="0" cy="0"/>
          <a:chOff x="0" y="0"/>
          <a:chExt cx="0" cy="0"/>
        </a:xfrm>
      </p:grpSpPr>
      <p:sp>
        <p:nvSpPr>
          <p:cNvPr id="49" name="Google Shape;49;p16"/>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6"/>
          <p:cNvSpPr txBox="1">
            <a:spLocks noGrp="1"/>
          </p:cNvSpPr>
          <p:nvPr>
            <p:ph type="body" idx="1"/>
          </p:nvPr>
        </p:nvSpPr>
        <p:spPr>
          <a:xfrm>
            <a:off x="457200" y="1604520"/>
            <a:ext cx="4015800" cy="18969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1" name="Google Shape;51;p16"/>
          <p:cNvSpPr txBox="1">
            <a:spLocks noGrp="1"/>
          </p:cNvSpPr>
          <p:nvPr>
            <p:ph type="body" idx="2"/>
          </p:nvPr>
        </p:nvSpPr>
        <p:spPr>
          <a:xfrm>
            <a:off x="4674240" y="1604520"/>
            <a:ext cx="4015800" cy="18969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2" name="Google Shape;52;p16"/>
          <p:cNvSpPr txBox="1">
            <a:spLocks noGrp="1"/>
          </p:cNvSpPr>
          <p:nvPr>
            <p:ph type="body" idx="3"/>
          </p:nvPr>
        </p:nvSpPr>
        <p:spPr>
          <a:xfrm>
            <a:off x="457200" y="3682080"/>
            <a:ext cx="4015800" cy="18969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3" name="Google Shape;53;p16"/>
          <p:cNvSpPr txBox="1">
            <a:spLocks noGrp="1"/>
          </p:cNvSpPr>
          <p:nvPr>
            <p:ph type="body" idx="4"/>
          </p:nvPr>
        </p:nvSpPr>
        <p:spPr>
          <a:xfrm>
            <a:off x="4674240" y="3682080"/>
            <a:ext cx="4015800" cy="18969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457200" y="1604520"/>
            <a:ext cx="2649600" cy="18969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7" name="Google Shape;57;p17"/>
          <p:cNvSpPr txBox="1">
            <a:spLocks noGrp="1"/>
          </p:cNvSpPr>
          <p:nvPr>
            <p:ph type="body" idx="2"/>
          </p:nvPr>
        </p:nvSpPr>
        <p:spPr>
          <a:xfrm>
            <a:off x="3239640" y="1604520"/>
            <a:ext cx="2649600" cy="18969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8" name="Google Shape;58;p17"/>
          <p:cNvSpPr txBox="1">
            <a:spLocks noGrp="1"/>
          </p:cNvSpPr>
          <p:nvPr>
            <p:ph type="body" idx="3"/>
          </p:nvPr>
        </p:nvSpPr>
        <p:spPr>
          <a:xfrm>
            <a:off x="6022080" y="1604520"/>
            <a:ext cx="2649600" cy="18969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9" name="Google Shape;59;p17"/>
          <p:cNvSpPr txBox="1">
            <a:spLocks noGrp="1"/>
          </p:cNvSpPr>
          <p:nvPr>
            <p:ph type="body" idx="4"/>
          </p:nvPr>
        </p:nvSpPr>
        <p:spPr>
          <a:xfrm>
            <a:off x="457200" y="3682080"/>
            <a:ext cx="2649600" cy="18969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0" name="Google Shape;60;p17"/>
          <p:cNvSpPr txBox="1">
            <a:spLocks noGrp="1"/>
          </p:cNvSpPr>
          <p:nvPr>
            <p:ph type="body" idx="5"/>
          </p:nvPr>
        </p:nvSpPr>
        <p:spPr>
          <a:xfrm>
            <a:off x="3239640" y="3682080"/>
            <a:ext cx="2649600" cy="18969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1" name="Google Shape;61;p17"/>
          <p:cNvSpPr txBox="1">
            <a:spLocks noGrp="1"/>
          </p:cNvSpPr>
          <p:nvPr>
            <p:ph type="body" idx="6"/>
          </p:nvPr>
        </p:nvSpPr>
        <p:spPr>
          <a:xfrm>
            <a:off x="6022080" y="3682080"/>
            <a:ext cx="2649600" cy="18969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1"/>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8"/>
          <p:cNvSpPr txBox="1">
            <a:spLocks noGrp="1"/>
          </p:cNvSpPr>
          <p:nvPr>
            <p:ph type="subTitle" idx="1"/>
          </p:nvPr>
        </p:nvSpPr>
        <p:spPr>
          <a:xfrm>
            <a:off x="457200" y="1604520"/>
            <a:ext cx="8229300" cy="39774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9"/>
          <p:cNvSpPr txBox="1">
            <a:spLocks noGrp="1"/>
          </p:cNvSpPr>
          <p:nvPr>
            <p:ph type="body" idx="1"/>
          </p:nvPr>
        </p:nvSpPr>
        <p:spPr>
          <a:xfrm>
            <a:off x="457200" y="1604520"/>
            <a:ext cx="8229300" cy="3977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0"/>
          <p:cNvSpPr txBox="1">
            <a:spLocks noGrp="1"/>
          </p:cNvSpPr>
          <p:nvPr>
            <p:ph type="body" idx="1"/>
          </p:nvPr>
        </p:nvSpPr>
        <p:spPr>
          <a:xfrm>
            <a:off x="457200" y="1604520"/>
            <a:ext cx="4015800" cy="3977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1" name="Google Shape;81;p20"/>
          <p:cNvSpPr txBox="1">
            <a:spLocks noGrp="1"/>
          </p:cNvSpPr>
          <p:nvPr>
            <p:ph type="body" idx="2"/>
          </p:nvPr>
        </p:nvSpPr>
        <p:spPr>
          <a:xfrm>
            <a:off x="4674240" y="1604520"/>
            <a:ext cx="4015800" cy="3977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4"/>
        <p:cNvGrpSpPr/>
        <p:nvPr/>
      </p:nvGrpSpPr>
      <p:grpSpPr>
        <a:xfrm>
          <a:off x="0" y="0"/>
          <a:ext cx="0" cy="0"/>
          <a:chOff x="0" y="0"/>
          <a:chExt cx="0" cy="0"/>
        </a:xfrm>
      </p:grpSpPr>
      <p:sp>
        <p:nvSpPr>
          <p:cNvPr id="85" name="Google Shape;85;p22"/>
          <p:cNvSpPr txBox="1">
            <a:spLocks noGrp="1"/>
          </p:cNvSpPr>
          <p:nvPr>
            <p:ph type="subTitle" idx="1"/>
          </p:nvPr>
        </p:nvSpPr>
        <p:spPr>
          <a:xfrm>
            <a:off x="457200" y="273600"/>
            <a:ext cx="8229300" cy="53079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6"/>
        <p:cNvGrpSpPr/>
        <p:nvPr/>
      </p:nvGrpSpPr>
      <p:grpSpPr>
        <a:xfrm>
          <a:off x="0" y="0"/>
          <a:ext cx="0" cy="0"/>
          <a:chOff x="0" y="0"/>
          <a:chExt cx="0" cy="0"/>
        </a:xfrm>
      </p:grpSpPr>
      <p:sp>
        <p:nvSpPr>
          <p:cNvPr id="87" name="Google Shape;87;p23"/>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3"/>
          <p:cNvSpPr txBox="1">
            <a:spLocks noGrp="1"/>
          </p:cNvSpPr>
          <p:nvPr>
            <p:ph type="body" idx="1"/>
          </p:nvPr>
        </p:nvSpPr>
        <p:spPr>
          <a:xfrm>
            <a:off x="457200" y="1604520"/>
            <a:ext cx="4015800" cy="18969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9" name="Google Shape;89;p23"/>
          <p:cNvSpPr txBox="1">
            <a:spLocks noGrp="1"/>
          </p:cNvSpPr>
          <p:nvPr>
            <p:ph type="body" idx="2"/>
          </p:nvPr>
        </p:nvSpPr>
        <p:spPr>
          <a:xfrm>
            <a:off x="4674240" y="1604520"/>
            <a:ext cx="4015800" cy="3977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0" name="Google Shape;90;p23"/>
          <p:cNvSpPr txBox="1">
            <a:spLocks noGrp="1"/>
          </p:cNvSpPr>
          <p:nvPr>
            <p:ph type="body" idx="3"/>
          </p:nvPr>
        </p:nvSpPr>
        <p:spPr>
          <a:xfrm>
            <a:off x="457200" y="3682080"/>
            <a:ext cx="4015800" cy="18969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5"/>
        <p:cNvGrpSpPr/>
        <p:nvPr/>
      </p:nvGrpSpPr>
      <p:grpSpPr>
        <a:xfrm>
          <a:off x="0" y="0"/>
          <a:ext cx="0" cy="0"/>
          <a:chOff x="0" y="0"/>
          <a:chExt cx="0" cy="0"/>
        </a:xfrm>
      </p:grpSpPr>
      <p:sp>
        <p:nvSpPr>
          <p:cNvPr id="16" name="Google Shape;16;p7"/>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457200" y="1604520"/>
            <a:ext cx="8229300" cy="39774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1"/>
        <p:cNvGrpSpPr/>
        <p:nvPr/>
      </p:nvGrpSpPr>
      <p:grpSpPr>
        <a:xfrm>
          <a:off x="0" y="0"/>
          <a:ext cx="0" cy="0"/>
          <a:chOff x="0" y="0"/>
          <a:chExt cx="0" cy="0"/>
        </a:xfrm>
      </p:grpSpPr>
      <p:sp>
        <p:nvSpPr>
          <p:cNvPr id="92" name="Google Shape;92;p24"/>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4"/>
          <p:cNvSpPr txBox="1">
            <a:spLocks noGrp="1"/>
          </p:cNvSpPr>
          <p:nvPr>
            <p:ph type="body" idx="1"/>
          </p:nvPr>
        </p:nvSpPr>
        <p:spPr>
          <a:xfrm>
            <a:off x="457200" y="1604520"/>
            <a:ext cx="4015800" cy="3977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4" name="Google Shape;94;p24"/>
          <p:cNvSpPr txBox="1">
            <a:spLocks noGrp="1"/>
          </p:cNvSpPr>
          <p:nvPr>
            <p:ph type="body" idx="2"/>
          </p:nvPr>
        </p:nvSpPr>
        <p:spPr>
          <a:xfrm>
            <a:off x="4674240" y="1604520"/>
            <a:ext cx="4015800" cy="18969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5" name="Google Shape;95;p24"/>
          <p:cNvSpPr txBox="1">
            <a:spLocks noGrp="1"/>
          </p:cNvSpPr>
          <p:nvPr>
            <p:ph type="body" idx="3"/>
          </p:nvPr>
        </p:nvSpPr>
        <p:spPr>
          <a:xfrm>
            <a:off x="4674240" y="3682080"/>
            <a:ext cx="4015800" cy="18969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6"/>
        <p:cNvGrpSpPr/>
        <p:nvPr/>
      </p:nvGrpSpPr>
      <p:grpSpPr>
        <a:xfrm>
          <a:off x="0" y="0"/>
          <a:ext cx="0" cy="0"/>
          <a:chOff x="0" y="0"/>
          <a:chExt cx="0" cy="0"/>
        </a:xfrm>
      </p:grpSpPr>
      <p:sp>
        <p:nvSpPr>
          <p:cNvPr id="97" name="Google Shape;97;p25"/>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5"/>
          <p:cNvSpPr txBox="1">
            <a:spLocks noGrp="1"/>
          </p:cNvSpPr>
          <p:nvPr>
            <p:ph type="body" idx="1"/>
          </p:nvPr>
        </p:nvSpPr>
        <p:spPr>
          <a:xfrm>
            <a:off x="457200" y="1604520"/>
            <a:ext cx="4015800" cy="18969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9" name="Google Shape;99;p25"/>
          <p:cNvSpPr txBox="1">
            <a:spLocks noGrp="1"/>
          </p:cNvSpPr>
          <p:nvPr>
            <p:ph type="body" idx="2"/>
          </p:nvPr>
        </p:nvSpPr>
        <p:spPr>
          <a:xfrm>
            <a:off x="4674240" y="1604520"/>
            <a:ext cx="4015800" cy="18969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0" name="Google Shape;100;p25"/>
          <p:cNvSpPr txBox="1">
            <a:spLocks noGrp="1"/>
          </p:cNvSpPr>
          <p:nvPr>
            <p:ph type="body" idx="3"/>
          </p:nvPr>
        </p:nvSpPr>
        <p:spPr>
          <a:xfrm>
            <a:off x="457200" y="3682080"/>
            <a:ext cx="8229300" cy="18969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1"/>
        <p:cNvGrpSpPr/>
        <p:nvPr/>
      </p:nvGrpSpPr>
      <p:grpSpPr>
        <a:xfrm>
          <a:off x="0" y="0"/>
          <a:ext cx="0" cy="0"/>
          <a:chOff x="0" y="0"/>
          <a:chExt cx="0" cy="0"/>
        </a:xfrm>
      </p:grpSpPr>
      <p:sp>
        <p:nvSpPr>
          <p:cNvPr id="102" name="Google Shape;102;p26"/>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6"/>
          <p:cNvSpPr txBox="1">
            <a:spLocks noGrp="1"/>
          </p:cNvSpPr>
          <p:nvPr>
            <p:ph type="body" idx="1"/>
          </p:nvPr>
        </p:nvSpPr>
        <p:spPr>
          <a:xfrm>
            <a:off x="457200" y="1604520"/>
            <a:ext cx="8229300" cy="18969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4" name="Google Shape;104;p26"/>
          <p:cNvSpPr txBox="1">
            <a:spLocks noGrp="1"/>
          </p:cNvSpPr>
          <p:nvPr>
            <p:ph type="body" idx="2"/>
          </p:nvPr>
        </p:nvSpPr>
        <p:spPr>
          <a:xfrm>
            <a:off x="457200" y="3682080"/>
            <a:ext cx="8229300" cy="18969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5"/>
        <p:cNvGrpSpPr/>
        <p:nvPr/>
      </p:nvGrpSpPr>
      <p:grpSpPr>
        <a:xfrm>
          <a:off x="0" y="0"/>
          <a:ext cx="0" cy="0"/>
          <a:chOff x="0" y="0"/>
          <a:chExt cx="0" cy="0"/>
        </a:xfrm>
      </p:grpSpPr>
      <p:sp>
        <p:nvSpPr>
          <p:cNvPr id="106" name="Google Shape;106;p27"/>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27"/>
          <p:cNvSpPr txBox="1">
            <a:spLocks noGrp="1"/>
          </p:cNvSpPr>
          <p:nvPr>
            <p:ph type="body" idx="1"/>
          </p:nvPr>
        </p:nvSpPr>
        <p:spPr>
          <a:xfrm>
            <a:off x="457200" y="1604520"/>
            <a:ext cx="4015800" cy="18969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8" name="Google Shape;108;p27"/>
          <p:cNvSpPr txBox="1">
            <a:spLocks noGrp="1"/>
          </p:cNvSpPr>
          <p:nvPr>
            <p:ph type="body" idx="2"/>
          </p:nvPr>
        </p:nvSpPr>
        <p:spPr>
          <a:xfrm>
            <a:off x="4674240" y="1604520"/>
            <a:ext cx="4015800" cy="18969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9" name="Google Shape;109;p27"/>
          <p:cNvSpPr txBox="1">
            <a:spLocks noGrp="1"/>
          </p:cNvSpPr>
          <p:nvPr>
            <p:ph type="body" idx="3"/>
          </p:nvPr>
        </p:nvSpPr>
        <p:spPr>
          <a:xfrm>
            <a:off x="457200" y="3682080"/>
            <a:ext cx="4015800" cy="18969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0" name="Google Shape;110;p27"/>
          <p:cNvSpPr txBox="1">
            <a:spLocks noGrp="1"/>
          </p:cNvSpPr>
          <p:nvPr>
            <p:ph type="body" idx="4"/>
          </p:nvPr>
        </p:nvSpPr>
        <p:spPr>
          <a:xfrm>
            <a:off x="4674240" y="3682080"/>
            <a:ext cx="4015800" cy="18969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1"/>
        <p:cNvGrpSpPr/>
        <p:nvPr/>
      </p:nvGrpSpPr>
      <p:grpSpPr>
        <a:xfrm>
          <a:off x="0" y="0"/>
          <a:ext cx="0" cy="0"/>
          <a:chOff x="0" y="0"/>
          <a:chExt cx="0" cy="0"/>
        </a:xfrm>
      </p:grpSpPr>
      <p:sp>
        <p:nvSpPr>
          <p:cNvPr id="112" name="Google Shape;112;p28"/>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8"/>
          <p:cNvSpPr txBox="1">
            <a:spLocks noGrp="1"/>
          </p:cNvSpPr>
          <p:nvPr>
            <p:ph type="body" idx="1"/>
          </p:nvPr>
        </p:nvSpPr>
        <p:spPr>
          <a:xfrm>
            <a:off x="457200" y="1604520"/>
            <a:ext cx="2649600" cy="18969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4" name="Google Shape;114;p28"/>
          <p:cNvSpPr txBox="1">
            <a:spLocks noGrp="1"/>
          </p:cNvSpPr>
          <p:nvPr>
            <p:ph type="body" idx="2"/>
          </p:nvPr>
        </p:nvSpPr>
        <p:spPr>
          <a:xfrm>
            <a:off x="3239640" y="1604520"/>
            <a:ext cx="2649600" cy="18969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5" name="Google Shape;115;p28"/>
          <p:cNvSpPr txBox="1">
            <a:spLocks noGrp="1"/>
          </p:cNvSpPr>
          <p:nvPr>
            <p:ph type="body" idx="3"/>
          </p:nvPr>
        </p:nvSpPr>
        <p:spPr>
          <a:xfrm>
            <a:off x="6022080" y="1604520"/>
            <a:ext cx="2649600" cy="18969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6" name="Google Shape;116;p28"/>
          <p:cNvSpPr txBox="1">
            <a:spLocks noGrp="1"/>
          </p:cNvSpPr>
          <p:nvPr>
            <p:ph type="body" idx="4"/>
          </p:nvPr>
        </p:nvSpPr>
        <p:spPr>
          <a:xfrm>
            <a:off x="457200" y="3682080"/>
            <a:ext cx="2649600" cy="18969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7" name="Google Shape;117;p28"/>
          <p:cNvSpPr txBox="1">
            <a:spLocks noGrp="1"/>
          </p:cNvSpPr>
          <p:nvPr>
            <p:ph type="body" idx="5"/>
          </p:nvPr>
        </p:nvSpPr>
        <p:spPr>
          <a:xfrm>
            <a:off x="3239640" y="3682080"/>
            <a:ext cx="2649600" cy="18969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8" name="Google Shape;118;p28"/>
          <p:cNvSpPr txBox="1">
            <a:spLocks noGrp="1"/>
          </p:cNvSpPr>
          <p:nvPr>
            <p:ph type="body" idx="6"/>
          </p:nvPr>
        </p:nvSpPr>
        <p:spPr>
          <a:xfrm>
            <a:off x="6022080" y="3682080"/>
            <a:ext cx="2649600" cy="18969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8"/>
        <p:cNvGrpSpPr/>
        <p:nvPr/>
      </p:nvGrpSpPr>
      <p:grpSpPr>
        <a:xfrm>
          <a:off x="0" y="0"/>
          <a:ext cx="0" cy="0"/>
          <a:chOff x="0" y="0"/>
          <a:chExt cx="0" cy="0"/>
        </a:xfrm>
      </p:grpSpPr>
      <p:sp>
        <p:nvSpPr>
          <p:cNvPr id="19" name="Google Shape;19;p8"/>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
          <p:cNvSpPr txBox="1">
            <a:spLocks noGrp="1"/>
          </p:cNvSpPr>
          <p:nvPr>
            <p:ph type="body" idx="1"/>
          </p:nvPr>
        </p:nvSpPr>
        <p:spPr>
          <a:xfrm>
            <a:off x="457200" y="1604520"/>
            <a:ext cx="8229300" cy="3977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1"/>
        <p:cNvGrpSpPr/>
        <p:nvPr/>
      </p:nvGrpSpPr>
      <p:grpSpPr>
        <a:xfrm>
          <a:off x="0" y="0"/>
          <a:ext cx="0" cy="0"/>
          <a:chOff x="0" y="0"/>
          <a:chExt cx="0" cy="0"/>
        </a:xfrm>
      </p:grpSpPr>
      <p:sp>
        <p:nvSpPr>
          <p:cNvPr id="22" name="Google Shape;22;p9"/>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9"/>
          <p:cNvSpPr txBox="1">
            <a:spLocks noGrp="1"/>
          </p:cNvSpPr>
          <p:nvPr>
            <p:ph type="body" idx="1"/>
          </p:nvPr>
        </p:nvSpPr>
        <p:spPr>
          <a:xfrm>
            <a:off x="457200" y="1604520"/>
            <a:ext cx="4015800" cy="3977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4" name="Google Shape;24;p9"/>
          <p:cNvSpPr txBox="1">
            <a:spLocks noGrp="1"/>
          </p:cNvSpPr>
          <p:nvPr>
            <p:ph type="body" idx="2"/>
          </p:nvPr>
        </p:nvSpPr>
        <p:spPr>
          <a:xfrm>
            <a:off x="4674240" y="1604520"/>
            <a:ext cx="4015800" cy="3977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0"/>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7"/>
        <p:cNvGrpSpPr/>
        <p:nvPr/>
      </p:nvGrpSpPr>
      <p:grpSpPr>
        <a:xfrm>
          <a:off x="0" y="0"/>
          <a:ext cx="0" cy="0"/>
          <a:chOff x="0" y="0"/>
          <a:chExt cx="0" cy="0"/>
        </a:xfrm>
      </p:grpSpPr>
      <p:sp>
        <p:nvSpPr>
          <p:cNvPr id="28" name="Google Shape;28;p11"/>
          <p:cNvSpPr txBox="1">
            <a:spLocks noGrp="1"/>
          </p:cNvSpPr>
          <p:nvPr>
            <p:ph type="subTitle" idx="1"/>
          </p:nvPr>
        </p:nvSpPr>
        <p:spPr>
          <a:xfrm>
            <a:off x="457200" y="273600"/>
            <a:ext cx="8229300" cy="53079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457200" y="1604520"/>
            <a:ext cx="4015800" cy="18969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 name="Google Shape;32;p12"/>
          <p:cNvSpPr txBox="1">
            <a:spLocks noGrp="1"/>
          </p:cNvSpPr>
          <p:nvPr>
            <p:ph type="body" idx="2"/>
          </p:nvPr>
        </p:nvSpPr>
        <p:spPr>
          <a:xfrm>
            <a:off x="4674240" y="1604520"/>
            <a:ext cx="4015800" cy="3977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 name="Google Shape;33;p12"/>
          <p:cNvSpPr txBox="1">
            <a:spLocks noGrp="1"/>
          </p:cNvSpPr>
          <p:nvPr>
            <p:ph type="body" idx="3"/>
          </p:nvPr>
        </p:nvSpPr>
        <p:spPr>
          <a:xfrm>
            <a:off x="457200" y="3682080"/>
            <a:ext cx="4015800" cy="18969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4"/>
        <p:cNvGrpSpPr/>
        <p:nvPr/>
      </p:nvGrpSpPr>
      <p:grpSpPr>
        <a:xfrm>
          <a:off x="0" y="0"/>
          <a:ext cx="0" cy="0"/>
          <a:chOff x="0" y="0"/>
          <a:chExt cx="0" cy="0"/>
        </a:xfrm>
      </p:grpSpPr>
      <p:sp>
        <p:nvSpPr>
          <p:cNvPr id="35" name="Google Shape;35;p13"/>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3"/>
          <p:cNvSpPr txBox="1">
            <a:spLocks noGrp="1"/>
          </p:cNvSpPr>
          <p:nvPr>
            <p:ph type="body" idx="1"/>
          </p:nvPr>
        </p:nvSpPr>
        <p:spPr>
          <a:xfrm>
            <a:off x="457200" y="1604520"/>
            <a:ext cx="4015800" cy="3977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7" name="Google Shape;37;p13"/>
          <p:cNvSpPr txBox="1">
            <a:spLocks noGrp="1"/>
          </p:cNvSpPr>
          <p:nvPr>
            <p:ph type="body" idx="2"/>
          </p:nvPr>
        </p:nvSpPr>
        <p:spPr>
          <a:xfrm>
            <a:off x="4674240" y="1604520"/>
            <a:ext cx="4015800" cy="18969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8" name="Google Shape;38;p13"/>
          <p:cNvSpPr txBox="1">
            <a:spLocks noGrp="1"/>
          </p:cNvSpPr>
          <p:nvPr>
            <p:ph type="body" idx="3"/>
          </p:nvPr>
        </p:nvSpPr>
        <p:spPr>
          <a:xfrm>
            <a:off x="4674240" y="3682080"/>
            <a:ext cx="4015800" cy="18969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9"/>
        <p:cNvGrpSpPr/>
        <p:nvPr/>
      </p:nvGrpSpPr>
      <p:grpSpPr>
        <a:xfrm>
          <a:off x="0" y="0"/>
          <a:ext cx="0" cy="0"/>
          <a:chOff x="0" y="0"/>
          <a:chExt cx="0" cy="0"/>
        </a:xfrm>
      </p:grpSpPr>
      <p:sp>
        <p:nvSpPr>
          <p:cNvPr id="40" name="Google Shape;40;p14"/>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4"/>
          <p:cNvSpPr txBox="1">
            <a:spLocks noGrp="1"/>
          </p:cNvSpPr>
          <p:nvPr>
            <p:ph type="body" idx="1"/>
          </p:nvPr>
        </p:nvSpPr>
        <p:spPr>
          <a:xfrm>
            <a:off x="457200" y="1604520"/>
            <a:ext cx="4015800" cy="18969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2" name="Google Shape;42;p14"/>
          <p:cNvSpPr txBox="1">
            <a:spLocks noGrp="1"/>
          </p:cNvSpPr>
          <p:nvPr>
            <p:ph type="body" idx="2"/>
          </p:nvPr>
        </p:nvSpPr>
        <p:spPr>
          <a:xfrm>
            <a:off x="4674240" y="1604520"/>
            <a:ext cx="4015800" cy="18969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3" name="Google Shape;43;p14"/>
          <p:cNvSpPr txBox="1">
            <a:spLocks noGrp="1"/>
          </p:cNvSpPr>
          <p:nvPr>
            <p:ph type="body" idx="3"/>
          </p:nvPr>
        </p:nvSpPr>
        <p:spPr>
          <a:xfrm>
            <a:off x="457200" y="3682080"/>
            <a:ext cx="8229300" cy="18969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
          <p:cNvSpPr/>
          <p:nvPr/>
        </p:nvSpPr>
        <p:spPr>
          <a:xfrm>
            <a:off x="0" y="0"/>
            <a:ext cx="9143700" cy="6857700"/>
          </a:xfrm>
          <a:prstGeom prst="rect">
            <a:avLst/>
          </a:prstGeom>
          <a:gradFill>
            <a:gsLst>
              <a:gs pos="0">
                <a:srgbClr val="FFACAF">
                  <a:alpha val="49803"/>
                </a:srgbClr>
              </a:gs>
              <a:gs pos="100000">
                <a:srgbClr val="FFFFFF"/>
              </a:gs>
            </a:gsLst>
            <a:lin ang="0" scaled="0"/>
          </a:gradFill>
          <a:ln>
            <a:noFill/>
          </a:ln>
          <a:effectLst>
            <a:outerShdw blurRad="39960" dist="2304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3"/>
          <p:cNvSpPr/>
          <p:nvPr/>
        </p:nvSpPr>
        <p:spPr>
          <a:xfrm rot="10800000" flipH="1">
            <a:off x="-11160" y="4334760"/>
            <a:ext cx="9155160" cy="2521800"/>
          </a:xfrm>
          <a:prstGeom prst="flowChartDocument">
            <a:avLst/>
          </a:prstGeom>
          <a:gradFill>
            <a:gsLst>
              <a:gs pos="0">
                <a:srgbClr val="FF6C76"/>
              </a:gs>
              <a:gs pos="100000">
                <a:srgbClr val="FFFFFF"/>
              </a:gs>
            </a:gsLst>
            <a:lin ang="18300157" scaled="0"/>
          </a:gradFill>
          <a:ln>
            <a:noFill/>
          </a:ln>
          <a:effectLst>
            <a:outerShdw blurRad="39960" dist="23040" dir="5400000" rotWithShape="0">
              <a:schemeClr val="lt1">
                <a:alpha val="349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3"/>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marR="0" lvl="0" algn="l">
              <a:spcBef>
                <a:spcPts val="0"/>
              </a:spcBef>
              <a:spcAft>
                <a:spcPts val="0"/>
              </a:spcAft>
              <a:buSzPts val="1400"/>
              <a:buNone/>
              <a:defRPr sz="1800" b="0" i="0" u="none" strike="noStrike" cap="none"/>
            </a:lvl1pPr>
            <a:lvl2pPr marR="0" lvl="1" algn="l">
              <a:spcBef>
                <a:spcPts val="0"/>
              </a:spcBef>
              <a:spcAft>
                <a:spcPts val="0"/>
              </a:spcAft>
              <a:buSzPts val="1400"/>
              <a:buNone/>
              <a:defRPr sz="1800" b="0" i="0" u="none" strike="noStrike" cap="none"/>
            </a:lvl2pPr>
            <a:lvl3pPr marR="0" lvl="2" algn="l">
              <a:spcBef>
                <a:spcPts val="0"/>
              </a:spcBef>
              <a:spcAft>
                <a:spcPts val="0"/>
              </a:spcAft>
              <a:buSzPts val="1400"/>
              <a:buNone/>
              <a:defRPr sz="1800" b="0" i="0" u="none" strike="noStrike" cap="none"/>
            </a:lvl3pPr>
            <a:lvl4pPr marR="0" lvl="3" algn="l">
              <a:spcBef>
                <a:spcPts val="0"/>
              </a:spcBef>
              <a:spcAft>
                <a:spcPts val="0"/>
              </a:spcAft>
              <a:buSzPts val="1400"/>
              <a:buNone/>
              <a:defRPr sz="1800" b="0" i="0" u="none" strike="noStrike" cap="none"/>
            </a:lvl4pPr>
            <a:lvl5pPr marR="0" lvl="4" algn="l">
              <a:spcBef>
                <a:spcPts val="0"/>
              </a:spcBef>
              <a:spcAft>
                <a:spcPts val="0"/>
              </a:spcAft>
              <a:buSzPts val="1400"/>
              <a:buNone/>
              <a:defRPr sz="1800" b="0" i="0" u="none" strike="noStrike" cap="none"/>
            </a:lvl5pPr>
            <a:lvl6pPr marR="0" lvl="5" algn="l">
              <a:spcBef>
                <a:spcPts val="0"/>
              </a:spcBef>
              <a:spcAft>
                <a:spcPts val="0"/>
              </a:spcAft>
              <a:buSzPts val="1400"/>
              <a:buNone/>
              <a:defRPr sz="1800" b="0" i="0" u="none" strike="noStrike" cap="none"/>
            </a:lvl6pPr>
            <a:lvl7pPr marR="0" lvl="6" algn="l">
              <a:spcBef>
                <a:spcPts val="0"/>
              </a:spcBef>
              <a:spcAft>
                <a:spcPts val="0"/>
              </a:spcAft>
              <a:buSzPts val="1400"/>
              <a:buNone/>
              <a:defRPr sz="1800" b="0" i="0" u="none" strike="noStrike" cap="none"/>
            </a:lvl7pPr>
            <a:lvl8pPr marR="0" lvl="7" algn="l">
              <a:spcBef>
                <a:spcPts val="0"/>
              </a:spcBef>
              <a:spcAft>
                <a:spcPts val="0"/>
              </a:spcAft>
              <a:buSzPts val="1400"/>
              <a:buNone/>
              <a:defRPr sz="1800" b="0" i="0" u="none" strike="noStrike" cap="none"/>
            </a:lvl8pPr>
            <a:lvl9pPr marR="0" lvl="8" algn="l">
              <a:spcBef>
                <a:spcPts val="0"/>
              </a:spcBef>
              <a:spcAft>
                <a:spcPts val="0"/>
              </a:spcAft>
              <a:buSzPts val="1400"/>
              <a:buNone/>
              <a:defRPr sz="1800" b="0" i="0" u="none" strike="noStrike" cap="none"/>
            </a:lvl9pPr>
          </a:lstStyle>
          <a:p>
            <a:endParaRPr/>
          </a:p>
        </p:txBody>
      </p:sp>
      <p:sp>
        <p:nvSpPr>
          <p:cNvPr id="13" name="Google Shape;13;p3"/>
          <p:cNvSpPr txBox="1">
            <a:spLocks noGrp="1"/>
          </p:cNvSpPr>
          <p:nvPr>
            <p:ph type="body" idx="1"/>
          </p:nvPr>
        </p:nvSpPr>
        <p:spPr>
          <a:xfrm>
            <a:off x="457200" y="1604520"/>
            <a:ext cx="8229300" cy="3977400"/>
          </a:xfrm>
          <a:prstGeom prst="rect">
            <a:avLst/>
          </a:prstGeom>
          <a:noFill/>
          <a:ln>
            <a:noFill/>
          </a:ln>
        </p:spPr>
        <p:txBody>
          <a:bodyPr spcFirstLastPara="1" wrap="square" lIns="0" tIns="0" rIns="0" bIns="0" anchor="t" anchorCtr="0">
            <a:normAutofit/>
          </a:bodyPr>
          <a:lstStyle>
            <a:lvl1pPr marL="457200" marR="0" lvl="0" indent="-228600" algn="l">
              <a:spcBef>
                <a:spcPts val="0"/>
              </a:spcBef>
              <a:spcAft>
                <a:spcPts val="0"/>
              </a:spcAft>
              <a:buSzPts val="1400"/>
              <a:buNone/>
              <a:defRPr sz="1800" b="0" i="0" u="none" strike="noStrike" cap="none"/>
            </a:lvl1pPr>
            <a:lvl2pPr marL="914400" marR="0" lvl="1" indent="-228600" algn="l">
              <a:spcBef>
                <a:spcPts val="0"/>
              </a:spcBef>
              <a:spcAft>
                <a:spcPts val="0"/>
              </a:spcAft>
              <a:buSzPts val="1400"/>
              <a:buNone/>
              <a:defRPr sz="1800" b="0" i="0" u="none" strike="noStrike" cap="none"/>
            </a:lvl2pPr>
            <a:lvl3pPr marL="1371600" marR="0" lvl="2" indent="-228600" algn="l">
              <a:spcBef>
                <a:spcPts val="0"/>
              </a:spcBef>
              <a:spcAft>
                <a:spcPts val="0"/>
              </a:spcAft>
              <a:buSzPts val="1400"/>
              <a:buNone/>
              <a:defRPr sz="1800" b="0" i="0" u="none" strike="noStrike" cap="none"/>
            </a:lvl3pPr>
            <a:lvl4pPr marL="1828800" marR="0" lvl="3" indent="-228600" algn="l">
              <a:spcBef>
                <a:spcPts val="0"/>
              </a:spcBef>
              <a:spcAft>
                <a:spcPts val="0"/>
              </a:spcAft>
              <a:buSzPts val="1400"/>
              <a:buNone/>
              <a:defRPr sz="1800" b="0" i="0" u="none" strike="noStrike" cap="none"/>
            </a:lvl4pPr>
            <a:lvl5pPr marL="2286000" marR="0" lvl="4" indent="-228600" algn="l">
              <a:spcBef>
                <a:spcPts val="0"/>
              </a:spcBef>
              <a:spcAft>
                <a:spcPts val="0"/>
              </a:spcAft>
              <a:buSzPts val="1400"/>
              <a:buNone/>
              <a:defRPr sz="1800" b="0" i="0" u="none" strike="noStrike" cap="none"/>
            </a:lvl5pPr>
            <a:lvl6pPr marL="2743200" marR="0" lvl="5" indent="-228600" algn="l">
              <a:spcBef>
                <a:spcPts val="0"/>
              </a:spcBef>
              <a:spcAft>
                <a:spcPts val="0"/>
              </a:spcAft>
              <a:buSzPts val="1400"/>
              <a:buNone/>
              <a:defRPr sz="1800" b="0" i="0" u="none" strike="noStrike" cap="none"/>
            </a:lvl6pPr>
            <a:lvl7pPr marL="3200400" marR="0" lvl="6" indent="-228600" algn="l">
              <a:spcBef>
                <a:spcPts val="0"/>
              </a:spcBef>
              <a:spcAft>
                <a:spcPts val="0"/>
              </a:spcAft>
              <a:buSzPts val="1400"/>
              <a:buNone/>
              <a:defRPr sz="1800" b="0" i="0" u="none" strike="noStrike" cap="none"/>
            </a:lvl7pPr>
            <a:lvl8pPr marL="3657600" marR="0" lvl="7" indent="-228600" algn="l">
              <a:spcBef>
                <a:spcPts val="0"/>
              </a:spcBef>
              <a:spcAft>
                <a:spcPts val="0"/>
              </a:spcAft>
              <a:buSzPts val="1400"/>
              <a:buNone/>
              <a:defRPr sz="1800" b="0" i="0" u="none" strike="noStrike" cap="none"/>
            </a:lvl8pPr>
            <a:lvl9pPr marL="4114800" marR="0" lvl="8" indent="-228600" algn="l">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2"/>
        <p:cNvGrpSpPr/>
        <p:nvPr/>
      </p:nvGrpSpPr>
      <p:grpSpPr>
        <a:xfrm>
          <a:off x="0" y="0"/>
          <a:ext cx="0" cy="0"/>
          <a:chOff x="0" y="0"/>
          <a:chExt cx="0" cy="0"/>
        </a:xfrm>
      </p:grpSpPr>
      <p:sp>
        <p:nvSpPr>
          <p:cNvPr id="63" name="Google Shape;63;p5"/>
          <p:cNvSpPr/>
          <p:nvPr/>
        </p:nvSpPr>
        <p:spPr>
          <a:xfrm>
            <a:off x="0" y="0"/>
            <a:ext cx="9155160" cy="533142"/>
          </a:xfrm>
          <a:prstGeom prst="flowChartDocument">
            <a:avLst/>
          </a:prstGeom>
          <a:gradFill>
            <a:gsLst>
              <a:gs pos="0">
                <a:srgbClr val="FFACAF"/>
              </a:gs>
              <a:gs pos="100000">
                <a:srgbClr val="FFFFFF"/>
              </a:gs>
            </a:gsLst>
            <a:lin ang="3299893" scaled="0"/>
          </a:gradFill>
          <a:ln>
            <a:noFill/>
          </a:ln>
          <a:effectLst>
            <a:outerShdw blurRad="39960" dist="23040" dir="5400000" rotWithShape="0">
              <a:schemeClr val="lt1">
                <a:alpha val="349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8697600" y="6624360"/>
            <a:ext cx="456900" cy="241200"/>
          </a:xfrm>
          <a:prstGeom prst="rect">
            <a:avLst/>
          </a:prstGeom>
          <a:solidFill>
            <a:srgbClr val="FFA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39240" y="6612840"/>
            <a:ext cx="9115500" cy="234000"/>
          </a:xfrm>
          <a:prstGeom prst="rect">
            <a:avLst/>
          </a:prstGeom>
          <a:noFill/>
          <a:ln>
            <a:noFill/>
          </a:ln>
        </p:spPr>
        <p:txBody>
          <a:bodyPr spcFirstLastPara="1" wrap="square" lIns="90000" tIns="45000" rIns="90000" bIns="45000" anchor="t" anchorCtr="0">
            <a:spAutoFit/>
          </a:bodyPr>
          <a:lstStyle/>
          <a:p>
            <a:pPr marL="285840" marR="0" lvl="0" indent="0" algn="l" rtl="0">
              <a:lnSpc>
                <a:spcPct val="95000"/>
              </a:lnSpc>
              <a:spcBef>
                <a:spcPts val="0"/>
              </a:spcBef>
              <a:spcAft>
                <a:spcPts val="0"/>
              </a:spcAft>
              <a:buClr>
                <a:srgbClr val="000000"/>
              </a:buClr>
              <a:buSzPts val="1000"/>
              <a:buFont typeface="Times New Roman"/>
              <a:buNone/>
            </a:pPr>
            <a:r>
              <a:rPr lang="en-US" sz="1000" b="1" dirty="0">
                <a:latin typeface="Times New Roman"/>
                <a:ea typeface="Times New Roman"/>
                <a:cs typeface="Times New Roman"/>
                <a:sym typeface="Times New Roman"/>
              </a:rPr>
              <a:t>D</a:t>
            </a:r>
            <a:r>
              <a:rPr lang="en-US" sz="1000" b="1" i="0" u="none" strike="noStrike" cap="none" dirty="0">
                <a:solidFill>
                  <a:srgbClr val="000000"/>
                </a:solidFill>
                <a:latin typeface="Times New Roman"/>
                <a:ea typeface="Times New Roman"/>
                <a:cs typeface="Times New Roman"/>
                <a:sym typeface="Times New Roman"/>
              </a:rPr>
              <a:t>. </a:t>
            </a:r>
            <a:r>
              <a:rPr lang="en-US" sz="1000" b="1" dirty="0">
                <a:latin typeface="Times New Roman"/>
                <a:ea typeface="Times New Roman"/>
                <a:cs typeface="Times New Roman"/>
                <a:sym typeface="Times New Roman"/>
              </a:rPr>
              <a:t>Alexandrov</a:t>
            </a:r>
            <a:r>
              <a:rPr lang="en-US" sz="1000" b="1" i="0" u="none" strike="noStrike" cap="none" dirty="0">
                <a:solidFill>
                  <a:srgbClr val="000000"/>
                </a:solidFill>
                <a:latin typeface="Times New Roman"/>
                <a:ea typeface="Times New Roman"/>
                <a:cs typeface="Times New Roman"/>
                <a:sym typeface="Times New Roman"/>
              </a:rPr>
              <a:t>: </a:t>
            </a:r>
            <a:r>
              <a:rPr lang="en-US" sz="1000" b="1" dirty="0">
                <a:latin typeface="Times New Roman"/>
                <a:ea typeface="Times New Roman"/>
                <a:cs typeface="Times New Roman"/>
                <a:sym typeface="Times New Roman"/>
              </a:rPr>
              <a:t>The Impact of ECG Channel Reduction on Multi-Label Cardiac Diagnosis</a:t>
            </a:r>
            <a:endParaRPr sz="1000" b="0" i="0" u="none" strike="noStrike" cap="none" dirty="0">
              <a:latin typeface="Arial"/>
              <a:ea typeface="Arial"/>
              <a:cs typeface="Arial"/>
              <a:sym typeface="Arial"/>
            </a:endParaRPr>
          </a:p>
        </p:txBody>
      </p:sp>
      <p:cxnSp>
        <p:nvCxnSpPr>
          <p:cNvPr id="66" name="Google Shape;66;p5"/>
          <p:cNvCxnSpPr/>
          <p:nvPr/>
        </p:nvCxnSpPr>
        <p:spPr>
          <a:xfrm>
            <a:off x="392400" y="6629400"/>
            <a:ext cx="8751600" cy="300"/>
          </a:xfrm>
          <a:prstGeom prst="straightConnector1">
            <a:avLst/>
          </a:prstGeom>
          <a:noFill/>
          <a:ln w="19050" cap="sq" cmpd="sng">
            <a:solidFill>
              <a:srgbClr val="FFACAF"/>
            </a:solidFill>
            <a:prstDash val="solid"/>
            <a:round/>
            <a:headEnd type="none" w="sm" len="sm"/>
            <a:tailEnd type="none" w="sm" len="sm"/>
          </a:ln>
        </p:spPr>
      </p:cxnSp>
      <p:sp>
        <p:nvSpPr>
          <p:cNvPr id="67" name="Google Shape;67;p5"/>
          <p:cNvSpPr/>
          <p:nvPr/>
        </p:nvSpPr>
        <p:spPr>
          <a:xfrm>
            <a:off x="8741520" y="6657120"/>
            <a:ext cx="364200" cy="153000"/>
          </a:xfrm>
          <a:prstGeom prst="rect">
            <a:avLst/>
          </a:prstGeom>
          <a:noFill/>
          <a:ln>
            <a:noFill/>
          </a:ln>
        </p:spPr>
        <p:txBody>
          <a:bodyPr spcFirstLastPara="1" wrap="square" lIns="0" tIns="0" rIns="0" bIns="0" anchor="ctr" anchorCtr="1">
            <a:sp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000" b="1" i="0" u="none" strike="noStrike" cap="none">
                <a:solidFill>
                  <a:srgbClr val="000000"/>
                </a:solidFill>
                <a:latin typeface="Arial"/>
                <a:ea typeface="Arial"/>
                <a:cs typeface="Arial"/>
                <a:sym typeface="Arial"/>
              </a:rPr>
              <a:t>‹#›</a:t>
            </a:fld>
            <a:endParaRPr sz="1000" b="0" i="0" u="none" strike="noStrike" cap="none">
              <a:latin typeface="Arial"/>
              <a:ea typeface="Arial"/>
              <a:cs typeface="Arial"/>
              <a:sym typeface="Arial"/>
            </a:endParaRPr>
          </a:p>
        </p:txBody>
      </p:sp>
      <p:pic>
        <p:nvPicPr>
          <p:cNvPr id="68" name="Google Shape;68;p5"/>
          <p:cNvPicPr preferRelativeResize="0"/>
          <p:nvPr/>
        </p:nvPicPr>
        <p:blipFill rotWithShape="1">
          <a:blip r:embed="rId14">
            <a:alphaModFix/>
          </a:blip>
          <a:srcRect/>
          <a:stretch/>
        </p:blipFill>
        <p:spPr>
          <a:xfrm>
            <a:off x="39240" y="6594480"/>
            <a:ext cx="319680" cy="220320"/>
          </a:xfrm>
          <a:prstGeom prst="rect">
            <a:avLst/>
          </a:prstGeom>
          <a:noFill/>
          <a:ln>
            <a:noFill/>
          </a:ln>
        </p:spPr>
      </p:pic>
      <p:sp>
        <p:nvSpPr>
          <p:cNvPr id="69" name="Google Shape;69;p5"/>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marR="0" lvl="0" algn="l">
              <a:spcBef>
                <a:spcPts val="0"/>
              </a:spcBef>
              <a:spcAft>
                <a:spcPts val="0"/>
              </a:spcAft>
              <a:buSzPts val="1400"/>
              <a:buNone/>
              <a:defRPr sz="1800" b="0" i="0" u="none" strike="noStrike" cap="none"/>
            </a:lvl1pPr>
            <a:lvl2pPr marR="0" lvl="1" algn="l">
              <a:spcBef>
                <a:spcPts val="0"/>
              </a:spcBef>
              <a:spcAft>
                <a:spcPts val="0"/>
              </a:spcAft>
              <a:buSzPts val="1400"/>
              <a:buNone/>
              <a:defRPr sz="1800" b="0" i="0" u="none" strike="noStrike" cap="none"/>
            </a:lvl2pPr>
            <a:lvl3pPr marR="0" lvl="2" algn="l">
              <a:spcBef>
                <a:spcPts val="0"/>
              </a:spcBef>
              <a:spcAft>
                <a:spcPts val="0"/>
              </a:spcAft>
              <a:buSzPts val="1400"/>
              <a:buNone/>
              <a:defRPr sz="1800" b="0" i="0" u="none" strike="noStrike" cap="none"/>
            </a:lvl3pPr>
            <a:lvl4pPr marR="0" lvl="3" algn="l">
              <a:spcBef>
                <a:spcPts val="0"/>
              </a:spcBef>
              <a:spcAft>
                <a:spcPts val="0"/>
              </a:spcAft>
              <a:buSzPts val="1400"/>
              <a:buNone/>
              <a:defRPr sz="1800" b="0" i="0" u="none" strike="noStrike" cap="none"/>
            </a:lvl4pPr>
            <a:lvl5pPr marR="0" lvl="4" algn="l">
              <a:spcBef>
                <a:spcPts val="0"/>
              </a:spcBef>
              <a:spcAft>
                <a:spcPts val="0"/>
              </a:spcAft>
              <a:buSzPts val="1400"/>
              <a:buNone/>
              <a:defRPr sz="1800" b="0" i="0" u="none" strike="noStrike" cap="none"/>
            </a:lvl5pPr>
            <a:lvl6pPr marR="0" lvl="5" algn="l">
              <a:spcBef>
                <a:spcPts val="0"/>
              </a:spcBef>
              <a:spcAft>
                <a:spcPts val="0"/>
              </a:spcAft>
              <a:buSzPts val="1400"/>
              <a:buNone/>
              <a:defRPr sz="1800" b="0" i="0" u="none" strike="noStrike" cap="none"/>
            </a:lvl6pPr>
            <a:lvl7pPr marR="0" lvl="6" algn="l">
              <a:spcBef>
                <a:spcPts val="0"/>
              </a:spcBef>
              <a:spcAft>
                <a:spcPts val="0"/>
              </a:spcAft>
              <a:buSzPts val="1400"/>
              <a:buNone/>
              <a:defRPr sz="1800" b="0" i="0" u="none" strike="noStrike" cap="none"/>
            </a:lvl7pPr>
            <a:lvl8pPr marR="0" lvl="7" algn="l">
              <a:spcBef>
                <a:spcPts val="0"/>
              </a:spcBef>
              <a:spcAft>
                <a:spcPts val="0"/>
              </a:spcAft>
              <a:buSzPts val="1400"/>
              <a:buNone/>
              <a:defRPr sz="1800" b="0" i="0" u="none" strike="noStrike" cap="none"/>
            </a:lvl8pPr>
            <a:lvl9pPr marR="0" lvl="8" algn="l">
              <a:spcBef>
                <a:spcPts val="0"/>
              </a:spcBef>
              <a:spcAft>
                <a:spcPts val="0"/>
              </a:spcAft>
              <a:buSzPts val="1400"/>
              <a:buNone/>
              <a:defRPr sz="1800" b="0" i="0" u="none" strike="noStrike" cap="none"/>
            </a:lvl9pPr>
          </a:lstStyle>
          <a:p>
            <a:endParaRPr/>
          </a:p>
        </p:txBody>
      </p:sp>
      <p:sp>
        <p:nvSpPr>
          <p:cNvPr id="70" name="Google Shape;70;p5"/>
          <p:cNvSpPr txBox="1">
            <a:spLocks noGrp="1"/>
          </p:cNvSpPr>
          <p:nvPr>
            <p:ph type="body" idx="1"/>
          </p:nvPr>
        </p:nvSpPr>
        <p:spPr>
          <a:xfrm>
            <a:off x="457200" y="1604520"/>
            <a:ext cx="8229300" cy="3977400"/>
          </a:xfrm>
          <a:prstGeom prst="rect">
            <a:avLst/>
          </a:prstGeom>
          <a:noFill/>
          <a:ln>
            <a:noFill/>
          </a:ln>
        </p:spPr>
        <p:txBody>
          <a:bodyPr spcFirstLastPara="1" wrap="square" lIns="0" tIns="0" rIns="0" bIns="0" anchor="t" anchorCtr="0">
            <a:normAutofit/>
          </a:bodyPr>
          <a:lstStyle>
            <a:lvl1pPr marL="457200" marR="0" lvl="0" indent="-228600" algn="l">
              <a:spcBef>
                <a:spcPts val="0"/>
              </a:spcBef>
              <a:spcAft>
                <a:spcPts val="0"/>
              </a:spcAft>
              <a:buSzPts val="1400"/>
              <a:buNone/>
              <a:defRPr sz="1800" b="0" i="0" u="none" strike="noStrike" cap="none"/>
            </a:lvl1pPr>
            <a:lvl2pPr marL="914400" marR="0" lvl="1" indent="-228600" algn="l">
              <a:spcBef>
                <a:spcPts val="0"/>
              </a:spcBef>
              <a:spcAft>
                <a:spcPts val="0"/>
              </a:spcAft>
              <a:buSzPts val="1400"/>
              <a:buNone/>
              <a:defRPr sz="1800" b="0" i="0" u="none" strike="noStrike" cap="none"/>
            </a:lvl2pPr>
            <a:lvl3pPr marL="1371600" marR="0" lvl="2" indent="-228600" algn="l">
              <a:spcBef>
                <a:spcPts val="0"/>
              </a:spcBef>
              <a:spcAft>
                <a:spcPts val="0"/>
              </a:spcAft>
              <a:buSzPts val="1400"/>
              <a:buNone/>
              <a:defRPr sz="1800" b="0" i="0" u="none" strike="noStrike" cap="none"/>
            </a:lvl3pPr>
            <a:lvl4pPr marL="1828800" marR="0" lvl="3" indent="-228600" algn="l">
              <a:spcBef>
                <a:spcPts val="0"/>
              </a:spcBef>
              <a:spcAft>
                <a:spcPts val="0"/>
              </a:spcAft>
              <a:buSzPts val="1400"/>
              <a:buNone/>
              <a:defRPr sz="1800" b="0" i="0" u="none" strike="noStrike" cap="none"/>
            </a:lvl4pPr>
            <a:lvl5pPr marL="2286000" marR="0" lvl="4" indent="-228600" algn="l">
              <a:spcBef>
                <a:spcPts val="0"/>
              </a:spcBef>
              <a:spcAft>
                <a:spcPts val="0"/>
              </a:spcAft>
              <a:buSzPts val="1400"/>
              <a:buNone/>
              <a:defRPr sz="1800" b="0" i="0" u="none" strike="noStrike" cap="none"/>
            </a:lvl5pPr>
            <a:lvl6pPr marL="2743200" marR="0" lvl="5" indent="-228600" algn="l">
              <a:spcBef>
                <a:spcPts val="0"/>
              </a:spcBef>
              <a:spcAft>
                <a:spcPts val="0"/>
              </a:spcAft>
              <a:buSzPts val="1400"/>
              <a:buNone/>
              <a:defRPr sz="1800" b="0" i="0" u="none" strike="noStrike" cap="none"/>
            </a:lvl6pPr>
            <a:lvl7pPr marL="3200400" marR="0" lvl="6" indent="-228600" algn="l">
              <a:spcBef>
                <a:spcPts val="0"/>
              </a:spcBef>
              <a:spcAft>
                <a:spcPts val="0"/>
              </a:spcAft>
              <a:buSzPts val="1400"/>
              <a:buNone/>
              <a:defRPr sz="1800" b="0" i="0" u="none" strike="noStrike" cap="none"/>
            </a:lvl7pPr>
            <a:lvl8pPr marL="3657600" marR="0" lvl="7" indent="-228600" algn="l">
              <a:spcBef>
                <a:spcPts val="0"/>
              </a:spcBef>
              <a:spcAft>
                <a:spcPts val="0"/>
              </a:spcAft>
              <a:buSzPts val="1400"/>
              <a:buNone/>
              <a:defRPr sz="1800" b="0" i="0" u="none" strike="noStrike" cap="none"/>
            </a:lvl8pPr>
            <a:lvl9pPr marL="4114800" marR="0" lvl="8" indent="-228600" algn="l">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109_0.xml"/><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s://www.nature.com/articles/s41467-020-15432-4/tables/3" TargetMode="External"/><Relationship Id="rId5" Type="http://schemas.openxmlformats.org/officeDocument/2006/relationships/image" Target="../media/image17.png"/><Relationship Id="rId4" Type="http://schemas.openxmlformats.org/officeDocument/2006/relationships/hyperlink" Target="https://www.nature.com/articles/s41467-020-15432-4/figures/2"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0C_0.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0F_0.xml"/><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07_0.xm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microsoft.com/office/2018/10/relationships/comments" Target="../comments/modernComment_108_0.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
          <p:cNvSpPr/>
          <p:nvPr/>
        </p:nvSpPr>
        <p:spPr>
          <a:xfrm>
            <a:off x="228779" y="339308"/>
            <a:ext cx="8686440" cy="73188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2400"/>
              <a:buFont typeface="Arial"/>
              <a:buNone/>
            </a:pPr>
            <a:r>
              <a:rPr lang="en-US" sz="2400" b="1" i="0" u="none" strike="noStrike" cap="none" dirty="0">
                <a:solidFill>
                  <a:srgbClr val="000000"/>
                </a:solidFill>
                <a:latin typeface="Arial"/>
                <a:ea typeface="Arial"/>
                <a:cs typeface="Arial"/>
                <a:sym typeface="Arial"/>
              </a:rPr>
              <a:t>The Impact of ECG Channel Reduction</a:t>
            </a:r>
            <a:br>
              <a:rPr lang="en-US" sz="2400" b="1" i="0" u="none" strike="noStrike" cap="none" dirty="0">
                <a:solidFill>
                  <a:srgbClr val="000000"/>
                </a:solidFill>
                <a:latin typeface="Arial"/>
                <a:ea typeface="Arial"/>
                <a:cs typeface="Arial"/>
                <a:sym typeface="Arial"/>
              </a:rPr>
            </a:br>
            <a:r>
              <a:rPr lang="en-US" sz="2400" b="1" i="0" u="none" strike="noStrike" cap="none" dirty="0">
                <a:solidFill>
                  <a:srgbClr val="000000"/>
                </a:solidFill>
                <a:latin typeface="Arial"/>
                <a:ea typeface="Arial"/>
                <a:cs typeface="Arial"/>
                <a:sym typeface="Arial"/>
              </a:rPr>
              <a:t>on Multi-Label Cardiac Diagnosis</a:t>
            </a:r>
            <a:endParaRPr sz="2400" b="1" i="0" u="none" strike="noStrike" cap="none" dirty="0">
              <a:latin typeface="Arial"/>
              <a:ea typeface="Arial"/>
              <a:cs typeface="Arial"/>
              <a:sym typeface="Arial"/>
            </a:endParaRPr>
          </a:p>
        </p:txBody>
      </p:sp>
      <p:sp>
        <p:nvSpPr>
          <p:cNvPr id="125" name="Google Shape;125;p1"/>
          <p:cNvSpPr/>
          <p:nvPr/>
        </p:nvSpPr>
        <p:spPr>
          <a:xfrm>
            <a:off x="0" y="5289120"/>
            <a:ext cx="5257440" cy="1609920"/>
          </a:xfrm>
          <a:prstGeom prst="rect">
            <a:avLst/>
          </a:prstGeom>
          <a:noFill/>
          <a:ln>
            <a:noFill/>
          </a:ln>
        </p:spPr>
        <p:txBody>
          <a:bodyPr spcFirstLastPara="1" wrap="square" lIns="90000" tIns="45000" rIns="90000" bIns="45000" anchor="t" anchorCtr="0">
            <a:noAutofit/>
          </a:bodyPr>
          <a:lstStyle/>
          <a:p>
            <a:pPr marL="14288" indent="-14288" algn="ctr">
              <a:spcBef>
                <a:spcPts val="0"/>
              </a:spcBef>
              <a:spcAft>
                <a:spcPts val="1200"/>
              </a:spcAft>
              <a:buNone/>
            </a:pPr>
            <a:r>
              <a:rPr lang="en-US" sz="1800" b="1" dirty="0">
                <a:solidFill>
                  <a:schemeClr val="accent6">
                    <a:lumMod val="75000"/>
                  </a:schemeClr>
                </a:solidFill>
                <a:latin typeface="Arial"/>
                <a:cs typeface="Arial"/>
              </a:rPr>
              <a:t>D. Alexandrov </a:t>
            </a:r>
            <a:r>
              <a:rPr lang="en-US" sz="1800" b="1" dirty="0">
                <a:solidFill>
                  <a:schemeClr val="tx1"/>
                </a:solidFill>
                <a:latin typeface="Arial"/>
                <a:cs typeface="Arial"/>
              </a:rPr>
              <a:t>and J. Picone</a:t>
            </a:r>
            <a:endParaRPr lang="en-US" sz="1800" b="1" dirty="0">
              <a:solidFill>
                <a:schemeClr val="tx1"/>
              </a:solidFill>
              <a:latin typeface="Arial" panose="020B0604020202020204" pitchFamily="34" charset="0"/>
              <a:cs typeface="Arial" panose="020B0604020202020204" pitchFamily="34" charset="0"/>
            </a:endParaRPr>
          </a:p>
          <a:p>
            <a:pPr marL="115888" indent="-115888" algn="ctr">
              <a:spcBef>
                <a:spcPts val="0"/>
              </a:spcBef>
              <a:buNone/>
            </a:pPr>
            <a:r>
              <a:rPr lang="en-US" sz="1800" b="1" dirty="0">
                <a:latin typeface="Arial"/>
                <a:cs typeface="Arial"/>
              </a:rPr>
              <a:t>Neural Engineering Data Consortium</a:t>
            </a:r>
          </a:p>
          <a:p>
            <a:pPr marL="115888" indent="-115888" algn="ctr">
              <a:spcBef>
                <a:spcPts val="0"/>
              </a:spcBef>
              <a:buNone/>
            </a:pPr>
            <a:r>
              <a:rPr lang="en-US" sz="1800" b="1" dirty="0">
                <a:latin typeface="Arial"/>
                <a:cs typeface="Arial"/>
              </a:rPr>
              <a:t>Temple University</a:t>
            </a:r>
          </a:p>
          <a:p>
            <a:pPr marL="0" marR="0" lvl="0" indent="0" algn="l" rtl="0">
              <a:lnSpc>
                <a:spcPct val="100000"/>
              </a:lnSpc>
              <a:spcBef>
                <a:spcPts val="0"/>
              </a:spcBef>
              <a:spcAft>
                <a:spcPts val="0"/>
              </a:spcAft>
              <a:buSzPts val="1800"/>
              <a:buFont typeface="Arial"/>
              <a:buNone/>
            </a:pPr>
            <a:endParaRPr sz="1800" b="0" i="0" u="none" strike="noStrike" cap="none" dirty="0">
              <a:latin typeface="Arial"/>
              <a:ea typeface="Arial"/>
              <a:cs typeface="Arial"/>
              <a:sym typeface="Arial"/>
            </a:endParaRPr>
          </a:p>
        </p:txBody>
      </p:sp>
      <p:pic>
        <p:nvPicPr>
          <p:cNvPr id="126" name="Google Shape;126;p1"/>
          <p:cNvPicPr preferRelativeResize="0"/>
          <p:nvPr/>
        </p:nvPicPr>
        <p:blipFill rotWithShape="1">
          <a:blip r:embed="rId3">
            <a:alphaModFix/>
          </a:blip>
          <a:srcRect/>
          <a:stretch/>
        </p:blipFill>
        <p:spPr>
          <a:xfrm>
            <a:off x="6159600" y="4803120"/>
            <a:ext cx="2984040" cy="1992960"/>
          </a:xfrm>
          <a:prstGeom prst="rect">
            <a:avLst/>
          </a:prstGeom>
          <a:noFill/>
          <a:ln>
            <a:noFill/>
          </a:ln>
        </p:spPr>
      </p:pic>
      <p:grpSp>
        <p:nvGrpSpPr>
          <p:cNvPr id="4" name="Group 3">
            <a:extLst>
              <a:ext uri="{FF2B5EF4-FFF2-40B4-BE49-F238E27FC236}">
                <a16:creationId xmlns:a16="http://schemas.microsoft.com/office/drawing/2014/main" id="{C9749D54-49F5-2A9B-3BC0-8082238A0540}"/>
              </a:ext>
            </a:extLst>
          </p:cNvPr>
          <p:cNvGrpSpPr/>
          <p:nvPr/>
        </p:nvGrpSpPr>
        <p:grpSpPr>
          <a:xfrm>
            <a:off x="463056" y="1568419"/>
            <a:ext cx="8217887" cy="1828800"/>
            <a:chOff x="581967" y="1568419"/>
            <a:chExt cx="8217887" cy="1828800"/>
          </a:xfrm>
        </p:grpSpPr>
        <p:pic>
          <p:nvPicPr>
            <p:cNvPr id="127" name="Google Shape;127;p1"/>
            <p:cNvPicPr preferRelativeResize="0">
              <a:picLocks noChangeAspect="1"/>
            </p:cNvPicPr>
            <p:nvPr/>
          </p:nvPicPr>
          <p:blipFill rotWithShape="1">
            <a:blip r:embed="rId4"/>
            <a:srcRect/>
            <a:stretch/>
          </p:blipFill>
          <p:spPr>
            <a:xfrm>
              <a:off x="581967" y="1568419"/>
              <a:ext cx="2468917" cy="1828800"/>
            </a:xfrm>
            <a:prstGeom prst="rect">
              <a:avLst/>
            </a:prstGeom>
            <a:ln w="25400">
              <a:solidFill>
                <a:srgbClr val="CD1E26"/>
              </a:solidFill>
            </a:ln>
            <a:effectLst>
              <a:outerShdw blurRad="292100" dist="139700" dir="2700000" algn="tl" rotWithShape="0">
                <a:srgbClr val="333333">
                  <a:alpha val="65000"/>
                </a:srgbClr>
              </a:outerShdw>
            </a:effectLst>
          </p:spPr>
        </p:pic>
        <p:pic>
          <p:nvPicPr>
            <p:cNvPr id="2" name="Picture 1" descr="A diagram of a software system&#10;&#10;Description automatically generated with medium confidence">
              <a:extLst>
                <a:ext uri="{FF2B5EF4-FFF2-40B4-BE49-F238E27FC236}">
                  <a16:creationId xmlns:a16="http://schemas.microsoft.com/office/drawing/2014/main" id="{478A0C2E-322D-2137-869D-ED3A35EFC74A}"/>
                </a:ext>
              </a:extLst>
            </p:cNvPr>
            <p:cNvPicPr>
              <a:picLocks noChangeAspect="1"/>
            </p:cNvPicPr>
            <p:nvPr/>
          </p:nvPicPr>
          <p:blipFill>
            <a:blip r:embed="rId5"/>
            <a:stretch>
              <a:fillRect/>
            </a:stretch>
          </p:blipFill>
          <p:spPr>
            <a:xfrm>
              <a:off x="3050884" y="1568419"/>
              <a:ext cx="2738599" cy="1828800"/>
            </a:xfrm>
            <a:prstGeom prst="rect">
              <a:avLst/>
            </a:prstGeom>
            <a:ln w="25400">
              <a:solidFill>
                <a:srgbClr val="CD1E26"/>
              </a:solidFill>
            </a:ln>
            <a:effectLst>
              <a:outerShdw blurRad="292100" dist="139700" dir="2700000" algn="tl" rotWithShape="0">
                <a:srgbClr val="333333">
                  <a:alpha val="65000"/>
                </a:srgbClr>
              </a:outerShdw>
            </a:effectLst>
          </p:spPr>
        </p:pic>
        <p:pic>
          <p:nvPicPr>
            <p:cNvPr id="3" name="Picture 2" descr="A diagram of a pulse&#10;&#10;Description automatically generated">
              <a:extLst>
                <a:ext uri="{FF2B5EF4-FFF2-40B4-BE49-F238E27FC236}">
                  <a16:creationId xmlns:a16="http://schemas.microsoft.com/office/drawing/2014/main" id="{E4216540-5C46-AF70-1E11-77817A2198BE}"/>
                </a:ext>
              </a:extLst>
            </p:cNvPr>
            <p:cNvPicPr>
              <a:picLocks noChangeAspect="1"/>
            </p:cNvPicPr>
            <p:nvPr/>
          </p:nvPicPr>
          <p:blipFill>
            <a:blip r:embed="rId6"/>
            <a:stretch>
              <a:fillRect/>
            </a:stretch>
          </p:blipFill>
          <p:spPr>
            <a:xfrm>
              <a:off x="5789483" y="1568419"/>
              <a:ext cx="3010371" cy="1828800"/>
            </a:xfrm>
            <a:prstGeom prst="rect">
              <a:avLst/>
            </a:prstGeom>
            <a:ln w="25400">
              <a:solidFill>
                <a:srgbClr val="CD1E26"/>
              </a:solidFill>
            </a:ln>
            <a:effectLst>
              <a:outerShdw blurRad="292100" dist="139700" dir="2700000" algn="tl" rotWithShape="0">
                <a:srgbClr val="333333">
                  <a:alpha val="65000"/>
                </a:srgbClr>
              </a:outerShdw>
            </a:effec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1" name="Google Shape;191;g31a03f20538_0_155"/>
              <p:cNvSpPr/>
              <p:nvPr/>
            </p:nvSpPr>
            <p:spPr>
              <a:xfrm>
                <a:off x="228600" y="685800"/>
                <a:ext cx="8686500" cy="5943300"/>
              </a:xfrm>
              <a:prstGeom prst="rect">
                <a:avLst/>
              </a:prstGeom>
              <a:noFill/>
              <a:ln>
                <a:noFill/>
              </a:ln>
            </p:spPr>
            <p:txBody>
              <a:bodyPr spcFirstLastPara="1" wrap="square" lIns="0" tIns="0" rIns="0" bIns="0" anchor="t" anchorCtr="0">
                <a:noAutofit/>
              </a:bodyPr>
              <a:lstStyle/>
              <a:p>
                <a:pPr marL="0" lvl="0" indent="0">
                  <a:spcAft>
                    <a:spcPts val="600"/>
                  </a:spcAft>
                  <a:buFont typeface="Arial"/>
                  <a:buNone/>
                </a:pPr>
                <a:r>
                  <a:rPr lang="cy-GB" sz="1800" b="1" kern="1200" dirty="0">
                    <a:solidFill>
                      <a:srgbClr val="353585"/>
                    </a:solidFill>
                    <a:latin typeface="Arial" panose="020B0604020202020204" pitchFamily="34" charset="0"/>
                    <a:ea typeface="+mn-ea"/>
                    <a:cs typeface="Arial" panose="020B0604020202020204" pitchFamily="34" charset="0"/>
                  </a:rPr>
                  <a:t>Data Preprocessing:</a:t>
                </a:r>
              </a:p>
              <a:p>
                <a:pPr marL="292100" lvl="0" indent="-177800">
                  <a:spcAft>
                    <a:spcPts val="300"/>
                  </a:spcAft>
                  <a:buClr>
                    <a:schemeClr val="dk1"/>
                  </a:buClr>
                  <a:buSzPts val="1800"/>
                  <a:buFont typeface="Arial" panose="020B0604020202020204" pitchFamily="34" charset="0"/>
                  <a:buChar char="•"/>
                </a:pPr>
                <a:r>
                  <a:rPr lang="cy-GB" b="1" dirty="0">
                    <a:solidFill>
                      <a:schemeClr val="dk1"/>
                    </a:solidFill>
                  </a:rPr>
                  <a:t>Time-series ECG data converted to 3D tensors</a:t>
                </a:r>
              </a:p>
              <a:p>
                <a:pPr marL="292100" lvl="0" indent="-177800">
                  <a:spcAft>
                    <a:spcPts val="300"/>
                  </a:spcAft>
                  <a:buClr>
                    <a:schemeClr val="dk1"/>
                  </a:buClr>
                  <a:buSzPts val="1800"/>
                  <a:buFont typeface="Arial" panose="020B0604020202020204" pitchFamily="34" charset="0"/>
                  <a:buChar char="•"/>
                </a:pPr>
                <a:r>
                  <a:rPr lang="cy-GB" b="1" dirty="0">
                    <a:solidFill>
                      <a:schemeClr val="dk1"/>
                    </a:solidFill>
                  </a:rPr>
                  <a:t>Zero-padding to </a:t>
                </a:r>
                <a14:m>
                  <m:oMath xmlns:m="http://schemas.openxmlformats.org/officeDocument/2006/math">
                    <m:r>
                      <a:rPr lang="cy-GB" b="1" i="1" dirty="0" smtClean="0">
                        <a:solidFill>
                          <a:schemeClr val="dk1"/>
                        </a:solidFill>
                        <a:latin typeface="Cambria Math" panose="02040503050406030204" pitchFamily="18" charset="0"/>
                      </a:rPr>
                      <m:t>𝟒</m:t>
                    </m:r>
                    <m:r>
                      <a:rPr lang="cy-GB" b="1" i="1" dirty="0" smtClean="0">
                        <a:solidFill>
                          <a:schemeClr val="dk1"/>
                        </a:solidFill>
                        <a:latin typeface="Cambria Math" panose="02040503050406030204" pitchFamily="18" charset="0"/>
                      </a:rPr>
                      <m:t>,</m:t>
                    </m:r>
                    <m:r>
                      <a:rPr lang="cy-GB" b="1" i="1" dirty="0" smtClean="0">
                        <a:solidFill>
                          <a:schemeClr val="dk1"/>
                        </a:solidFill>
                        <a:latin typeface="Cambria Math" panose="02040503050406030204" pitchFamily="18" charset="0"/>
                      </a:rPr>
                      <m:t>𝟎𝟗𝟔</m:t>
                    </m:r>
                  </m:oMath>
                </a14:m>
                <a:r>
                  <a:rPr lang="cy-GB" b="1" dirty="0">
                    <a:solidFill>
                      <a:schemeClr val="dk1"/>
                    </a:solidFill>
                  </a:rPr>
                  <a:t> samples</a:t>
                </a:r>
              </a:p>
              <a:p>
                <a:pPr marL="292100" lvl="0" indent="-177800">
                  <a:spcAft>
                    <a:spcPts val="300"/>
                  </a:spcAft>
                  <a:buClr>
                    <a:schemeClr val="dk1"/>
                  </a:buClr>
                  <a:buSzPts val="1800"/>
                  <a:buFont typeface="Arial" panose="020B0604020202020204" pitchFamily="34" charset="0"/>
                  <a:buChar char="•"/>
                </a:pPr>
                <a:r>
                  <a:rPr lang="cy-GB" b="1" dirty="0">
                    <a:solidFill>
                      <a:schemeClr val="dk1"/>
                    </a:solidFill>
                  </a:rPr>
                  <a:t>Z-score normalization for standardization</a:t>
                </a:r>
              </a:p>
              <a:p>
                <a:pPr marL="292100" lvl="0" indent="-177800">
                  <a:spcAft>
                    <a:spcPts val="300"/>
                  </a:spcAft>
                  <a:buClr>
                    <a:schemeClr val="dk1"/>
                  </a:buClr>
                  <a:buSzPts val="1800"/>
                  <a:buFont typeface="Arial" panose="020B0604020202020204" pitchFamily="34" charset="0"/>
                  <a:buChar char="•"/>
                </a:pPr>
                <a:r>
                  <a:rPr lang="cy-GB" b="1" dirty="0">
                    <a:solidFill>
                      <a:schemeClr val="dk1"/>
                    </a:solidFill>
                  </a:rPr>
                  <a:t>Final tensor shape: </a:t>
                </a:r>
                <a14:m>
                  <m:oMath xmlns:m="http://schemas.openxmlformats.org/officeDocument/2006/math">
                    <m:r>
                      <a:rPr lang="cy-GB" b="1" i="1" dirty="0" smtClean="0">
                        <a:solidFill>
                          <a:schemeClr val="dk1"/>
                        </a:solidFill>
                        <a:latin typeface="Cambria Math" panose="02040503050406030204" pitchFamily="18" charset="0"/>
                      </a:rPr>
                      <m:t>(</m:t>
                    </m:r>
                    <m:r>
                      <a:rPr lang="cy-GB" b="1" i="1" dirty="0" smtClean="0">
                        <a:solidFill>
                          <a:schemeClr val="dk1"/>
                        </a:solidFill>
                        <a:latin typeface="Cambria Math" panose="02040503050406030204" pitchFamily="18" charset="0"/>
                      </a:rPr>
                      <m:t>𝑵</m:t>
                    </m:r>
                    <m:r>
                      <a:rPr lang="cy-GB" b="1" i="1" dirty="0" smtClean="0">
                        <a:solidFill>
                          <a:schemeClr val="dk1"/>
                        </a:solidFill>
                        <a:latin typeface="Cambria Math" panose="02040503050406030204" pitchFamily="18" charset="0"/>
                      </a:rPr>
                      <m:t>, </m:t>
                    </m:r>
                    <m:r>
                      <a:rPr lang="cy-GB" b="1" i="1" dirty="0" smtClean="0">
                        <a:solidFill>
                          <a:schemeClr val="dk1"/>
                        </a:solidFill>
                        <a:latin typeface="Cambria Math" panose="02040503050406030204" pitchFamily="18" charset="0"/>
                      </a:rPr>
                      <m:t>𝟏</m:t>
                    </m:r>
                    <m:r>
                      <a:rPr lang="cy-GB" b="1" i="1" dirty="0" smtClean="0">
                        <a:solidFill>
                          <a:schemeClr val="dk1"/>
                        </a:solidFill>
                        <a:latin typeface="Cambria Math" panose="02040503050406030204" pitchFamily="18" charset="0"/>
                      </a:rPr>
                      <m:t>, </m:t>
                    </m:r>
                    <m:r>
                      <a:rPr lang="cy-GB" b="1" i="1" dirty="0" smtClean="0">
                        <a:solidFill>
                          <a:schemeClr val="dk1"/>
                        </a:solidFill>
                        <a:latin typeface="Cambria Math" panose="02040503050406030204" pitchFamily="18" charset="0"/>
                      </a:rPr>
                      <m:t>𝟒𝟎𝟗𝟔</m:t>
                    </m:r>
                    <m:r>
                      <a:rPr lang="cy-GB" b="1" i="1" dirty="0" smtClean="0">
                        <a:solidFill>
                          <a:schemeClr val="dk1"/>
                        </a:solidFill>
                        <a:latin typeface="Cambria Math" panose="02040503050406030204" pitchFamily="18" charset="0"/>
                      </a:rPr>
                      <m:t>)</m:t>
                    </m:r>
                  </m:oMath>
                </a14:m>
                <a:endParaRPr lang="cy-GB" b="1" dirty="0">
                  <a:solidFill>
                    <a:schemeClr val="dk1"/>
                  </a:solidFill>
                </a:endParaRPr>
              </a:p>
              <a:p>
                <a:pPr marL="517525" lvl="1" indent="-225425">
                  <a:spcAft>
                    <a:spcPts val="300"/>
                  </a:spcAft>
                  <a:buClr>
                    <a:schemeClr val="dk1"/>
                  </a:buClr>
                  <a:buSzPct val="75000"/>
                  <a:buFont typeface="Wingdings" pitchFamily="2" charset="2"/>
                  <a:buChar char="q"/>
                </a:pPr>
                <a14:m>
                  <m:oMath xmlns:m="http://schemas.openxmlformats.org/officeDocument/2006/math">
                    <m:r>
                      <a:rPr lang="cy-GB" b="1" dirty="0">
                        <a:solidFill>
                          <a:schemeClr val="dk1"/>
                        </a:solidFill>
                        <a:latin typeface="Cambria Math" panose="02040503050406030204" pitchFamily="18" charset="0"/>
                      </a:rPr>
                      <m:t>𝑵</m:t>
                    </m:r>
                    <m:r>
                      <a:rPr lang="cy-GB" b="1" dirty="0">
                        <a:solidFill>
                          <a:schemeClr val="dk1"/>
                        </a:solidFill>
                        <a:latin typeface="Cambria Math" panose="02040503050406030204" pitchFamily="18" charset="0"/>
                      </a:rPr>
                      <m:t> = </m:t>
                    </m:r>
                    <m:r>
                      <a:rPr lang="cy-GB" b="1" dirty="0">
                        <a:solidFill>
                          <a:schemeClr val="dk1"/>
                        </a:solidFill>
                        <a:latin typeface="Cambria Math" panose="02040503050406030204" pitchFamily="18" charset="0"/>
                      </a:rPr>
                      <m:t>𝒏𝒖𝒎𝒃𝒆𝒓</m:t>
                    </m:r>
                    <m:r>
                      <a:rPr lang="cy-GB" b="1" dirty="0">
                        <a:solidFill>
                          <a:schemeClr val="dk1"/>
                        </a:solidFill>
                        <a:latin typeface="Cambria Math" panose="02040503050406030204" pitchFamily="18" charset="0"/>
                      </a:rPr>
                      <m:t> </m:t>
                    </m:r>
                    <m:r>
                      <a:rPr lang="cy-GB" b="1" dirty="0">
                        <a:solidFill>
                          <a:schemeClr val="dk1"/>
                        </a:solidFill>
                        <a:latin typeface="Cambria Math" panose="02040503050406030204" pitchFamily="18" charset="0"/>
                      </a:rPr>
                      <m:t>𝒐𝒇</m:t>
                    </m:r>
                    <m:r>
                      <a:rPr lang="cy-GB" b="1" dirty="0">
                        <a:solidFill>
                          <a:schemeClr val="dk1"/>
                        </a:solidFill>
                        <a:latin typeface="Cambria Math" panose="02040503050406030204" pitchFamily="18" charset="0"/>
                      </a:rPr>
                      <m:t> </m:t>
                    </m:r>
                    <m:r>
                      <a:rPr lang="cy-GB" b="1" dirty="0">
                        <a:solidFill>
                          <a:schemeClr val="dk1"/>
                        </a:solidFill>
                        <a:latin typeface="Cambria Math" panose="02040503050406030204" pitchFamily="18" charset="0"/>
                      </a:rPr>
                      <m:t>𝑬𝑪𝑮</m:t>
                    </m:r>
                    <m:r>
                      <a:rPr lang="cy-GB" b="1" dirty="0">
                        <a:solidFill>
                          <a:schemeClr val="dk1"/>
                        </a:solidFill>
                        <a:latin typeface="Cambria Math" panose="02040503050406030204" pitchFamily="18" charset="0"/>
                      </a:rPr>
                      <m:t> </m:t>
                    </m:r>
                    <m:r>
                      <a:rPr lang="cy-GB" b="1" dirty="0">
                        <a:solidFill>
                          <a:schemeClr val="dk1"/>
                        </a:solidFill>
                        <a:latin typeface="Cambria Math" panose="02040503050406030204" pitchFamily="18" charset="0"/>
                      </a:rPr>
                      <m:t>𝒄𝒉𝒂𝒏𝒏𝒆𝒍𝒔</m:t>
                    </m:r>
                    <m:r>
                      <a:rPr lang="cy-GB" b="1" dirty="0">
                        <a:solidFill>
                          <a:schemeClr val="dk1"/>
                        </a:solidFill>
                        <a:latin typeface="Cambria Math" panose="02040503050406030204" pitchFamily="18" charset="0"/>
                      </a:rPr>
                      <m:t> (</m:t>
                    </m:r>
                    <m:r>
                      <a:rPr lang="cy-GB" b="1" dirty="0">
                        <a:solidFill>
                          <a:schemeClr val="dk1"/>
                        </a:solidFill>
                        <a:latin typeface="Cambria Math" panose="02040503050406030204" pitchFamily="18" charset="0"/>
                      </a:rPr>
                      <m:t>𝟖</m:t>
                    </m:r>
                    <m:r>
                      <a:rPr lang="cy-GB" b="1" dirty="0">
                        <a:solidFill>
                          <a:schemeClr val="dk1"/>
                        </a:solidFill>
                        <a:latin typeface="Cambria Math" panose="02040503050406030204" pitchFamily="18" charset="0"/>
                      </a:rPr>
                      <m:t> </m:t>
                    </m:r>
                    <m:r>
                      <a:rPr lang="cy-GB" b="1" dirty="0">
                        <a:solidFill>
                          <a:schemeClr val="dk1"/>
                        </a:solidFill>
                        <a:latin typeface="Cambria Math" panose="02040503050406030204" pitchFamily="18" charset="0"/>
                      </a:rPr>
                      <m:t>𝒐𝒓</m:t>
                    </m:r>
                    <m:r>
                      <a:rPr lang="cy-GB" b="1" dirty="0">
                        <a:solidFill>
                          <a:schemeClr val="dk1"/>
                        </a:solidFill>
                        <a:latin typeface="Cambria Math" panose="02040503050406030204" pitchFamily="18" charset="0"/>
                      </a:rPr>
                      <m:t> </m:t>
                    </m:r>
                    <m:r>
                      <a:rPr lang="cy-GB" b="1" dirty="0">
                        <a:solidFill>
                          <a:schemeClr val="dk1"/>
                        </a:solidFill>
                        <a:latin typeface="Cambria Math" panose="02040503050406030204" pitchFamily="18" charset="0"/>
                      </a:rPr>
                      <m:t>𝟏𝟐</m:t>
                    </m:r>
                    <m:r>
                      <a:rPr lang="cy-GB" b="1" dirty="0">
                        <a:solidFill>
                          <a:schemeClr val="dk1"/>
                        </a:solidFill>
                        <a:latin typeface="Cambria Math" panose="02040503050406030204" pitchFamily="18" charset="0"/>
                      </a:rPr>
                      <m:t>)</m:t>
                    </m:r>
                  </m:oMath>
                </a14:m>
                <a:endParaRPr lang="cy-GB" b="1" dirty="0">
                  <a:solidFill>
                    <a:schemeClr val="dk1"/>
                  </a:solidFill>
                </a:endParaRPr>
              </a:p>
              <a:p>
                <a:pPr marL="517525" lvl="1" indent="-225425">
                  <a:spcAft>
                    <a:spcPts val="1200"/>
                  </a:spcAft>
                  <a:buClr>
                    <a:schemeClr val="dk1"/>
                  </a:buClr>
                  <a:buSzPct val="75000"/>
                  <a:buFont typeface="Wingdings" pitchFamily="2" charset="2"/>
                  <a:buChar char="q"/>
                </a:pPr>
                <a:r>
                  <a:rPr lang="cy-GB" b="1" dirty="0">
                    <a:solidFill>
                      <a:schemeClr val="dk1"/>
                    </a:solidFill>
                  </a:rPr>
                  <a:t>Singleton dimension for temporal processing</a:t>
                </a:r>
              </a:p>
              <a:p>
                <a:pPr>
                  <a:spcAft>
                    <a:spcPts val="600"/>
                  </a:spcAft>
                </a:pPr>
                <a:r>
                  <a:rPr lang="cy-GB" sz="1800" b="1" kern="1200" dirty="0">
                    <a:solidFill>
                      <a:srgbClr val="353585"/>
                    </a:solidFill>
                    <a:latin typeface="Arial" panose="020B0604020202020204" pitchFamily="34" charset="0"/>
                    <a:ea typeface="+mn-ea"/>
                    <a:cs typeface="Arial" panose="020B0604020202020204" pitchFamily="34" charset="0"/>
                  </a:rPr>
                  <a:t>Model Modifications:</a:t>
                </a:r>
              </a:p>
              <a:p>
                <a:pPr marL="292100" indent="-177800">
                  <a:buClr>
                    <a:schemeClr val="dk1"/>
                  </a:buClr>
                  <a:buSzPts val="1800"/>
                  <a:buFont typeface="Arial" panose="020B0604020202020204" pitchFamily="34" charset="0"/>
                  <a:buChar char="•"/>
                </a:pPr>
                <a:r>
                  <a:rPr lang="cy-GB" b="1" dirty="0">
                    <a:solidFill>
                      <a:schemeClr val="dk1"/>
                    </a:solidFill>
                  </a:rPr>
                  <a:t>Adapted ResNet18 for multi-label classification</a:t>
                </a:r>
              </a:p>
              <a:p>
                <a:pPr marL="292100" indent="-177800">
                  <a:buClr>
                    <a:schemeClr val="dk1"/>
                  </a:buClr>
                  <a:buSzPts val="1800"/>
                  <a:buFont typeface="Arial" panose="020B0604020202020204" pitchFamily="34" charset="0"/>
                  <a:buChar char="•"/>
                </a:pPr>
                <a:r>
                  <a:rPr lang="cy-GB" b="1" dirty="0">
                    <a:solidFill>
                      <a:schemeClr val="dk1"/>
                    </a:solidFill>
                  </a:rPr>
                  <a:t>Modified first layer for 8/12 channel input</a:t>
                </a:r>
              </a:p>
              <a:p>
                <a:pPr marL="292100" indent="-177800">
                  <a:buClr>
                    <a:schemeClr val="dk1"/>
                  </a:buClr>
                  <a:buSzPts val="1800"/>
                  <a:buFont typeface="Arial" panose="020B0604020202020204" pitchFamily="34" charset="0"/>
                  <a:buChar char="•"/>
                </a:pPr>
                <a:r>
                  <a:rPr lang="cy-GB" b="1" dirty="0">
                    <a:solidFill>
                      <a:schemeClr val="dk1"/>
                    </a:solidFill>
                  </a:rPr>
                  <a:t>Final layer outputs 6 condition probabilities</a:t>
                </a:r>
              </a:p>
              <a:p>
                <a:pPr marL="292100" indent="-177800">
                  <a:spcAft>
                    <a:spcPts val="1200"/>
                  </a:spcAft>
                  <a:buClr>
                    <a:schemeClr val="dk1"/>
                  </a:buClr>
                  <a:buSzPts val="1800"/>
                  <a:buFont typeface="Arial" panose="020B0604020202020204" pitchFamily="34" charset="0"/>
                  <a:buChar char="•"/>
                </a:pPr>
                <a:r>
                  <a:rPr lang="cy-GB" b="1" dirty="0">
                    <a:solidFill>
                      <a:schemeClr val="dk1"/>
                    </a:solidFill>
                  </a:rPr>
                  <a:t>Sigmoid activation for multi-label output</a:t>
                </a:r>
              </a:p>
              <a:p>
                <a:pPr marL="0" lvl="0" indent="0">
                  <a:spcAft>
                    <a:spcPts val="600"/>
                  </a:spcAft>
                  <a:buFont typeface="Arial"/>
                  <a:buNone/>
                </a:pPr>
                <a:r>
                  <a:rPr lang="cy-GB" sz="1800" b="1" kern="1200" dirty="0">
                    <a:solidFill>
                      <a:srgbClr val="353585"/>
                    </a:solidFill>
                    <a:latin typeface="Arial" panose="020B0604020202020204" pitchFamily="34" charset="0"/>
                    <a:ea typeface="+mn-ea"/>
                    <a:cs typeface="Arial" panose="020B0604020202020204" pitchFamily="34" charset="0"/>
                  </a:rPr>
                  <a:t>Training Parameters:</a:t>
                </a:r>
              </a:p>
              <a:p>
                <a:pPr marL="292100" lvl="0" indent="-177800">
                  <a:spcAft>
                    <a:spcPts val="300"/>
                  </a:spcAft>
                  <a:buClr>
                    <a:schemeClr val="dk1"/>
                  </a:buClr>
                  <a:buSzPts val="1800"/>
                  <a:buFont typeface="Arial" panose="020B0604020202020204" pitchFamily="34" charset="0"/>
                  <a:buChar char="•"/>
                </a:pPr>
                <a:r>
                  <a:rPr lang="cy-GB" b="1" dirty="0">
                    <a:solidFill>
                      <a:schemeClr val="dk1"/>
                    </a:solidFill>
                  </a:rPr>
                  <a:t>Adam optimizer</a:t>
                </a:r>
              </a:p>
              <a:p>
                <a:pPr marL="292100" lvl="0" indent="-177800">
                  <a:spcAft>
                    <a:spcPts val="300"/>
                  </a:spcAft>
                  <a:buClr>
                    <a:schemeClr val="dk1"/>
                  </a:buClr>
                  <a:buSzPts val="1800"/>
                  <a:buFont typeface="Arial" panose="020B0604020202020204" pitchFamily="34" charset="0"/>
                  <a:buChar char="•"/>
                </a:pPr>
                <a:r>
                  <a:rPr lang="cy-GB" b="1" dirty="0">
                    <a:solidFill>
                      <a:schemeClr val="dk1"/>
                    </a:solidFill>
                  </a:rPr>
                  <a:t>Learning rate: </a:t>
                </a:r>
                <a14:m>
                  <m:oMath xmlns:m="http://schemas.openxmlformats.org/officeDocument/2006/math">
                    <m:r>
                      <a:rPr lang="cy-GB" b="1" i="1" dirty="0" smtClean="0">
                        <a:solidFill>
                          <a:schemeClr val="dk1"/>
                        </a:solidFill>
                        <a:latin typeface="Cambria Math" panose="02040503050406030204" pitchFamily="18" charset="0"/>
                      </a:rPr>
                      <m:t>𝟎</m:t>
                    </m:r>
                    <m:r>
                      <a:rPr lang="cy-GB" b="1" i="1" dirty="0" smtClean="0">
                        <a:solidFill>
                          <a:schemeClr val="dk1"/>
                        </a:solidFill>
                        <a:latin typeface="Cambria Math" panose="02040503050406030204" pitchFamily="18" charset="0"/>
                      </a:rPr>
                      <m:t>.</m:t>
                    </m:r>
                    <m:r>
                      <a:rPr lang="cy-GB" b="1" i="1" dirty="0" smtClean="0">
                        <a:solidFill>
                          <a:schemeClr val="dk1"/>
                        </a:solidFill>
                        <a:latin typeface="Cambria Math" panose="02040503050406030204" pitchFamily="18" charset="0"/>
                      </a:rPr>
                      <m:t>𝟎𝟎𝟏</m:t>
                    </m:r>
                  </m:oMath>
                </a14:m>
                <a:endParaRPr lang="cy-GB" b="1" dirty="0">
                  <a:solidFill>
                    <a:schemeClr val="dk1"/>
                  </a:solidFill>
                </a:endParaRPr>
              </a:p>
              <a:p>
                <a:pPr marL="292100" lvl="0" indent="-177800">
                  <a:buClr>
                    <a:schemeClr val="dk1"/>
                  </a:buClr>
                  <a:buSzPts val="1800"/>
                  <a:buFont typeface="Arial" panose="020B0604020202020204" pitchFamily="34" charset="0"/>
                  <a:buChar char="•"/>
                </a:pPr>
                <a:r>
                  <a:rPr lang="cy-GB" b="1" dirty="0">
                    <a:solidFill>
                      <a:schemeClr val="dk1"/>
                    </a:solidFill>
                  </a:rPr>
                  <a:t>Binary Cross-Entropy loss:</a:t>
                </a:r>
              </a:p>
              <a:p>
                <a:pPr marL="292100" lvl="0">
                  <a:buClr>
                    <a:schemeClr val="dk1"/>
                  </a:buClr>
                  <a:buSzPts val="1800"/>
                </a:pPr>
                <a14:m>
                  <m:oMathPara xmlns:m="http://schemas.openxmlformats.org/officeDocument/2006/math">
                    <m:oMathParaPr>
                      <m:jc m:val="left"/>
                    </m:oMathParaPr>
                    <m:oMath xmlns:m="http://schemas.openxmlformats.org/officeDocument/2006/math">
                      <m:r>
                        <a:rPr lang="en-US" b="1" i="1">
                          <a:latin typeface="Cambria Math" panose="02040503050406030204" pitchFamily="18" charset="0"/>
                          <a:ea typeface="Times New Roman" panose="02020603050405020304" pitchFamily="18" charset="0"/>
                          <a:cs typeface="Times New Roman" panose="02020603050405020304" pitchFamily="18" charset="0"/>
                        </a:rPr>
                        <m:t>𝑩𝑪𝑬</m:t>
                      </m:r>
                      <m:d>
                        <m:dPr>
                          <m:ctrlPr>
                            <a:rPr lang="en-US" b="1" i="1">
                              <a:latin typeface="Cambria Math" panose="02040503050406030204" pitchFamily="18" charset="0"/>
                            </a:rPr>
                          </m:ctrlPr>
                        </m:dPr>
                        <m:e>
                          <m:r>
                            <a:rPr lang="en-US" b="1" i="1">
                              <a:latin typeface="Cambria Math" panose="02040503050406030204" pitchFamily="18" charset="0"/>
                              <a:ea typeface="Times New Roman" panose="02020603050405020304" pitchFamily="18" charset="0"/>
                              <a:cs typeface="Times New Roman" panose="02020603050405020304" pitchFamily="18" charset="0"/>
                            </a:rPr>
                            <m:t>𝒚</m:t>
                          </m:r>
                          <m:r>
                            <a:rPr lang="en-US" b="1" i="1">
                              <a:latin typeface="Cambria Math" panose="02040503050406030204" pitchFamily="18" charset="0"/>
                              <a:ea typeface="Times New Roman" panose="02020603050405020304" pitchFamily="18" charset="0"/>
                              <a:cs typeface="Times New Roman" panose="02020603050405020304" pitchFamily="18" charset="0"/>
                            </a:rPr>
                            <m:t>, ŷ</m:t>
                          </m:r>
                        </m:e>
                      </m:d>
                      <m:r>
                        <a:rPr lang="en-US" b="1" i="1">
                          <a:latin typeface="Cambria Math" panose="02040503050406030204" pitchFamily="18" charset="0"/>
                          <a:ea typeface="Times New Roman" panose="02020603050405020304" pitchFamily="18" charset="0"/>
                          <a:cs typeface="Times New Roman" panose="02020603050405020304" pitchFamily="18" charset="0"/>
                        </a:rPr>
                        <m:t>= −</m:t>
                      </m:r>
                      <m:f>
                        <m:fPr>
                          <m:ctrlPr>
                            <a:rPr lang="en-US" b="1" i="1">
                              <a:latin typeface="Cambria Math" panose="02040503050406030204" pitchFamily="18" charset="0"/>
                            </a:rPr>
                          </m:ctrlPr>
                        </m:fPr>
                        <m:num>
                          <m:r>
                            <a:rPr lang="en-US" b="1" i="1">
                              <a:latin typeface="Cambria Math" panose="02040503050406030204" pitchFamily="18" charset="0"/>
                              <a:ea typeface="Times New Roman" panose="02020603050405020304" pitchFamily="18" charset="0"/>
                              <a:cs typeface="Times New Roman" panose="02020603050405020304" pitchFamily="18" charset="0"/>
                            </a:rPr>
                            <m:t>𝟏</m:t>
                          </m:r>
                        </m:num>
                        <m:den>
                          <m:r>
                            <a:rPr lang="en-US" b="1" i="1">
                              <a:latin typeface="Cambria Math" panose="02040503050406030204" pitchFamily="18" charset="0"/>
                              <a:ea typeface="Times New Roman" panose="02020603050405020304" pitchFamily="18" charset="0"/>
                              <a:cs typeface="Times New Roman" panose="02020603050405020304" pitchFamily="18" charset="0"/>
                            </a:rPr>
                            <m:t>𝒏</m:t>
                          </m:r>
                        </m:den>
                      </m:f>
                      <m:nary>
                        <m:naryPr>
                          <m:chr m:val="∑"/>
                          <m:ctrlPr>
                            <a:rPr lang="en-US" b="1" i="1" smtClean="0">
                              <a:latin typeface="Cambria Math" panose="02040503050406030204" pitchFamily="18" charset="0"/>
                              <a:cs typeface="Times New Roman" panose="02020603050405020304" pitchFamily="18" charset="0"/>
                            </a:rPr>
                          </m:ctrlPr>
                        </m:naryPr>
                        <m:sub>
                          <m:r>
                            <m:rPr>
                              <m:brk m:alnAt="23"/>
                            </m:rPr>
                            <a:rPr lang="en-US" b="1" i="1" smtClean="0">
                              <a:latin typeface="Cambria Math" panose="02040503050406030204" pitchFamily="18" charset="0"/>
                              <a:cs typeface="Times New Roman" panose="02020603050405020304" pitchFamily="18" charset="0"/>
                            </a:rPr>
                            <m:t>𝒊</m:t>
                          </m:r>
                          <m:r>
                            <a:rPr lang="en-US" b="1" i="1" smtClean="0">
                              <a:latin typeface="Cambria Math" panose="02040503050406030204" pitchFamily="18" charset="0"/>
                              <a:cs typeface="Times New Roman" panose="02020603050405020304" pitchFamily="18" charset="0"/>
                            </a:rPr>
                            <m:t>=</m:t>
                          </m:r>
                          <m:r>
                            <a:rPr lang="en-US" b="1" i="1" smtClean="0">
                              <a:latin typeface="Cambria Math" panose="02040503050406030204" pitchFamily="18" charset="0"/>
                              <a:cs typeface="Times New Roman" panose="02020603050405020304" pitchFamily="18" charset="0"/>
                            </a:rPr>
                            <m:t>𝟎</m:t>
                          </m:r>
                        </m:sub>
                        <m:sup>
                          <m:r>
                            <a:rPr lang="en-US" b="1" i="1" smtClean="0">
                              <a:latin typeface="Cambria Math" panose="02040503050406030204" pitchFamily="18" charset="0"/>
                              <a:cs typeface="Times New Roman" panose="02020603050405020304" pitchFamily="18" charset="0"/>
                            </a:rPr>
                            <m:t>𝒏</m:t>
                          </m:r>
                          <m:r>
                            <a:rPr lang="en-US" b="1" i="1" smtClean="0">
                              <a:latin typeface="Cambria Math" panose="02040503050406030204" pitchFamily="18" charset="0"/>
                              <a:cs typeface="Times New Roman" panose="02020603050405020304" pitchFamily="18" charset="0"/>
                            </a:rPr>
                            <m:t>−</m:t>
                          </m:r>
                          <m:r>
                            <a:rPr lang="en-US" b="1" i="1" smtClean="0">
                              <a:latin typeface="Cambria Math" panose="02040503050406030204" pitchFamily="18" charset="0"/>
                              <a:cs typeface="Times New Roman" panose="02020603050405020304" pitchFamily="18" charset="0"/>
                            </a:rPr>
                            <m:t>𝟏</m:t>
                          </m:r>
                        </m:sup>
                        <m:e>
                          <m:eqArr>
                            <m:eqArrPr>
                              <m:ctrlPr>
                                <a:rPr lang="en-US" b="1" i="1">
                                  <a:latin typeface="Cambria Math" panose="02040503050406030204" pitchFamily="18" charset="0"/>
                                </a:rPr>
                              </m:ctrlPr>
                            </m:eqArrPr>
                            <m:e>
                              <m:d>
                                <m:dPr>
                                  <m:begChr m:val="["/>
                                  <m:endChr m:val="]"/>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ea typeface="Times New Roman" panose="02020603050405020304" pitchFamily="18" charset="0"/>
                                          <a:cs typeface="Times New Roman" panose="02020603050405020304" pitchFamily="18" charset="0"/>
                                        </a:rPr>
                                        <m:t>𝒚</m:t>
                                      </m:r>
                                    </m:e>
                                    <m:sub>
                                      <m:r>
                                        <a:rPr lang="en-US" b="1" i="1">
                                          <a:latin typeface="Cambria Math" panose="02040503050406030204" pitchFamily="18" charset="0"/>
                                          <a:ea typeface="Times New Roman" panose="02020603050405020304" pitchFamily="18" charset="0"/>
                                          <a:cs typeface="Times New Roman" panose="02020603050405020304" pitchFamily="18" charset="0"/>
                                        </a:rPr>
                                        <m:t>𝒊</m:t>
                                      </m:r>
                                    </m:sub>
                                  </m:sSub>
                                  <m:func>
                                    <m:funcPr>
                                      <m:ctrlPr>
                                        <a:rPr lang="en-US" b="1" i="1">
                                          <a:latin typeface="Cambria Math" panose="02040503050406030204" pitchFamily="18" charset="0"/>
                                        </a:rPr>
                                      </m:ctrlPr>
                                    </m:funcPr>
                                    <m:fName>
                                      <m:r>
                                        <a:rPr lang="en-US" b="1" i="1">
                                          <a:latin typeface="Cambria Math" panose="02040503050406030204" pitchFamily="18" charset="0"/>
                                          <a:ea typeface="Times New Roman" panose="02020603050405020304" pitchFamily="18" charset="0"/>
                                          <a:cs typeface="Times New Roman" panose="02020603050405020304" pitchFamily="18" charset="0"/>
                                        </a:rPr>
                                        <m:t>𝒍𝒐𝒈</m:t>
                                      </m:r>
                                    </m:fName>
                                    <m:e>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ea typeface="Times New Roman" panose="02020603050405020304" pitchFamily="18" charset="0"/>
                                                  <a:cs typeface="Times New Roman" panose="02020603050405020304" pitchFamily="18" charset="0"/>
                                                </a:rPr>
                                                <m:t>ŷ</m:t>
                                              </m:r>
                                            </m:e>
                                            <m:sub>
                                              <m:r>
                                                <a:rPr lang="en-US" b="1" i="1">
                                                  <a:latin typeface="Cambria Math" panose="02040503050406030204" pitchFamily="18" charset="0"/>
                                                  <a:ea typeface="Times New Roman" panose="02020603050405020304" pitchFamily="18" charset="0"/>
                                                  <a:cs typeface="Times New Roman" panose="02020603050405020304" pitchFamily="18" charset="0"/>
                                                </a:rPr>
                                                <m:t>𝒊</m:t>
                                              </m:r>
                                            </m:sub>
                                          </m:sSub>
                                        </m:e>
                                      </m:d>
                                    </m:e>
                                  </m:func>
                                  <m:r>
                                    <a:rPr lang="en-US" b="1" i="1">
                                      <a:latin typeface="Cambria Math" panose="02040503050406030204" pitchFamily="18" charset="0"/>
                                      <a:ea typeface="Times New Roman" panose="02020603050405020304" pitchFamily="18" charset="0"/>
                                      <a:cs typeface="Times New Roman" panose="02020603050405020304" pitchFamily="18" charset="0"/>
                                    </a:rPr>
                                    <m:t>+</m:t>
                                  </m:r>
                                  <m:d>
                                    <m:dPr>
                                      <m:ctrlPr>
                                        <a:rPr lang="en-US" b="1" i="1">
                                          <a:latin typeface="Cambria Math" panose="02040503050406030204" pitchFamily="18" charset="0"/>
                                        </a:rPr>
                                      </m:ctrlPr>
                                    </m:dPr>
                                    <m:e>
                                      <m:r>
                                        <a:rPr lang="en-US" b="1" i="1">
                                          <a:latin typeface="Cambria Math" panose="02040503050406030204" pitchFamily="18" charset="0"/>
                                          <a:ea typeface="Times New Roman" panose="02020603050405020304" pitchFamily="18" charset="0"/>
                                          <a:cs typeface="Times New Roman" panose="02020603050405020304" pitchFamily="18" charset="0"/>
                                        </a:rPr>
                                        <m:t>𝟏</m:t>
                                      </m:r>
                                      <m:r>
                                        <a:rPr lang="en-US" b="1"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ea typeface="Times New Roman" panose="02020603050405020304" pitchFamily="18" charset="0"/>
                                              <a:cs typeface="Times New Roman" panose="02020603050405020304" pitchFamily="18" charset="0"/>
                                            </a:rPr>
                                            <m:t>𝒚</m:t>
                                          </m:r>
                                        </m:e>
                                        <m:sub>
                                          <m:r>
                                            <a:rPr lang="en-US" b="1" i="1">
                                              <a:latin typeface="Cambria Math" panose="02040503050406030204" pitchFamily="18" charset="0"/>
                                              <a:ea typeface="Times New Roman" panose="02020603050405020304" pitchFamily="18" charset="0"/>
                                              <a:cs typeface="Times New Roman" panose="02020603050405020304" pitchFamily="18" charset="0"/>
                                            </a:rPr>
                                            <m:t>𝒊</m:t>
                                          </m:r>
                                        </m:sub>
                                      </m:sSub>
                                    </m:e>
                                  </m:d>
                                  <m:func>
                                    <m:funcPr>
                                      <m:ctrlPr>
                                        <a:rPr lang="en-US" b="1" i="1">
                                          <a:latin typeface="Cambria Math" panose="02040503050406030204" pitchFamily="18" charset="0"/>
                                        </a:rPr>
                                      </m:ctrlPr>
                                    </m:funcPr>
                                    <m:fName>
                                      <m:r>
                                        <a:rPr lang="en-US" b="1" i="1">
                                          <a:latin typeface="Cambria Math" panose="02040503050406030204" pitchFamily="18" charset="0"/>
                                          <a:ea typeface="Times New Roman" panose="02020603050405020304" pitchFamily="18" charset="0"/>
                                          <a:cs typeface="Times New Roman" panose="02020603050405020304" pitchFamily="18" charset="0"/>
                                        </a:rPr>
                                        <m:t>𝒍𝒐𝒈</m:t>
                                      </m:r>
                                    </m:fName>
                                    <m:e>
                                      <m:d>
                                        <m:dPr>
                                          <m:ctrlPr>
                                            <a:rPr lang="en-US" b="1" i="1">
                                              <a:latin typeface="Cambria Math" panose="02040503050406030204" pitchFamily="18" charset="0"/>
                                            </a:rPr>
                                          </m:ctrlPr>
                                        </m:dPr>
                                        <m:e>
                                          <m:r>
                                            <a:rPr lang="en-US" b="1" i="1">
                                              <a:latin typeface="Cambria Math" panose="02040503050406030204" pitchFamily="18" charset="0"/>
                                              <a:ea typeface="Times New Roman" panose="02020603050405020304" pitchFamily="18" charset="0"/>
                                              <a:cs typeface="Times New Roman" panose="02020603050405020304" pitchFamily="18" charset="0"/>
                                            </a:rPr>
                                            <m:t>𝟏</m:t>
                                          </m:r>
                                          <m:r>
                                            <a:rPr lang="en-US" b="1"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ea typeface="Times New Roman" panose="02020603050405020304" pitchFamily="18" charset="0"/>
                                                  <a:cs typeface="Times New Roman" panose="02020603050405020304" pitchFamily="18" charset="0"/>
                                                </a:rPr>
                                                <m:t>ŷ</m:t>
                                              </m:r>
                                            </m:e>
                                            <m:sub>
                                              <m:r>
                                                <a:rPr lang="en-US" b="1" i="1">
                                                  <a:latin typeface="Cambria Math" panose="02040503050406030204" pitchFamily="18" charset="0"/>
                                                  <a:ea typeface="Times New Roman" panose="02020603050405020304" pitchFamily="18" charset="0"/>
                                                  <a:cs typeface="Times New Roman" panose="02020603050405020304" pitchFamily="18" charset="0"/>
                                                </a:rPr>
                                                <m:t>𝒊</m:t>
                                              </m:r>
                                            </m:sub>
                                          </m:sSub>
                                        </m:e>
                                      </m:d>
                                    </m:e>
                                  </m:func>
                                </m:e>
                              </m:d>
                              <m:r>
                                <m:rPr>
                                  <m:nor/>
                                </m:rPr>
                                <a:rPr lang="cy-GB" b="1" dirty="0">
                                  <a:solidFill>
                                    <a:schemeClr val="dk1"/>
                                  </a:solidFill>
                                </a:rPr>
                                <m:t> </m:t>
                              </m:r>
                            </m:e>
                          </m:eqArr>
                        </m:e>
                      </m:nary>
                    </m:oMath>
                  </m:oMathPara>
                </a14:m>
                <a:endParaRPr lang="en-US" b="1" dirty="0">
                  <a:cs typeface="Times New Roman" panose="02020603050405020304" pitchFamily="18" charset="0"/>
                </a:endParaRPr>
              </a:p>
              <a:p>
                <a:pPr marL="292100" lvl="0">
                  <a:buClr>
                    <a:schemeClr val="dk1"/>
                  </a:buClr>
                  <a:buSzPts val="1800"/>
                </a:pPr>
                <a:r>
                  <a:rPr lang="cy-GB" b="1" dirty="0">
                    <a:solidFill>
                      <a:schemeClr val="dk1"/>
                    </a:solidFill>
                  </a:rPr>
                  <a:t>where:</a:t>
                </a:r>
              </a:p>
              <a:p>
                <a:pPr marL="400050" lvl="0" algn="l" rtl="0">
                  <a:spcAft>
                    <a:spcPts val="0"/>
                  </a:spcAft>
                  <a:buNone/>
                </a:pPr>
                <a14:m>
                  <m:oMathPara xmlns:m="http://schemas.openxmlformats.org/officeDocument/2006/math">
                    <m:oMathParaPr>
                      <m:jc m:val="left"/>
                    </m:oMathParaPr>
                    <m:oMath xmlns:m="http://schemas.openxmlformats.org/officeDocument/2006/math">
                      <m:r>
                        <a:rPr lang="en-US" b="1" i="0" dirty="0" smtClean="0">
                          <a:solidFill>
                            <a:schemeClr val="dk1"/>
                          </a:solidFill>
                          <a:latin typeface="Cambria Math" panose="02040503050406030204" pitchFamily="18" charset="0"/>
                        </a:rPr>
                        <m:t>𝐧</m:t>
                      </m:r>
                      <m:r>
                        <a:rPr lang="cy-GB" b="1" dirty="0">
                          <a:solidFill>
                            <a:schemeClr val="dk1"/>
                          </a:solidFill>
                          <a:latin typeface="Cambria Math" panose="02040503050406030204" pitchFamily="18" charset="0"/>
                        </a:rPr>
                        <m:t>= </m:t>
                      </m:r>
                      <m:r>
                        <a:rPr lang="cy-GB" b="1" dirty="0">
                          <a:solidFill>
                            <a:schemeClr val="dk1"/>
                          </a:solidFill>
                          <a:latin typeface="Cambria Math" panose="02040503050406030204" pitchFamily="18" charset="0"/>
                        </a:rPr>
                        <m:t>𝒏𝒖𝒎𝒃𝒆𝒓</m:t>
                      </m:r>
                      <m:r>
                        <a:rPr lang="cy-GB" b="1" dirty="0">
                          <a:solidFill>
                            <a:schemeClr val="dk1"/>
                          </a:solidFill>
                          <a:latin typeface="Cambria Math" panose="02040503050406030204" pitchFamily="18" charset="0"/>
                        </a:rPr>
                        <m:t> </m:t>
                      </m:r>
                      <m:r>
                        <a:rPr lang="cy-GB" b="1" dirty="0">
                          <a:solidFill>
                            <a:schemeClr val="dk1"/>
                          </a:solidFill>
                          <a:latin typeface="Cambria Math" panose="02040503050406030204" pitchFamily="18" charset="0"/>
                        </a:rPr>
                        <m:t>𝒐𝒇</m:t>
                      </m:r>
                      <m:r>
                        <a:rPr lang="cy-GB" b="1" dirty="0">
                          <a:solidFill>
                            <a:schemeClr val="dk1"/>
                          </a:solidFill>
                          <a:latin typeface="Cambria Math" panose="02040503050406030204" pitchFamily="18" charset="0"/>
                        </a:rPr>
                        <m:t> </m:t>
                      </m:r>
                      <m:r>
                        <a:rPr lang="cy-GB" b="1" dirty="0">
                          <a:solidFill>
                            <a:schemeClr val="dk1"/>
                          </a:solidFill>
                          <a:latin typeface="Cambria Math" panose="02040503050406030204" pitchFamily="18" charset="0"/>
                        </a:rPr>
                        <m:t>𝒄𝒍𝒂𝒔𝒔𝒆𝒔</m:t>
                      </m:r>
                    </m:oMath>
                  </m:oMathPara>
                </a14:m>
                <a:endParaRPr lang="cy-GB" b="1" dirty="0">
                  <a:solidFill>
                    <a:schemeClr val="dk1"/>
                  </a:solidFill>
                </a:endParaRPr>
              </a:p>
              <a:p>
                <a:pPr marL="400050">
                  <a:buSzPct val="75000"/>
                </a:pPr>
                <a14:m>
                  <m:oMathPara xmlns:m="http://schemas.openxmlformats.org/officeDocument/2006/math">
                    <m:oMathParaPr>
                      <m:jc m:val="left"/>
                    </m:oMathParaPr>
                    <m:oMath xmlns:m="http://schemas.openxmlformats.org/officeDocument/2006/math">
                      <m:sSub>
                        <m:sSubPr>
                          <m:ctrlPr>
                            <a:rPr lang="cy-GB" b="1" i="1" dirty="0" smtClean="0">
                              <a:solidFill>
                                <a:schemeClr val="dk1"/>
                              </a:solidFill>
                              <a:latin typeface="Cambria Math" panose="02040503050406030204" pitchFamily="18" charset="0"/>
                            </a:rPr>
                          </m:ctrlPr>
                        </m:sSubPr>
                        <m:e>
                          <m:r>
                            <a:rPr lang="en-US" b="1" i="1" dirty="0" smtClean="0">
                              <a:solidFill>
                                <a:schemeClr val="dk1"/>
                              </a:solidFill>
                              <a:latin typeface="Cambria Math" panose="02040503050406030204" pitchFamily="18" charset="0"/>
                            </a:rPr>
                            <m:t>𝒚</m:t>
                          </m:r>
                        </m:e>
                        <m:sub>
                          <m:r>
                            <a:rPr lang="en-US" b="1" i="1" dirty="0" smtClean="0">
                              <a:solidFill>
                                <a:schemeClr val="dk1"/>
                              </a:solidFill>
                              <a:latin typeface="Cambria Math" panose="02040503050406030204" pitchFamily="18" charset="0"/>
                            </a:rPr>
                            <m:t>𝒊</m:t>
                          </m:r>
                        </m:sub>
                      </m:sSub>
                      <m:r>
                        <a:rPr lang="cy-GB" b="1" dirty="0">
                          <a:solidFill>
                            <a:schemeClr val="dk1"/>
                          </a:solidFill>
                          <a:latin typeface="Cambria Math" panose="02040503050406030204" pitchFamily="18" charset="0"/>
                        </a:rPr>
                        <m:t>= </m:t>
                      </m:r>
                      <m:r>
                        <a:rPr lang="cy-GB" b="1" dirty="0">
                          <a:solidFill>
                            <a:schemeClr val="dk1"/>
                          </a:solidFill>
                          <a:latin typeface="Cambria Math" panose="02040503050406030204" pitchFamily="18" charset="0"/>
                        </a:rPr>
                        <m:t>𝒕𝒓𝒖𝒆</m:t>
                      </m:r>
                      <m:r>
                        <a:rPr lang="cy-GB" b="1" dirty="0">
                          <a:solidFill>
                            <a:schemeClr val="dk1"/>
                          </a:solidFill>
                          <a:latin typeface="Cambria Math" panose="02040503050406030204" pitchFamily="18" charset="0"/>
                        </a:rPr>
                        <m:t> </m:t>
                      </m:r>
                      <m:r>
                        <a:rPr lang="cy-GB" b="1" dirty="0">
                          <a:solidFill>
                            <a:schemeClr val="dk1"/>
                          </a:solidFill>
                          <a:latin typeface="Cambria Math" panose="02040503050406030204" pitchFamily="18" charset="0"/>
                        </a:rPr>
                        <m:t>𝒍𝒂𝒃𝒆𝒍</m:t>
                      </m:r>
                    </m:oMath>
                  </m:oMathPara>
                </a14:m>
                <a:endParaRPr lang="cy-GB" b="1" dirty="0">
                  <a:solidFill>
                    <a:schemeClr val="dk1"/>
                  </a:solidFill>
                </a:endParaRPr>
              </a:p>
              <a:p>
                <a:pPr marL="400050">
                  <a:buSzPct val="75000"/>
                </a:pPr>
                <a14:m>
                  <m:oMathPara xmlns:m="http://schemas.openxmlformats.org/officeDocument/2006/math">
                    <m:oMathParaPr>
                      <m:jc m:val="left"/>
                    </m:oMathParaPr>
                    <m:oMath xmlns:m="http://schemas.openxmlformats.org/officeDocument/2006/math">
                      <m:sSub>
                        <m:sSubPr>
                          <m:ctrlPr>
                            <a:rPr lang="cy-GB" b="1" i="1" dirty="0">
                              <a:solidFill>
                                <a:schemeClr val="dk1"/>
                              </a:solidFill>
                              <a:latin typeface="Cambria Math" panose="02040503050406030204" pitchFamily="18" charset="0"/>
                            </a:rPr>
                          </m:ctrlPr>
                        </m:sSubPr>
                        <m:e>
                          <m:acc>
                            <m:accPr>
                              <m:chr m:val="̂"/>
                              <m:ctrlPr>
                                <a:rPr lang="cy-GB" b="1" i="1" dirty="0">
                                  <a:solidFill>
                                    <a:schemeClr val="dk1"/>
                                  </a:solidFill>
                                  <a:latin typeface="Cambria Math" panose="02040503050406030204" pitchFamily="18" charset="0"/>
                                </a:rPr>
                              </m:ctrlPr>
                            </m:accPr>
                            <m:e>
                              <m:r>
                                <a:rPr lang="en-US" b="1" i="1" dirty="0">
                                  <a:solidFill>
                                    <a:schemeClr val="dk1"/>
                                  </a:solidFill>
                                  <a:latin typeface="Cambria Math" panose="02040503050406030204" pitchFamily="18" charset="0"/>
                                </a:rPr>
                                <m:t>𝒚</m:t>
                              </m:r>
                            </m:e>
                          </m:acc>
                        </m:e>
                        <m:sub>
                          <m:r>
                            <a:rPr lang="en-US" b="1" i="1" dirty="0">
                              <a:solidFill>
                                <a:schemeClr val="dk1"/>
                              </a:solidFill>
                              <a:latin typeface="Cambria Math" panose="02040503050406030204" pitchFamily="18" charset="0"/>
                            </a:rPr>
                            <m:t>𝒊</m:t>
                          </m:r>
                        </m:sub>
                      </m:sSub>
                      <m:r>
                        <a:rPr lang="cy-GB" b="1" i="1" dirty="0" smtClean="0">
                          <a:solidFill>
                            <a:schemeClr val="dk1"/>
                          </a:solidFill>
                          <a:latin typeface="Cambria Math" panose="02040503050406030204" pitchFamily="18" charset="0"/>
                        </a:rPr>
                        <m:t>= </m:t>
                      </m:r>
                      <m:r>
                        <a:rPr lang="cy-GB" b="1" i="1" dirty="0">
                          <a:solidFill>
                            <a:schemeClr val="dk1"/>
                          </a:solidFill>
                          <a:latin typeface="Cambria Math" panose="02040503050406030204" pitchFamily="18" charset="0"/>
                        </a:rPr>
                        <m:t>𝒑𝒓𝒆𝒅𝒊𝒄𝒕𝒆𝒅</m:t>
                      </m:r>
                      <m:r>
                        <a:rPr lang="cy-GB" b="1" i="1" dirty="0">
                          <a:solidFill>
                            <a:schemeClr val="dk1"/>
                          </a:solidFill>
                          <a:latin typeface="Cambria Math" panose="02040503050406030204" pitchFamily="18" charset="0"/>
                        </a:rPr>
                        <m:t> </m:t>
                      </m:r>
                      <m:r>
                        <a:rPr lang="cy-GB" b="1" i="1" dirty="0">
                          <a:solidFill>
                            <a:schemeClr val="dk1"/>
                          </a:solidFill>
                          <a:latin typeface="Cambria Math" panose="02040503050406030204" pitchFamily="18" charset="0"/>
                        </a:rPr>
                        <m:t>𝒑𝒓𝒐𝒃𝒂𝒃𝒊𝒍𝒊𝒕𝒚</m:t>
                      </m:r>
                    </m:oMath>
                  </m:oMathPara>
                </a14:m>
                <a:endParaRPr sz="1500" b="1" dirty="0">
                  <a:solidFill>
                    <a:schemeClr val="dk1"/>
                  </a:solidFill>
                </a:endParaRPr>
              </a:p>
            </p:txBody>
          </p:sp>
        </mc:Choice>
        <mc:Fallback xmlns="">
          <p:sp>
            <p:nvSpPr>
              <p:cNvPr id="191" name="Google Shape;191;g31a03f20538_0_155"/>
              <p:cNvSpPr>
                <a:spLocks noRot="1" noChangeAspect="1" noMove="1" noResize="1" noEditPoints="1" noAdjustHandles="1" noChangeArrowheads="1" noChangeShapeType="1" noTextEdit="1"/>
              </p:cNvSpPr>
              <p:nvPr/>
            </p:nvSpPr>
            <p:spPr>
              <a:xfrm>
                <a:off x="228600" y="685800"/>
                <a:ext cx="8686500" cy="5943300"/>
              </a:xfrm>
              <a:prstGeom prst="rect">
                <a:avLst/>
              </a:prstGeom>
              <a:blipFill>
                <a:blip r:embed="rId4"/>
                <a:stretch>
                  <a:fillRect l="-1754" t="-1282" b="-2991"/>
                </a:stretch>
              </a:blipFill>
              <a:ln>
                <a:noFill/>
              </a:ln>
            </p:spPr>
            <p:txBody>
              <a:bodyPr/>
              <a:lstStyle/>
              <a:p>
                <a:r>
                  <a:rPr lang="en-US">
                    <a:noFill/>
                  </a:rPr>
                  <a:t> </a:t>
                </a:r>
              </a:p>
            </p:txBody>
          </p:sp>
        </mc:Fallback>
      </mc:AlternateContent>
      <p:sp>
        <p:nvSpPr>
          <p:cNvPr id="2" name="Title 1">
            <a:extLst>
              <a:ext uri="{FF2B5EF4-FFF2-40B4-BE49-F238E27FC236}">
                <a16:creationId xmlns:a16="http://schemas.microsoft.com/office/drawing/2014/main" id="{1DDFE65A-BC18-A927-CCB4-9529ADEA34EE}"/>
              </a:ext>
            </a:extLst>
          </p:cNvPr>
          <p:cNvSpPr txBox="1">
            <a:spLocks/>
          </p:cNvSpPr>
          <p:nvPr/>
        </p:nvSpPr>
        <p:spPr>
          <a:xfrm>
            <a:off x="-11545" y="0"/>
            <a:ext cx="9155545" cy="328461"/>
          </a:xfrm>
          <a:prstGeom prst="rect">
            <a:avLst/>
          </a:prstGeom>
        </p:spPr>
        <p:txBody>
          <a:bodyPr vert="horz" wrap="none" lIns="228600" tIns="91440" rIns="0" bIns="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t>ResNet18 Model Implementation</a:t>
            </a:r>
          </a:p>
        </p:txBody>
      </p:sp>
      <p:pic>
        <p:nvPicPr>
          <p:cNvPr id="4" name="Picture 3">
            <a:extLst>
              <a:ext uri="{FF2B5EF4-FFF2-40B4-BE49-F238E27FC236}">
                <a16:creationId xmlns:a16="http://schemas.microsoft.com/office/drawing/2014/main" id="{E685F891-91EB-A652-6E0E-DE84F81CFE56}"/>
              </a:ext>
            </a:extLst>
          </p:cNvPr>
          <p:cNvPicPr>
            <a:picLocks noChangeAspect="1"/>
          </p:cNvPicPr>
          <p:nvPr/>
        </p:nvPicPr>
        <p:blipFill>
          <a:blip r:embed="rId5"/>
          <a:stretch>
            <a:fillRect/>
          </a:stretch>
        </p:blipFill>
        <p:spPr>
          <a:xfrm>
            <a:off x="4807689" y="583427"/>
            <a:ext cx="4107411" cy="56911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1">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1">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1">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1">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1">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1">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1">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1">
                                            <p:txEl>
                                              <p:pRg st="15" end="1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1">
                                            <p:txEl>
                                              <p:pRg st="16" end="1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1">
                                            <p:txEl>
                                              <p:pRg st="17" end="1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1">
                                            <p:txEl>
                                              <p:pRg st="18" end="1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1">
                                            <p:txEl>
                                              <p:pRg st="19" end="1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1">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1" name="Google Shape;201;g31a03f20538_0_166"/>
              <p:cNvSpPr/>
              <p:nvPr/>
            </p:nvSpPr>
            <p:spPr>
              <a:xfrm>
                <a:off x="228600" y="685800"/>
                <a:ext cx="8686500" cy="5943300"/>
              </a:xfrm>
              <a:prstGeom prst="rect">
                <a:avLst/>
              </a:prstGeom>
              <a:noFill/>
              <a:ln>
                <a:noFill/>
              </a:ln>
            </p:spPr>
            <p:txBody>
              <a:bodyPr spcFirstLastPara="1" wrap="square" lIns="0" tIns="0" rIns="0" bIns="0" anchor="t" anchorCtr="0">
                <a:noAutofit/>
              </a:bodyPr>
              <a:lstStyle/>
              <a:p>
                <a:pPr>
                  <a:spcAft>
                    <a:spcPts val="600"/>
                  </a:spcAft>
                </a:pPr>
                <a:r>
                  <a:rPr lang="en-US" sz="1800" b="1" kern="1200" dirty="0">
                    <a:solidFill>
                      <a:srgbClr val="353585"/>
                    </a:solidFill>
                    <a:latin typeface="Arial" panose="020B0604020202020204" pitchFamily="34" charset="0"/>
                    <a:ea typeface="+mn-ea"/>
                    <a:cs typeface="Arial" panose="020B0604020202020204" pitchFamily="34" charset="0"/>
                  </a:rPr>
                  <a:t>Training Parameters:</a:t>
                </a:r>
              </a:p>
              <a:p>
                <a:pPr marL="292100" indent="-177800">
                  <a:spcAft>
                    <a:spcPts val="600"/>
                  </a:spcAft>
                  <a:buClr>
                    <a:schemeClr val="dk1"/>
                  </a:buClr>
                  <a:buSzPts val="1800"/>
                  <a:buFont typeface="Arial" panose="020B0604020202020204" pitchFamily="34" charset="0"/>
                  <a:buChar char="•"/>
                </a:pPr>
                <a:r>
                  <a:rPr lang="en-US" b="1" dirty="0">
                    <a:solidFill>
                      <a:schemeClr val="dk1"/>
                    </a:solidFill>
                  </a:rPr>
                  <a:t>Epochs: 10, batch size: 32</a:t>
                </a:r>
              </a:p>
              <a:p>
                <a:pPr marL="292100" indent="-177800">
                  <a:spcAft>
                    <a:spcPts val="600"/>
                  </a:spcAft>
                  <a:buClr>
                    <a:schemeClr val="dk1"/>
                  </a:buClr>
                  <a:buSzPts val="1800"/>
                  <a:buFont typeface="Arial" panose="020B0604020202020204" pitchFamily="34" charset="0"/>
                  <a:buChar char="•"/>
                </a:pPr>
                <a:r>
                  <a:rPr lang="en-US" b="1" dirty="0">
                    <a:solidFill>
                      <a:schemeClr val="dk1"/>
                    </a:solidFill>
                  </a:rPr>
                  <a:t>Monitored: training/validation losses, </a:t>
                </a:r>
                <a:br>
                  <a:rPr lang="en-US" b="1" dirty="0">
                    <a:solidFill>
                      <a:schemeClr val="dk1"/>
                    </a:solidFill>
                  </a:rPr>
                </a:br>
                <a:r>
                  <a:rPr lang="en-US" b="1" dirty="0">
                    <a:solidFill>
                      <a:schemeClr val="dk1"/>
                    </a:solidFill>
                  </a:rPr>
                  <a:t>accuracy, F1 scores</a:t>
                </a:r>
              </a:p>
              <a:p>
                <a:pPr marL="292100" indent="-177800">
                  <a:spcAft>
                    <a:spcPts val="1200"/>
                  </a:spcAft>
                  <a:buClr>
                    <a:schemeClr val="dk1"/>
                  </a:buClr>
                  <a:buSzPts val="1800"/>
                  <a:buFont typeface="Arial" panose="020B0604020202020204" pitchFamily="34" charset="0"/>
                  <a:buChar char="•"/>
                </a:pPr>
                <a:r>
                  <a:rPr lang="en-US" b="1" dirty="0">
                    <a:solidFill>
                      <a:schemeClr val="dk1"/>
                    </a:solidFill>
                  </a:rPr>
                  <a:t>Evaluated both raw and minimally preprocessed signals</a:t>
                </a:r>
              </a:p>
              <a:p>
                <a:pPr marL="0" lvl="0" indent="0">
                  <a:spcAft>
                    <a:spcPts val="600"/>
                  </a:spcAft>
                  <a:buFont typeface="Arial"/>
                  <a:buNone/>
                </a:pPr>
                <a:r>
                  <a:rPr lang="en-US" sz="1800" b="1" kern="1200" dirty="0">
                    <a:solidFill>
                      <a:srgbClr val="353585"/>
                    </a:solidFill>
                    <a:latin typeface="Arial" panose="020B0604020202020204" pitchFamily="34" charset="0"/>
                    <a:ea typeface="+mn-ea"/>
                    <a:cs typeface="Arial" panose="020B0604020202020204" pitchFamily="34" charset="0"/>
                  </a:rPr>
                  <a:t>Performance Metrics:</a:t>
                </a:r>
              </a:p>
              <a:p>
                <a:pPr marL="292100" lvl="0" indent="-177800">
                  <a:spcAft>
                    <a:spcPts val="600"/>
                  </a:spcAft>
                  <a:buClr>
                    <a:schemeClr val="dk1"/>
                  </a:buClr>
                  <a:buSzPts val="1800"/>
                  <a:buFont typeface="Arial" panose="020B0604020202020204" pitchFamily="34" charset="0"/>
                  <a:buChar char="•"/>
                </a:pPr>
                <a:r>
                  <a:rPr lang="en-US" b="1" dirty="0">
                    <a:solidFill>
                      <a:schemeClr val="dk1"/>
                    </a:solidFill>
                  </a:rPr>
                  <a:t>Multi-label classification requires </a:t>
                </a:r>
                <a:br>
                  <a:rPr lang="en-US" b="1" dirty="0">
                    <a:solidFill>
                      <a:schemeClr val="dk1"/>
                    </a:solidFill>
                  </a:rPr>
                </a:br>
                <a:r>
                  <a:rPr lang="en-US" b="1" dirty="0">
                    <a:solidFill>
                      <a:schemeClr val="dk1"/>
                    </a:solidFill>
                  </a:rPr>
                  <a:t>comprehensive metrics</a:t>
                </a:r>
              </a:p>
              <a:p>
                <a:pPr marL="292100" lvl="0" indent="-177800">
                  <a:spcAft>
                    <a:spcPts val="1200"/>
                  </a:spcAft>
                  <a:buClr>
                    <a:schemeClr val="dk1"/>
                  </a:buClr>
                  <a:buSzPts val="1800"/>
                  <a:buFont typeface="Arial" panose="020B0604020202020204" pitchFamily="34" charset="0"/>
                  <a:buChar char="•"/>
                </a:pPr>
                <a:r>
                  <a:rPr lang="en-US" b="1" dirty="0">
                    <a:solidFill>
                      <a:schemeClr val="dk1"/>
                    </a:solidFill>
                  </a:rPr>
                  <a:t>Primary metrics: Micro and Macro F1 scores</a:t>
                </a:r>
              </a:p>
              <a:p>
                <a:r>
                  <a:rPr lang="en-US" sz="1800" b="1" kern="1200" dirty="0">
                    <a:solidFill>
                      <a:srgbClr val="353585"/>
                    </a:solidFill>
                    <a:latin typeface="Arial" panose="020B0604020202020204" pitchFamily="34" charset="0"/>
                    <a:ea typeface="+mn-ea"/>
                    <a:cs typeface="Arial" panose="020B0604020202020204" pitchFamily="34" charset="0"/>
                  </a:rPr>
                  <a:t>Micro F1 Score:</a:t>
                </a:r>
              </a:p>
              <a:p>
                <a:pPr marL="115888"/>
                <a14:m>
                  <m:oMath xmlns:m="http://schemas.openxmlformats.org/officeDocument/2006/math">
                    <m:r>
                      <a:rPr lang="en-US" b="0" i="1" smtClean="0">
                        <a:solidFill>
                          <a:schemeClr val="dk1"/>
                        </a:solidFill>
                        <a:latin typeface="Cambria Math" panose="02040503050406030204" pitchFamily="18" charset="0"/>
                      </a:rPr>
                      <m:t>𝑀𝑖𝑐𝑟𝑜</m:t>
                    </m:r>
                    <m:r>
                      <a:rPr lang="en-US" b="0" i="1" smtClean="0">
                        <a:solidFill>
                          <a:schemeClr val="dk1"/>
                        </a:solidFill>
                        <a:latin typeface="Cambria Math" panose="02040503050406030204" pitchFamily="18" charset="0"/>
                      </a:rPr>
                      <m:t> </m:t>
                    </m:r>
                    <m:r>
                      <a:rPr lang="en-US" b="0" i="1" smtClean="0">
                        <a:solidFill>
                          <a:schemeClr val="dk1"/>
                        </a:solidFill>
                        <a:latin typeface="Cambria Math" panose="02040503050406030204" pitchFamily="18" charset="0"/>
                      </a:rPr>
                      <m:t>𝐹</m:t>
                    </m:r>
                    <m:r>
                      <a:rPr lang="en-US" b="0" i="1" smtClean="0">
                        <a:solidFill>
                          <a:schemeClr val="dk1"/>
                        </a:solidFill>
                        <a:latin typeface="Cambria Math" panose="02040503050406030204" pitchFamily="18" charset="0"/>
                      </a:rPr>
                      <m:t>1=2 ∗ </m:t>
                    </m:r>
                    <m:f>
                      <m:fPr>
                        <m:ctrlPr>
                          <a:rPr lang="en-US" b="0" i="1" smtClean="0">
                            <a:solidFill>
                              <a:schemeClr val="dk1"/>
                            </a:solidFill>
                            <a:latin typeface="Cambria Math" panose="02040503050406030204" pitchFamily="18" charset="0"/>
                          </a:rPr>
                        </m:ctrlPr>
                      </m:fPr>
                      <m:num>
                        <m:d>
                          <m:dPr>
                            <m:ctrlPr>
                              <a:rPr lang="en-US" b="0" i="1" smtClean="0">
                                <a:solidFill>
                                  <a:schemeClr val="dk1"/>
                                </a:solidFill>
                                <a:latin typeface="Cambria Math" panose="02040503050406030204" pitchFamily="18" charset="0"/>
                              </a:rPr>
                            </m:ctrlPr>
                          </m:dPr>
                          <m:e>
                            <m:r>
                              <a:rPr lang="en-US" b="0" i="1" smtClean="0">
                                <a:solidFill>
                                  <a:schemeClr val="dk1"/>
                                </a:solidFill>
                                <a:latin typeface="Cambria Math" panose="02040503050406030204" pitchFamily="18" charset="0"/>
                              </a:rPr>
                              <m:t>𝑃𝑟𝑒𝑐𝑖𝑠𝑖𝑜𝑛</m:t>
                            </m:r>
                            <m:r>
                              <a:rPr lang="en-US" b="0" i="1" smtClean="0">
                                <a:solidFill>
                                  <a:schemeClr val="dk1"/>
                                </a:solidFill>
                                <a:latin typeface="Cambria Math" panose="02040503050406030204" pitchFamily="18" charset="0"/>
                              </a:rPr>
                              <m:t> ∗</m:t>
                            </m:r>
                            <m:r>
                              <a:rPr lang="en-US" b="0" i="1" smtClean="0">
                                <a:solidFill>
                                  <a:schemeClr val="dk1"/>
                                </a:solidFill>
                                <a:latin typeface="Cambria Math" panose="02040503050406030204" pitchFamily="18" charset="0"/>
                              </a:rPr>
                              <m:t>𝑅𝑒𝑐𝑎𝑙𝑙</m:t>
                            </m:r>
                          </m:e>
                        </m:d>
                      </m:num>
                      <m:den>
                        <m:d>
                          <m:dPr>
                            <m:ctrlPr>
                              <a:rPr lang="en-US" b="0" i="1" smtClean="0">
                                <a:solidFill>
                                  <a:schemeClr val="dk1"/>
                                </a:solidFill>
                                <a:latin typeface="Cambria Math" panose="02040503050406030204" pitchFamily="18" charset="0"/>
                              </a:rPr>
                            </m:ctrlPr>
                          </m:dPr>
                          <m:e>
                            <m:r>
                              <a:rPr lang="en-US" b="0" i="1" smtClean="0">
                                <a:solidFill>
                                  <a:schemeClr val="dk1"/>
                                </a:solidFill>
                                <a:latin typeface="Cambria Math" panose="02040503050406030204" pitchFamily="18" charset="0"/>
                              </a:rPr>
                              <m:t>𝑃𝑟𝑒𝑐𝑖𝑠𝑖𝑜𝑛</m:t>
                            </m:r>
                            <m:r>
                              <a:rPr lang="en-US" b="0" i="1" smtClean="0">
                                <a:solidFill>
                                  <a:schemeClr val="dk1"/>
                                </a:solidFill>
                                <a:latin typeface="Cambria Math" panose="02040503050406030204" pitchFamily="18" charset="0"/>
                              </a:rPr>
                              <m:t>+</m:t>
                            </m:r>
                            <m:r>
                              <a:rPr lang="en-US" b="0" i="1" smtClean="0">
                                <a:solidFill>
                                  <a:schemeClr val="dk1"/>
                                </a:solidFill>
                                <a:latin typeface="Cambria Math" panose="02040503050406030204" pitchFamily="18" charset="0"/>
                              </a:rPr>
                              <m:t>𝑅𝑒𝑐𝑎𝑙𝑙</m:t>
                            </m:r>
                          </m:e>
                        </m:d>
                      </m:den>
                    </m:f>
                  </m:oMath>
                </a14:m>
                <a:r>
                  <a:rPr lang="en-US" b="0" dirty="0">
                    <a:solidFill>
                      <a:schemeClr val="dk1"/>
                    </a:solidFill>
                  </a:rPr>
                  <a:t>,</a:t>
                </a:r>
              </a:p>
              <a:p>
                <a:pPr marL="115888"/>
                <a14:m>
                  <m:oMath xmlns:m="http://schemas.openxmlformats.org/officeDocument/2006/math">
                    <m:r>
                      <a:rPr lang="en-US" b="0" i="1" smtClean="0">
                        <a:solidFill>
                          <a:schemeClr val="dk1"/>
                        </a:solidFill>
                        <a:latin typeface="Cambria Math" panose="02040503050406030204" pitchFamily="18" charset="0"/>
                      </a:rPr>
                      <m:t>𝑃𝑟𝑒𝑐𝑖𝑠𝑖𝑜𝑛</m:t>
                    </m:r>
                    <m:r>
                      <a:rPr lang="en-US" b="0" i="1" smtClean="0">
                        <a:solidFill>
                          <a:schemeClr val="dk1"/>
                        </a:solidFill>
                        <a:latin typeface="Cambria Math" panose="02040503050406030204" pitchFamily="18" charset="0"/>
                      </a:rPr>
                      <m:t>= </m:t>
                    </m:r>
                    <m:f>
                      <m:fPr>
                        <m:ctrlPr>
                          <a:rPr lang="en-US" b="0" i="1" smtClean="0">
                            <a:solidFill>
                              <a:schemeClr val="dk1"/>
                            </a:solidFill>
                            <a:latin typeface="Cambria Math" panose="02040503050406030204" pitchFamily="18" charset="0"/>
                          </a:rPr>
                        </m:ctrlPr>
                      </m:fPr>
                      <m:num>
                        <m:r>
                          <a:rPr lang="en-US" b="0" i="1" smtClean="0">
                            <a:solidFill>
                              <a:schemeClr val="dk1"/>
                            </a:solidFill>
                            <a:latin typeface="Cambria Math" panose="02040503050406030204" pitchFamily="18" charset="0"/>
                          </a:rPr>
                          <m:t>𝑇𝑃</m:t>
                        </m:r>
                      </m:num>
                      <m:den>
                        <m:r>
                          <a:rPr lang="en-US" b="0" i="1" smtClean="0">
                            <a:solidFill>
                              <a:schemeClr val="dk1"/>
                            </a:solidFill>
                            <a:latin typeface="Cambria Math" panose="02040503050406030204" pitchFamily="18" charset="0"/>
                          </a:rPr>
                          <m:t>𝑇𝑃</m:t>
                        </m:r>
                        <m:r>
                          <a:rPr lang="en-US" b="0" i="1" smtClean="0">
                            <a:solidFill>
                              <a:schemeClr val="dk1"/>
                            </a:solidFill>
                            <a:latin typeface="Cambria Math" panose="02040503050406030204" pitchFamily="18" charset="0"/>
                          </a:rPr>
                          <m:t>+</m:t>
                        </m:r>
                        <m:r>
                          <a:rPr lang="en-US" b="0" i="1" smtClean="0">
                            <a:solidFill>
                              <a:schemeClr val="dk1"/>
                            </a:solidFill>
                            <a:latin typeface="Cambria Math" panose="02040503050406030204" pitchFamily="18" charset="0"/>
                          </a:rPr>
                          <m:t>𝐹𝑃</m:t>
                        </m:r>
                      </m:den>
                    </m:f>
                  </m:oMath>
                </a14:m>
                <a:r>
                  <a:rPr lang="en-US" b="0" dirty="0">
                    <a:solidFill>
                      <a:schemeClr val="dk1"/>
                    </a:solidFill>
                  </a:rPr>
                  <a:t>,</a:t>
                </a:r>
              </a:p>
              <a:p>
                <a:pPr marL="115888">
                  <a:spcAft>
                    <a:spcPts val="600"/>
                  </a:spcAft>
                </a:pPr>
                <a14:m>
                  <m:oMath xmlns:m="http://schemas.openxmlformats.org/officeDocument/2006/math">
                    <m:r>
                      <a:rPr lang="en-US" b="0" i="1" smtClean="0">
                        <a:solidFill>
                          <a:schemeClr val="dk1"/>
                        </a:solidFill>
                        <a:latin typeface="Cambria Math" panose="02040503050406030204" pitchFamily="18" charset="0"/>
                      </a:rPr>
                      <m:t>𝑅𝑒𝑐𝑎𝑙𝑙</m:t>
                    </m:r>
                    <m:r>
                      <a:rPr lang="en-US" b="0" i="1" smtClean="0">
                        <a:solidFill>
                          <a:schemeClr val="dk1"/>
                        </a:solidFill>
                        <a:latin typeface="Cambria Math" panose="02040503050406030204" pitchFamily="18" charset="0"/>
                      </a:rPr>
                      <m:t>=</m:t>
                    </m:r>
                    <m:f>
                      <m:fPr>
                        <m:ctrlPr>
                          <a:rPr lang="en-US" i="1">
                            <a:solidFill>
                              <a:schemeClr val="dk1"/>
                            </a:solidFill>
                            <a:latin typeface="Cambria Math" panose="02040503050406030204" pitchFamily="18" charset="0"/>
                          </a:rPr>
                        </m:ctrlPr>
                      </m:fPr>
                      <m:num>
                        <m:r>
                          <a:rPr lang="en-US" i="1">
                            <a:solidFill>
                              <a:schemeClr val="dk1"/>
                            </a:solidFill>
                            <a:latin typeface="Cambria Math" panose="02040503050406030204" pitchFamily="18" charset="0"/>
                          </a:rPr>
                          <m:t>𝑇𝑃</m:t>
                        </m:r>
                      </m:num>
                      <m:den>
                        <m:r>
                          <a:rPr lang="en-US" i="1">
                            <a:solidFill>
                              <a:schemeClr val="dk1"/>
                            </a:solidFill>
                            <a:latin typeface="Cambria Math" panose="02040503050406030204" pitchFamily="18" charset="0"/>
                          </a:rPr>
                          <m:t>𝑇𝑃</m:t>
                        </m:r>
                        <m:r>
                          <a:rPr lang="en-US" i="1">
                            <a:solidFill>
                              <a:schemeClr val="dk1"/>
                            </a:solidFill>
                            <a:latin typeface="Cambria Math" panose="02040503050406030204" pitchFamily="18" charset="0"/>
                          </a:rPr>
                          <m:t>+</m:t>
                        </m:r>
                        <m:r>
                          <a:rPr lang="en-US" i="1">
                            <a:solidFill>
                              <a:schemeClr val="dk1"/>
                            </a:solidFill>
                            <a:latin typeface="Cambria Math" panose="02040503050406030204" pitchFamily="18" charset="0"/>
                          </a:rPr>
                          <m:t>𝐹𝑁</m:t>
                        </m:r>
                      </m:den>
                    </m:f>
                  </m:oMath>
                </a14:m>
                <a:r>
                  <a:rPr lang="en-US" b="0" dirty="0">
                    <a:solidFill>
                      <a:schemeClr val="dk1"/>
                    </a:solidFill>
                  </a:rPr>
                  <a:t> .</a:t>
                </a:r>
              </a:p>
              <a:p>
                <a:pPr marL="292100" lvl="0" indent="-177800">
                  <a:spcAft>
                    <a:spcPts val="600"/>
                  </a:spcAft>
                  <a:buClr>
                    <a:schemeClr val="dk1"/>
                  </a:buClr>
                  <a:buSzPts val="1800"/>
                  <a:buFont typeface="Arial" panose="020B0604020202020204" pitchFamily="34" charset="0"/>
                  <a:buChar char="•"/>
                </a:pPr>
                <a:r>
                  <a:rPr lang="en-US" b="1" dirty="0">
                    <a:solidFill>
                      <a:schemeClr val="dk1"/>
                    </a:solidFill>
                  </a:rPr>
                  <a:t>Counts true positives (TP), </a:t>
                </a:r>
                <a:br>
                  <a:rPr lang="en-US" b="1" dirty="0">
                    <a:solidFill>
                      <a:schemeClr val="dk1"/>
                    </a:solidFill>
                  </a:rPr>
                </a:br>
                <a:r>
                  <a:rPr lang="en-US" b="1" dirty="0">
                    <a:solidFill>
                      <a:schemeClr val="dk1"/>
                    </a:solidFill>
                  </a:rPr>
                  <a:t>false positives (FP), false negatives (FN)</a:t>
                </a:r>
              </a:p>
              <a:p>
                <a:pPr marL="292100" lvl="0" indent="-177800">
                  <a:spcAft>
                    <a:spcPts val="1200"/>
                  </a:spcAft>
                  <a:buClr>
                    <a:schemeClr val="dk1"/>
                  </a:buClr>
                  <a:buSzPts val="1800"/>
                  <a:buFont typeface="Arial" panose="020B0604020202020204" pitchFamily="34" charset="0"/>
                  <a:buChar char="•"/>
                </a:pPr>
                <a:r>
                  <a:rPr lang="en-US" b="1" dirty="0">
                    <a:solidFill>
                      <a:schemeClr val="dk1"/>
                    </a:solidFill>
                  </a:rPr>
                  <a:t>Weights frequent classes more heavily</a:t>
                </a:r>
              </a:p>
              <a:p>
                <a:pPr marL="0" lvl="0" indent="0">
                  <a:spcAft>
                    <a:spcPts val="600"/>
                  </a:spcAft>
                  <a:buFont typeface="Arial"/>
                  <a:buNone/>
                </a:pPr>
                <a:r>
                  <a:rPr lang="en-US" sz="1800" b="1" kern="1200" dirty="0">
                    <a:solidFill>
                      <a:srgbClr val="353585"/>
                    </a:solidFill>
                    <a:latin typeface="Arial" panose="020B0604020202020204" pitchFamily="34" charset="0"/>
                    <a:ea typeface="+mn-ea"/>
                    <a:cs typeface="Arial" panose="020B0604020202020204" pitchFamily="34" charset="0"/>
                  </a:rPr>
                  <a:t>Macro F1 Score:</a:t>
                </a:r>
              </a:p>
              <a:p>
                <a:pPr marL="292100" indent="-177800">
                  <a:buClr>
                    <a:schemeClr val="dk1"/>
                  </a:buClr>
                  <a:buSzPts val="1800"/>
                  <a:buFont typeface="Arial" panose="020B0604020202020204" pitchFamily="34" charset="0"/>
                  <a:buChar char="•"/>
                  <a:tabLst>
                    <a:tab pos="5024438" algn="l"/>
                  </a:tabLst>
                </a:pPr>
                <a:r>
                  <a:rPr lang="en-US" b="1" dirty="0">
                    <a:solidFill>
                      <a:schemeClr val="dk1"/>
                    </a:solidFill>
                  </a:rPr>
                  <a:t>Calculates F1 independently for each class	•  Averages scores across classes</a:t>
                </a:r>
              </a:p>
              <a:p>
                <a:pPr marL="292100" indent="-177800">
                  <a:buClr>
                    <a:schemeClr val="dk1"/>
                  </a:buClr>
                  <a:buSzPts val="1800"/>
                  <a:buFont typeface="Arial" panose="020B0604020202020204" pitchFamily="34" charset="0"/>
                  <a:buChar char="•"/>
                  <a:tabLst>
                    <a:tab pos="5024438" algn="l"/>
                  </a:tabLst>
                </a:pPr>
                <a:r>
                  <a:rPr lang="en-US" b="1" dirty="0">
                    <a:solidFill>
                      <a:schemeClr val="dk1"/>
                    </a:solidFill>
                  </a:rPr>
                  <a:t>Gives equal weight regardless of class frequency	•  Better for imbalanced datasets</a:t>
                </a:r>
                <a:endParaRPr b="1" dirty="0">
                  <a:solidFill>
                    <a:schemeClr val="dk1"/>
                  </a:solidFill>
                </a:endParaRPr>
              </a:p>
            </p:txBody>
          </p:sp>
        </mc:Choice>
        <mc:Fallback xmlns="">
          <p:sp>
            <p:nvSpPr>
              <p:cNvPr id="201" name="Google Shape;201;g31a03f20538_0_166"/>
              <p:cNvSpPr>
                <a:spLocks noRot="1" noChangeAspect="1" noMove="1" noResize="1" noEditPoints="1" noAdjustHandles="1" noChangeArrowheads="1" noChangeShapeType="1" noTextEdit="1"/>
              </p:cNvSpPr>
              <p:nvPr/>
            </p:nvSpPr>
            <p:spPr>
              <a:xfrm>
                <a:off x="228600" y="685800"/>
                <a:ext cx="8686500" cy="5943300"/>
              </a:xfrm>
              <a:prstGeom prst="rect">
                <a:avLst/>
              </a:prstGeom>
              <a:blipFill>
                <a:blip r:embed="rId3"/>
                <a:stretch>
                  <a:fillRect l="-1754" t="-1282"/>
                </a:stretch>
              </a:blipFill>
              <a:ln>
                <a:noFill/>
              </a:ln>
            </p:spPr>
            <p:txBody>
              <a:bodyPr/>
              <a:lstStyle/>
              <a:p>
                <a:r>
                  <a:rPr lang="en-US">
                    <a:noFill/>
                  </a:rPr>
                  <a:t> </a:t>
                </a:r>
              </a:p>
            </p:txBody>
          </p:sp>
        </mc:Fallback>
      </mc:AlternateContent>
      <p:sp>
        <p:nvSpPr>
          <p:cNvPr id="4" name="Title 1">
            <a:extLst>
              <a:ext uri="{FF2B5EF4-FFF2-40B4-BE49-F238E27FC236}">
                <a16:creationId xmlns:a16="http://schemas.microsoft.com/office/drawing/2014/main" id="{F103BE57-F26D-9BB8-0FA3-19572F9F3747}"/>
              </a:ext>
            </a:extLst>
          </p:cNvPr>
          <p:cNvSpPr txBox="1">
            <a:spLocks/>
          </p:cNvSpPr>
          <p:nvPr/>
        </p:nvSpPr>
        <p:spPr>
          <a:xfrm>
            <a:off x="-11545" y="0"/>
            <a:ext cx="9155545" cy="328461"/>
          </a:xfrm>
          <a:prstGeom prst="rect">
            <a:avLst/>
          </a:prstGeom>
        </p:spPr>
        <p:txBody>
          <a:bodyPr vert="horz" wrap="none" lIns="228600" tIns="91440" rIns="0" bIns="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t>Training Process and Performance Metrics</a:t>
            </a:r>
          </a:p>
        </p:txBody>
      </p:sp>
      <p:pic>
        <p:nvPicPr>
          <p:cNvPr id="1026" name="Picture 2" descr="Fig. 2">
            <a:hlinkClick r:id="rId4"/>
            <a:extLst>
              <a:ext uri="{FF2B5EF4-FFF2-40B4-BE49-F238E27FC236}">
                <a16:creationId xmlns:a16="http://schemas.microsoft.com/office/drawing/2014/main" id="{1E5B28C1-29C8-EDF1-4D14-F9C6AC5CE5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752168"/>
            <a:ext cx="4380390" cy="25468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hlinkClick r:id="rId6"/>
            <a:extLst>
              <a:ext uri="{FF2B5EF4-FFF2-40B4-BE49-F238E27FC236}">
                <a16:creationId xmlns:a16="http://schemas.microsoft.com/office/drawing/2014/main" id="{3C19B13F-A95F-AE3A-129B-10EE95DE0A76}"/>
              </a:ext>
            </a:extLst>
          </p:cNvPr>
          <p:cNvPicPr>
            <a:picLocks noChangeAspect="1"/>
          </p:cNvPicPr>
          <p:nvPr/>
        </p:nvPicPr>
        <p:blipFill>
          <a:blip r:embed="rId7"/>
          <a:stretch>
            <a:fillRect/>
          </a:stretch>
        </p:blipFill>
        <p:spPr>
          <a:xfrm>
            <a:off x="4572000" y="3558971"/>
            <a:ext cx="4380390" cy="18452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1">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1">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1">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1">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1">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1">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1">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9" name="Google Shape;209;g31a03f20538_0_174"/>
          <p:cNvSpPr/>
          <p:nvPr/>
        </p:nvSpPr>
        <p:spPr>
          <a:xfrm>
            <a:off x="228600" y="685800"/>
            <a:ext cx="8686500" cy="5943300"/>
          </a:xfrm>
          <a:prstGeom prst="rect">
            <a:avLst/>
          </a:prstGeom>
          <a:noFill/>
          <a:ln>
            <a:noFill/>
          </a:ln>
        </p:spPr>
        <p:txBody>
          <a:bodyPr spcFirstLastPara="1" wrap="square" lIns="0" tIns="0" rIns="0" bIns="0" anchor="t" anchorCtr="0">
            <a:noAutofit/>
          </a:bodyPr>
          <a:lstStyle/>
          <a:p>
            <a:pPr marL="0" lvl="0" indent="0">
              <a:spcAft>
                <a:spcPts val="600"/>
              </a:spcAft>
              <a:buFont typeface="Arial"/>
              <a:buNone/>
            </a:pPr>
            <a:r>
              <a:rPr lang="en-US" sz="1800" b="1" kern="1200" dirty="0">
                <a:solidFill>
                  <a:srgbClr val="353585"/>
                </a:solidFill>
                <a:latin typeface="Arial" panose="020B0604020202020204" pitchFamily="34" charset="0"/>
                <a:ea typeface="+mn-ea"/>
                <a:cs typeface="Arial" panose="020B0604020202020204" pitchFamily="34" charset="0"/>
              </a:rPr>
              <a:t>Dataset Configurations:</a:t>
            </a:r>
            <a:endParaRPr sz="1800" b="1" kern="1200" dirty="0">
              <a:solidFill>
                <a:srgbClr val="353585"/>
              </a:solidFill>
              <a:latin typeface="Arial" panose="020B0604020202020204" pitchFamily="34" charset="0"/>
              <a:ea typeface="+mn-ea"/>
              <a:cs typeface="Arial" panose="020B0604020202020204" pitchFamily="34" charset="0"/>
            </a:endParaRPr>
          </a:p>
          <a:p>
            <a:pPr marL="292100" lvl="0" indent="-177800">
              <a:spcAft>
                <a:spcPts val="600"/>
              </a:spcAft>
              <a:buClr>
                <a:schemeClr val="dk1"/>
              </a:buClr>
              <a:buSzPts val="1800"/>
              <a:buFont typeface="Arial" panose="020B0604020202020204" pitchFamily="34" charset="0"/>
              <a:buChar char="•"/>
            </a:pPr>
            <a:r>
              <a:rPr lang="en-US" sz="1800" b="1" dirty="0">
                <a:solidFill>
                  <a:schemeClr val="dk1"/>
                </a:solidFill>
              </a:rPr>
              <a:t>Four training set sizes: 2K, 20K, 200K, 2,000K</a:t>
            </a:r>
          </a:p>
          <a:p>
            <a:pPr marL="292100" lvl="0" indent="-177800">
              <a:spcAft>
                <a:spcPts val="600"/>
              </a:spcAft>
              <a:buClr>
                <a:schemeClr val="dk1"/>
              </a:buClr>
              <a:buSzPts val="1800"/>
              <a:buFont typeface="Arial" panose="020B0604020202020204" pitchFamily="34" charset="0"/>
              <a:buChar char="•"/>
            </a:pPr>
            <a:r>
              <a:rPr lang="en-US" sz="1800" b="1" dirty="0">
                <a:solidFill>
                  <a:schemeClr val="dk1"/>
                </a:solidFill>
              </a:rPr>
              <a:t>Each tested with 8 and 12 channels</a:t>
            </a:r>
          </a:p>
          <a:p>
            <a:pPr marL="292100" indent="-177800">
              <a:spcAft>
                <a:spcPts val="1200"/>
              </a:spcAft>
              <a:buClr>
                <a:schemeClr val="dk1"/>
              </a:buClr>
              <a:buSzPts val="1800"/>
              <a:buFont typeface="Arial" panose="020B0604020202020204" pitchFamily="34" charset="0"/>
              <a:buChar char="•"/>
            </a:pPr>
            <a:r>
              <a:rPr lang="en-US" sz="1800" b="1" dirty="0">
                <a:solidFill>
                  <a:schemeClr val="dk1"/>
                </a:solidFill>
              </a:rPr>
              <a:t>12-channel preprocessing: 400 Hz resampling, 2x amplitude scaling</a:t>
            </a:r>
            <a:endParaRPr sz="1800" b="1" dirty="0">
              <a:solidFill>
                <a:schemeClr val="dk1"/>
              </a:solidFill>
            </a:endParaRPr>
          </a:p>
          <a:p>
            <a:pPr>
              <a:spcAft>
                <a:spcPts val="600"/>
              </a:spcAft>
            </a:pPr>
            <a:r>
              <a:rPr lang="en-US" sz="1800" b="1" kern="1200" dirty="0">
                <a:solidFill>
                  <a:srgbClr val="353585"/>
                </a:solidFill>
                <a:latin typeface="Arial" panose="020B0604020202020204" pitchFamily="34" charset="0"/>
                <a:ea typeface="+mn-ea"/>
                <a:cs typeface="Arial" panose="020B0604020202020204" pitchFamily="34" charset="0"/>
              </a:rPr>
              <a:t>Development Set Structure:</a:t>
            </a:r>
            <a:endParaRPr sz="1800" b="1" kern="1200" dirty="0">
              <a:solidFill>
                <a:srgbClr val="353585"/>
              </a:solidFill>
              <a:latin typeface="Arial" panose="020B0604020202020204" pitchFamily="34" charset="0"/>
              <a:ea typeface="+mn-ea"/>
              <a:cs typeface="Arial" panose="020B0604020202020204" pitchFamily="34" charset="0"/>
            </a:endParaRPr>
          </a:p>
          <a:p>
            <a:pPr marL="292100" indent="-177800">
              <a:spcAft>
                <a:spcPts val="600"/>
              </a:spcAft>
              <a:buClr>
                <a:schemeClr val="dk1"/>
              </a:buClr>
              <a:buSzPts val="1800"/>
              <a:buFont typeface="Arial" panose="020B0604020202020204" pitchFamily="34" charset="0"/>
              <a:buChar char="•"/>
            </a:pPr>
            <a:r>
              <a:rPr lang="en-US" sz="1800" b="1" dirty="0">
                <a:solidFill>
                  <a:schemeClr val="dk1"/>
                </a:solidFill>
              </a:rPr>
              <a:t>Fixed 5,000 records for all experiments</a:t>
            </a:r>
            <a:endParaRPr sz="1800" b="1" dirty="0">
              <a:solidFill>
                <a:schemeClr val="dk1"/>
              </a:solidFill>
            </a:endParaRPr>
          </a:p>
          <a:p>
            <a:pPr marL="292100" indent="-177800">
              <a:spcAft>
                <a:spcPts val="600"/>
              </a:spcAft>
              <a:buClr>
                <a:schemeClr val="dk1"/>
              </a:buClr>
              <a:buSzPts val="1800"/>
              <a:buFont typeface="Arial" panose="020B0604020202020204" pitchFamily="34" charset="0"/>
              <a:buChar char="•"/>
            </a:pPr>
            <a:r>
              <a:rPr lang="en-US" sz="1800" b="1" dirty="0">
                <a:solidFill>
                  <a:schemeClr val="dk1"/>
                </a:solidFill>
              </a:rPr>
              <a:t>Balanced distribution:</a:t>
            </a:r>
            <a:endParaRPr sz="1800" b="1" dirty="0">
              <a:solidFill>
                <a:schemeClr val="dk1"/>
              </a:solidFill>
            </a:endParaRPr>
          </a:p>
          <a:p>
            <a:pPr marL="466725" lvl="1" indent="-174625">
              <a:spcAft>
                <a:spcPts val="0"/>
              </a:spcAft>
              <a:buClr>
                <a:schemeClr val="dk1"/>
              </a:buClr>
              <a:buSzPts val="1300"/>
              <a:buChar char="○"/>
            </a:pPr>
            <a:r>
              <a:rPr lang="en-US" sz="1800" b="1" dirty="0">
                <a:solidFill>
                  <a:schemeClr val="dk1"/>
                </a:solidFill>
              </a:rPr>
              <a:t>4,000 records: single conditions and healthy cases</a:t>
            </a:r>
            <a:endParaRPr sz="1800" b="1" dirty="0">
              <a:solidFill>
                <a:schemeClr val="dk1"/>
              </a:solidFill>
            </a:endParaRPr>
          </a:p>
          <a:p>
            <a:pPr marL="466725" lvl="1" indent="-174625">
              <a:spcAft>
                <a:spcPts val="0"/>
              </a:spcAft>
              <a:buClr>
                <a:schemeClr val="dk1"/>
              </a:buClr>
              <a:buSzPts val="1300"/>
              <a:buChar char="○"/>
            </a:pPr>
            <a:r>
              <a:rPr lang="en-US" sz="1800" b="1" dirty="0">
                <a:solidFill>
                  <a:schemeClr val="dk1"/>
                </a:solidFill>
              </a:rPr>
              <a:t>750 records: two conditions</a:t>
            </a:r>
            <a:endParaRPr sz="1800" b="1" dirty="0">
              <a:solidFill>
                <a:schemeClr val="dk1"/>
              </a:solidFill>
            </a:endParaRPr>
          </a:p>
          <a:p>
            <a:pPr marL="466725" lvl="1" indent="-174625">
              <a:spcAft>
                <a:spcPts val="0"/>
              </a:spcAft>
              <a:buClr>
                <a:schemeClr val="dk1"/>
              </a:buClr>
              <a:buSzPts val="1300"/>
              <a:buChar char="○"/>
            </a:pPr>
            <a:r>
              <a:rPr lang="en-US" sz="1800" b="1" dirty="0">
                <a:solidFill>
                  <a:schemeClr val="dk1"/>
                </a:solidFill>
              </a:rPr>
              <a:t>249 records: three conditions</a:t>
            </a:r>
            <a:endParaRPr sz="1800" b="1" dirty="0">
              <a:solidFill>
                <a:schemeClr val="dk1"/>
              </a:solidFill>
            </a:endParaRPr>
          </a:p>
          <a:p>
            <a:pPr marL="466725" lvl="1" indent="-174625">
              <a:spcAft>
                <a:spcPts val="1200"/>
              </a:spcAft>
              <a:buClr>
                <a:schemeClr val="dk1"/>
              </a:buClr>
              <a:buSzPts val="1300"/>
              <a:buChar char="○"/>
            </a:pPr>
            <a:r>
              <a:rPr lang="en-US" sz="1800" b="1" dirty="0">
                <a:solidFill>
                  <a:schemeClr val="dk1"/>
                </a:solidFill>
              </a:rPr>
              <a:t>1 record: four conditions</a:t>
            </a:r>
            <a:endParaRPr sz="1800" b="1" dirty="0">
              <a:solidFill>
                <a:schemeClr val="dk1"/>
              </a:solidFill>
            </a:endParaRPr>
          </a:p>
          <a:p>
            <a:pPr marL="0" lvl="0" indent="0">
              <a:spcAft>
                <a:spcPts val="600"/>
              </a:spcAft>
              <a:buFont typeface="Arial"/>
              <a:buNone/>
            </a:pPr>
            <a:r>
              <a:rPr lang="en-US" sz="1800" b="1" kern="1200" dirty="0">
                <a:solidFill>
                  <a:srgbClr val="353585"/>
                </a:solidFill>
                <a:latin typeface="Arial" panose="020B0604020202020204" pitchFamily="34" charset="0"/>
                <a:ea typeface="+mn-ea"/>
                <a:cs typeface="Arial" panose="020B0604020202020204" pitchFamily="34" charset="0"/>
              </a:rPr>
              <a:t>Evaluation Method:</a:t>
            </a:r>
            <a:endParaRPr sz="1800" b="1" kern="1200" dirty="0">
              <a:solidFill>
                <a:srgbClr val="353585"/>
              </a:solidFill>
              <a:latin typeface="Arial" panose="020B0604020202020204" pitchFamily="34" charset="0"/>
              <a:ea typeface="+mn-ea"/>
              <a:cs typeface="Arial" panose="020B0604020202020204" pitchFamily="34" charset="0"/>
            </a:endParaRPr>
          </a:p>
          <a:p>
            <a:pPr marL="292100" lvl="0" indent="-177800">
              <a:spcAft>
                <a:spcPts val="600"/>
              </a:spcAft>
              <a:buClr>
                <a:schemeClr val="dk1"/>
              </a:buClr>
              <a:buSzPts val="1800"/>
              <a:buFont typeface="Arial" panose="020B0604020202020204" pitchFamily="34" charset="0"/>
              <a:buChar char="•"/>
            </a:pPr>
            <a:r>
              <a:rPr lang="en-US" sz="1800" b="1" dirty="0">
                <a:solidFill>
                  <a:schemeClr val="dk1"/>
                </a:solidFill>
              </a:rPr>
              <a:t>Separate ResNet18 model for each experiment</a:t>
            </a:r>
            <a:endParaRPr sz="1800" b="1" dirty="0">
              <a:solidFill>
                <a:schemeClr val="dk1"/>
              </a:solidFill>
            </a:endParaRPr>
          </a:p>
          <a:p>
            <a:pPr marL="292100" lvl="0" indent="-177800">
              <a:spcAft>
                <a:spcPts val="600"/>
              </a:spcAft>
              <a:buClr>
                <a:schemeClr val="dk1"/>
              </a:buClr>
              <a:buSzPts val="1800"/>
              <a:buFont typeface="Arial" panose="020B0604020202020204" pitchFamily="34" charset="0"/>
              <a:buChar char="•"/>
            </a:pPr>
            <a:r>
              <a:rPr lang="en-US" sz="1800" b="1" dirty="0">
                <a:solidFill>
                  <a:schemeClr val="dk1"/>
                </a:solidFill>
              </a:rPr>
              <a:t>Performance tested on golden dataset</a:t>
            </a:r>
            <a:endParaRPr sz="1800" b="1" dirty="0">
              <a:solidFill>
                <a:schemeClr val="dk1"/>
              </a:solidFill>
            </a:endParaRPr>
          </a:p>
          <a:p>
            <a:pPr marL="292100" lvl="0" indent="-177800">
              <a:spcAft>
                <a:spcPts val="600"/>
              </a:spcAft>
              <a:buClr>
                <a:schemeClr val="dk1"/>
              </a:buClr>
              <a:buSzPts val="1800"/>
              <a:buFont typeface="Arial" panose="020B0604020202020204" pitchFamily="34" charset="0"/>
              <a:buChar char="•"/>
            </a:pPr>
            <a:r>
              <a:rPr lang="en-US" sz="1800" b="1" dirty="0">
                <a:solidFill>
                  <a:schemeClr val="dk1"/>
                </a:solidFill>
              </a:rPr>
              <a:t>Development set monitored for overfitting</a:t>
            </a:r>
            <a:endParaRPr sz="1800" b="1" dirty="0">
              <a:solidFill>
                <a:schemeClr val="dk1"/>
              </a:solidFill>
            </a:endParaRPr>
          </a:p>
          <a:p>
            <a:pPr marL="292100" lvl="0" indent="-177800">
              <a:spcAft>
                <a:spcPts val="600"/>
              </a:spcAft>
              <a:buClr>
                <a:schemeClr val="dk1"/>
              </a:buClr>
              <a:buSzPts val="1800"/>
              <a:buFont typeface="Arial" panose="020B0604020202020204" pitchFamily="34" charset="0"/>
              <a:buChar char="•"/>
            </a:pPr>
            <a:r>
              <a:rPr lang="en-US" sz="1800" b="1" dirty="0">
                <a:solidFill>
                  <a:schemeClr val="dk1"/>
                </a:solidFill>
              </a:rPr>
              <a:t>Class balance maintained where possible</a:t>
            </a:r>
            <a:endParaRPr sz="1800" b="1" dirty="0">
              <a:solidFill>
                <a:schemeClr val="dk1"/>
              </a:solidFill>
            </a:endParaRPr>
          </a:p>
          <a:p>
            <a:pPr marL="292100" lvl="0" indent="-177800">
              <a:spcAft>
                <a:spcPts val="600"/>
              </a:spcAft>
              <a:buClr>
                <a:schemeClr val="dk1"/>
              </a:buClr>
              <a:buSzPts val="1800"/>
              <a:buFont typeface="Arial" panose="020B0604020202020204" pitchFamily="34" charset="0"/>
              <a:buChar char="•"/>
            </a:pPr>
            <a:r>
              <a:rPr lang="en-US" sz="1800" b="1" dirty="0">
                <a:solidFill>
                  <a:schemeClr val="dk1"/>
                </a:solidFill>
              </a:rPr>
              <a:t>Larger datasets required more healthy records</a:t>
            </a:r>
            <a:endParaRPr sz="1800" b="1" dirty="0">
              <a:solidFill>
                <a:schemeClr val="dk1"/>
              </a:solidFill>
            </a:endParaRPr>
          </a:p>
        </p:txBody>
      </p:sp>
      <p:sp>
        <p:nvSpPr>
          <p:cNvPr id="2" name="Title 1">
            <a:extLst>
              <a:ext uri="{FF2B5EF4-FFF2-40B4-BE49-F238E27FC236}">
                <a16:creationId xmlns:a16="http://schemas.microsoft.com/office/drawing/2014/main" id="{97DD5B73-7D6B-BC1D-9C55-53866BA8520A}"/>
              </a:ext>
            </a:extLst>
          </p:cNvPr>
          <p:cNvSpPr txBox="1">
            <a:spLocks/>
          </p:cNvSpPr>
          <p:nvPr/>
        </p:nvSpPr>
        <p:spPr>
          <a:xfrm>
            <a:off x="-11545" y="0"/>
            <a:ext cx="9155545" cy="328461"/>
          </a:xfrm>
          <a:prstGeom prst="rect">
            <a:avLst/>
          </a:prstGeom>
        </p:spPr>
        <p:txBody>
          <a:bodyPr vert="horz" wrap="none" lIns="228600" tIns="91440" rIns="0" bIns="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t>Experimental Design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9">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9">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9">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9">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9">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9">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9">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9">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6" name="Google Shape;216;g31a03f20538_0_181"/>
          <p:cNvSpPr/>
          <p:nvPr/>
        </p:nvSpPr>
        <p:spPr>
          <a:xfrm>
            <a:off x="228600" y="685800"/>
            <a:ext cx="8686800" cy="5943300"/>
          </a:xfrm>
          <a:prstGeom prst="rect">
            <a:avLst/>
          </a:prstGeom>
          <a:noFill/>
          <a:ln>
            <a:noFill/>
          </a:ln>
        </p:spPr>
        <p:txBody>
          <a:bodyPr spcFirstLastPara="1" wrap="square" lIns="0" tIns="0" rIns="0" bIns="0" anchor="t" anchorCtr="0">
            <a:noAutofit/>
          </a:bodyPr>
          <a:lstStyle/>
          <a:p>
            <a:pPr>
              <a:spcAft>
                <a:spcPts val="600"/>
              </a:spcAft>
            </a:pPr>
            <a:r>
              <a:rPr lang="en-US" sz="1800" b="1" kern="1200" dirty="0">
                <a:solidFill>
                  <a:srgbClr val="353585"/>
                </a:solidFill>
                <a:latin typeface="Arial" panose="020B0604020202020204" pitchFamily="34" charset="0"/>
                <a:ea typeface="+mn-ea"/>
                <a:cs typeface="Arial" panose="020B0604020202020204" pitchFamily="34" charset="0"/>
              </a:rPr>
              <a:t>Channel Performance:</a:t>
            </a:r>
            <a:endParaRPr sz="1800" b="1" kern="1200" dirty="0">
              <a:solidFill>
                <a:srgbClr val="353585"/>
              </a:solidFill>
              <a:latin typeface="Arial" panose="020B0604020202020204" pitchFamily="34" charset="0"/>
              <a:ea typeface="+mn-ea"/>
              <a:cs typeface="Arial" panose="020B0604020202020204" pitchFamily="34" charset="0"/>
            </a:endParaRPr>
          </a:p>
          <a:p>
            <a:pPr marL="292100" indent="-177800">
              <a:spcAft>
                <a:spcPts val="600"/>
              </a:spcAft>
              <a:buClr>
                <a:schemeClr val="dk1"/>
              </a:buClr>
              <a:buSzPts val="1800"/>
              <a:buFont typeface="Arial" panose="020B0604020202020204" pitchFamily="34" charset="0"/>
              <a:buChar char="•"/>
            </a:pPr>
            <a:r>
              <a:rPr lang="en-US" b="1" dirty="0">
                <a:solidFill>
                  <a:schemeClr val="dk1"/>
                </a:solidFill>
              </a:rPr>
              <a:t>8-channel models consistently</a:t>
            </a:r>
            <a:br>
              <a:rPr lang="en-US" b="1" dirty="0">
                <a:solidFill>
                  <a:schemeClr val="dk1"/>
                </a:solidFill>
              </a:rPr>
            </a:br>
            <a:r>
              <a:rPr lang="en-US" b="1" dirty="0">
                <a:solidFill>
                  <a:schemeClr val="dk1"/>
                </a:solidFill>
              </a:rPr>
              <a:t>outperformed 12-channel models</a:t>
            </a:r>
            <a:endParaRPr b="1" dirty="0">
              <a:solidFill>
                <a:schemeClr val="dk1"/>
              </a:solidFill>
            </a:endParaRPr>
          </a:p>
          <a:p>
            <a:pPr marL="292100" indent="-177800">
              <a:spcAft>
                <a:spcPts val="600"/>
              </a:spcAft>
              <a:buClr>
                <a:schemeClr val="dk1"/>
              </a:buClr>
              <a:buSzPts val="1800"/>
              <a:buFont typeface="Arial" panose="020B0604020202020204" pitchFamily="34" charset="0"/>
              <a:buChar char="•"/>
            </a:pPr>
            <a:r>
              <a:rPr lang="en-US" b="1" dirty="0">
                <a:solidFill>
                  <a:schemeClr val="dk1"/>
                </a:solidFill>
              </a:rPr>
              <a:t>Performance gap largest in smaller datasets</a:t>
            </a:r>
            <a:endParaRPr b="1" dirty="0">
              <a:solidFill>
                <a:schemeClr val="dk1"/>
              </a:solidFill>
            </a:endParaRPr>
          </a:p>
          <a:p>
            <a:pPr marL="292100" indent="-177800">
              <a:spcAft>
                <a:spcPts val="1200"/>
              </a:spcAft>
              <a:buClr>
                <a:schemeClr val="dk1"/>
              </a:buClr>
              <a:buSzPts val="1800"/>
              <a:buFont typeface="Arial" panose="020B0604020202020204" pitchFamily="34" charset="0"/>
              <a:buChar char="•"/>
            </a:pPr>
            <a:r>
              <a:rPr lang="en-US" b="1" dirty="0">
                <a:solidFill>
                  <a:schemeClr val="dk1"/>
                </a:solidFill>
              </a:rPr>
              <a:t>Difference decreased with larger training sets</a:t>
            </a:r>
            <a:endParaRPr b="1" dirty="0">
              <a:solidFill>
                <a:schemeClr val="dk1"/>
              </a:solidFill>
            </a:endParaRPr>
          </a:p>
          <a:p>
            <a:pPr marL="0" lvl="0" indent="0">
              <a:spcAft>
                <a:spcPts val="600"/>
              </a:spcAft>
              <a:buFont typeface="Arial"/>
              <a:buNone/>
            </a:pPr>
            <a:r>
              <a:rPr lang="en-US" sz="1800" b="1" kern="1200" dirty="0">
                <a:solidFill>
                  <a:srgbClr val="353585"/>
                </a:solidFill>
                <a:latin typeface="Arial" panose="020B0604020202020204" pitchFamily="34" charset="0"/>
                <a:ea typeface="+mn-ea"/>
                <a:cs typeface="Arial" panose="020B0604020202020204" pitchFamily="34" charset="0"/>
              </a:rPr>
              <a:t>Dataset Size Impact (2,000K Records):</a:t>
            </a:r>
            <a:endParaRPr sz="1800" b="1" kern="1200" dirty="0">
              <a:solidFill>
                <a:srgbClr val="353585"/>
              </a:solidFill>
              <a:latin typeface="Arial" panose="020B0604020202020204" pitchFamily="34" charset="0"/>
              <a:ea typeface="+mn-ea"/>
              <a:cs typeface="Arial" panose="020B0604020202020204" pitchFamily="34" charset="0"/>
            </a:endParaRPr>
          </a:p>
          <a:p>
            <a:pPr marL="292100" lvl="0" indent="-177800">
              <a:spcAft>
                <a:spcPts val="600"/>
              </a:spcAft>
              <a:buClr>
                <a:schemeClr val="dk1"/>
              </a:buClr>
              <a:buSzPts val="1800"/>
              <a:buFont typeface="Arial" panose="020B0604020202020204" pitchFamily="34" charset="0"/>
              <a:buChar char="•"/>
            </a:pPr>
            <a:r>
              <a:rPr lang="en-US" b="1" dirty="0">
                <a:solidFill>
                  <a:schemeClr val="dk1"/>
                </a:solidFill>
              </a:rPr>
              <a:t>Significant performance decline in </a:t>
            </a:r>
            <a:br>
              <a:rPr lang="en-US" b="1" dirty="0">
                <a:solidFill>
                  <a:schemeClr val="dk1"/>
                </a:solidFill>
              </a:rPr>
            </a:br>
            <a:r>
              <a:rPr lang="en-US" b="1" dirty="0">
                <a:solidFill>
                  <a:schemeClr val="dk1"/>
                </a:solidFill>
              </a:rPr>
              <a:t>both configurations</a:t>
            </a:r>
            <a:endParaRPr b="1" dirty="0">
              <a:solidFill>
                <a:schemeClr val="dk1"/>
              </a:solidFill>
            </a:endParaRPr>
          </a:p>
          <a:p>
            <a:pPr marL="292100" lvl="0" indent="-177800">
              <a:spcAft>
                <a:spcPts val="600"/>
              </a:spcAft>
              <a:buClr>
                <a:schemeClr val="dk1"/>
              </a:buClr>
              <a:buSzPts val="1800"/>
              <a:buFont typeface="Arial" panose="020B0604020202020204" pitchFamily="34" charset="0"/>
              <a:buChar char="•"/>
            </a:pPr>
            <a:r>
              <a:rPr lang="en-US" b="1" dirty="0">
                <a:solidFill>
                  <a:schemeClr val="dk1"/>
                </a:solidFill>
              </a:rPr>
              <a:t>Root cause: Class imbalance issues</a:t>
            </a:r>
            <a:endParaRPr b="1" dirty="0">
              <a:solidFill>
                <a:schemeClr val="dk1"/>
              </a:solidFill>
            </a:endParaRPr>
          </a:p>
          <a:p>
            <a:pPr marL="292100" lvl="0" indent="-177800">
              <a:spcAft>
                <a:spcPts val="600"/>
              </a:spcAft>
              <a:buClr>
                <a:schemeClr val="dk1"/>
              </a:buClr>
              <a:buSzPts val="1800"/>
              <a:buFont typeface="Arial" panose="020B0604020202020204" pitchFamily="34" charset="0"/>
              <a:buChar char="•"/>
            </a:pPr>
            <a:r>
              <a:rPr lang="en-US" b="1" dirty="0">
                <a:solidFill>
                  <a:schemeClr val="dk1"/>
                </a:solidFill>
              </a:rPr>
              <a:t>Higher proportion of healthy records skewed predictions</a:t>
            </a:r>
            <a:endParaRPr b="1" dirty="0">
              <a:solidFill>
                <a:schemeClr val="dk1"/>
              </a:solidFill>
            </a:endParaRPr>
          </a:p>
          <a:p>
            <a:pPr marL="292100" lvl="0" indent="-177800">
              <a:spcAft>
                <a:spcPts val="600"/>
              </a:spcAft>
              <a:buClr>
                <a:schemeClr val="dk1"/>
              </a:buClr>
              <a:buSzPts val="1800"/>
              <a:buFont typeface="Arial" panose="020B0604020202020204" pitchFamily="34" charset="0"/>
              <a:buChar char="•"/>
            </a:pPr>
            <a:r>
              <a:rPr lang="en-US" b="1" dirty="0">
                <a:solidFill>
                  <a:schemeClr val="dk1"/>
                </a:solidFill>
              </a:rPr>
              <a:t>Model bias toward majority class</a:t>
            </a:r>
            <a:endParaRPr b="1" dirty="0">
              <a:solidFill>
                <a:schemeClr val="dk1"/>
              </a:solidFill>
            </a:endParaRPr>
          </a:p>
          <a:p>
            <a:pPr marL="292100" lvl="0" indent="-177800">
              <a:spcAft>
                <a:spcPts val="1200"/>
              </a:spcAft>
              <a:buClr>
                <a:schemeClr val="dk1"/>
              </a:buClr>
              <a:buSzPts val="1800"/>
              <a:buFont typeface="Arial" panose="020B0604020202020204" pitchFamily="34" charset="0"/>
              <a:buChar char="•"/>
            </a:pPr>
            <a:r>
              <a:rPr lang="en-US" b="1" dirty="0">
                <a:solidFill>
                  <a:schemeClr val="dk1"/>
                </a:solidFill>
              </a:rPr>
              <a:t>Reduced accuracy for rare condition combinations</a:t>
            </a:r>
          </a:p>
          <a:p>
            <a:pPr>
              <a:spcAft>
                <a:spcPts val="600"/>
              </a:spcAft>
            </a:pPr>
            <a:r>
              <a:rPr lang="en-US" sz="1800" b="1" kern="1200" dirty="0">
                <a:solidFill>
                  <a:srgbClr val="353585"/>
                </a:solidFill>
                <a:latin typeface="Arial" panose="020B0604020202020204" pitchFamily="34" charset="0"/>
                <a:ea typeface="+mn-ea"/>
                <a:cs typeface="Arial" panose="020B0604020202020204" pitchFamily="34" charset="0"/>
              </a:rPr>
              <a:t>Development vs. Evaluation Performance:</a:t>
            </a:r>
          </a:p>
          <a:p>
            <a:pPr marL="292100" indent="-177800">
              <a:spcAft>
                <a:spcPts val="600"/>
              </a:spcAft>
              <a:buClr>
                <a:schemeClr val="dk1"/>
              </a:buClr>
              <a:buSzPts val="1800"/>
              <a:buFont typeface="Arial" panose="020B0604020202020204" pitchFamily="34" charset="0"/>
              <a:buChar char="•"/>
            </a:pPr>
            <a:r>
              <a:rPr lang="en-US" b="1" dirty="0">
                <a:solidFill>
                  <a:schemeClr val="dk1"/>
                </a:solidFill>
              </a:rPr>
              <a:t>2,000K models:</a:t>
            </a:r>
          </a:p>
          <a:p>
            <a:pPr marL="466725" lvl="1" indent="-174625" algn="l" rtl="0">
              <a:spcAft>
                <a:spcPts val="300"/>
              </a:spcAft>
              <a:buClr>
                <a:schemeClr val="dk1"/>
              </a:buClr>
              <a:buSzPts val="1300"/>
              <a:buChar char="○"/>
            </a:pPr>
            <a:r>
              <a:rPr lang="en-US" b="1" dirty="0">
                <a:solidFill>
                  <a:schemeClr val="dk1"/>
                </a:solidFill>
              </a:rPr>
              <a:t>Poor performance on balanced development set</a:t>
            </a:r>
          </a:p>
          <a:p>
            <a:pPr marL="466725" lvl="1" indent="-174625" algn="l" rtl="0">
              <a:spcAft>
                <a:spcPts val="300"/>
              </a:spcAft>
              <a:buClr>
                <a:schemeClr val="dk1"/>
              </a:buClr>
              <a:buSzPts val="1300"/>
              <a:buChar char="○"/>
            </a:pPr>
            <a:r>
              <a:rPr lang="en-US" b="1" dirty="0">
                <a:solidFill>
                  <a:schemeClr val="dk1"/>
                </a:solidFill>
              </a:rPr>
              <a:t>Better performance on evaluation set</a:t>
            </a:r>
          </a:p>
          <a:p>
            <a:pPr marL="466725" lvl="1" indent="-174625" algn="l" rtl="0">
              <a:spcAft>
                <a:spcPts val="600"/>
              </a:spcAft>
              <a:buClr>
                <a:schemeClr val="dk1"/>
              </a:buClr>
              <a:buSzPts val="1300"/>
              <a:buChar char="○"/>
            </a:pPr>
            <a:r>
              <a:rPr lang="en-US" b="1" dirty="0">
                <a:solidFill>
                  <a:schemeClr val="dk1"/>
                </a:solidFill>
              </a:rPr>
              <a:t>Explained by similar healthy record distribution in training and evaluation</a:t>
            </a:r>
          </a:p>
          <a:p>
            <a:pPr marL="292100" lvl="0" indent="-177800">
              <a:spcAft>
                <a:spcPts val="600"/>
              </a:spcAft>
              <a:buClr>
                <a:schemeClr val="dk1"/>
              </a:buClr>
              <a:buSzPts val="1800"/>
              <a:buFont typeface="Arial" panose="020B0604020202020204" pitchFamily="34" charset="0"/>
              <a:buChar char="•"/>
            </a:pPr>
            <a:r>
              <a:rPr lang="en-US" b="1" dirty="0">
                <a:solidFill>
                  <a:schemeClr val="dk1"/>
                </a:solidFill>
              </a:rPr>
              <a:t>Highlights critical importance of dataset composition</a:t>
            </a:r>
          </a:p>
          <a:p>
            <a:pPr marL="292100" lvl="0" indent="-177800">
              <a:spcAft>
                <a:spcPts val="600"/>
              </a:spcAft>
              <a:buClr>
                <a:schemeClr val="dk1"/>
              </a:buClr>
              <a:buSzPts val="1800"/>
              <a:buFont typeface="Arial" panose="020B0604020202020204" pitchFamily="34" charset="0"/>
              <a:buChar char="•"/>
            </a:pPr>
            <a:r>
              <a:rPr lang="en-US" b="1" dirty="0">
                <a:solidFill>
                  <a:schemeClr val="dk1"/>
                </a:solidFill>
              </a:rPr>
              <a:t>Demonstrates impact of class balance on model reliability</a:t>
            </a:r>
          </a:p>
          <a:p>
            <a:pPr marL="457200" lvl="0" indent="-311150" algn="l" rtl="0">
              <a:lnSpc>
                <a:spcPct val="115000"/>
              </a:lnSpc>
              <a:spcBef>
                <a:spcPts val="0"/>
              </a:spcBef>
              <a:spcAft>
                <a:spcPts val="0"/>
              </a:spcAft>
              <a:buClr>
                <a:schemeClr val="dk1"/>
              </a:buClr>
              <a:buSzPts val="1300"/>
              <a:buChar char="●"/>
            </a:pPr>
            <a:endParaRPr sz="1500" b="1" dirty="0">
              <a:solidFill>
                <a:schemeClr val="dk1"/>
              </a:solidFill>
            </a:endParaRPr>
          </a:p>
        </p:txBody>
      </p:sp>
      <p:sp>
        <p:nvSpPr>
          <p:cNvPr id="2" name="Title 1">
            <a:extLst>
              <a:ext uri="{FF2B5EF4-FFF2-40B4-BE49-F238E27FC236}">
                <a16:creationId xmlns:a16="http://schemas.microsoft.com/office/drawing/2014/main" id="{CF9AF0BA-A719-5E4F-A0C6-EB55FCBDCFB7}"/>
              </a:ext>
            </a:extLst>
          </p:cNvPr>
          <p:cNvSpPr txBox="1">
            <a:spLocks/>
          </p:cNvSpPr>
          <p:nvPr/>
        </p:nvSpPr>
        <p:spPr>
          <a:xfrm>
            <a:off x="-11545" y="0"/>
            <a:ext cx="9155545" cy="328461"/>
          </a:xfrm>
          <a:prstGeom prst="rect">
            <a:avLst/>
          </a:prstGeom>
        </p:spPr>
        <p:txBody>
          <a:bodyPr vert="horz" wrap="none" lIns="228600" tIns="91440" rIns="0" bIns="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t>Results</a:t>
            </a:r>
          </a:p>
        </p:txBody>
      </p:sp>
      <p:graphicFrame>
        <p:nvGraphicFramePr>
          <p:cNvPr id="4" name="Table 3">
            <a:extLst>
              <a:ext uri="{FF2B5EF4-FFF2-40B4-BE49-F238E27FC236}">
                <a16:creationId xmlns:a16="http://schemas.microsoft.com/office/drawing/2014/main" id="{8B2231B7-F768-F2D0-DF73-5F1F3647F7C8}"/>
              </a:ext>
            </a:extLst>
          </p:cNvPr>
          <p:cNvGraphicFramePr>
            <a:graphicFrameLocks noGrp="1"/>
          </p:cNvGraphicFramePr>
          <p:nvPr>
            <p:extLst>
              <p:ext uri="{D42A27DB-BD31-4B8C-83A1-F6EECF244321}">
                <p14:modId xmlns:p14="http://schemas.microsoft.com/office/powerpoint/2010/main" val="4173252508"/>
              </p:ext>
            </p:extLst>
          </p:nvPr>
        </p:nvGraphicFramePr>
        <p:xfrm>
          <a:off x="4905458" y="685800"/>
          <a:ext cx="4009942" cy="2465134"/>
        </p:xfrm>
        <a:graphic>
          <a:graphicData uri="http://schemas.openxmlformats.org/drawingml/2006/table">
            <a:tbl>
              <a:tblPr firstRow="1" firstCol="1" bandRow="1">
                <a:tableStyleId>{5C22544A-7EE6-4342-B048-85BDC9FD1C3A}</a:tableStyleId>
              </a:tblPr>
              <a:tblGrid>
                <a:gridCol w="871761">
                  <a:extLst>
                    <a:ext uri="{9D8B030D-6E8A-4147-A177-3AD203B41FA5}">
                      <a16:colId xmlns:a16="http://schemas.microsoft.com/office/drawing/2014/main" val="225755378"/>
                    </a:ext>
                  </a:extLst>
                </a:gridCol>
                <a:gridCol w="959178">
                  <a:extLst>
                    <a:ext uri="{9D8B030D-6E8A-4147-A177-3AD203B41FA5}">
                      <a16:colId xmlns:a16="http://schemas.microsoft.com/office/drawing/2014/main" val="568686594"/>
                    </a:ext>
                  </a:extLst>
                </a:gridCol>
                <a:gridCol w="726602">
                  <a:extLst>
                    <a:ext uri="{9D8B030D-6E8A-4147-A177-3AD203B41FA5}">
                      <a16:colId xmlns:a16="http://schemas.microsoft.com/office/drawing/2014/main" val="2583160062"/>
                    </a:ext>
                  </a:extLst>
                </a:gridCol>
                <a:gridCol w="726602">
                  <a:extLst>
                    <a:ext uri="{9D8B030D-6E8A-4147-A177-3AD203B41FA5}">
                      <a16:colId xmlns:a16="http://schemas.microsoft.com/office/drawing/2014/main" val="2821888315"/>
                    </a:ext>
                  </a:extLst>
                </a:gridCol>
                <a:gridCol w="725799">
                  <a:extLst>
                    <a:ext uri="{9D8B030D-6E8A-4147-A177-3AD203B41FA5}">
                      <a16:colId xmlns:a16="http://schemas.microsoft.com/office/drawing/2014/main" val="1412337268"/>
                    </a:ext>
                  </a:extLst>
                </a:gridCol>
              </a:tblGrid>
              <a:tr h="225068">
                <a:tc>
                  <a:txBody>
                    <a:bodyPr/>
                    <a:lstStyle/>
                    <a:p>
                      <a:pPr marL="0" marR="0" algn="ctr">
                        <a:lnSpc>
                          <a:spcPct val="107000"/>
                        </a:lnSpc>
                      </a:pPr>
                      <a:r>
                        <a:rPr lang="en-US" sz="1400" dirty="0">
                          <a:effectLst/>
                          <a:latin typeface="+mj-lt"/>
                        </a:rPr>
                        <a:t>Train Size</a:t>
                      </a:r>
                      <a:endParaRPr lang="en-US" sz="1400" dirty="0">
                        <a:effectLst/>
                        <a:latin typeface="+mj-lt"/>
                        <a:ea typeface="Times New Roman" panose="02020603050405020304" pitchFamily="18" charset="0"/>
                        <a:cs typeface="Arial" panose="020B0604020202020204" pitchFamily="34" charset="0"/>
                      </a:endParaRPr>
                    </a:p>
                  </a:txBody>
                  <a:tcPr marL="36830" marR="36830" marT="18415" marB="18415"/>
                </a:tc>
                <a:tc>
                  <a:txBody>
                    <a:bodyPr/>
                    <a:lstStyle/>
                    <a:p>
                      <a:pPr marL="0" marR="0" algn="ctr">
                        <a:lnSpc>
                          <a:spcPct val="107000"/>
                        </a:lnSpc>
                      </a:pPr>
                      <a:r>
                        <a:rPr lang="en-US" sz="1400">
                          <a:effectLst/>
                          <a:latin typeface="+mj-lt"/>
                        </a:rPr>
                        <a:t>No. Chans</a:t>
                      </a:r>
                      <a:endParaRPr lang="en-US" sz="1400">
                        <a:effectLst/>
                        <a:latin typeface="+mj-lt"/>
                        <a:ea typeface="Times New Roman" panose="02020603050405020304" pitchFamily="18" charset="0"/>
                        <a:cs typeface="Arial" panose="020B0604020202020204" pitchFamily="34" charset="0"/>
                      </a:endParaRPr>
                    </a:p>
                  </a:txBody>
                  <a:tcPr marL="36830" marR="36830" marT="18415" marB="18415"/>
                </a:tc>
                <a:tc>
                  <a:txBody>
                    <a:bodyPr/>
                    <a:lstStyle/>
                    <a:p>
                      <a:pPr marL="0" marR="0" algn="ctr">
                        <a:lnSpc>
                          <a:spcPct val="107000"/>
                        </a:lnSpc>
                      </a:pPr>
                      <a:r>
                        <a:rPr lang="en-US" sz="1400" dirty="0">
                          <a:effectLst/>
                          <a:latin typeface="+mj-lt"/>
                        </a:rPr>
                        <a:t>Train</a:t>
                      </a:r>
                      <a:endParaRPr lang="en-US" sz="1400" dirty="0">
                        <a:effectLst/>
                        <a:latin typeface="+mj-lt"/>
                        <a:ea typeface="Times New Roman" panose="02020603050405020304" pitchFamily="18" charset="0"/>
                        <a:cs typeface="Arial" panose="020B0604020202020204" pitchFamily="34" charset="0"/>
                      </a:endParaRPr>
                    </a:p>
                  </a:txBody>
                  <a:tcPr marL="36830" marR="36830" marT="18415" marB="18415"/>
                </a:tc>
                <a:tc>
                  <a:txBody>
                    <a:bodyPr/>
                    <a:lstStyle/>
                    <a:p>
                      <a:pPr marL="0" marR="0" algn="ctr">
                        <a:lnSpc>
                          <a:spcPct val="107000"/>
                        </a:lnSpc>
                      </a:pPr>
                      <a:r>
                        <a:rPr lang="en-US" sz="1400">
                          <a:effectLst/>
                          <a:latin typeface="+mj-lt"/>
                        </a:rPr>
                        <a:t>Dev</a:t>
                      </a:r>
                      <a:endParaRPr lang="en-US" sz="1400">
                        <a:effectLst/>
                        <a:latin typeface="+mj-lt"/>
                        <a:ea typeface="Times New Roman" panose="02020603050405020304" pitchFamily="18" charset="0"/>
                        <a:cs typeface="Arial" panose="020B0604020202020204" pitchFamily="34" charset="0"/>
                      </a:endParaRPr>
                    </a:p>
                  </a:txBody>
                  <a:tcPr marL="36830" marR="36830" marT="18415" marB="18415"/>
                </a:tc>
                <a:tc>
                  <a:txBody>
                    <a:bodyPr/>
                    <a:lstStyle/>
                    <a:p>
                      <a:pPr marL="0" marR="0" algn="ctr">
                        <a:lnSpc>
                          <a:spcPct val="107000"/>
                        </a:lnSpc>
                      </a:pPr>
                      <a:r>
                        <a:rPr lang="en-US" sz="1400">
                          <a:effectLst/>
                          <a:latin typeface="+mj-lt"/>
                        </a:rPr>
                        <a:t>Eval</a:t>
                      </a:r>
                      <a:endParaRPr lang="en-US" sz="1400">
                        <a:effectLst/>
                        <a:latin typeface="+mj-lt"/>
                        <a:ea typeface="Times New Roman" panose="02020603050405020304" pitchFamily="18" charset="0"/>
                        <a:cs typeface="Arial" panose="020B0604020202020204" pitchFamily="34" charset="0"/>
                      </a:endParaRPr>
                    </a:p>
                  </a:txBody>
                  <a:tcPr marL="36830" marR="36830" marT="18415" marB="18415"/>
                </a:tc>
                <a:extLst>
                  <a:ext uri="{0D108BD9-81ED-4DB2-BD59-A6C34878D82A}">
                    <a16:rowId xmlns:a16="http://schemas.microsoft.com/office/drawing/2014/main" val="3035741534"/>
                  </a:ext>
                </a:extLst>
              </a:tr>
              <a:tr h="246636">
                <a:tc>
                  <a:txBody>
                    <a:bodyPr/>
                    <a:lstStyle/>
                    <a:p>
                      <a:pPr marL="0" marR="0" algn="r">
                        <a:lnSpc>
                          <a:spcPct val="107000"/>
                        </a:lnSpc>
                      </a:pPr>
                      <a:r>
                        <a:rPr lang="en-US" sz="1400">
                          <a:effectLst/>
                          <a:latin typeface="+mj-lt"/>
                        </a:rPr>
                        <a:t>2K</a:t>
                      </a:r>
                      <a:endParaRPr lang="en-US" sz="1400">
                        <a:effectLst/>
                        <a:latin typeface="+mj-lt"/>
                        <a:ea typeface="Times New Roman" panose="02020603050405020304" pitchFamily="18" charset="0"/>
                        <a:cs typeface="Arial" panose="020B0604020202020204" pitchFamily="34" charset="0"/>
                      </a:endParaRPr>
                    </a:p>
                  </a:txBody>
                  <a:tcPr marL="36830" marR="36830" marT="18415" marB="18415"/>
                </a:tc>
                <a:tc>
                  <a:txBody>
                    <a:bodyPr/>
                    <a:lstStyle/>
                    <a:p>
                      <a:pPr marL="0" marR="0" algn="r">
                        <a:lnSpc>
                          <a:spcPct val="107000"/>
                        </a:lnSpc>
                      </a:pPr>
                      <a:r>
                        <a:rPr lang="en-US" sz="1400" dirty="0">
                          <a:effectLst/>
                          <a:latin typeface="+mj-lt"/>
                        </a:rPr>
                        <a:t>8</a:t>
                      </a:r>
                      <a:endParaRPr lang="en-US" sz="1400" dirty="0">
                        <a:effectLst/>
                        <a:latin typeface="+mj-lt"/>
                        <a:ea typeface="Times New Roman" panose="02020603050405020304" pitchFamily="18" charset="0"/>
                        <a:cs typeface="Arial" panose="020B0604020202020204" pitchFamily="34" charset="0"/>
                      </a:endParaRPr>
                    </a:p>
                  </a:txBody>
                  <a:tcPr marL="36830" marR="36830" marT="18415" marB="18415"/>
                </a:tc>
                <a:tc>
                  <a:txBody>
                    <a:bodyPr/>
                    <a:lstStyle/>
                    <a:p>
                      <a:pPr marL="0" marR="0" algn="r">
                        <a:lnSpc>
                          <a:spcPct val="107000"/>
                        </a:lnSpc>
                      </a:pPr>
                      <a:r>
                        <a:rPr lang="en-US" sz="1400">
                          <a:effectLst/>
                          <a:latin typeface="+mj-lt"/>
                        </a:rPr>
                        <a:t>0.8810</a:t>
                      </a:r>
                      <a:endParaRPr lang="en-US" sz="1400">
                        <a:effectLst/>
                        <a:latin typeface="+mj-lt"/>
                        <a:ea typeface="Times New Roman" panose="02020603050405020304" pitchFamily="18" charset="0"/>
                        <a:cs typeface="Arial" panose="020B0604020202020204" pitchFamily="34" charset="0"/>
                      </a:endParaRPr>
                    </a:p>
                  </a:txBody>
                  <a:tcPr marL="36830" marR="36830" marT="18415" marB="18415"/>
                </a:tc>
                <a:tc>
                  <a:txBody>
                    <a:bodyPr/>
                    <a:lstStyle/>
                    <a:p>
                      <a:pPr marL="0" marR="0" algn="r">
                        <a:lnSpc>
                          <a:spcPct val="107000"/>
                        </a:lnSpc>
                      </a:pPr>
                      <a:r>
                        <a:rPr lang="en-US" sz="1400" dirty="0">
                          <a:effectLst/>
                          <a:latin typeface="+mj-lt"/>
                        </a:rPr>
                        <a:t>0.7024</a:t>
                      </a:r>
                      <a:endParaRPr lang="en-US" sz="1400" dirty="0">
                        <a:effectLst/>
                        <a:latin typeface="+mj-lt"/>
                        <a:ea typeface="Times New Roman" panose="02020603050405020304" pitchFamily="18" charset="0"/>
                        <a:cs typeface="Arial" panose="020B0604020202020204" pitchFamily="34" charset="0"/>
                      </a:endParaRPr>
                    </a:p>
                  </a:txBody>
                  <a:tcPr marL="36830" marR="36830" marT="18415" marB="18415"/>
                </a:tc>
                <a:tc>
                  <a:txBody>
                    <a:bodyPr/>
                    <a:lstStyle/>
                    <a:p>
                      <a:pPr marL="0" marR="0" algn="r">
                        <a:lnSpc>
                          <a:spcPct val="107000"/>
                        </a:lnSpc>
                      </a:pPr>
                      <a:r>
                        <a:rPr lang="en-US" sz="1400">
                          <a:effectLst/>
                          <a:latin typeface="+mj-lt"/>
                        </a:rPr>
                        <a:t>0.5029</a:t>
                      </a:r>
                      <a:endParaRPr lang="en-US" sz="1400">
                        <a:effectLst/>
                        <a:latin typeface="+mj-lt"/>
                        <a:ea typeface="Times New Roman" panose="02020603050405020304" pitchFamily="18" charset="0"/>
                        <a:cs typeface="Arial" panose="020B0604020202020204" pitchFamily="34" charset="0"/>
                      </a:endParaRPr>
                    </a:p>
                  </a:txBody>
                  <a:tcPr marL="36830" marR="36830" marT="18415" marB="18415"/>
                </a:tc>
                <a:extLst>
                  <a:ext uri="{0D108BD9-81ED-4DB2-BD59-A6C34878D82A}">
                    <a16:rowId xmlns:a16="http://schemas.microsoft.com/office/drawing/2014/main" val="303028932"/>
                  </a:ext>
                </a:extLst>
              </a:tr>
              <a:tr h="246636">
                <a:tc>
                  <a:txBody>
                    <a:bodyPr/>
                    <a:lstStyle/>
                    <a:p>
                      <a:pPr marL="0" marR="0" algn="r">
                        <a:lnSpc>
                          <a:spcPct val="107000"/>
                        </a:lnSpc>
                      </a:pPr>
                      <a:r>
                        <a:rPr lang="en-US" sz="1400">
                          <a:effectLst/>
                          <a:latin typeface="+mj-lt"/>
                        </a:rPr>
                        <a:t>2K</a:t>
                      </a:r>
                      <a:endParaRPr lang="en-US" sz="1400">
                        <a:effectLst/>
                        <a:latin typeface="+mj-lt"/>
                        <a:ea typeface="Times New Roman" panose="02020603050405020304" pitchFamily="18" charset="0"/>
                        <a:cs typeface="Arial" panose="020B0604020202020204" pitchFamily="34" charset="0"/>
                      </a:endParaRPr>
                    </a:p>
                  </a:txBody>
                  <a:tcPr marL="36830" marR="36830" marT="18415" marB="18415"/>
                </a:tc>
                <a:tc>
                  <a:txBody>
                    <a:bodyPr/>
                    <a:lstStyle/>
                    <a:p>
                      <a:pPr marL="0" marR="0" algn="r">
                        <a:lnSpc>
                          <a:spcPct val="107000"/>
                        </a:lnSpc>
                      </a:pPr>
                      <a:r>
                        <a:rPr lang="en-US" sz="1400" dirty="0">
                          <a:effectLst/>
                          <a:latin typeface="+mj-lt"/>
                        </a:rPr>
                        <a:t>12</a:t>
                      </a:r>
                      <a:endParaRPr lang="en-US" sz="1400" dirty="0">
                        <a:effectLst/>
                        <a:latin typeface="+mj-lt"/>
                        <a:ea typeface="Times New Roman" panose="02020603050405020304" pitchFamily="18" charset="0"/>
                        <a:cs typeface="Arial" panose="020B0604020202020204" pitchFamily="34" charset="0"/>
                      </a:endParaRPr>
                    </a:p>
                  </a:txBody>
                  <a:tcPr marL="36830" marR="36830" marT="18415" marB="18415"/>
                </a:tc>
                <a:tc>
                  <a:txBody>
                    <a:bodyPr/>
                    <a:lstStyle/>
                    <a:p>
                      <a:pPr marL="0" marR="0" algn="r">
                        <a:lnSpc>
                          <a:spcPct val="107000"/>
                        </a:lnSpc>
                      </a:pPr>
                      <a:r>
                        <a:rPr lang="en-US" sz="1400">
                          <a:effectLst/>
                          <a:latin typeface="+mj-lt"/>
                        </a:rPr>
                        <a:t>0.8690</a:t>
                      </a:r>
                      <a:endParaRPr lang="en-US" sz="1400">
                        <a:effectLst/>
                        <a:latin typeface="+mj-lt"/>
                        <a:ea typeface="Times New Roman" panose="02020603050405020304" pitchFamily="18" charset="0"/>
                        <a:cs typeface="Arial" panose="020B0604020202020204" pitchFamily="34" charset="0"/>
                      </a:endParaRPr>
                    </a:p>
                  </a:txBody>
                  <a:tcPr marL="36830" marR="36830" marT="18415" marB="18415"/>
                </a:tc>
                <a:tc>
                  <a:txBody>
                    <a:bodyPr/>
                    <a:lstStyle/>
                    <a:p>
                      <a:pPr marL="0" marR="0" algn="r">
                        <a:lnSpc>
                          <a:spcPct val="107000"/>
                        </a:lnSpc>
                      </a:pPr>
                      <a:r>
                        <a:rPr lang="en-US" sz="1400">
                          <a:effectLst/>
                          <a:latin typeface="+mj-lt"/>
                        </a:rPr>
                        <a:t>0.7050</a:t>
                      </a:r>
                      <a:endParaRPr lang="en-US" sz="1400">
                        <a:effectLst/>
                        <a:latin typeface="+mj-lt"/>
                        <a:ea typeface="Times New Roman" panose="02020603050405020304" pitchFamily="18" charset="0"/>
                        <a:cs typeface="Arial" panose="020B0604020202020204" pitchFamily="34" charset="0"/>
                      </a:endParaRPr>
                    </a:p>
                  </a:txBody>
                  <a:tcPr marL="36830" marR="36830" marT="18415" marB="18415"/>
                </a:tc>
                <a:tc>
                  <a:txBody>
                    <a:bodyPr/>
                    <a:lstStyle/>
                    <a:p>
                      <a:pPr marL="0" marR="0" algn="r">
                        <a:lnSpc>
                          <a:spcPct val="107000"/>
                        </a:lnSpc>
                      </a:pPr>
                      <a:r>
                        <a:rPr lang="en-US" sz="1400">
                          <a:effectLst/>
                          <a:latin typeface="+mj-lt"/>
                        </a:rPr>
                        <a:t>0.2127</a:t>
                      </a:r>
                      <a:endParaRPr lang="en-US" sz="1400">
                        <a:effectLst/>
                        <a:latin typeface="+mj-lt"/>
                        <a:ea typeface="Times New Roman" panose="02020603050405020304" pitchFamily="18" charset="0"/>
                        <a:cs typeface="Arial" panose="020B0604020202020204" pitchFamily="34" charset="0"/>
                      </a:endParaRPr>
                    </a:p>
                  </a:txBody>
                  <a:tcPr marL="36830" marR="36830" marT="18415" marB="18415"/>
                </a:tc>
                <a:extLst>
                  <a:ext uri="{0D108BD9-81ED-4DB2-BD59-A6C34878D82A}">
                    <a16:rowId xmlns:a16="http://schemas.microsoft.com/office/drawing/2014/main" val="4049214487"/>
                  </a:ext>
                </a:extLst>
              </a:tr>
              <a:tr h="246636">
                <a:tc>
                  <a:txBody>
                    <a:bodyPr/>
                    <a:lstStyle/>
                    <a:p>
                      <a:pPr marL="0" marR="0" algn="r">
                        <a:lnSpc>
                          <a:spcPct val="107000"/>
                        </a:lnSpc>
                      </a:pPr>
                      <a:r>
                        <a:rPr lang="en-US" sz="1400">
                          <a:effectLst/>
                          <a:latin typeface="+mj-lt"/>
                        </a:rPr>
                        <a:t>20K</a:t>
                      </a:r>
                      <a:endParaRPr lang="en-US" sz="1400">
                        <a:effectLst/>
                        <a:latin typeface="+mj-lt"/>
                        <a:ea typeface="Times New Roman" panose="02020603050405020304" pitchFamily="18" charset="0"/>
                        <a:cs typeface="Arial" panose="020B0604020202020204" pitchFamily="34" charset="0"/>
                      </a:endParaRPr>
                    </a:p>
                  </a:txBody>
                  <a:tcPr marL="36830" marR="36830" marT="18415" marB="18415"/>
                </a:tc>
                <a:tc>
                  <a:txBody>
                    <a:bodyPr/>
                    <a:lstStyle/>
                    <a:p>
                      <a:pPr marL="0" marR="0" algn="r">
                        <a:lnSpc>
                          <a:spcPct val="107000"/>
                        </a:lnSpc>
                      </a:pPr>
                      <a:r>
                        <a:rPr lang="en-US" sz="1400" dirty="0">
                          <a:effectLst/>
                          <a:latin typeface="+mj-lt"/>
                        </a:rPr>
                        <a:t>8</a:t>
                      </a:r>
                      <a:endParaRPr lang="en-US" sz="1400" dirty="0">
                        <a:effectLst/>
                        <a:latin typeface="+mj-lt"/>
                        <a:ea typeface="Times New Roman" panose="02020603050405020304" pitchFamily="18" charset="0"/>
                        <a:cs typeface="Arial" panose="020B0604020202020204" pitchFamily="34" charset="0"/>
                      </a:endParaRPr>
                    </a:p>
                  </a:txBody>
                  <a:tcPr marL="36830" marR="36830" marT="18415" marB="18415"/>
                </a:tc>
                <a:tc>
                  <a:txBody>
                    <a:bodyPr/>
                    <a:lstStyle/>
                    <a:p>
                      <a:pPr marL="0" marR="0" algn="r">
                        <a:lnSpc>
                          <a:spcPct val="107000"/>
                        </a:lnSpc>
                      </a:pPr>
                      <a:r>
                        <a:rPr lang="en-US" sz="1400" dirty="0">
                          <a:effectLst/>
                          <a:latin typeface="+mj-lt"/>
                        </a:rPr>
                        <a:t>0.8870</a:t>
                      </a:r>
                      <a:endParaRPr lang="en-US" sz="1400" dirty="0">
                        <a:effectLst/>
                        <a:latin typeface="+mj-lt"/>
                        <a:ea typeface="Times New Roman" panose="02020603050405020304" pitchFamily="18" charset="0"/>
                        <a:cs typeface="Arial" panose="020B0604020202020204" pitchFamily="34" charset="0"/>
                      </a:endParaRPr>
                    </a:p>
                  </a:txBody>
                  <a:tcPr marL="36830" marR="36830" marT="18415" marB="18415"/>
                </a:tc>
                <a:tc>
                  <a:txBody>
                    <a:bodyPr/>
                    <a:lstStyle/>
                    <a:p>
                      <a:pPr marL="0" marR="0" algn="r">
                        <a:lnSpc>
                          <a:spcPct val="107000"/>
                        </a:lnSpc>
                      </a:pPr>
                      <a:r>
                        <a:rPr lang="en-US" sz="1400">
                          <a:effectLst/>
                          <a:latin typeface="+mj-lt"/>
                        </a:rPr>
                        <a:t>0.8288</a:t>
                      </a:r>
                      <a:endParaRPr lang="en-US" sz="1400">
                        <a:effectLst/>
                        <a:latin typeface="+mj-lt"/>
                        <a:ea typeface="Times New Roman" panose="02020603050405020304" pitchFamily="18" charset="0"/>
                        <a:cs typeface="Arial" panose="020B0604020202020204" pitchFamily="34" charset="0"/>
                      </a:endParaRPr>
                    </a:p>
                  </a:txBody>
                  <a:tcPr marL="36830" marR="36830" marT="18415" marB="18415"/>
                </a:tc>
                <a:tc>
                  <a:txBody>
                    <a:bodyPr/>
                    <a:lstStyle/>
                    <a:p>
                      <a:pPr marL="0" marR="0" algn="r">
                        <a:lnSpc>
                          <a:spcPct val="107000"/>
                        </a:lnSpc>
                      </a:pPr>
                      <a:r>
                        <a:rPr lang="en-US" sz="1400">
                          <a:effectLst/>
                          <a:latin typeface="+mj-lt"/>
                        </a:rPr>
                        <a:t>0.7022</a:t>
                      </a:r>
                      <a:endParaRPr lang="en-US" sz="1400">
                        <a:effectLst/>
                        <a:latin typeface="+mj-lt"/>
                        <a:ea typeface="Times New Roman" panose="02020603050405020304" pitchFamily="18" charset="0"/>
                        <a:cs typeface="Arial" panose="020B0604020202020204" pitchFamily="34" charset="0"/>
                      </a:endParaRPr>
                    </a:p>
                  </a:txBody>
                  <a:tcPr marL="36830" marR="36830" marT="18415" marB="18415"/>
                </a:tc>
                <a:extLst>
                  <a:ext uri="{0D108BD9-81ED-4DB2-BD59-A6C34878D82A}">
                    <a16:rowId xmlns:a16="http://schemas.microsoft.com/office/drawing/2014/main" val="3258982805"/>
                  </a:ext>
                </a:extLst>
              </a:tr>
              <a:tr h="246636">
                <a:tc>
                  <a:txBody>
                    <a:bodyPr/>
                    <a:lstStyle/>
                    <a:p>
                      <a:pPr marL="0" marR="0" algn="r">
                        <a:lnSpc>
                          <a:spcPct val="107000"/>
                        </a:lnSpc>
                      </a:pPr>
                      <a:r>
                        <a:rPr lang="en-US" sz="1400">
                          <a:effectLst/>
                          <a:latin typeface="+mj-lt"/>
                        </a:rPr>
                        <a:t>20K</a:t>
                      </a:r>
                      <a:endParaRPr lang="en-US" sz="1400">
                        <a:effectLst/>
                        <a:latin typeface="+mj-lt"/>
                        <a:ea typeface="Times New Roman" panose="02020603050405020304" pitchFamily="18" charset="0"/>
                        <a:cs typeface="Arial" panose="020B0604020202020204" pitchFamily="34" charset="0"/>
                      </a:endParaRPr>
                    </a:p>
                  </a:txBody>
                  <a:tcPr marL="36830" marR="36830" marT="18415" marB="18415"/>
                </a:tc>
                <a:tc>
                  <a:txBody>
                    <a:bodyPr/>
                    <a:lstStyle/>
                    <a:p>
                      <a:pPr marL="0" marR="0" algn="r">
                        <a:lnSpc>
                          <a:spcPct val="107000"/>
                        </a:lnSpc>
                      </a:pPr>
                      <a:r>
                        <a:rPr lang="en-US" sz="1400">
                          <a:effectLst/>
                          <a:latin typeface="+mj-lt"/>
                        </a:rPr>
                        <a:t>12</a:t>
                      </a:r>
                      <a:endParaRPr lang="en-US" sz="1400">
                        <a:effectLst/>
                        <a:latin typeface="+mj-lt"/>
                        <a:ea typeface="Times New Roman" panose="02020603050405020304" pitchFamily="18" charset="0"/>
                        <a:cs typeface="Arial" panose="020B0604020202020204" pitchFamily="34" charset="0"/>
                      </a:endParaRPr>
                    </a:p>
                  </a:txBody>
                  <a:tcPr marL="36830" marR="36830" marT="18415" marB="18415"/>
                </a:tc>
                <a:tc>
                  <a:txBody>
                    <a:bodyPr/>
                    <a:lstStyle/>
                    <a:p>
                      <a:pPr marL="0" marR="0" algn="r">
                        <a:lnSpc>
                          <a:spcPct val="107000"/>
                        </a:lnSpc>
                      </a:pPr>
                      <a:r>
                        <a:rPr lang="en-US" sz="1400" dirty="0">
                          <a:effectLst/>
                          <a:latin typeface="+mj-lt"/>
                        </a:rPr>
                        <a:t>0.8812</a:t>
                      </a:r>
                      <a:endParaRPr lang="en-US" sz="1400" dirty="0">
                        <a:effectLst/>
                        <a:latin typeface="+mj-lt"/>
                        <a:ea typeface="Times New Roman" panose="02020603050405020304" pitchFamily="18" charset="0"/>
                        <a:cs typeface="Arial" panose="020B0604020202020204" pitchFamily="34" charset="0"/>
                      </a:endParaRPr>
                    </a:p>
                  </a:txBody>
                  <a:tcPr marL="36830" marR="36830" marT="18415" marB="18415"/>
                </a:tc>
                <a:tc>
                  <a:txBody>
                    <a:bodyPr/>
                    <a:lstStyle/>
                    <a:p>
                      <a:pPr marL="0" marR="0" algn="r">
                        <a:lnSpc>
                          <a:spcPct val="107000"/>
                        </a:lnSpc>
                      </a:pPr>
                      <a:r>
                        <a:rPr lang="en-US" sz="1400" dirty="0">
                          <a:effectLst/>
                          <a:latin typeface="+mj-lt"/>
                        </a:rPr>
                        <a:t>0.8366</a:t>
                      </a:r>
                      <a:endParaRPr lang="en-US" sz="1400" dirty="0">
                        <a:effectLst/>
                        <a:latin typeface="+mj-lt"/>
                        <a:ea typeface="Times New Roman" panose="02020603050405020304" pitchFamily="18" charset="0"/>
                        <a:cs typeface="Arial" panose="020B0604020202020204" pitchFamily="34" charset="0"/>
                      </a:endParaRPr>
                    </a:p>
                  </a:txBody>
                  <a:tcPr marL="36830" marR="36830" marT="18415" marB="18415"/>
                </a:tc>
                <a:tc>
                  <a:txBody>
                    <a:bodyPr/>
                    <a:lstStyle/>
                    <a:p>
                      <a:pPr marL="0" marR="0" algn="r">
                        <a:lnSpc>
                          <a:spcPct val="107000"/>
                        </a:lnSpc>
                      </a:pPr>
                      <a:r>
                        <a:rPr lang="en-US" sz="1400">
                          <a:effectLst/>
                          <a:latin typeface="+mj-lt"/>
                        </a:rPr>
                        <a:t>0.5509</a:t>
                      </a:r>
                      <a:endParaRPr lang="en-US" sz="1400">
                        <a:effectLst/>
                        <a:latin typeface="+mj-lt"/>
                        <a:ea typeface="Times New Roman" panose="02020603050405020304" pitchFamily="18" charset="0"/>
                        <a:cs typeface="Arial" panose="020B0604020202020204" pitchFamily="34" charset="0"/>
                      </a:endParaRPr>
                    </a:p>
                  </a:txBody>
                  <a:tcPr marL="36830" marR="36830" marT="18415" marB="18415"/>
                </a:tc>
                <a:extLst>
                  <a:ext uri="{0D108BD9-81ED-4DB2-BD59-A6C34878D82A}">
                    <a16:rowId xmlns:a16="http://schemas.microsoft.com/office/drawing/2014/main" val="1239669185"/>
                  </a:ext>
                </a:extLst>
              </a:tr>
              <a:tr h="246636">
                <a:tc>
                  <a:txBody>
                    <a:bodyPr/>
                    <a:lstStyle/>
                    <a:p>
                      <a:pPr marL="0" marR="0" algn="r">
                        <a:lnSpc>
                          <a:spcPct val="107000"/>
                        </a:lnSpc>
                      </a:pPr>
                      <a:r>
                        <a:rPr lang="en-US" sz="1400">
                          <a:effectLst/>
                          <a:latin typeface="+mj-lt"/>
                        </a:rPr>
                        <a:t>200K</a:t>
                      </a:r>
                      <a:endParaRPr lang="en-US" sz="1400">
                        <a:effectLst/>
                        <a:latin typeface="+mj-lt"/>
                        <a:ea typeface="Times New Roman" panose="02020603050405020304" pitchFamily="18" charset="0"/>
                        <a:cs typeface="Arial" panose="020B0604020202020204" pitchFamily="34" charset="0"/>
                      </a:endParaRPr>
                    </a:p>
                  </a:txBody>
                  <a:tcPr marL="36830" marR="36830" marT="18415" marB="18415"/>
                </a:tc>
                <a:tc>
                  <a:txBody>
                    <a:bodyPr/>
                    <a:lstStyle/>
                    <a:p>
                      <a:pPr marL="0" marR="0" algn="r">
                        <a:lnSpc>
                          <a:spcPct val="107000"/>
                        </a:lnSpc>
                      </a:pPr>
                      <a:r>
                        <a:rPr lang="en-US" sz="1400" dirty="0">
                          <a:effectLst/>
                          <a:latin typeface="+mj-lt"/>
                        </a:rPr>
                        <a:t>8</a:t>
                      </a:r>
                      <a:endParaRPr lang="en-US" sz="1400" dirty="0">
                        <a:effectLst/>
                        <a:latin typeface="+mj-lt"/>
                        <a:ea typeface="Times New Roman" panose="02020603050405020304" pitchFamily="18" charset="0"/>
                        <a:cs typeface="Arial" panose="020B0604020202020204" pitchFamily="34" charset="0"/>
                      </a:endParaRPr>
                    </a:p>
                  </a:txBody>
                  <a:tcPr marL="36830" marR="36830" marT="18415" marB="18415"/>
                </a:tc>
                <a:tc>
                  <a:txBody>
                    <a:bodyPr/>
                    <a:lstStyle/>
                    <a:p>
                      <a:pPr marL="0" marR="0" algn="r">
                        <a:lnSpc>
                          <a:spcPct val="107000"/>
                        </a:lnSpc>
                      </a:pPr>
                      <a:r>
                        <a:rPr lang="en-US" sz="1400">
                          <a:effectLst/>
                          <a:latin typeface="+mj-lt"/>
                        </a:rPr>
                        <a:t>0.9310</a:t>
                      </a:r>
                      <a:endParaRPr lang="en-US" sz="1400">
                        <a:effectLst/>
                        <a:latin typeface="+mj-lt"/>
                        <a:ea typeface="Times New Roman" panose="02020603050405020304" pitchFamily="18" charset="0"/>
                        <a:cs typeface="Arial" panose="020B0604020202020204" pitchFamily="34" charset="0"/>
                      </a:endParaRPr>
                    </a:p>
                  </a:txBody>
                  <a:tcPr marL="36830" marR="36830" marT="18415" marB="18415"/>
                </a:tc>
                <a:tc>
                  <a:txBody>
                    <a:bodyPr/>
                    <a:lstStyle/>
                    <a:p>
                      <a:pPr marL="0" marR="0" algn="r">
                        <a:lnSpc>
                          <a:spcPct val="107000"/>
                        </a:lnSpc>
                      </a:pPr>
                      <a:r>
                        <a:rPr lang="en-US" sz="1400">
                          <a:effectLst/>
                          <a:latin typeface="+mj-lt"/>
                        </a:rPr>
                        <a:t>0.8461</a:t>
                      </a:r>
                      <a:endParaRPr lang="en-US" sz="1400">
                        <a:effectLst/>
                        <a:latin typeface="+mj-lt"/>
                        <a:ea typeface="Times New Roman" panose="02020603050405020304" pitchFamily="18" charset="0"/>
                        <a:cs typeface="Arial" panose="020B0604020202020204" pitchFamily="34" charset="0"/>
                      </a:endParaRPr>
                    </a:p>
                  </a:txBody>
                  <a:tcPr marL="36830" marR="36830" marT="18415" marB="18415"/>
                </a:tc>
                <a:tc>
                  <a:txBody>
                    <a:bodyPr/>
                    <a:lstStyle/>
                    <a:p>
                      <a:pPr marL="0" marR="0" algn="r">
                        <a:lnSpc>
                          <a:spcPct val="107000"/>
                        </a:lnSpc>
                      </a:pPr>
                      <a:r>
                        <a:rPr lang="en-US" sz="1400">
                          <a:effectLst/>
                          <a:latin typeface="+mj-lt"/>
                        </a:rPr>
                        <a:t>0.8421</a:t>
                      </a:r>
                      <a:endParaRPr lang="en-US" sz="1400">
                        <a:effectLst/>
                        <a:latin typeface="+mj-lt"/>
                        <a:ea typeface="Times New Roman" panose="02020603050405020304" pitchFamily="18" charset="0"/>
                        <a:cs typeface="Arial" panose="020B0604020202020204" pitchFamily="34" charset="0"/>
                      </a:endParaRPr>
                    </a:p>
                  </a:txBody>
                  <a:tcPr marL="36830" marR="36830" marT="18415" marB="18415"/>
                </a:tc>
                <a:extLst>
                  <a:ext uri="{0D108BD9-81ED-4DB2-BD59-A6C34878D82A}">
                    <a16:rowId xmlns:a16="http://schemas.microsoft.com/office/drawing/2014/main" val="986103435"/>
                  </a:ext>
                </a:extLst>
              </a:tr>
              <a:tr h="246636">
                <a:tc>
                  <a:txBody>
                    <a:bodyPr/>
                    <a:lstStyle/>
                    <a:p>
                      <a:pPr marL="0" marR="0" algn="r">
                        <a:lnSpc>
                          <a:spcPct val="107000"/>
                        </a:lnSpc>
                      </a:pPr>
                      <a:r>
                        <a:rPr lang="en-US" sz="1400">
                          <a:effectLst/>
                          <a:latin typeface="+mj-lt"/>
                        </a:rPr>
                        <a:t>200K</a:t>
                      </a:r>
                      <a:endParaRPr lang="en-US" sz="1400">
                        <a:effectLst/>
                        <a:latin typeface="+mj-lt"/>
                        <a:ea typeface="Times New Roman" panose="02020603050405020304" pitchFamily="18" charset="0"/>
                        <a:cs typeface="Arial" panose="020B0604020202020204" pitchFamily="34" charset="0"/>
                      </a:endParaRPr>
                    </a:p>
                  </a:txBody>
                  <a:tcPr marL="36830" marR="36830" marT="18415" marB="18415"/>
                </a:tc>
                <a:tc>
                  <a:txBody>
                    <a:bodyPr/>
                    <a:lstStyle/>
                    <a:p>
                      <a:pPr marL="0" marR="0" algn="r">
                        <a:lnSpc>
                          <a:spcPct val="107000"/>
                        </a:lnSpc>
                      </a:pPr>
                      <a:r>
                        <a:rPr lang="en-US" sz="1400">
                          <a:effectLst/>
                          <a:latin typeface="+mj-lt"/>
                        </a:rPr>
                        <a:t>12</a:t>
                      </a:r>
                      <a:endParaRPr lang="en-US" sz="1400">
                        <a:effectLst/>
                        <a:latin typeface="+mj-lt"/>
                        <a:ea typeface="Times New Roman" panose="02020603050405020304" pitchFamily="18" charset="0"/>
                        <a:cs typeface="Arial" panose="020B0604020202020204" pitchFamily="34" charset="0"/>
                      </a:endParaRPr>
                    </a:p>
                  </a:txBody>
                  <a:tcPr marL="36830" marR="36830" marT="18415" marB="18415"/>
                </a:tc>
                <a:tc>
                  <a:txBody>
                    <a:bodyPr/>
                    <a:lstStyle/>
                    <a:p>
                      <a:pPr marL="0" marR="0" algn="r">
                        <a:lnSpc>
                          <a:spcPct val="107000"/>
                        </a:lnSpc>
                      </a:pPr>
                      <a:r>
                        <a:rPr lang="en-US" sz="1400">
                          <a:effectLst/>
                          <a:latin typeface="+mj-lt"/>
                        </a:rPr>
                        <a:t>0.9286</a:t>
                      </a:r>
                      <a:endParaRPr lang="en-US" sz="1400">
                        <a:effectLst/>
                        <a:latin typeface="+mj-lt"/>
                        <a:ea typeface="Times New Roman" panose="02020603050405020304" pitchFamily="18" charset="0"/>
                        <a:cs typeface="Arial" panose="020B0604020202020204" pitchFamily="34" charset="0"/>
                      </a:endParaRPr>
                    </a:p>
                  </a:txBody>
                  <a:tcPr marL="36830" marR="36830" marT="18415" marB="18415"/>
                </a:tc>
                <a:tc>
                  <a:txBody>
                    <a:bodyPr/>
                    <a:lstStyle/>
                    <a:p>
                      <a:pPr marL="0" marR="0" algn="r">
                        <a:lnSpc>
                          <a:spcPct val="107000"/>
                        </a:lnSpc>
                      </a:pPr>
                      <a:r>
                        <a:rPr lang="en-US" sz="1400">
                          <a:effectLst/>
                          <a:latin typeface="+mj-lt"/>
                        </a:rPr>
                        <a:t>0.8545</a:t>
                      </a:r>
                      <a:endParaRPr lang="en-US" sz="1400">
                        <a:effectLst/>
                        <a:latin typeface="+mj-lt"/>
                        <a:ea typeface="Times New Roman" panose="02020603050405020304" pitchFamily="18" charset="0"/>
                        <a:cs typeface="Arial" panose="020B0604020202020204" pitchFamily="34" charset="0"/>
                      </a:endParaRPr>
                    </a:p>
                  </a:txBody>
                  <a:tcPr marL="36830" marR="36830" marT="18415" marB="18415"/>
                </a:tc>
                <a:tc>
                  <a:txBody>
                    <a:bodyPr/>
                    <a:lstStyle/>
                    <a:p>
                      <a:pPr marL="0" marR="0" algn="r">
                        <a:lnSpc>
                          <a:spcPct val="107000"/>
                        </a:lnSpc>
                      </a:pPr>
                      <a:r>
                        <a:rPr lang="en-US" sz="1400" dirty="0">
                          <a:effectLst/>
                          <a:latin typeface="+mj-lt"/>
                        </a:rPr>
                        <a:t>0.7956</a:t>
                      </a:r>
                      <a:endParaRPr lang="en-US" sz="1400" dirty="0">
                        <a:effectLst/>
                        <a:latin typeface="+mj-lt"/>
                        <a:ea typeface="Times New Roman" panose="02020603050405020304" pitchFamily="18" charset="0"/>
                        <a:cs typeface="Arial" panose="020B0604020202020204" pitchFamily="34" charset="0"/>
                      </a:endParaRPr>
                    </a:p>
                  </a:txBody>
                  <a:tcPr marL="36830" marR="36830" marT="18415" marB="18415"/>
                </a:tc>
                <a:extLst>
                  <a:ext uri="{0D108BD9-81ED-4DB2-BD59-A6C34878D82A}">
                    <a16:rowId xmlns:a16="http://schemas.microsoft.com/office/drawing/2014/main" val="1562435418"/>
                  </a:ext>
                </a:extLst>
              </a:tr>
              <a:tr h="246636">
                <a:tc>
                  <a:txBody>
                    <a:bodyPr/>
                    <a:lstStyle/>
                    <a:p>
                      <a:pPr marL="0" marR="0" algn="r">
                        <a:lnSpc>
                          <a:spcPct val="107000"/>
                        </a:lnSpc>
                      </a:pPr>
                      <a:r>
                        <a:rPr lang="en-US" sz="1400">
                          <a:effectLst/>
                          <a:latin typeface="+mj-lt"/>
                        </a:rPr>
                        <a:t>2,000K</a:t>
                      </a:r>
                      <a:endParaRPr lang="en-US" sz="1400">
                        <a:effectLst/>
                        <a:latin typeface="+mj-lt"/>
                        <a:ea typeface="Times New Roman" panose="02020603050405020304" pitchFamily="18" charset="0"/>
                        <a:cs typeface="Arial" panose="020B0604020202020204" pitchFamily="34" charset="0"/>
                      </a:endParaRPr>
                    </a:p>
                  </a:txBody>
                  <a:tcPr marL="36830" marR="36830" marT="18415" marB="18415"/>
                </a:tc>
                <a:tc>
                  <a:txBody>
                    <a:bodyPr/>
                    <a:lstStyle/>
                    <a:p>
                      <a:pPr marL="0" marR="0" algn="r">
                        <a:lnSpc>
                          <a:spcPct val="107000"/>
                        </a:lnSpc>
                      </a:pPr>
                      <a:r>
                        <a:rPr lang="en-US" sz="1400">
                          <a:effectLst/>
                          <a:latin typeface="+mj-lt"/>
                        </a:rPr>
                        <a:t>8</a:t>
                      </a:r>
                      <a:endParaRPr lang="en-US" sz="1400">
                        <a:effectLst/>
                        <a:latin typeface="+mj-lt"/>
                        <a:ea typeface="Times New Roman" panose="02020603050405020304" pitchFamily="18" charset="0"/>
                        <a:cs typeface="Arial" panose="020B0604020202020204" pitchFamily="34" charset="0"/>
                      </a:endParaRPr>
                    </a:p>
                  </a:txBody>
                  <a:tcPr marL="36830" marR="36830" marT="18415" marB="18415"/>
                </a:tc>
                <a:tc>
                  <a:txBody>
                    <a:bodyPr/>
                    <a:lstStyle/>
                    <a:p>
                      <a:pPr marL="0" marR="0" algn="r">
                        <a:lnSpc>
                          <a:spcPct val="107000"/>
                        </a:lnSpc>
                      </a:pPr>
                      <a:r>
                        <a:rPr lang="en-US" sz="1400">
                          <a:effectLst/>
                          <a:latin typeface="+mj-lt"/>
                        </a:rPr>
                        <a:t>0.8809</a:t>
                      </a:r>
                      <a:endParaRPr lang="en-US" sz="1400">
                        <a:effectLst/>
                        <a:latin typeface="+mj-lt"/>
                        <a:ea typeface="Times New Roman" panose="02020603050405020304" pitchFamily="18" charset="0"/>
                        <a:cs typeface="Arial" panose="020B0604020202020204" pitchFamily="34" charset="0"/>
                      </a:endParaRPr>
                    </a:p>
                  </a:txBody>
                  <a:tcPr marL="36830" marR="36830" marT="18415" marB="18415"/>
                </a:tc>
                <a:tc>
                  <a:txBody>
                    <a:bodyPr/>
                    <a:lstStyle/>
                    <a:p>
                      <a:pPr marL="0" marR="0" algn="r">
                        <a:lnSpc>
                          <a:spcPct val="107000"/>
                        </a:lnSpc>
                      </a:pPr>
                      <a:r>
                        <a:rPr lang="en-US" sz="1400">
                          <a:effectLst/>
                          <a:latin typeface="+mj-lt"/>
                        </a:rPr>
                        <a:t>0.7787</a:t>
                      </a:r>
                      <a:endParaRPr lang="en-US" sz="1400">
                        <a:effectLst/>
                        <a:latin typeface="+mj-lt"/>
                        <a:ea typeface="Times New Roman" panose="02020603050405020304" pitchFamily="18" charset="0"/>
                        <a:cs typeface="Arial" panose="020B0604020202020204" pitchFamily="34" charset="0"/>
                      </a:endParaRPr>
                    </a:p>
                  </a:txBody>
                  <a:tcPr marL="36830" marR="36830" marT="18415" marB="18415"/>
                </a:tc>
                <a:tc>
                  <a:txBody>
                    <a:bodyPr/>
                    <a:lstStyle/>
                    <a:p>
                      <a:pPr marL="0" marR="0" algn="r">
                        <a:lnSpc>
                          <a:spcPct val="107000"/>
                        </a:lnSpc>
                      </a:pPr>
                      <a:r>
                        <a:rPr lang="en-US" sz="1400">
                          <a:effectLst/>
                          <a:latin typeface="+mj-lt"/>
                        </a:rPr>
                        <a:t>0.8649</a:t>
                      </a:r>
                      <a:endParaRPr lang="en-US" sz="1400">
                        <a:effectLst/>
                        <a:latin typeface="+mj-lt"/>
                        <a:ea typeface="Times New Roman" panose="02020603050405020304" pitchFamily="18" charset="0"/>
                        <a:cs typeface="Arial" panose="020B0604020202020204" pitchFamily="34" charset="0"/>
                      </a:endParaRPr>
                    </a:p>
                  </a:txBody>
                  <a:tcPr marL="36830" marR="36830" marT="18415" marB="18415"/>
                </a:tc>
                <a:extLst>
                  <a:ext uri="{0D108BD9-81ED-4DB2-BD59-A6C34878D82A}">
                    <a16:rowId xmlns:a16="http://schemas.microsoft.com/office/drawing/2014/main" val="1166143066"/>
                  </a:ext>
                </a:extLst>
              </a:tr>
              <a:tr h="246636">
                <a:tc>
                  <a:txBody>
                    <a:bodyPr/>
                    <a:lstStyle/>
                    <a:p>
                      <a:pPr marL="0" marR="0" algn="r">
                        <a:lnSpc>
                          <a:spcPct val="107000"/>
                        </a:lnSpc>
                      </a:pPr>
                      <a:r>
                        <a:rPr lang="en-US" sz="1400">
                          <a:effectLst/>
                          <a:latin typeface="+mj-lt"/>
                        </a:rPr>
                        <a:t>2,000K</a:t>
                      </a:r>
                      <a:endParaRPr lang="en-US" sz="1400">
                        <a:effectLst/>
                        <a:latin typeface="+mj-lt"/>
                        <a:ea typeface="Times New Roman" panose="02020603050405020304" pitchFamily="18" charset="0"/>
                        <a:cs typeface="Arial" panose="020B0604020202020204" pitchFamily="34" charset="0"/>
                      </a:endParaRPr>
                    </a:p>
                  </a:txBody>
                  <a:tcPr marL="36830" marR="36830" marT="18415" marB="18415"/>
                </a:tc>
                <a:tc>
                  <a:txBody>
                    <a:bodyPr/>
                    <a:lstStyle/>
                    <a:p>
                      <a:pPr marL="0" marR="0" algn="r">
                        <a:lnSpc>
                          <a:spcPct val="107000"/>
                        </a:lnSpc>
                      </a:pPr>
                      <a:r>
                        <a:rPr lang="en-US" sz="1400">
                          <a:effectLst/>
                          <a:latin typeface="+mj-lt"/>
                        </a:rPr>
                        <a:t>12</a:t>
                      </a:r>
                      <a:endParaRPr lang="en-US" sz="1400">
                        <a:effectLst/>
                        <a:latin typeface="+mj-lt"/>
                        <a:ea typeface="Times New Roman" panose="02020603050405020304" pitchFamily="18" charset="0"/>
                        <a:cs typeface="Arial" panose="020B0604020202020204" pitchFamily="34" charset="0"/>
                      </a:endParaRPr>
                    </a:p>
                  </a:txBody>
                  <a:tcPr marL="36830" marR="36830" marT="18415" marB="18415"/>
                </a:tc>
                <a:tc>
                  <a:txBody>
                    <a:bodyPr/>
                    <a:lstStyle/>
                    <a:p>
                      <a:pPr marL="0" marR="0" algn="r">
                        <a:lnSpc>
                          <a:spcPct val="107000"/>
                        </a:lnSpc>
                      </a:pPr>
                      <a:r>
                        <a:rPr lang="en-US" sz="1400">
                          <a:effectLst/>
                          <a:latin typeface="+mj-lt"/>
                        </a:rPr>
                        <a:t>0.8787</a:t>
                      </a:r>
                      <a:endParaRPr lang="en-US" sz="1400">
                        <a:effectLst/>
                        <a:latin typeface="+mj-lt"/>
                        <a:ea typeface="Times New Roman" panose="02020603050405020304" pitchFamily="18" charset="0"/>
                        <a:cs typeface="Arial" panose="020B0604020202020204" pitchFamily="34" charset="0"/>
                      </a:endParaRPr>
                    </a:p>
                  </a:txBody>
                  <a:tcPr marL="36830" marR="36830" marT="18415" marB="18415"/>
                </a:tc>
                <a:tc>
                  <a:txBody>
                    <a:bodyPr/>
                    <a:lstStyle/>
                    <a:p>
                      <a:pPr marL="0" marR="0" algn="r">
                        <a:lnSpc>
                          <a:spcPct val="107000"/>
                        </a:lnSpc>
                      </a:pPr>
                      <a:r>
                        <a:rPr lang="en-US" sz="1400">
                          <a:effectLst/>
                          <a:latin typeface="+mj-lt"/>
                        </a:rPr>
                        <a:t>0.7708</a:t>
                      </a:r>
                      <a:endParaRPr lang="en-US" sz="1400">
                        <a:effectLst/>
                        <a:latin typeface="+mj-lt"/>
                        <a:ea typeface="Times New Roman" panose="02020603050405020304" pitchFamily="18" charset="0"/>
                        <a:cs typeface="Arial" panose="020B0604020202020204" pitchFamily="34" charset="0"/>
                      </a:endParaRPr>
                    </a:p>
                  </a:txBody>
                  <a:tcPr marL="36830" marR="36830" marT="18415" marB="18415"/>
                </a:tc>
                <a:tc>
                  <a:txBody>
                    <a:bodyPr/>
                    <a:lstStyle/>
                    <a:p>
                      <a:pPr marL="0" marR="0" algn="r">
                        <a:lnSpc>
                          <a:spcPct val="107000"/>
                        </a:lnSpc>
                      </a:pPr>
                      <a:r>
                        <a:rPr lang="en-US" sz="1400" dirty="0">
                          <a:effectLst/>
                          <a:latin typeface="+mj-lt"/>
                        </a:rPr>
                        <a:t>0.8522</a:t>
                      </a:r>
                      <a:endParaRPr lang="en-US" sz="1400" dirty="0">
                        <a:effectLst/>
                        <a:latin typeface="+mj-lt"/>
                        <a:ea typeface="Times New Roman" panose="02020603050405020304" pitchFamily="18" charset="0"/>
                        <a:cs typeface="Arial" panose="020B0604020202020204" pitchFamily="34" charset="0"/>
                      </a:endParaRPr>
                    </a:p>
                  </a:txBody>
                  <a:tcPr marL="36830" marR="36830" marT="18415" marB="18415"/>
                </a:tc>
                <a:extLst>
                  <a:ext uri="{0D108BD9-81ED-4DB2-BD59-A6C34878D82A}">
                    <a16:rowId xmlns:a16="http://schemas.microsoft.com/office/drawing/2014/main" val="2887774888"/>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6">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6">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6">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6">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6">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6">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6">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6">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Google Shape;225;g31a03f20538_0_191"/>
          <p:cNvSpPr/>
          <p:nvPr/>
        </p:nvSpPr>
        <p:spPr>
          <a:xfrm>
            <a:off x="228599" y="685800"/>
            <a:ext cx="8686802" cy="5943300"/>
          </a:xfrm>
          <a:prstGeom prst="rect">
            <a:avLst/>
          </a:prstGeom>
          <a:noFill/>
          <a:ln>
            <a:noFill/>
          </a:ln>
        </p:spPr>
        <p:txBody>
          <a:bodyPr spcFirstLastPara="1" wrap="square" lIns="0" tIns="0" rIns="0" bIns="0" anchor="t" anchorCtr="0">
            <a:noAutofit/>
          </a:bodyPr>
          <a:lstStyle/>
          <a:p>
            <a:pPr marL="0" lvl="0" indent="0">
              <a:spcAft>
                <a:spcPts val="600"/>
              </a:spcAft>
              <a:buFont typeface="Arial"/>
              <a:buNone/>
            </a:pPr>
            <a:r>
              <a:rPr lang="en-US" sz="1800" b="1" kern="1200" dirty="0">
                <a:solidFill>
                  <a:srgbClr val="353585"/>
                </a:solidFill>
                <a:latin typeface="Arial" panose="020B0604020202020204" pitchFamily="34" charset="0"/>
                <a:ea typeface="+mn-ea"/>
                <a:cs typeface="Arial" panose="020B0604020202020204" pitchFamily="34" charset="0"/>
              </a:rPr>
              <a:t>Variance Experiments:</a:t>
            </a:r>
            <a:endParaRPr sz="1800" b="1" kern="1200" dirty="0">
              <a:solidFill>
                <a:srgbClr val="353585"/>
              </a:solidFill>
              <a:latin typeface="Arial" panose="020B0604020202020204" pitchFamily="34" charset="0"/>
              <a:ea typeface="+mn-ea"/>
              <a:cs typeface="Arial" panose="020B0604020202020204" pitchFamily="34" charset="0"/>
            </a:endParaRPr>
          </a:p>
          <a:p>
            <a:pPr marL="292100" lvl="0" indent="-177800">
              <a:spcAft>
                <a:spcPts val="600"/>
              </a:spcAft>
              <a:buClr>
                <a:schemeClr val="dk1"/>
              </a:buClr>
              <a:buSzPts val="1800"/>
              <a:buFont typeface="Arial" panose="020B0604020202020204" pitchFamily="34" charset="0"/>
              <a:buChar char="•"/>
            </a:pPr>
            <a:r>
              <a:rPr lang="en-US" b="1" dirty="0">
                <a:solidFill>
                  <a:schemeClr val="dk1"/>
                </a:solidFill>
              </a:rPr>
              <a:t>Tested 8-channel data with 2K, 20K, 200K datasets</a:t>
            </a:r>
            <a:endParaRPr b="1" dirty="0">
              <a:solidFill>
                <a:schemeClr val="dk1"/>
              </a:solidFill>
            </a:endParaRPr>
          </a:p>
          <a:p>
            <a:pPr marL="292100" lvl="0" indent="-177800">
              <a:spcAft>
                <a:spcPts val="600"/>
              </a:spcAft>
              <a:buClr>
                <a:schemeClr val="dk1"/>
              </a:buClr>
              <a:buSzPts val="1800"/>
              <a:buFont typeface="Arial" panose="020B0604020202020204" pitchFamily="34" charset="0"/>
              <a:buChar char="•"/>
            </a:pPr>
            <a:r>
              <a:rPr lang="en-US" b="1" dirty="0">
                <a:solidFill>
                  <a:schemeClr val="dk1"/>
                </a:solidFill>
              </a:rPr>
              <a:t>5 independent training runs per size</a:t>
            </a:r>
            <a:endParaRPr b="1" dirty="0">
              <a:solidFill>
                <a:schemeClr val="dk1"/>
              </a:solidFill>
            </a:endParaRPr>
          </a:p>
          <a:p>
            <a:pPr marL="292100" lvl="0" indent="-177800">
              <a:spcAft>
                <a:spcPts val="600"/>
              </a:spcAft>
              <a:buClr>
                <a:schemeClr val="dk1"/>
              </a:buClr>
              <a:buSzPts val="1800"/>
              <a:buFont typeface="Arial" panose="020B0604020202020204" pitchFamily="34" charset="0"/>
              <a:buChar char="•"/>
            </a:pPr>
            <a:r>
              <a:rPr lang="en-US" b="1" dirty="0">
                <a:solidFill>
                  <a:schemeClr val="dk1"/>
                </a:solidFill>
              </a:rPr>
              <a:t>Different random seeds for each run</a:t>
            </a:r>
            <a:endParaRPr b="1" dirty="0">
              <a:solidFill>
                <a:schemeClr val="dk1"/>
              </a:solidFill>
            </a:endParaRPr>
          </a:p>
          <a:p>
            <a:pPr marL="292100" lvl="0" indent="-177800">
              <a:spcAft>
                <a:spcPts val="1200"/>
              </a:spcAft>
              <a:buClr>
                <a:schemeClr val="dk1"/>
              </a:buClr>
              <a:buSzPts val="1800"/>
              <a:buFont typeface="Arial" panose="020B0604020202020204" pitchFamily="34" charset="0"/>
              <a:buChar char="•"/>
            </a:pPr>
            <a:r>
              <a:rPr lang="en-US" b="1" dirty="0">
                <a:solidFill>
                  <a:schemeClr val="dk1"/>
                </a:solidFill>
              </a:rPr>
              <a:t>Evaluated data shuffling and model </a:t>
            </a:r>
            <a:br>
              <a:rPr lang="en-US" b="1" dirty="0">
                <a:solidFill>
                  <a:schemeClr val="dk1"/>
                </a:solidFill>
              </a:rPr>
            </a:br>
            <a:r>
              <a:rPr lang="en-US" b="1" dirty="0">
                <a:solidFill>
                  <a:schemeClr val="dk1"/>
                </a:solidFill>
              </a:rPr>
              <a:t>initialization impact</a:t>
            </a:r>
            <a:endParaRPr b="1" dirty="0">
              <a:solidFill>
                <a:schemeClr val="dk1"/>
              </a:solidFill>
            </a:endParaRPr>
          </a:p>
          <a:p>
            <a:pPr>
              <a:spcAft>
                <a:spcPts val="600"/>
              </a:spcAft>
            </a:pPr>
            <a:r>
              <a:rPr lang="en-US" sz="1800" b="1" kern="1200" dirty="0">
                <a:solidFill>
                  <a:srgbClr val="353585"/>
                </a:solidFill>
                <a:latin typeface="Arial" panose="020B0604020202020204" pitchFamily="34" charset="0"/>
                <a:ea typeface="+mn-ea"/>
                <a:cs typeface="Arial" panose="020B0604020202020204" pitchFamily="34" charset="0"/>
              </a:rPr>
              <a:t>Statistical Significance (95% Confidence):</a:t>
            </a:r>
            <a:endParaRPr sz="1800" b="1" kern="1200" dirty="0">
              <a:solidFill>
                <a:srgbClr val="353585"/>
              </a:solidFill>
              <a:latin typeface="Arial" panose="020B0604020202020204" pitchFamily="34" charset="0"/>
              <a:ea typeface="+mn-ea"/>
              <a:cs typeface="Arial" panose="020B0604020202020204" pitchFamily="34" charset="0"/>
            </a:endParaRPr>
          </a:p>
          <a:p>
            <a:pPr marL="292100" indent="-177800">
              <a:spcAft>
                <a:spcPts val="600"/>
              </a:spcAft>
              <a:buClr>
                <a:schemeClr val="dk1"/>
              </a:buClr>
              <a:buSzPts val="1800"/>
              <a:buFont typeface="Arial" panose="020B0604020202020204" pitchFamily="34" charset="0"/>
              <a:buChar char="•"/>
            </a:pPr>
            <a:r>
              <a:rPr lang="en-US" b="1" dirty="0">
                <a:solidFill>
                  <a:schemeClr val="dk1"/>
                </a:solidFill>
              </a:rPr>
              <a:t>2K dataset: F1 difference &gt; 0.0174 significant</a:t>
            </a:r>
            <a:endParaRPr b="1" dirty="0">
              <a:solidFill>
                <a:schemeClr val="dk1"/>
              </a:solidFill>
            </a:endParaRPr>
          </a:p>
          <a:p>
            <a:pPr marL="292100" indent="-177800">
              <a:spcAft>
                <a:spcPts val="600"/>
              </a:spcAft>
              <a:buClr>
                <a:schemeClr val="dk1"/>
              </a:buClr>
              <a:buSzPts val="1800"/>
              <a:buFont typeface="Arial" panose="020B0604020202020204" pitchFamily="34" charset="0"/>
              <a:buChar char="•"/>
            </a:pPr>
            <a:r>
              <a:rPr lang="en-US" b="1" dirty="0">
                <a:solidFill>
                  <a:schemeClr val="dk1"/>
                </a:solidFill>
              </a:rPr>
              <a:t>20K dataset: F1 difference &gt; 0.0054 significant</a:t>
            </a:r>
            <a:endParaRPr b="1" dirty="0">
              <a:solidFill>
                <a:schemeClr val="dk1"/>
              </a:solidFill>
            </a:endParaRPr>
          </a:p>
          <a:p>
            <a:pPr marL="292100" indent="-177800">
              <a:spcAft>
                <a:spcPts val="600"/>
              </a:spcAft>
              <a:buClr>
                <a:schemeClr val="dk1"/>
              </a:buClr>
              <a:buSzPts val="1800"/>
              <a:buFont typeface="Arial" panose="020B0604020202020204" pitchFamily="34" charset="0"/>
              <a:buChar char="•"/>
            </a:pPr>
            <a:r>
              <a:rPr lang="en-US" b="1" dirty="0">
                <a:solidFill>
                  <a:schemeClr val="dk1"/>
                </a:solidFill>
              </a:rPr>
              <a:t>200K dataset: F1 difference &gt; 0.0017 significant</a:t>
            </a:r>
            <a:endParaRPr b="1" dirty="0">
              <a:solidFill>
                <a:schemeClr val="dk1"/>
              </a:solidFill>
            </a:endParaRPr>
          </a:p>
          <a:p>
            <a:pPr marL="292100" indent="-177800">
              <a:spcAft>
                <a:spcPts val="1200"/>
              </a:spcAft>
              <a:buClr>
                <a:schemeClr val="dk1"/>
              </a:buClr>
              <a:buSzPts val="1800"/>
              <a:buFont typeface="Arial" panose="020B0604020202020204" pitchFamily="34" charset="0"/>
              <a:buChar char="•"/>
            </a:pPr>
            <a:r>
              <a:rPr lang="en-US" b="1" dirty="0">
                <a:solidFill>
                  <a:schemeClr val="dk1"/>
                </a:solidFill>
              </a:rPr>
              <a:t>Standard deviation decreases with larger datasets</a:t>
            </a:r>
            <a:endParaRPr b="1" dirty="0">
              <a:solidFill>
                <a:schemeClr val="dk1"/>
              </a:solidFill>
            </a:endParaRPr>
          </a:p>
          <a:p>
            <a:pPr marL="0" lvl="0" indent="0">
              <a:spcAft>
                <a:spcPts val="600"/>
              </a:spcAft>
              <a:buFont typeface="Arial"/>
              <a:buNone/>
            </a:pPr>
            <a:r>
              <a:rPr lang="en-US" sz="1800" b="1" kern="1200" dirty="0">
                <a:solidFill>
                  <a:srgbClr val="353585"/>
                </a:solidFill>
                <a:latin typeface="Arial" panose="020B0604020202020204" pitchFamily="34" charset="0"/>
                <a:ea typeface="+mn-ea"/>
                <a:cs typeface="Arial" panose="020B0604020202020204" pitchFamily="34" charset="0"/>
              </a:rPr>
              <a:t>Key Implications:</a:t>
            </a:r>
            <a:endParaRPr sz="1800" b="1" kern="1200" dirty="0">
              <a:solidFill>
                <a:srgbClr val="353585"/>
              </a:solidFill>
              <a:latin typeface="Arial" panose="020B0604020202020204" pitchFamily="34" charset="0"/>
              <a:ea typeface="+mn-ea"/>
              <a:cs typeface="Arial" panose="020B0604020202020204" pitchFamily="34" charset="0"/>
            </a:endParaRPr>
          </a:p>
          <a:p>
            <a:pPr marL="292100" indent="-177800">
              <a:spcAft>
                <a:spcPts val="600"/>
              </a:spcAft>
              <a:buClr>
                <a:schemeClr val="dk1"/>
              </a:buClr>
              <a:buSzPts val="1800"/>
              <a:buFont typeface="Arial" panose="020B0604020202020204" pitchFamily="34" charset="0"/>
              <a:buChar char="•"/>
            </a:pPr>
            <a:r>
              <a:rPr lang="en-US" b="1" dirty="0">
                <a:solidFill>
                  <a:schemeClr val="dk1"/>
                </a:solidFill>
              </a:rPr>
              <a:t>Deep learning systems are highly sensitive </a:t>
            </a:r>
            <a:br>
              <a:rPr lang="en-US" b="1" dirty="0">
                <a:solidFill>
                  <a:schemeClr val="dk1"/>
                </a:solidFill>
              </a:rPr>
            </a:br>
            <a:r>
              <a:rPr lang="en-US" b="1" dirty="0">
                <a:solidFill>
                  <a:schemeClr val="dk1"/>
                </a:solidFill>
              </a:rPr>
              <a:t>to randomization</a:t>
            </a:r>
            <a:endParaRPr b="1" dirty="0">
              <a:solidFill>
                <a:schemeClr val="dk1"/>
              </a:solidFill>
            </a:endParaRPr>
          </a:p>
          <a:p>
            <a:pPr marL="292100" indent="-177800">
              <a:spcAft>
                <a:spcPts val="600"/>
              </a:spcAft>
              <a:buClr>
                <a:schemeClr val="dk1"/>
              </a:buClr>
              <a:buSzPts val="1800"/>
              <a:buFont typeface="Arial" panose="020B0604020202020204" pitchFamily="34" charset="0"/>
              <a:buChar char="•"/>
            </a:pPr>
            <a:r>
              <a:rPr lang="en-US" b="1" dirty="0">
                <a:solidFill>
                  <a:schemeClr val="dk1"/>
                </a:solidFill>
              </a:rPr>
              <a:t>Reproducibility remains a significant challenge</a:t>
            </a:r>
            <a:endParaRPr b="1" dirty="0">
              <a:solidFill>
                <a:schemeClr val="dk1"/>
              </a:solidFill>
            </a:endParaRPr>
          </a:p>
          <a:p>
            <a:pPr marL="292100" indent="-177800">
              <a:spcAft>
                <a:spcPts val="600"/>
              </a:spcAft>
              <a:buClr>
                <a:schemeClr val="dk1"/>
              </a:buClr>
              <a:buSzPts val="1800"/>
              <a:buFont typeface="Arial" panose="020B0604020202020204" pitchFamily="34" charset="0"/>
              <a:buChar char="•"/>
            </a:pPr>
            <a:r>
              <a:rPr lang="en-US" b="1" dirty="0">
                <a:solidFill>
                  <a:schemeClr val="dk1"/>
                </a:solidFill>
              </a:rPr>
              <a:t>8-channel performance statistically </a:t>
            </a:r>
            <a:br>
              <a:rPr lang="en-US" b="1" dirty="0">
                <a:solidFill>
                  <a:schemeClr val="dk1"/>
                </a:solidFill>
              </a:rPr>
            </a:br>
            <a:r>
              <a:rPr lang="en-US" b="1" dirty="0">
                <a:solidFill>
                  <a:schemeClr val="dk1"/>
                </a:solidFill>
              </a:rPr>
              <a:t>equivalent to 12-channel</a:t>
            </a:r>
            <a:endParaRPr b="1" dirty="0">
              <a:solidFill>
                <a:schemeClr val="dk1"/>
              </a:solidFill>
            </a:endParaRPr>
          </a:p>
          <a:p>
            <a:pPr marL="292100" indent="-177800">
              <a:spcAft>
                <a:spcPts val="600"/>
              </a:spcAft>
              <a:buClr>
                <a:schemeClr val="dk1"/>
              </a:buClr>
              <a:buSzPts val="1800"/>
              <a:buFont typeface="Arial" panose="020B0604020202020204" pitchFamily="34" charset="0"/>
              <a:buChar char="•"/>
            </a:pPr>
            <a:r>
              <a:rPr lang="en-US" b="1" dirty="0">
                <a:solidFill>
                  <a:schemeClr val="dk1"/>
                </a:solidFill>
              </a:rPr>
              <a:t>Suggests deep learning can replace traditional signal processing</a:t>
            </a:r>
            <a:endParaRPr b="1" dirty="0">
              <a:solidFill>
                <a:schemeClr val="dk1"/>
              </a:solidFill>
            </a:endParaRPr>
          </a:p>
          <a:p>
            <a:pPr marL="292100" indent="-177800">
              <a:spcAft>
                <a:spcPts val="600"/>
              </a:spcAft>
              <a:buClr>
                <a:schemeClr val="dk1"/>
              </a:buClr>
              <a:buSzPts val="1800"/>
              <a:buFont typeface="Arial" panose="020B0604020202020204" pitchFamily="34" charset="0"/>
              <a:buChar char="•"/>
            </a:pPr>
            <a:r>
              <a:rPr lang="en-US" b="1" dirty="0">
                <a:solidFill>
                  <a:schemeClr val="dk1"/>
                </a:solidFill>
              </a:rPr>
              <a:t>Model learns necessary feature extraction independently</a:t>
            </a:r>
            <a:endParaRPr b="1" dirty="0">
              <a:solidFill>
                <a:schemeClr val="dk1"/>
              </a:solidFill>
            </a:endParaRPr>
          </a:p>
        </p:txBody>
      </p:sp>
      <p:sp>
        <p:nvSpPr>
          <p:cNvPr id="2" name="Title 1">
            <a:extLst>
              <a:ext uri="{FF2B5EF4-FFF2-40B4-BE49-F238E27FC236}">
                <a16:creationId xmlns:a16="http://schemas.microsoft.com/office/drawing/2014/main" id="{2AA1BEF9-3077-9B6D-9E6A-D98F0104D02B}"/>
              </a:ext>
            </a:extLst>
          </p:cNvPr>
          <p:cNvSpPr txBox="1">
            <a:spLocks/>
          </p:cNvSpPr>
          <p:nvPr/>
        </p:nvSpPr>
        <p:spPr>
          <a:xfrm>
            <a:off x="-11545" y="0"/>
            <a:ext cx="9155545" cy="328461"/>
          </a:xfrm>
          <a:prstGeom prst="rect">
            <a:avLst/>
          </a:prstGeom>
        </p:spPr>
        <p:txBody>
          <a:bodyPr vert="horz" wrap="none" lIns="228600" tIns="91440" rIns="0" bIns="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t>Variance Experiments</a:t>
            </a:r>
          </a:p>
        </p:txBody>
      </p:sp>
      <p:graphicFrame>
        <p:nvGraphicFramePr>
          <p:cNvPr id="3" name="Table 2">
            <a:extLst>
              <a:ext uri="{FF2B5EF4-FFF2-40B4-BE49-F238E27FC236}">
                <a16:creationId xmlns:a16="http://schemas.microsoft.com/office/drawing/2014/main" id="{15B44BC6-B518-90A4-0BC9-1086705BA6DA}"/>
              </a:ext>
            </a:extLst>
          </p:cNvPr>
          <p:cNvGraphicFramePr>
            <a:graphicFrameLocks noGrp="1"/>
          </p:cNvGraphicFramePr>
          <p:nvPr>
            <p:extLst>
              <p:ext uri="{D42A27DB-BD31-4B8C-83A1-F6EECF244321}">
                <p14:modId xmlns:p14="http://schemas.microsoft.com/office/powerpoint/2010/main" val="144698811"/>
              </p:ext>
            </p:extLst>
          </p:nvPr>
        </p:nvGraphicFramePr>
        <p:xfrm>
          <a:off x="5543047" y="685800"/>
          <a:ext cx="3372354" cy="4767269"/>
        </p:xfrm>
        <a:graphic>
          <a:graphicData uri="http://schemas.openxmlformats.org/drawingml/2006/table">
            <a:tbl>
              <a:tblPr firstRow="1" firstCol="1" bandRow="1">
                <a:tableStyleId>{5C22544A-7EE6-4342-B048-85BDC9FD1C3A}</a:tableStyleId>
              </a:tblPr>
              <a:tblGrid>
                <a:gridCol w="1224839">
                  <a:extLst>
                    <a:ext uri="{9D8B030D-6E8A-4147-A177-3AD203B41FA5}">
                      <a16:colId xmlns:a16="http://schemas.microsoft.com/office/drawing/2014/main" val="251888022"/>
                    </a:ext>
                  </a:extLst>
                </a:gridCol>
                <a:gridCol w="744615">
                  <a:extLst>
                    <a:ext uri="{9D8B030D-6E8A-4147-A177-3AD203B41FA5}">
                      <a16:colId xmlns:a16="http://schemas.microsoft.com/office/drawing/2014/main" val="926459669"/>
                    </a:ext>
                  </a:extLst>
                </a:gridCol>
                <a:gridCol w="696729">
                  <a:extLst>
                    <a:ext uri="{9D8B030D-6E8A-4147-A177-3AD203B41FA5}">
                      <a16:colId xmlns:a16="http://schemas.microsoft.com/office/drawing/2014/main" val="2211272748"/>
                    </a:ext>
                  </a:extLst>
                </a:gridCol>
                <a:gridCol w="706171">
                  <a:extLst>
                    <a:ext uri="{9D8B030D-6E8A-4147-A177-3AD203B41FA5}">
                      <a16:colId xmlns:a16="http://schemas.microsoft.com/office/drawing/2014/main" val="1848067058"/>
                    </a:ext>
                  </a:extLst>
                </a:gridCol>
              </a:tblGrid>
              <a:tr h="164941">
                <a:tc>
                  <a:txBody>
                    <a:bodyPr/>
                    <a:lstStyle/>
                    <a:p>
                      <a:pPr marL="0" marR="0" algn="ctr">
                        <a:lnSpc>
                          <a:spcPct val="107000"/>
                        </a:lnSpc>
                      </a:pPr>
                      <a:r>
                        <a:rPr lang="en-US" sz="900" dirty="0">
                          <a:effectLst/>
                        </a:rPr>
                        <a:t>Data</a:t>
                      </a:r>
                      <a:endParaRPr lang="en-US"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ctr">
                        <a:lnSpc>
                          <a:spcPct val="107000"/>
                        </a:lnSpc>
                      </a:pPr>
                      <a:r>
                        <a:rPr lang="en-US" sz="900">
                          <a:effectLst/>
                        </a:rPr>
                        <a:t>Train</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ctr">
                        <a:lnSpc>
                          <a:spcPct val="107000"/>
                        </a:lnSpc>
                      </a:pPr>
                      <a:r>
                        <a:rPr lang="en-US" sz="900">
                          <a:effectLst/>
                        </a:rPr>
                        <a:t>Dev</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ctr">
                        <a:lnSpc>
                          <a:spcPct val="107000"/>
                        </a:lnSpc>
                      </a:pPr>
                      <a:r>
                        <a:rPr lang="en-US" sz="900" dirty="0">
                          <a:effectLst/>
                        </a:rPr>
                        <a:t>Eval</a:t>
                      </a:r>
                      <a:endParaRPr lang="en-US"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73025" marR="73025" marT="0" marB="0" anchor="ctr"/>
                </a:tc>
                <a:extLst>
                  <a:ext uri="{0D108BD9-81ED-4DB2-BD59-A6C34878D82A}">
                    <a16:rowId xmlns:a16="http://schemas.microsoft.com/office/drawing/2014/main" val="658877393"/>
                  </a:ext>
                </a:extLst>
              </a:tr>
              <a:tr h="224352">
                <a:tc>
                  <a:txBody>
                    <a:bodyPr/>
                    <a:lstStyle/>
                    <a:p>
                      <a:pPr marL="0" marR="0" algn="r">
                        <a:lnSpc>
                          <a:spcPct val="107000"/>
                        </a:lnSpc>
                      </a:pPr>
                      <a:r>
                        <a:rPr lang="en-US" sz="900">
                          <a:effectLst/>
                        </a:rPr>
                        <a:t>2K 8 Channels (1)</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dirty="0">
                          <a:effectLst/>
                        </a:rPr>
                        <a:t>0.8898</a:t>
                      </a:r>
                      <a:endParaRPr lang="en-US"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0.7235</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dirty="0">
                          <a:effectLst/>
                        </a:rPr>
                        <a:t>0.4596</a:t>
                      </a:r>
                      <a:endParaRPr lang="en-US"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73025" marR="73025" marT="0" marB="0" anchor="ctr"/>
                </a:tc>
                <a:extLst>
                  <a:ext uri="{0D108BD9-81ED-4DB2-BD59-A6C34878D82A}">
                    <a16:rowId xmlns:a16="http://schemas.microsoft.com/office/drawing/2014/main" val="3760314352"/>
                  </a:ext>
                </a:extLst>
              </a:tr>
              <a:tr h="224352">
                <a:tc>
                  <a:txBody>
                    <a:bodyPr/>
                    <a:lstStyle/>
                    <a:p>
                      <a:pPr marL="0" marR="0" algn="r">
                        <a:lnSpc>
                          <a:spcPct val="107000"/>
                        </a:lnSpc>
                      </a:pPr>
                      <a:r>
                        <a:rPr lang="en-US" sz="900">
                          <a:effectLst/>
                        </a:rPr>
                        <a:t>2K 8 Channels (2)</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dirty="0">
                          <a:effectLst/>
                        </a:rPr>
                        <a:t>0.8747</a:t>
                      </a:r>
                      <a:endParaRPr lang="en-US"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0.7047</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0.4569</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73025" marR="73025" marT="0" marB="0" anchor="ctr"/>
                </a:tc>
                <a:extLst>
                  <a:ext uri="{0D108BD9-81ED-4DB2-BD59-A6C34878D82A}">
                    <a16:rowId xmlns:a16="http://schemas.microsoft.com/office/drawing/2014/main" val="4263520237"/>
                  </a:ext>
                </a:extLst>
              </a:tr>
              <a:tr h="224352">
                <a:tc>
                  <a:txBody>
                    <a:bodyPr/>
                    <a:lstStyle/>
                    <a:p>
                      <a:pPr marL="0" marR="0" algn="r">
                        <a:lnSpc>
                          <a:spcPct val="107000"/>
                        </a:lnSpc>
                      </a:pPr>
                      <a:r>
                        <a:rPr lang="en-US" sz="900" dirty="0">
                          <a:effectLst/>
                        </a:rPr>
                        <a:t>2K 8 Channels (3)</a:t>
                      </a:r>
                      <a:endParaRPr lang="en-US"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0.8766</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0.7074</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0.5111</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73025" marR="73025" marT="0" marB="0" anchor="ctr"/>
                </a:tc>
                <a:extLst>
                  <a:ext uri="{0D108BD9-81ED-4DB2-BD59-A6C34878D82A}">
                    <a16:rowId xmlns:a16="http://schemas.microsoft.com/office/drawing/2014/main" val="2535390391"/>
                  </a:ext>
                </a:extLst>
              </a:tr>
              <a:tr h="224352">
                <a:tc>
                  <a:txBody>
                    <a:bodyPr/>
                    <a:lstStyle/>
                    <a:p>
                      <a:pPr marL="0" marR="0" algn="r">
                        <a:lnSpc>
                          <a:spcPct val="107000"/>
                        </a:lnSpc>
                      </a:pPr>
                      <a:r>
                        <a:rPr lang="en-US" sz="900">
                          <a:effectLst/>
                        </a:rPr>
                        <a:t>2K 8 Channels (4)</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0.8892</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0.7163</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0.4426</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73025" marR="73025" marT="0" marB="0" anchor="ctr"/>
                </a:tc>
                <a:extLst>
                  <a:ext uri="{0D108BD9-81ED-4DB2-BD59-A6C34878D82A}">
                    <a16:rowId xmlns:a16="http://schemas.microsoft.com/office/drawing/2014/main" val="1020607386"/>
                  </a:ext>
                </a:extLst>
              </a:tr>
              <a:tr h="224352">
                <a:tc>
                  <a:txBody>
                    <a:bodyPr/>
                    <a:lstStyle/>
                    <a:p>
                      <a:pPr marL="0" marR="0" algn="r">
                        <a:lnSpc>
                          <a:spcPct val="107000"/>
                        </a:lnSpc>
                      </a:pPr>
                      <a:r>
                        <a:rPr lang="en-US" sz="900">
                          <a:effectLst/>
                        </a:rPr>
                        <a:t>2K 8 Channels (5)</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0.8720</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0.6876</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0.5251</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73025" marR="73025" marT="0" marB="0" anchor="ctr"/>
                </a:tc>
                <a:extLst>
                  <a:ext uri="{0D108BD9-81ED-4DB2-BD59-A6C34878D82A}">
                    <a16:rowId xmlns:a16="http://schemas.microsoft.com/office/drawing/2014/main" val="2996877168"/>
                  </a:ext>
                </a:extLst>
              </a:tr>
              <a:tr h="207061">
                <a:tc>
                  <a:txBody>
                    <a:bodyPr/>
                    <a:lstStyle/>
                    <a:p>
                      <a:pPr marL="0" marR="0" algn="r">
                        <a:lnSpc>
                          <a:spcPct val="107000"/>
                        </a:lnSpc>
                      </a:pPr>
                      <a:r>
                        <a:rPr lang="en-US" sz="900">
                          <a:effectLst/>
                        </a:rPr>
                        <a:t>StDev</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0.0084</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dirty="0">
                          <a:effectLst/>
                        </a:rPr>
                        <a:t>0.0136</a:t>
                      </a:r>
                      <a:endParaRPr lang="en-US"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0.0366</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73025" marR="73025" marT="0" marB="0" anchor="ctr"/>
                </a:tc>
                <a:extLst>
                  <a:ext uri="{0D108BD9-81ED-4DB2-BD59-A6C34878D82A}">
                    <a16:rowId xmlns:a16="http://schemas.microsoft.com/office/drawing/2014/main" val="1991316207"/>
                  </a:ext>
                </a:extLst>
              </a:tr>
              <a:tr h="291781">
                <a:tc>
                  <a:txBody>
                    <a:bodyPr/>
                    <a:lstStyle/>
                    <a:p>
                      <a:pPr marL="0" marR="0" algn="r">
                        <a:lnSpc>
                          <a:spcPct val="107000"/>
                        </a:lnSpc>
                      </a:pPr>
                      <a:r>
                        <a:rPr lang="en-US" sz="900">
                          <a:effectLst/>
                        </a:rPr>
                        <a:t>20K 8 Channels (1)</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0.8887</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0.8187</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0.7335</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73025" marR="73025" marT="0" marB="0" anchor="ctr"/>
                </a:tc>
                <a:extLst>
                  <a:ext uri="{0D108BD9-81ED-4DB2-BD59-A6C34878D82A}">
                    <a16:rowId xmlns:a16="http://schemas.microsoft.com/office/drawing/2014/main" val="132096072"/>
                  </a:ext>
                </a:extLst>
              </a:tr>
              <a:tr h="291781">
                <a:tc>
                  <a:txBody>
                    <a:bodyPr/>
                    <a:lstStyle/>
                    <a:p>
                      <a:pPr marL="0" marR="0" algn="r">
                        <a:lnSpc>
                          <a:spcPct val="107000"/>
                        </a:lnSpc>
                      </a:pPr>
                      <a:r>
                        <a:rPr lang="en-US" sz="900">
                          <a:effectLst/>
                        </a:rPr>
                        <a:t>20K 8 Channels (2)</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0.8852</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0.8132</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0.7214</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73025" marR="73025" marT="0" marB="0" anchor="ctr"/>
                </a:tc>
                <a:extLst>
                  <a:ext uri="{0D108BD9-81ED-4DB2-BD59-A6C34878D82A}">
                    <a16:rowId xmlns:a16="http://schemas.microsoft.com/office/drawing/2014/main" val="380577145"/>
                  </a:ext>
                </a:extLst>
              </a:tr>
              <a:tr h="291781">
                <a:tc>
                  <a:txBody>
                    <a:bodyPr/>
                    <a:lstStyle/>
                    <a:p>
                      <a:pPr marL="0" marR="0" algn="r">
                        <a:lnSpc>
                          <a:spcPct val="107000"/>
                        </a:lnSpc>
                      </a:pPr>
                      <a:r>
                        <a:rPr lang="en-US" sz="900">
                          <a:effectLst/>
                        </a:rPr>
                        <a:t>20K 8 Channels (3)</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0.8880</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0.8229</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0.6897</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73025" marR="73025" marT="0" marB="0" anchor="ctr"/>
                </a:tc>
                <a:extLst>
                  <a:ext uri="{0D108BD9-81ED-4DB2-BD59-A6C34878D82A}">
                    <a16:rowId xmlns:a16="http://schemas.microsoft.com/office/drawing/2014/main" val="2347169916"/>
                  </a:ext>
                </a:extLst>
              </a:tr>
              <a:tr h="291781">
                <a:tc>
                  <a:txBody>
                    <a:bodyPr/>
                    <a:lstStyle/>
                    <a:p>
                      <a:pPr marL="0" marR="0" algn="r">
                        <a:lnSpc>
                          <a:spcPct val="107000"/>
                        </a:lnSpc>
                      </a:pPr>
                      <a:r>
                        <a:rPr lang="en-US" sz="900">
                          <a:effectLst/>
                        </a:rPr>
                        <a:t>20K 8 Channels (4)</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0.8884</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0.8241</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0.6729</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73025" marR="73025" marT="0" marB="0" anchor="ctr"/>
                </a:tc>
                <a:extLst>
                  <a:ext uri="{0D108BD9-81ED-4DB2-BD59-A6C34878D82A}">
                    <a16:rowId xmlns:a16="http://schemas.microsoft.com/office/drawing/2014/main" val="3375981842"/>
                  </a:ext>
                </a:extLst>
              </a:tr>
              <a:tr h="291781">
                <a:tc>
                  <a:txBody>
                    <a:bodyPr/>
                    <a:lstStyle/>
                    <a:p>
                      <a:pPr marL="0" marR="0" algn="r">
                        <a:lnSpc>
                          <a:spcPct val="107000"/>
                        </a:lnSpc>
                      </a:pPr>
                      <a:r>
                        <a:rPr lang="en-US" sz="900">
                          <a:effectLst/>
                        </a:rPr>
                        <a:t>20K 8 Channels (5)</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0.8882</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0.8243</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dirty="0">
                          <a:effectLst/>
                        </a:rPr>
                        <a:t>0.6905</a:t>
                      </a:r>
                      <a:endParaRPr lang="en-US"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73025" marR="73025" marT="0" marB="0" anchor="ctr"/>
                </a:tc>
                <a:extLst>
                  <a:ext uri="{0D108BD9-81ED-4DB2-BD59-A6C34878D82A}">
                    <a16:rowId xmlns:a16="http://schemas.microsoft.com/office/drawing/2014/main" val="99219700"/>
                  </a:ext>
                </a:extLst>
              </a:tr>
              <a:tr h="164941">
                <a:tc>
                  <a:txBody>
                    <a:bodyPr/>
                    <a:lstStyle/>
                    <a:p>
                      <a:pPr marL="0" marR="0" algn="r">
                        <a:lnSpc>
                          <a:spcPct val="107000"/>
                        </a:lnSpc>
                      </a:pPr>
                      <a:r>
                        <a:rPr lang="en-US" sz="900">
                          <a:effectLst/>
                        </a:rPr>
                        <a:t>StDev</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0.0014</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0.0047</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0.0249</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73025" marR="73025" marT="0" marB="0" anchor="ctr"/>
                </a:tc>
                <a:extLst>
                  <a:ext uri="{0D108BD9-81ED-4DB2-BD59-A6C34878D82A}">
                    <a16:rowId xmlns:a16="http://schemas.microsoft.com/office/drawing/2014/main" val="2546345829"/>
                  </a:ext>
                </a:extLst>
              </a:tr>
              <a:tr h="291781">
                <a:tc>
                  <a:txBody>
                    <a:bodyPr/>
                    <a:lstStyle/>
                    <a:p>
                      <a:pPr marL="0" marR="0" algn="r">
                        <a:lnSpc>
                          <a:spcPct val="107000"/>
                        </a:lnSpc>
                      </a:pPr>
                      <a:r>
                        <a:rPr lang="en-US" sz="900">
                          <a:effectLst/>
                        </a:rPr>
                        <a:t>200K 8 Channels (1)</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0.9312</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0.8534</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0.8251</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73025" marR="73025" marT="0" marB="0" anchor="ctr"/>
                </a:tc>
                <a:extLst>
                  <a:ext uri="{0D108BD9-81ED-4DB2-BD59-A6C34878D82A}">
                    <a16:rowId xmlns:a16="http://schemas.microsoft.com/office/drawing/2014/main" val="1836448584"/>
                  </a:ext>
                </a:extLst>
              </a:tr>
              <a:tr h="291781">
                <a:tc>
                  <a:txBody>
                    <a:bodyPr/>
                    <a:lstStyle/>
                    <a:p>
                      <a:pPr marL="0" marR="0" algn="r">
                        <a:lnSpc>
                          <a:spcPct val="107000"/>
                        </a:lnSpc>
                      </a:pPr>
                      <a:r>
                        <a:rPr lang="en-US" sz="900">
                          <a:effectLst/>
                        </a:rPr>
                        <a:t>200K 8 Channels (2)</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0.9298</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0.8523</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0.8278</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73025" marR="73025" marT="0" marB="0" anchor="ctr"/>
                </a:tc>
                <a:extLst>
                  <a:ext uri="{0D108BD9-81ED-4DB2-BD59-A6C34878D82A}">
                    <a16:rowId xmlns:a16="http://schemas.microsoft.com/office/drawing/2014/main" val="1902458442"/>
                  </a:ext>
                </a:extLst>
              </a:tr>
              <a:tr h="291781">
                <a:tc>
                  <a:txBody>
                    <a:bodyPr/>
                    <a:lstStyle/>
                    <a:p>
                      <a:pPr marL="0" marR="0" algn="r">
                        <a:lnSpc>
                          <a:spcPct val="107000"/>
                        </a:lnSpc>
                      </a:pPr>
                      <a:r>
                        <a:rPr lang="en-US" sz="900">
                          <a:effectLst/>
                        </a:rPr>
                        <a:t>200K 8 Channels (3)</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0.9307</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0.8510</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0.7831</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73025" marR="73025" marT="0" marB="0" anchor="ctr"/>
                </a:tc>
                <a:extLst>
                  <a:ext uri="{0D108BD9-81ED-4DB2-BD59-A6C34878D82A}">
                    <a16:rowId xmlns:a16="http://schemas.microsoft.com/office/drawing/2014/main" val="635760169"/>
                  </a:ext>
                </a:extLst>
              </a:tr>
              <a:tr h="291781">
                <a:tc>
                  <a:txBody>
                    <a:bodyPr/>
                    <a:lstStyle/>
                    <a:p>
                      <a:pPr marL="0" marR="0" algn="r">
                        <a:lnSpc>
                          <a:spcPct val="107000"/>
                        </a:lnSpc>
                      </a:pPr>
                      <a:r>
                        <a:rPr lang="en-US" sz="900">
                          <a:effectLst/>
                        </a:rPr>
                        <a:t>200K 8 Channels (4)</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0.9318</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0.8451</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0.8278</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73025" marR="73025" marT="0" marB="0" anchor="ctr"/>
                </a:tc>
                <a:extLst>
                  <a:ext uri="{0D108BD9-81ED-4DB2-BD59-A6C34878D82A}">
                    <a16:rowId xmlns:a16="http://schemas.microsoft.com/office/drawing/2014/main" val="2389644291"/>
                  </a:ext>
                </a:extLst>
              </a:tr>
              <a:tr h="291781">
                <a:tc>
                  <a:txBody>
                    <a:bodyPr/>
                    <a:lstStyle/>
                    <a:p>
                      <a:pPr marL="0" marR="0" algn="r">
                        <a:lnSpc>
                          <a:spcPct val="107000"/>
                        </a:lnSpc>
                      </a:pPr>
                      <a:r>
                        <a:rPr lang="en-US" sz="900">
                          <a:effectLst/>
                        </a:rPr>
                        <a:t>200K 8 Channels (5)</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0.9298</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0.8481</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0.7752</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73025" marR="73025" marT="0" marB="0" anchor="ctr"/>
                </a:tc>
                <a:extLst>
                  <a:ext uri="{0D108BD9-81ED-4DB2-BD59-A6C34878D82A}">
                    <a16:rowId xmlns:a16="http://schemas.microsoft.com/office/drawing/2014/main" val="2681099447"/>
                  </a:ext>
                </a:extLst>
              </a:tr>
              <a:tr h="164941">
                <a:tc>
                  <a:txBody>
                    <a:bodyPr/>
                    <a:lstStyle/>
                    <a:p>
                      <a:pPr marL="0" marR="0" algn="r">
                        <a:lnSpc>
                          <a:spcPct val="107000"/>
                        </a:lnSpc>
                      </a:pPr>
                      <a:r>
                        <a:rPr lang="en-US" sz="900">
                          <a:effectLst/>
                        </a:rPr>
                        <a:t>StDev</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0.0009</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a:effectLst/>
                        </a:rPr>
                        <a:t>0.0034</a:t>
                      </a:r>
                      <a:endParaRPr lang="en-US" sz="9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nchor="ctr"/>
                </a:tc>
                <a:tc>
                  <a:txBody>
                    <a:bodyPr/>
                    <a:lstStyle/>
                    <a:p>
                      <a:pPr marL="0" marR="0" algn="r">
                        <a:lnSpc>
                          <a:spcPct val="107000"/>
                        </a:lnSpc>
                      </a:pPr>
                      <a:r>
                        <a:rPr lang="en-US" sz="900" dirty="0">
                          <a:effectLst/>
                        </a:rPr>
                        <a:t>0.0263</a:t>
                      </a:r>
                      <a:endParaRPr lang="en-US"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73025" marR="73025" marT="0" marB="0" anchor="ctr"/>
                </a:tc>
                <a:extLst>
                  <a:ext uri="{0D108BD9-81ED-4DB2-BD59-A6C34878D82A}">
                    <a16:rowId xmlns:a16="http://schemas.microsoft.com/office/drawing/2014/main" val="805101169"/>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5">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5">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5">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3" name="Google Shape;233;g31a03f20538_0_208"/>
          <p:cNvSpPr/>
          <p:nvPr/>
        </p:nvSpPr>
        <p:spPr>
          <a:xfrm>
            <a:off x="228600" y="685800"/>
            <a:ext cx="8686500" cy="5943300"/>
          </a:xfrm>
          <a:prstGeom prst="rect">
            <a:avLst/>
          </a:prstGeom>
          <a:noFill/>
          <a:ln>
            <a:noFill/>
          </a:ln>
        </p:spPr>
        <p:txBody>
          <a:bodyPr spcFirstLastPara="1" wrap="square" lIns="0" tIns="0" rIns="0" bIns="0" anchor="t" anchorCtr="0">
            <a:noAutofit/>
          </a:bodyPr>
          <a:lstStyle/>
          <a:p>
            <a:pPr>
              <a:spcAft>
                <a:spcPts val="600"/>
              </a:spcAft>
              <a:buSzPts val="1100"/>
            </a:pPr>
            <a:r>
              <a:rPr lang="en-US" sz="1800" b="1" kern="1200" dirty="0">
                <a:solidFill>
                  <a:srgbClr val="353585"/>
                </a:solidFill>
                <a:latin typeface="Arial" panose="020B0604020202020204" pitchFamily="34" charset="0"/>
                <a:ea typeface="+mn-ea"/>
                <a:cs typeface="Arial" panose="020B0604020202020204" pitchFamily="34" charset="0"/>
              </a:rPr>
              <a:t>Ablation Process:</a:t>
            </a:r>
            <a:endParaRPr sz="1800" b="1" kern="1200" dirty="0">
              <a:solidFill>
                <a:srgbClr val="353585"/>
              </a:solidFill>
              <a:latin typeface="Arial" panose="020B0604020202020204" pitchFamily="34" charset="0"/>
              <a:ea typeface="+mn-ea"/>
              <a:cs typeface="Arial" panose="020B0604020202020204" pitchFamily="34" charset="0"/>
            </a:endParaRPr>
          </a:p>
          <a:p>
            <a:pPr marL="292100" indent="-177800">
              <a:spcAft>
                <a:spcPts val="600"/>
              </a:spcAft>
              <a:buClr>
                <a:schemeClr val="dk1"/>
              </a:buClr>
              <a:buSzPts val="1800"/>
              <a:buFont typeface="Arial" panose="020B0604020202020204" pitchFamily="34" charset="0"/>
              <a:buChar char="•"/>
            </a:pPr>
            <a:r>
              <a:rPr lang="en-US" sz="1800" b="1" dirty="0">
                <a:solidFill>
                  <a:schemeClr val="dk1"/>
                </a:solidFill>
              </a:rPr>
              <a:t>Systematically evaluates each channel's importance</a:t>
            </a:r>
            <a:endParaRPr sz="1800" b="1" dirty="0">
              <a:solidFill>
                <a:schemeClr val="dk1"/>
              </a:solidFill>
            </a:endParaRPr>
          </a:p>
          <a:p>
            <a:pPr marL="292100" indent="-177800">
              <a:spcAft>
                <a:spcPts val="600"/>
              </a:spcAft>
              <a:buClr>
                <a:schemeClr val="dk1"/>
              </a:buClr>
              <a:buSzPts val="1800"/>
              <a:buFont typeface="Arial" panose="020B0604020202020204" pitchFamily="34" charset="0"/>
              <a:buChar char="•"/>
            </a:pPr>
            <a:r>
              <a:rPr lang="en-US" sz="1800" b="1" dirty="0">
                <a:solidFill>
                  <a:schemeClr val="dk1"/>
                </a:solidFill>
              </a:rPr>
              <a:t>Tests model performance when channels are “damaged”</a:t>
            </a:r>
            <a:endParaRPr sz="1800" b="1" dirty="0">
              <a:solidFill>
                <a:schemeClr val="dk1"/>
              </a:solidFill>
            </a:endParaRPr>
          </a:p>
          <a:p>
            <a:pPr marL="292100" indent="-177800">
              <a:spcAft>
                <a:spcPts val="1200"/>
              </a:spcAft>
              <a:buClr>
                <a:schemeClr val="dk1"/>
              </a:buClr>
              <a:buSzPts val="1800"/>
              <a:buFont typeface="Arial" panose="020B0604020202020204" pitchFamily="34" charset="0"/>
              <a:buChar char="•"/>
            </a:pPr>
            <a:r>
              <a:rPr lang="en-US" sz="1800" b="1" dirty="0">
                <a:solidFill>
                  <a:schemeClr val="dk1"/>
                </a:solidFill>
              </a:rPr>
              <a:t>Reveals which features are truly essential</a:t>
            </a:r>
            <a:endParaRPr sz="1800" b="1" dirty="0">
              <a:solidFill>
                <a:schemeClr val="dk1"/>
              </a:solidFill>
            </a:endParaRPr>
          </a:p>
          <a:p>
            <a:pPr marL="0" lvl="0" indent="0">
              <a:spcAft>
                <a:spcPts val="600"/>
              </a:spcAft>
              <a:buSzPts val="1100"/>
              <a:buFont typeface="Arial"/>
              <a:buNone/>
            </a:pPr>
            <a:r>
              <a:rPr lang="en-US" sz="1800" b="1" kern="1200" dirty="0">
                <a:solidFill>
                  <a:srgbClr val="353585"/>
                </a:solidFill>
                <a:latin typeface="Arial" panose="020B0604020202020204" pitchFamily="34" charset="0"/>
                <a:ea typeface="+mn-ea"/>
                <a:cs typeface="Arial" panose="020B0604020202020204" pitchFamily="34" charset="0"/>
              </a:rPr>
              <a:t>Methodology:</a:t>
            </a:r>
            <a:endParaRPr sz="1800" b="1" kern="1200" dirty="0">
              <a:solidFill>
                <a:srgbClr val="353585"/>
              </a:solidFill>
              <a:latin typeface="Arial" panose="020B0604020202020204" pitchFamily="34" charset="0"/>
              <a:ea typeface="+mn-ea"/>
              <a:cs typeface="Arial" panose="020B0604020202020204" pitchFamily="34" charset="0"/>
            </a:endParaRPr>
          </a:p>
          <a:p>
            <a:pPr marL="457200" lvl="0" indent="-342900" algn="l" rtl="0">
              <a:spcAft>
                <a:spcPts val="600"/>
              </a:spcAft>
              <a:buClr>
                <a:schemeClr val="dk1"/>
              </a:buClr>
              <a:buSzPts val="1800"/>
              <a:buAutoNum type="arabicPeriod"/>
            </a:pPr>
            <a:r>
              <a:rPr lang="en-US" sz="1800" b="1" dirty="0">
                <a:solidFill>
                  <a:schemeClr val="dk1"/>
                </a:solidFill>
              </a:rPr>
              <a:t>Start with fully trained model</a:t>
            </a:r>
            <a:endParaRPr sz="1800" b="1" dirty="0">
              <a:solidFill>
                <a:schemeClr val="dk1"/>
              </a:solidFill>
            </a:endParaRPr>
          </a:p>
          <a:p>
            <a:pPr marL="457200" lvl="0" indent="-342900" algn="l" rtl="0">
              <a:spcAft>
                <a:spcPts val="600"/>
              </a:spcAft>
              <a:buClr>
                <a:schemeClr val="dk1"/>
              </a:buClr>
              <a:buSzPts val="1800"/>
              <a:buAutoNum type="arabicPeriod"/>
            </a:pPr>
            <a:r>
              <a:rPr lang="en-US" sz="1800" b="1" dirty="0">
                <a:solidFill>
                  <a:schemeClr val="dk1"/>
                </a:solidFill>
              </a:rPr>
              <a:t>For each channel:</a:t>
            </a:r>
            <a:endParaRPr sz="1800" b="1" dirty="0">
              <a:solidFill>
                <a:schemeClr val="dk1"/>
              </a:solidFill>
            </a:endParaRPr>
          </a:p>
          <a:p>
            <a:pPr marL="693738" lvl="1" indent="-227013" algn="l" rtl="0">
              <a:spcAft>
                <a:spcPts val="600"/>
              </a:spcAft>
              <a:buClr>
                <a:schemeClr val="dk1"/>
              </a:buClr>
              <a:buSzPts val="1800"/>
              <a:buChar char="○"/>
            </a:pPr>
            <a:r>
              <a:rPr lang="en-US" sz="1800" b="1" dirty="0">
                <a:solidFill>
                  <a:schemeClr val="dk1"/>
                </a:solidFill>
              </a:rPr>
              <a:t>Randomly scramble channel's data</a:t>
            </a:r>
            <a:endParaRPr sz="1800" b="1" dirty="0">
              <a:solidFill>
                <a:schemeClr val="dk1"/>
              </a:solidFill>
            </a:endParaRPr>
          </a:p>
          <a:p>
            <a:pPr marL="693738" lvl="1" indent="-227013" algn="l" rtl="0">
              <a:spcAft>
                <a:spcPts val="600"/>
              </a:spcAft>
              <a:buClr>
                <a:schemeClr val="dk1"/>
              </a:buClr>
              <a:buSzPts val="1800"/>
              <a:buChar char="○"/>
            </a:pPr>
            <a:r>
              <a:rPr lang="en-US" sz="1800" b="1" dirty="0">
                <a:solidFill>
                  <a:schemeClr val="dk1"/>
                </a:solidFill>
              </a:rPr>
              <a:t>Keep other channels intact</a:t>
            </a:r>
            <a:endParaRPr sz="1800" b="1" dirty="0">
              <a:solidFill>
                <a:schemeClr val="dk1"/>
              </a:solidFill>
            </a:endParaRPr>
          </a:p>
          <a:p>
            <a:pPr marL="693738" lvl="1" indent="-227013" algn="l" rtl="0">
              <a:spcAft>
                <a:spcPts val="600"/>
              </a:spcAft>
              <a:buClr>
                <a:schemeClr val="dk1"/>
              </a:buClr>
              <a:buSzPts val="1800"/>
              <a:buChar char="○"/>
            </a:pPr>
            <a:r>
              <a:rPr lang="en-US" sz="1800" b="1" dirty="0">
                <a:solidFill>
                  <a:schemeClr val="dk1"/>
                </a:solidFill>
              </a:rPr>
              <a:t>Measure performance drop</a:t>
            </a:r>
            <a:endParaRPr sz="1800" b="1" dirty="0">
              <a:solidFill>
                <a:schemeClr val="dk1"/>
              </a:solidFill>
            </a:endParaRPr>
          </a:p>
          <a:p>
            <a:pPr marL="693738" lvl="1" indent="-227013" algn="l" rtl="0">
              <a:spcAft>
                <a:spcPts val="600"/>
              </a:spcAft>
              <a:buClr>
                <a:schemeClr val="dk1"/>
              </a:buClr>
              <a:buSzPts val="1800"/>
              <a:buChar char="○"/>
            </a:pPr>
            <a:r>
              <a:rPr lang="en-US" sz="1800" b="1" dirty="0">
                <a:solidFill>
                  <a:schemeClr val="dk1"/>
                </a:solidFill>
              </a:rPr>
              <a:t>Repeat 250 times for reliability and average the results</a:t>
            </a:r>
            <a:endParaRPr sz="1800" b="1" dirty="0">
              <a:solidFill>
                <a:schemeClr val="dk1"/>
              </a:solidFill>
            </a:endParaRPr>
          </a:p>
          <a:p>
            <a:pPr marL="457200" lvl="0" indent="-342900" algn="l" rtl="0">
              <a:spcAft>
                <a:spcPts val="600"/>
              </a:spcAft>
              <a:buClr>
                <a:schemeClr val="dk1"/>
              </a:buClr>
              <a:buSzPts val="1800"/>
              <a:buAutoNum type="arabicPeriod"/>
            </a:pPr>
            <a:r>
              <a:rPr lang="en-US" sz="1800" b="1" dirty="0">
                <a:solidFill>
                  <a:schemeClr val="dk1"/>
                </a:solidFill>
              </a:rPr>
              <a:t>Calculate importance:</a:t>
            </a:r>
            <a:endParaRPr sz="1800" b="1" dirty="0">
              <a:solidFill>
                <a:schemeClr val="dk1"/>
              </a:solidFill>
            </a:endParaRPr>
          </a:p>
          <a:p>
            <a:pPr marL="693738" lvl="1" indent="-227013">
              <a:spcAft>
                <a:spcPts val="600"/>
              </a:spcAft>
              <a:buClr>
                <a:schemeClr val="dk1"/>
              </a:buClr>
              <a:buSzPts val="1800"/>
              <a:buFont typeface="Arial"/>
              <a:buChar char="○"/>
            </a:pPr>
            <a:r>
              <a:rPr lang="en-US" sz="1800" b="1" dirty="0">
                <a:solidFill>
                  <a:schemeClr val="dk1"/>
                </a:solidFill>
              </a:rPr>
              <a:t>Higher performance drop = More important channel</a:t>
            </a:r>
            <a:endParaRPr sz="1800" b="1" dirty="0">
              <a:solidFill>
                <a:schemeClr val="dk1"/>
              </a:solidFill>
            </a:endParaRPr>
          </a:p>
          <a:p>
            <a:pPr marL="693738" lvl="1" indent="-227013">
              <a:spcAft>
                <a:spcPts val="600"/>
              </a:spcAft>
              <a:buClr>
                <a:schemeClr val="dk1"/>
              </a:buClr>
              <a:buSzPts val="1800"/>
              <a:buFont typeface="Arial"/>
              <a:buChar char="○"/>
            </a:pPr>
            <a:r>
              <a:rPr lang="en-US" sz="1800" b="1" dirty="0">
                <a:solidFill>
                  <a:schemeClr val="dk1"/>
                </a:solidFill>
              </a:rPr>
              <a:t>Negative impact = Channel potentially harmful</a:t>
            </a:r>
            <a:endParaRPr sz="1800" b="1" dirty="0">
              <a:solidFill>
                <a:schemeClr val="dk1"/>
              </a:solidFill>
            </a:endParaRPr>
          </a:p>
          <a:p>
            <a:pPr marL="693738" lvl="1" indent="-227013">
              <a:spcAft>
                <a:spcPts val="600"/>
              </a:spcAft>
              <a:buClr>
                <a:schemeClr val="dk1"/>
              </a:buClr>
              <a:buSzPts val="1800"/>
              <a:buFont typeface="Arial"/>
              <a:buChar char="○"/>
            </a:pPr>
            <a:r>
              <a:rPr lang="en-US" sz="1800" b="1" dirty="0">
                <a:solidFill>
                  <a:schemeClr val="dk1"/>
                </a:solidFill>
              </a:rPr>
              <a:t>Near-zero impact = Redundant channel</a:t>
            </a:r>
            <a:endParaRPr sz="1800" b="1" dirty="0">
              <a:solidFill>
                <a:schemeClr val="dk1"/>
              </a:solidFill>
            </a:endParaRPr>
          </a:p>
        </p:txBody>
      </p:sp>
      <p:sp>
        <p:nvSpPr>
          <p:cNvPr id="2" name="Title 1">
            <a:extLst>
              <a:ext uri="{FF2B5EF4-FFF2-40B4-BE49-F238E27FC236}">
                <a16:creationId xmlns:a16="http://schemas.microsoft.com/office/drawing/2014/main" id="{46FB70C0-BA57-7E0F-72A1-231DA913771F}"/>
              </a:ext>
            </a:extLst>
          </p:cNvPr>
          <p:cNvSpPr txBox="1">
            <a:spLocks/>
          </p:cNvSpPr>
          <p:nvPr/>
        </p:nvSpPr>
        <p:spPr>
          <a:xfrm>
            <a:off x="-11545" y="0"/>
            <a:ext cx="9155545" cy="328461"/>
          </a:xfrm>
          <a:prstGeom prst="rect">
            <a:avLst/>
          </a:prstGeom>
        </p:spPr>
        <p:txBody>
          <a:bodyPr vert="horz" wrap="none" lIns="228600" tIns="91440" rIns="0" bIns="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t>Ablation Analysis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 name="Title 1">
            <a:extLst>
              <a:ext uri="{FF2B5EF4-FFF2-40B4-BE49-F238E27FC236}">
                <a16:creationId xmlns:a16="http://schemas.microsoft.com/office/drawing/2014/main" id="{F44F534B-032F-4DD6-7F77-96CD1908BA5B}"/>
              </a:ext>
            </a:extLst>
          </p:cNvPr>
          <p:cNvSpPr txBox="1">
            <a:spLocks/>
          </p:cNvSpPr>
          <p:nvPr/>
        </p:nvSpPr>
        <p:spPr>
          <a:xfrm>
            <a:off x="0" y="0"/>
            <a:ext cx="9155545" cy="328461"/>
          </a:xfrm>
          <a:prstGeom prst="rect">
            <a:avLst/>
          </a:prstGeom>
        </p:spPr>
        <p:txBody>
          <a:bodyPr vert="horz" wrap="none" lIns="228600" tIns="91440" rIns="0" bIns="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t>Ablation Analysis Results</a:t>
            </a:r>
          </a:p>
        </p:txBody>
      </p:sp>
      <p:pic>
        <p:nvPicPr>
          <p:cNvPr id="4" name="Picture 3">
            <a:extLst>
              <a:ext uri="{FF2B5EF4-FFF2-40B4-BE49-F238E27FC236}">
                <a16:creationId xmlns:a16="http://schemas.microsoft.com/office/drawing/2014/main" id="{D171F45F-D2F1-49B9-0246-D2F586A18DED}"/>
              </a:ext>
            </a:extLst>
          </p:cNvPr>
          <p:cNvPicPr>
            <a:picLocks noChangeAspect="1"/>
          </p:cNvPicPr>
          <p:nvPr/>
        </p:nvPicPr>
        <p:blipFill>
          <a:blip r:embed="rId4"/>
          <a:stretch>
            <a:fillRect/>
          </a:stretch>
        </p:blipFill>
        <p:spPr>
          <a:xfrm>
            <a:off x="228600" y="697902"/>
            <a:ext cx="4343400" cy="2567126"/>
          </a:xfrm>
          <a:prstGeom prst="rect">
            <a:avLst/>
          </a:prstGeom>
        </p:spPr>
      </p:pic>
      <p:pic>
        <p:nvPicPr>
          <p:cNvPr id="6" name="Picture 5">
            <a:extLst>
              <a:ext uri="{FF2B5EF4-FFF2-40B4-BE49-F238E27FC236}">
                <a16:creationId xmlns:a16="http://schemas.microsoft.com/office/drawing/2014/main" id="{8D4156CE-6D4B-E4DF-F2D7-8FCEF41217CC}"/>
              </a:ext>
            </a:extLst>
          </p:cNvPr>
          <p:cNvPicPr>
            <a:picLocks noChangeAspect="1"/>
          </p:cNvPicPr>
          <p:nvPr/>
        </p:nvPicPr>
        <p:blipFill>
          <a:blip r:embed="rId5"/>
          <a:stretch>
            <a:fillRect/>
          </a:stretch>
        </p:blipFill>
        <p:spPr>
          <a:xfrm>
            <a:off x="228600" y="3590410"/>
            <a:ext cx="4343400" cy="2569688"/>
          </a:xfrm>
          <a:prstGeom prst="rect">
            <a:avLst/>
          </a:prstGeom>
        </p:spPr>
      </p:pic>
      <p:pic>
        <p:nvPicPr>
          <p:cNvPr id="8" name="Picture 7">
            <a:extLst>
              <a:ext uri="{FF2B5EF4-FFF2-40B4-BE49-F238E27FC236}">
                <a16:creationId xmlns:a16="http://schemas.microsoft.com/office/drawing/2014/main" id="{A3A45A18-56A5-4C22-06FE-CFD4B90918F1}"/>
              </a:ext>
            </a:extLst>
          </p:cNvPr>
          <p:cNvPicPr>
            <a:picLocks noChangeAspect="1"/>
          </p:cNvPicPr>
          <p:nvPr/>
        </p:nvPicPr>
        <p:blipFill>
          <a:blip r:embed="rId6"/>
          <a:stretch>
            <a:fillRect/>
          </a:stretch>
        </p:blipFill>
        <p:spPr>
          <a:xfrm>
            <a:off x="4552552" y="697901"/>
            <a:ext cx="4362848" cy="2567125"/>
          </a:xfrm>
          <a:prstGeom prst="rect">
            <a:avLst/>
          </a:prstGeom>
        </p:spPr>
      </p:pic>
      <p:pic>
        <p:nvPicPr>
          <p:cNvPr id="10" name="Picture 9">
            <a:extLst>
              <a:ext uri="{FF2B5EF4-FFF2-40B4-BE49-F238E27FC236}">
                <a16:creationId xmlns:a16="http://schemas.microsoft.com/office/drawing/2014/main" id="{3C4E9BE9-8102-B1AE-5DAF-9325CDBECD1B}"/>
              </a:ext>
            </a:extLst>
          </p:cNvPr>
          <p:cNvPicPr>
            <a:picLocks noChangeAspect="1"/>
          </p:cNvPicPr>
          <p:nvPr/>
        </p:nvPicPr>
        <p:blipFill>
          <a:blip r:embed="rId7"/>
          <a:stretch>
            <a:fillRect/>
          </a:stretch>
        </p:blipFill>
        <p:spPr>
          <a:xfrm>
            <a:off x="4550360" y="3566312"/>
            <a:ext cx="4362848" cy="2593786"/>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8" name="Google Shape;248;g31a03f20538_0_216"/>
              <p:cNvSpPr/>
              <p:nvPr/>
            </p:nvSpPr>
            <p:spPr>
              <a:xfrm>
                <a:off x="228600" y="685800"/>
                <a:ext cx="8686500" cy="5943300"/>
              </a:xfrm>
              <a:prstGeom prst="rect">
                <a:avLst/>
              </a:prstGeom>
              <a:noFill/>
              <a:ln>
                <a:noFill/>
              </a:ln>
            </p:spPr>
            <p:txBody>
              <a:bodyPr spcFirstLastPara="1" wrap="square" lIns="0" tIns="0" rIns="0" bIns="0" anchor="t" anchorCtr="0">
                <a:noAutofit/>
              </a:bodyPr>
              <a:lstStyle/>
              <a:p>
                <a:pPr marL="0" lvl="0" indent="0">
                  <a:spcAft>
                    <a:spcPts val="600"/>
                  </a:spcAft>
                  <a:buSzPts val="1100"/>
                  <a:buFont typeface="Arial"/>
                  <a:buNone/>
                </a:pPr>
                <a:r>
                  <a:rPr lang="en-US" sz="1800" b="1" kern="1200" dirty="0">
                    <a:solidFill>
                      <a:srgbClr val="353585"/>
                    </a:solidFill>
                    <a:latin typeface="Arial" panose="020B0604020202020204" pitchFamily="34" charset="0"/>
                    <a:ea typeface="+mn-ea"/>
                    <a:cs typeface="Arial" panose="020B0604020202020204" pitchFamily="34" charset="0"/>
                  </a:rPr>
                  <a:t>Variance Inflation Factor (VIF) Analysis:</a:t>
                </a:r>
                <a:endParaRPr sz="1800" b="1" kern="1200" dirty="0">
                  <a:solidFill>
                    <a:srgbClr val="353585"/>
                  </a:solidFill>
                  <a:latin typeface="Arial" panose="020B0604020202020204" pitchFamily="34" charset="0"/>
                  <a:ea typeface="+mn-ea"/>
                  <a:cs typeface="Arial" panose="020B0604020202020204" pitchFamily="34" charset="0"/>
                </a:endParaRPr>
              </a:p>
              <a:p>
                <a:pPr marL="292100" lvl="0" indent="-177800">
                  <a:spcAft>
                    <a:spcPts val="600"/>
                  </a:spcAft>
                  <a:buClr>
                    <a:schemeClr val="dk1"/>
                  </a:buClr>
                  <a:buSzPts val="1800"/>
                  <a:buFont typeface="Arial" panose="020B0604020202020204" pitchFamily="34" charset="0"/>
                  <a:buChar char="•"/>
                </a:pPr>
                <a:r>
                  <a:rPr lang="en-US" b="1" dirty="0">
                    <a:solidFill>
                      <a:schemeClr val="dk1"/>
                    </a:solidFill>
                  </a:rPr>
                  <a:t>Conducted on 20,000 balanced ECG recordings</a:t>
                </a:r>
                <a:endParaRPr b="1" dirty="0">
                  <a:solidFill>
                    <a:schemeClr val="dk1"/>
                  </a:solidFill>
                </a:endParaRPr>
              </a:p>
              <a:p>
                <a:pPr marL="292100" lvl="0" indent="-177800">
                  <a:spcAft>
                    <a:spcPts val="600"/>
                  </a:spcAft>
                  <a:buClr>
                    <a:schemeClr val="dk1"/>
                  </a:buClr>
                  <a:buSzPts val="1800"/>
                  <a:buFont typeface="Arial" panose="020B0604020202020204" pitchFamily="34" charset="0"/>
                  <a:buChar char="•"/>
                </a:pPr>
                <a:r>
                  <a:rPr lang="en-US" b="1" dirty="0">
                    <a:solidFill>
                      <a:schemeClr val="dk1"/>
                    </a:solidFill>
                  </a:rPr>
                  <a:t>Measures how much variables overlap/correlate</a:t>
                </a:r>
                <a:endParaRPr b="1" dirty="0">
                  <a:solidFill>
                    <a:schemeClr val="dk1"/>
                  </a:solidFill>
                </a:endParaRPr>
              </a:p>
              <a:p>
                <a:pPr marL="292100" lvl="0" indent="-177800">
                  <a:spcAft>
                    <a:spcPts val="600"/>
                  </a:spcAft>
                  <a:buClr>
                    <a:schemeClr val="dk1"/>
                  </a:buClr>
                  <a:buSzPts val="1800"/>
                  <a:buFont typeface="Arial" panose="020B0604020202020204" pitchFamily="34" charset="0"/>
                  <a:buChar char="•"/>
                </a:pPr>
                <a:r>
                  <a:rPr lang="en-US" b="1" dirty="0">
                    <a:solidFill>
                      <a:schemeClr val="dk1"/>
                    </a:solidFill>
                  </a:rPr>
                  <a:t>Higher VIF = More redundant information</a:t>
                </a:r>
                <a:endParaRPr b="1" dirty="0">
                  <a:solidFill>
                    <a:schemeClr val="dk1"/>
                  </a:solidFill>
                </a:endParaRPr>
              </a:p>
              <a:p>
                <a:pPr marL="292100" lvl="0" indent="-177800">
                  <a:spcAft>
                    <a:spcPts val="1200"/>
                  </a:spcAft>
                  <a:buClr>
                    <a:schemeClr val="dk1"/>
                  </a:buClr>
                  <a:buSzPts val="1800"/>
                  <a:buFont typeface="Arial" panose="020B0604020202020204" pitchFamily="34" charset="0"/>
                  <a:buChar char="•"/>
                </a:pPr>
                <a:r>
                  <a:rPr lang="en-US" b="1" dirty="0">
                    <a:solidFill>
                      <a:schemeClr val="dk1"/>
                    </a:solidFill>
                  </a:rPr>
                  <a:t>Standard threshold: VIF &gt; 5.0 indicates high redundancy</a:t>
                </a:r>
                <a:endParaRPr b="1" dirty="0">
                  <a:solidFill>
                    <a:schemeClr val="dk1"/>
                  </a:solidFill>
                </a:endParaRPr>
              </a:p>
              <a:p>
                <a:pPr>
                  <a:spcAft>
                    <a:spcPts val="600"/>
                  </a:spcAft>
                  <a:buSzPts val="1100"/>
                </a:pPr>
                <a:r>
                  <a:rPr lang="en-US" sz="1800" b="1" kern="1200" dirty="0">
                    <a:solidFill>
                      <a:srgbClr val="353585"/>
                    </a:solidFill>
                    <a:latin typeface="Arial" panose="020B0604020202020204" pitchFamily="34" charset="0"/>
                    <a:ea typeface="+mn-ea"/>
                    <a:cs typeface="Arial" panose="020B0604020202020204" pitchFamily="34" charset="0"/>
                  </a:rPr>
                  <a:t>How VIF Works:</a:t>
                </a:r>
                <a:endParaRPr sz="1800" b="1" kern="1200" dirty="0">
                  <a:solidFill>
                    <a:srgbClr val="353585"/>
                  </a:solidFill>
                  <a:latin typeface="Arial" panose="020B0604020202020204" pitchFamily="34" charset="0"/>
                  <a:ea typeface="+mn-ea"/>
                  <a:cs typeface="Arial" panose="020B0604020202020204" pitchFamily="34" charset="0"/>
                </a:endParaRPr>
              </a:p>
              <a:p>
                <a:pPr marL="292100" indent="-177800">
                  <a:spcAft>
                    <a:spcPts val="600"/>
                  </a:spcAft>
                  <a:buClr>
                    <a:schemeClr val="dk1"/>
                  </a:buClr>
                  <a:buSzPts val="1800"/>
                  <a:buFont typeface="Arial" panose="020B0604020202020204" pitchFamily="34" charset="0"/>
                  <a:buChar char="•"/>
                </a:pPr>
                <a:r>
                  <a:rPr lang="en-US" b="1" dirty="0">
                    <a:solidFill>
                      <a:schemeClr val="dk1"/>
                    </a:solidFill>
                  </a:rPr>
                  <a:t>Regresses each variable against all others</a:t>
                </a:r>
                <a:endParaRPr b="1" dirty="0">
                  <a:solidFill>
                    <a:schemeClr val="dk1"/>
                  </a:solidFill>
                </a:endParaRPr>
              </a:p>
              <a:p>
                <a:pPr marL="292100" indent="-177800">
                  <a:spcAft>
                    <a:spcPts val="600"/>
                  </a:spcAft>
                  <a:buClr>
                    <a:schemeClr val="dk1"/>
                  </a:buClr>
                  <a:buSzPts val="1800"/>
                  <a:buFont typeface="Arial" panose="020B0604020202020204" pitchFamily="34" charset="0"/>
                  <a:buChar char="•"/>
                </a:pPr>
                <a:r>
                  <a:rPr lang="en-US" b="1" dirty="0">
                    <a:solidFill>
                      <a:schemeClr val="dk1"/>
                    </a:solidFill>
                  </a:rPr>
                  <a:t>Measures increase in variance due to correlations</a:t>
                </a:r>
                <a:endParaRPr b="1" dirty="0">
                  <a:solidFill>
                    <a:schemeClr val="dk1"/>
                  </a:solidFill>
                </a:endParaRPr>
              </a:p>
              <a:p>
                <a:pPr marL="292100" indent="-177800">
                  <a:spcAft>
                    <a:spcPts val="600"/>
                  </a:spcAft>
                  <a:buClr>
                    <a:schemeClr val="dk1"/>
                  </a:buClr>
                  <a:buSzPts val="1800"/>
                  <a:buFont typeface="Arial" panose="020B0604020202020204" pitchFamily="34" charset="0"/>
                  <a:buChar char="•"/>
                </a:pPr>
                <a14:m>
                  <m:oMath xmlns:m="http://schemas.openxmlformats.org/officeDocument/2006/math">
                    <m:r>
                      <a:rPr lang="en-US" b="1" i="1" dirty="0" smtClean="0">
                        <a:solidFill>
                          <a:schemeClr val="dk1"/>
                        </a:solidFill>
                        <a:latin typeface="Cambria Math" panose="02040503050406030204" pitchFamily="18" charset="0"/>
                      </a:rPr>
                      <m:t>𝑽𝑰𝑭</m:t>
                    </m:r>
                    <m:r>
                      <a:rPr lang="en-US" b="1" i="1" dirty="0" smtClean="0">
                        <a:solidFill>
                          <a:schemeClr val="dk1"/>
                        </a:solidFill>
                        <a:latin typeface="Cambria Math" panose="02040503050406030204" pitchFamily="18" charset="0"/>
                      </a:rPr>
                      <m:t> = </m:t>
                    </m:r>
                    <m:r>
                      <a:rPr lang="en-US" b="1" i="1" dirty="0" smtClean="0">
                        <a:solidFill>
                          <a:schemeClr val="dk1"/>
                        </a:solidFill>
                        <a:latin typeface="Cambria Math" panose="02040503050406030204" pitchFamily="18" charset="0"/>
                      </a:rPr>
                      <m:t>𝟏</m:t>
                    </m:r>
                    <m:r>
                      <a:rPr lang="en-US" b="1" i="1" dirty="0" smtClean="0">
                        <a:solidFill>
                          <a:schemeClr val="dk1"/>
                        </a:solidFill>
                        <a:latin typeface="Cambria Math" panose="02040503050406030204" pitchFamily="18" charset="0"/>
                      </a:rPr>
                      <m:t>/(</m:t>
                    </m:r>
                    <m:r>
                      <a:rPr lang="en-US" b="1" i="1" dirty="0" smtClean="0">
                        <a:solidFill>
                          <a:schemeClr val="dk1"/>
                        </a:solidFill>
                        <a:latin typeface="Cambria Math" panose="02040503050406030204" pitchFamily="18" charset="0"/>
                      </a:rPr>
                      <m:t>𝟏</m:t>
                    </m:r>
                    <m:r>
                      <a:rPr lang="en-US" b="1" i="1" dirty="0" smtClean="0">
                        <a:solidFill>
                          <a:schemeClr val="dk1"/>
                        </a:solidFill>
                        <a:latin typeface="Cambria Math" panose="02040503050406030204" pitchFamily="18" charset="0"/>
                      </a:rPr>
                      <m:t>−</m:t>
                    </m:r>
                    <m:r>
                      <a:rPr lang="en-US" b="1" i="1" dirty="0" smtClean="0">
                        <a:solidFill>
                          <a:schemeClr val="dk1"/>
                        </a:solidFill>
                        <a:latin typeface="Cambria Math" panose="02040503050406030204" pitchFamily="18" charset="0"/>
                      </a:rPr>
                      <m:t>𝑹</m:t>
                    </m:r>
                    <m:r>
                      <a:rPr lang="en-US" b="1" i="1" dirty="0" smtClean="0">
                        <a:solidFill>
                          <a:schemeClr val="dk1"/>
                        </a:solidFill>
                        <a:latin typeface="Cambria Math" panose="02040503050406030204" pitchFamily="18" charset="0"/>
                      </a:rPr>
                      <m:t>²)</m:t>
                    </m:r>
                  </m:oMath>
                </a14:m>
                <a:r>
                  <a:rPr lang="en-US" b="1" dirty="0">
                    <a:solidFill>
                      <a:schemeClr val="dk1"/>
                    </a:solidFill>
                  </a:rPr>
                  <a:t> where </a:t>
                </a:r>
                <a14:m>
                  <m:oMath xmlns:m="http://schemas.openxmlformats.org/officeDocument/2006/math">
                    <m:r>
                      <a:rPr lang="en-US" b="1" i="1" dirty="0" smtClean="0">
                        <a:solidFill>
                          <a:schemeClr val="dk1"/>
                        </a:solidFill>
                        <a:latin typeface="Cambria Math" panose="02040503050406030204" pitchFamily="18" charset="0"/>
                      </a:rPr>
                      <m:t>𝑹</m:t>
                    </m:r>
                    <m:r>
                      <a:rPr lang="en-US" b="1" i="1" dirty="0" smtClean="0">
                        <a:solidFill>
                          <a:schemeClr val="dk1"/>
                        </a:solidFill>
                        <a:latin typeface="Cambria Math" panose="02040503050406030204" pitchFamily="18" charset="0"/>
                      </a:rPr>
                      <m:t>²</m:t>
                    </m:r>
                  </m:oMath>
                </a14:m>
                <a:r>
                  <a:rPr lang="en-US" b="1" dirty="0">
                    <a:solidFill>
                      <a:schemeClr val="dk1"/>
                    </a:solidFill>
                  </a:rPr>
                  <a:t> is from regression</a:t>
                </a:r>
                <a:endParaRPr b="1" dirty="0">
                  <a:solidFill>
                    <a:schemeClr val="dk1"/>
                  </a:solidFill>
                </a:endParaRPr>
              </a:p>
              <a:p>
                <a:pPr marL="292100" indent="-177800">
                  <a:spcAft>
                    <a:spcPts val="600"/>
                  </a:spcAft>
                  <a:buClr>
                    <a:schemeClr val="dk1"/>
                  </a:buClr>
                  <a:buSzPts val="1800"/>
                  <a:buFont typeface="Arial" panose="020B0604020202020204" pitchFamily="34" charset="0"/>
                  <a:buChar char="•"/>
                </a:pPr>
                <a:r>
                  <a:rPr lang="en-US" b="1" dirty="0">
                    <a:solidFill>
                      <a:schemeClr val="dk1"/>
                    </a:solidFill>
                  </a:rPr>
                  <a:t>Example: VIF of 4 means 4x more variance due to correlation</a:t>
                </a:r>
                <a:endParaRPr b="1" dirty="0">
                  <a:solidFill>
                    <a:schemeClr val="dk1"/>
                  </a:solidFill>
                </a:endParaRPr>
              </a:p>
              <a:p>
                <a:pPr marL="0" lvl="0" indent="0">
                  <a:spcAft>
                    <a:spcPts val="600"/>
                  </a:spcAft>
                  <a:buSzPts val="1100"/>
                  <a:buFont typeface="Arial"/>
                  <a:buNone/>
                </a:pPr>
                <a:r>
                  <a:rPr lang="en-US" sz="1800" b="1" kern="1200" dirty="0">
                    <a:solidFill>
                      <a:srgbClr val="353585"/>
                    </a:solidFill>
                    <a:latin typeface="Arial" panose="020B0604020202020204" pitchFamily="34" charset="0"/>
                    <a:ea typeface="+mn-ea"/>
                    <a:cs typeface="Arial" panose="020B0604020202020204" pitchFamily="34" charset="0"/>
                  </a:rPr>
                  <a:t>Results:</a:t>
                </a:r>
                <a:endParaRPr sz="1800" b="1" kern="1200" dirty="0">
                  <a:solidFill>
                    <a:srgbClr val="353585"/>
                  </a:solidFill>
                  <a:latin typeface="Arial" panose="020B0604020202020204" pitchFamily="34" charset="0"/>
                  <a:ea typeface="+mn-ea"/>
                  <a:cs typeface="Arial" panose="020B0604020202020204" pitchFamily="34" charset="0"/>
                </a:endParaRPr>
              </a:p>
              <a:p>
                <a:pPr marL="292100" lvl="0" indent="-177800">
                  <a:spcAft>
                    <a:spcPts val="600"/>
                  </a:spcAft>
                  <a:buClr>
                    <a:schemeClr val="dk1"/>
                  </a:buClr>
                  <a:buSzPts val="1800"/>
                  <a:buFont typeface="Arial" panose="020B0604020202020204" pitchFamily="34" charset="0"/>
                  <a:buChar char="•"/>
                </a:pPr>
                <a:r>
                  <a:rPr lang="en-US" b="1" dirty="0">
                    <a:solidFill>
                      <a:schemeClr val="dk1"/>
                    </a:solidFill>
                  </a:rPr>
                  <a:t>Limb Leads (DI, DII):</a:t>
                </a:r>
                <a:endParaRPr b="1" dirty="0">
                  <a:solidFill>
                    <a:schemeClr val="dk1"/>
                  </a:solidFill>
                </a:endParaRPr>
              </a:p>
              <a:p>
                <a:pPr marL="466725" lvl="1" indent="-174625">
                  <a:buClr>
                    <a:schemeClr val="dk1"/>
                  </a:buClr>
                  <a:buSzPts val="1800"/>
                  <a:buFont typeface="Courier New" panose="02070309020205020404" pitchFamily="49" charset="0"/>
                  <a:buChar char="o"/>
                </a:pPr>
                <a:r>
                  <a:rPr lang="en-US" b="1" dirty="0">
                    <a:solidFill>
                      <a:schemeClr val="dk1"/>
                    </a:solidFill>
                  </a:rPr>
                  <a:t>Very high VIF: 11.64 - 22.38</a:t>
                </a:r>
                <a:endParaRPr b="1" dirty="0">
                  <a:solidFill>
                    <a:schemeClr val="dk1"/>
                  </a:solidFill>
                </a:endParaRPr>
              </a:p>
              <a:p>
                <a:pPr marL="466725" lvl="1" indent="-174625">
                  <a:spcAft>
                    <a:spcPts val="600"/>
                  </a:spcAft>
                  <a:buClr>
                    <a:schemeClr val="dk1"/>
                  </a:buClr>
                  <a:buSzPts val="1800"/>
                  <a:buFont typeface="Courier New" panose="02070309020205020404" pitchFamily="49" charset="0"/>
                  <a:buChar char="o"/>
                </a:pPr>
                <a:r>
                  <a:rPr lang="en-US" b="1" dirty="0">
                    <a:solidFill>
                      <a:schemeClr val="dk1"/>
                    </a:solidFill>
                  </a:rPr>
                  <a:t>Shows severe redundancy</a:t>
                </a:r>
                <a:endParaRPr b="1" dirty="0">
                  <a:solidFill>
                    <a:schemeClr val="dk1"/>
                  </a:solidFill>
                </a:endParaRPr>
              </a:p>
              <a:p>
                <a:pPr marL="292100" lvl="0" indent="-177800">
                  <a:spcAft>
                    <a:spcPts val="600"/>
                  </a:spcAft>
                  <a:buClr>
                    <a:schemeClr val="dk1"/>
                  </a:buClr>
                  <a:buSzPts val="1800"/>
                  <a:buFont typeface="Arial" panose="020B0604020202020204" pitchFamily="34" charset="0"/>
                  <a:buChar char="•"/>
                </a:pPr>
                <a:r>
                  <a:rPr lang="en-US" b="1" dirty="0">
                    <a:solidFill>
                      <a:schemeClr val="dk1"/>
                    </a:solidFill>
                  </a:rPr>
                  <a:t>Derived Channels (DIII, </a:t>
                </a:r>
                <a:r>
                  <a:rPr lang="en-US" b="1" dirty="0" err="1">
                    <a:solidFill>
                      <a:schemeClr val="dk1"/>
                    </a:solidFill>
                  </a:rPr>
                  <a:t>aVR</a:t>
                </a:r>
                <a:r>
                  <a:rPr lang="en-US" b="1" dirty="0">
                    <a:solidFill>
                      <a:schemeClr val="dk1"/>
                    </a:solidFill>
                  </a:rPr>
                  <a:t>, </a:t>
                </a:r>
                <a:r>
                  <a:rPr lang="en-US" b="1" dirty="0" err="1">
                    <a:solidFill>
                      <a:schemeClr val="dk1"/>
                    </a:solidFill>
                  </a:rPr>
                  <a:t>aVL</a:t>
                </a:r>
                <a:r>
                  <a:rPr lang="en-US" b="1" dirty="0">
                    <a:solidFill>
                      <a:schemeClr val="dk1"/>
                    </a:solidFill>
                  </a:rPr>
                  <a:t>, </a:t>
                </a:r>
                <a:r>
                  <a:rPr lang="en-US" b="1" dirty="0" err="1">
                    <a:solidFill>
                      <a:schemeClr val="dk1"/>
                    </a:solidFill>
                  </a:rPr>
                  <a:t>aVF</a:t>
                </a:r>
                <a:r>
                  <a:rPr lang="en-US" b="1" dirty="0">
                    <a:solidFill>
                      <a:schemeClr val="dk1"/>
                    </a:solidFill>
                  </a:rPr>
                  <a:t>):</a:t>
                </a:r>
                <a:endParaRPr b="1" dirty="0">
                  <a:solidFill>
                    <a:schemeClr val="dk1"/>
                  </a:solidFill>
                </a:endParaRPr>
              </a:p>
              <a:p>
                <a:pPr marL="466725" lvl="1" indent="-174625">
                  <a:buClr>
                    <a:schemeClr val="dk1"/>
                  </a:buClr>
                  <a:buSzPts val="1800"/>
                  <a:buFont typeface="Courier New" panose="02070309020205020404" pitchFamily="49" charset="0"/>
                  <a:buChar char="o"/>
                </a:pPr>
                <a:r>
                  <a:rPr lang="en-US" b="1" dirty="0">
                    <a:solidFill>
                      <a:schemeClr val="dk1"/>
                    </a:solidFill>
                  </a:rPr>
                  <a:t>High VIF: 12.69 - 21.48</a:t>
                </a:r>
                <a:endParaRPr b="1" dirty="0">
                  <a:solidFill>
                    <a:schemeClr val="dk1"/>
                  </a:solidFill>
                </a:endParaRPr>
              </a:p>
              <a:p>
                <a:pPr marL="466725" lvl="1" indent="-174625">
                  <a:spcAft>
                    <a:spcPts val="600"/>
                  </a:spcAft>
                  <a:buClr>
                    <a:schemeClr val="dk1"/>
                  </a:buClr>
                  <a:buSzPts val="1800"/>
                  <a:buFont typeface="Courier New" panose="02070309020205020404" pitchFamily="49" charset="0"/>
                  <a:buChar char="o"/>
                </a:pPr>
                <a:r>
                  <a:rPr lang="en-US" b="1" dirty="0">
                    <a:solidFill>
                      <a:schemeClr val="dk1"/>
                    </a:solidFill>
                  </a:rPr>
                  <a:t>Confirms redundant information</a:t>
                </a:r>
                <a:endParaRPr b="1" dirty="0">
                  <a:solidFill>
                    <a:schemeClr val="dk1"/>
                  </a:solidFill>
                </a:endParaRPr>
              </a:p>
              <a:p>
                <a:pPr marL="292100" lvl="0" indent="-177800">
                  <a:spcAft>
                    <a:spcPts val="600"/>
                  </a:spcAft>
                  <a:buClr>
                    <a:schemeClr val="dk1"/>
                  </a:buClr>
                  <a:buSzPts val="1800"/>
                  <a:buFont typeface="Arial" panose="020B0604020202020204" pitchFamily="34" charset="0"/>
                  <a:buChar char="•"/>
                </a:pPr>
                <a:r>
                  <a:rPr lang="en-US" b="1" dirty="0">
                    <a:solidFill>
                      <a:schemeClr val="dk1"/>
                    </a:solidFill>
                  </a:rPr>
                  <a:t>Precordial Leads (V1-V6):</a:t>
                </a:r>
                <a:endParaRPr b="1" dirty="0">
                  <a:solidFill>
                    <a:schemeClr val="dk1"/>
                  </a:solidFill>
                </a:endParaRPr>
              </a:p>
              <a:p>
                <a:pPr marL="466725" lvl="1" indent="-174625">
                  <a:buClr>
                    <a:schemeClr val="dk1"/>
                  </a:buClr>
                  <a:buSzPts val="1800"/>
                  <a:buFont typeface="Courier New" panose="02070309020205020404" pitchFamily="49" charset="0"/>
                  <a:buChar char="o"/>
                </a:pPr>
                <a:r>
                  <a:rPr lang="en-US" b="1" dirty="0">
                    <a:solidFill>
                      <a:schemeClr val="dk1"/>
                    </a:solidFill>
                  </a:rPr>
                  <a:t>Low VIF: 2.60 - 3.63 (well below 5.0 threshold)</a:t>
                </a:r>
              </a:p>
              <a:p>
                <a:pPr marL="466725" lvl="1" indent="-174625">
                  <a:buClr>
                    <a:schemeClr val="dk1"/>
                  </a:buClr>
                  <a:buSzPts val="1800"/>
                  <a:buFont typeface="Courier New" panose="02070309020205020404" pitchFamily="49" charset="0"/>
                  <a:buChar char="o"/>
                </a:pPr>
                <a:r>
                  <a:rPr lang="en-US" b="1" dirty="0">
                    <a:solidFill>
                      <a:schemeClr val="dk1"/>
                    </a:solidFill>
                  </a:rPr>
                  <a:t>Indicates unique, independent signals</a:t>
                </a:r>
                <a:endParaRPr b="1" dirty="0">
                  <a:solidFill>
                    <a:schemeClr val="dk1"/>
                  </a:solidFill>
                </a:endParaRPr>
              </a:p>
            </p:txBody>
          </p:sp>
        </mc:Choice>
        <mc:Fallback xmlns="">
          <p:sp>
            <p:nvSpPr>
              <p:cNvPr id="248" name="Google Shape;248;g31a03f20538_0_216"/>
              <p:cNvSpPr>
                <a:spLocks noRot="1" noChangeAspect="1" noMove="1" noResize="1" noEditPoints="1" noAdjustHandles="1" noChangeArrowheads="1" noChangeShapeType="1" noTextEdit="1"/>
              </p:cNvSpPr>
              <p:nvPr/>
            </p:nvSpPr>
            <p:spPr>
              <a:xfrm>
                <a:off x="228600" y="685800"/>
                <a:ext cx="8686500" cy="5943300"/>
              </a:xfrm>
              <a:prstGeom prst="rect">
                <a:avLst/>
              </a:prstGeom>
              <a:blipFill>
                <a:blip r:embed="rId3"/>
                <a:stretch>
                  <a:fillRect l="-1754" t="-1282"/>
                </a:stretch>
              </a:blipFill>
              <a:ln>
                <a:noFill/>
              </a:ln>
            </p:spPr>
            <p:txBody>
              <a:bodyPr/>
              <a:lstStyle/>
              <a:p>
                <a:r>
                  <a:rPr lang="en-US">
                    <a:noFill/>
                  </a:rPr>
                  <a:t> </a:t>
                </a:r>
              </a:p>
            </p:txBody>
          </p:sp>
        </mc:Fallback>
      </mc:AlternateContent>
      <p:sp>
        <p:nvSpPr>
          <p:cNvPr id="2" name="Title 1">
            <a:extLst>
              <a:ext uri="{FF2B5EF4-FFF2-40B4-BE49-F238E27FC236}">
                <a16:creationId xmlns:a16="http://schemas.microsoft.com/office/drawing/2014/main" id="{36DEFC0B-09D1-A9AA-F6DA-FA614F3E3CD9}"/>
              </a:ext>
            </a:extLst>
          </p:cNvPr>
          <p:cNvSpPr txBox="1">
            <a:spLocks/>
          </p:cNvSpPr>
          <p:nvPr/>
        </p:nvSpPr>
        <p:spPr>
          <a:xfrm>
            <a:off x="-11545" y="11186"/>
            <a:ext cx="9155545" cy="328461"/>
          </a:xfrm>
          <a:prstGeom prst="rect">
            <a:avLst/>
          </a:prstGeom>
        </p:spPr>
        <p:txBody>
          <a:bodyPr vert="horz" wrap="none" lIns="228600" tIns="91440" rIns="0" bIns="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t>Variance Inflation Factor (VIF) Analysis</a:t>
            </a:r>
          </a:p>
        </p:txBody>
      </p:sp>
      <p:pic>
        <p:nvPicPr>
          <p:cNvPr id="4" name="Picture 3">
            <a:extLst>
              <a:ext uri="{FF2B5EF4-FFF2-40B4-BE49-F238E27FC236}">
                <a16:creationId xmlns:a16="http://schemas.microsoft.com/office/drawing/2014/main" id="{BAED7A09-D74D-E970-6025-D32E7BCEF40A}"/>
              </a:ext>
            </a:extLst>
          </p:cNvPr>
          <p:cNvPicPr>
            <a:picLocks noChangeAspect="1"/>
          </p:cNvPicPr>
          <p:nvPr/>
        </p:nvPicPr>
        <p:blipFill>
          <a:blip r:embed="rId4"/>
          <a:stretch>
            <a:fillRect/>
          </a:stretch>
        </p:blipFill>
        <p:spPr>
          <a:xfrm>
            <a:off x="4610653" y="3784661"/>
            <a:ext cx="4304447" cy="26316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8">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8">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8">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8">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8">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8">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8">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8">
                                            <p:txEl>
                                              <p:pRg st="13" end="1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8">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8">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8">
                                            <p:txEl>
                                              <p:pRg st="16" end="1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8">
                                            <p:txEl>
                                              <p:pRg st="17" end="1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8">
                                            <p:txEl>
                                              <p:pRg st="18" end="1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8">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6" name="Google Shape;256;g31a03f20538_0_301"/>
          <p:cNvSpPr/>
          <p:nvPr/>
        </p:nvSpPr>
        <p:spPr>
          <a:xfrm>
            <a:off x="228600" y="685800"/>
            <a:ext cx="8686500" cy="5943300"/>
          </a:xfrm>
          <a:prstGeom prst="rect">
            <a:avLst/>
          </a:prstGeom>
          <a:noFill/>
          <a:ln>
            <a:noFill/>
          </a:ln>
        </p:spPr>
        <p:txBody>
          <a:bodyPr spcFirstLastPara="1" wrap="square" lIns="0" tIns="0" rIns="0" bIns="0" anchor="t" anchorCtr="0">
            <a:noAutofit/>
          </a:bodyPr>
          <a:lstStyle/>
          <a:p>
            <a:pPr>
              <a:spcAft>
                <a:spcPts val="600"/>
              </a:spcAft>
              <a:buSzPts val="1100"/>
            </a:pPr>
            <a:r>
              <a:rPr lang="en-US" sz="1800" b="1" kern="1200" dirty="0">
                <a:solidFill>
                  <a:srgbClr val="353585"/>
                </a:solidFill>
                <a:latin typeface="Arial" panose="020B0604020202020204" pitchFamily="34" charset="0"/>
                <a:ea typeface="+mn-ea"/>
                <a:cs typeface="Arial" panose="020B0604020202020204" pitchFamily="34" charset="0"/>
              </a:rPr>
              <a:t>Key Findings:</a:t>
            </a:r>
            <a:endParaRPr sz="1800" b="1" kern="1200" dirty="0">
              <a:solidFill>
                <a:srgbClr val="353585"/>
              </a:solidFill>
              <a:latin typeface="Arial" panose="020B0604020202020204" pitchFamily="34" charset="0"/>
              <a:ea typeface="+mn-ea"/>
              <a:cs typeface="Arial" panose="020B0604020202020204" pitchFamily="34" charset="0"/>
            </a:endParaRPr>
          </a:p>
          <a:p>
            <a:pPr marL="292100" indent="-177800">
              <a:buClr>
                <a:schemeClr val="dk1"/>
              </a:buClr>
              <a:buSzPts val="1800"/>
              <a:buFont typeface="Arial" panose="020B0604020202020204" pitchFamily="34" charset="0"/>
              <a:buChar char="•"/>
            </a:pPr>
            <a:r>
              <a:rPr lang="en-US" sz="1800" b="1" dirty="0">
                <a:solidFill>
                  <a:schemeClr val="dk1"/>
                </a:solidFill>
              </a:rPr>
              <a:t>ECG preprocessing may be unnecessary for deep learning</a:t>
            </a:r>
            <a:endParaRPr sz="1800" b="1" dirty="0">
              <a:solidFill>
                <a:schemeClr val="dk1"/>
              </a:solidFill>
            </a:endParaRPr>
          </a:p>
          <a:p>
            <a:pPr marL="292100" indent="-177800">
              <a:buClr>
                <a:schemeClr val="dk1"/>
              </a:buClr>
              <a:buSzPts val="1800"/>
              <a:buFont typeface="Arial" panose="020B0604020202020204" pitchFamily="34" charset="0"/>
              <a:buChar char="•"/>
            </a:pPr>
            <a:r>
              <a:rPr lang="en-US" sz="1800" b="1" dirty="0">
                <a:solidFill>
                  <a:schemeClr val="dk1"/>
                </a:solidFill>
              </a:rPr>
              <a:t>Raw signal models outperform preprocessed ones</a:t>
            </a:r>
            <a:endParaRPr sz="1800" b="1" dirty="0">
              <a:solidFill>
                <a:schemeClr val="dk1"/>
              </a:solidFill>
            </a:endParaRPr>
          </a:p>
          <a:p>
            <a:pPr marL="292100" indent="-177800">
              <a:buClr>
                <a:schemeClr val="dk1"/>
              </a:buClr>
              <a:buSzPts val="1800"/>
              <a:buFont typeface="Arial" panose="020B0604020202020204" pitchFamily="34" charset="0"/>
              <a:buChar char="•"/>
            </a:pPr>
            <a:r>
              <a:rPr lang="en-US" sz="1800" b="1" dirty="0">
                <a:solidFill>
                  <a:schemeClr val="dk1"/>
                </a:solidFill>
              </a:rPr>
              <a:t>Derived channels show minimal or negative impact</a:t>
            </a:r>
            <a:endParaRPr sz="1800" b="1" dirty="0">
              <a:solidFill>
                <a:schemeClr val="dk1"/>
              </a:solidFill>
            </a:endParaRPr>
          </a:p>
          <a:p>
            <a:pPr marL="292100" indent="-177800">
              <a:buClr>
                <a:schemeClr val="dk1"/>
              </a:buClr>
              <a:buSzPts val="1800"/>
              <a:buFont typeface="Arial" panose="020B0604020202020204" pitchFamily="34" charset="0"/>
              <a:buChar char="•"/>
            </a:pPr>
            <a:r>
              <a:rPr lang="en-US" sz="1800" b="1" dirty="0">
                <a:solidFill>
                  <a:schemeClr val="dk1"/>
                </a:solidFill>
              </a:rPr>
              <a:t>Deep learning can extract features without manual engineering</a:t>
            </a:r>
            <a:endParaRPr sz="1800" b="1" dirty="0">
              <a:solidFill>
                <a:schemeClr val="dk1"/>
              </a:solidFill>
            </a:endParaRPr>
          </a:p>
          <a:p>
            <a:pPr marL="292100" lvl="0" indent="-177800">
              <a:spcAft>
                <a:spcPts val="1200"/>
              </a:spcAft>
              <a:buClr>
                <a:schemeClr val="dk1"/>
              </a:buClr>
              <a:buSzPts val="1800"/>
              <a:buFont typeface="Arial" panose="020B0604020202020204" pitchFamily="34" charset="0"/>
              <a:buChar char="•"/>
            </a:pPr>
            <a:r>
              <a:rPr lang="en-US" sz="1800" b="1" dirty="0">
                <a:solidFill>
                  <a:schemeClr val="dk1"/>
                </a:solidFill>
              </a:rPr>
              <a:t>Simpler approach yields more robust results</a:t>
            </a:r>
            <a:endParaRPr sz="1800" b="1" dirty="0">
              <a:solidFill>
                <a:schemeClr val="dk1"/>
              </a:solidFill>
            </a:endParaRPr>
          </a:p>
          <a:p>
            <a:pPr marL="0" lvl="0" indent="0">
              <a:spcAft>
                <a:spcPts val="600"/>
              </a:spcAft>
              <a:buSzPts val="1100"/>
              <a:buFont typeface="Arial"/>
              <a:buNone/>
            </a:pPr>
            <a:r>
              <a:rPr lang="en-US" sz="1800" b="1" kern="1200" dirty="0">
                <a:solidFill>
                  <a:srgbClr val="353585"/>
                </a:solidFill>
                <a:latin typeface="Arial" panose="020B0604020202020204" pitchFamily="34" charset="0"/>
                <a:ea typeface="+mn-ea"/>
                <a:cs typeface="Arial" panose="020B0604020202020204" pitchFamily="34" charset="0"/>
              </a:rPr>
              <a:t>Research Impact:</a:t>
            </a:r>
            <a:endParaRPr sz="1800" b="1" kern="1200" dirty="0">
              <a:solidFill>
                <a:srgbClr val="353585"/>
              </a:solidFill>
              <a:latin typeface="Arial" panose="020B0604020202020204" pitchFamily="34" charset="0"/>
              <a:ea typeface="+mn-ea"/>
              <a:cs typeface="Arial" panose="020B0604020202020204" pitchFamily="34" charset="0"/>
            </a:endParaRPr>
          </a:p>
          <a:p>
            <a:pPr marL="292100" lvl="0" indent="-177800">
              <a:buClr>
                <a:schemeClr val="dk1"/>
              </a:buClr>
              <a:buSzPts val="1800"/>
              <a:buFont typeface="Arial" panose="020B0604020202020204" pitchFamily="34" charset="0"/>
              <a:buChar char="•"/>
            </a:pPr>
            <a:r>
              <a:rPr lang="en-US" sz="1800" b="1" dirty="0">
                <a:solidFill>
                  <a:schemeClr val="dk1"/>
                </a:solidFill>
              </a:rPr>
              <a:t>Challenges traditional ECG analysis assumptions</a:t>
            </a:r>
            <a:endParaRPr sz="1800" b="1" dirty="0">
              <a:solidFill>
                <a:schemeClr val="dk1"/>
              </a:solidFill>
            </a:endParaRPr>
          </a:p>
          <a:p>
            <a:pPr marL="292100" lvl="0" indent="-177800">
              <a:buClr>
                <a:schemeClr val="dk1"/>
              </a:buClr>
              <a:buSzPts val="1800"/>
              <a:buFont typeface="Arial" panose="020B0604020202020204" pitchFamily="34" charset="0"/>
              <a:buChar char="•"/>
            </a:pPr>
            <a:r>
              <a:rPr lang="en-US" sz="1800" b="1" dirty="0">
                <a:solidFill>
                  <a:schemeClr val="dk1"/>
                </a:solidFill>
              </a:rPr>
              <a:t>Demonstrates deep learning's pattern extraction capability</a:t>
            </a:r>
            <a:endParaRPr sz="1800" b="1" dirty="0">
              <a:solidFill>
                <a:schemeClr val="dk1"/>
              </a:solidFill>
            </a:endParaRPr>
          </a:p>
          <a:p>
            <a:pPr marL="292100" lvl="0" indent="-177800">
              <a:buClr>
                <a:schemeClr val="dk1"/>
              </a:buClr>
              <a:buSzPts val="1800"/>
              <a:buFont typeface="Arial" panose="020B0604020202020204" pitchFamily="34" charset="0"/>
              <a:buChar char="•"/>
            </a:pPr>
            <a:r>
              <a:rPr lang="en-US" sz="1800" b="1" dirty="0">
                <a:solidFill>
                  <a:schemeClr val="dk1"/>
                </a:solidFill>
              </a:rPr>
              <a:t>Suggests streamlined diagnostic pipeline</a:t>
            </a:r>
            <a:endParaRPr sz="1800" b="1" dirty="0">
              <a:solidFill>
                <a:schemeClr val="dk1"/>
              </a:solidFill>
            </a:endParaRPr>
          </a:p>
          <a:p>
            <a:pPr marL="292100" lvl="0" indent="-177800">
              <a:buClr>
                <a:schemeClr val="dk1"/>
              </a:buClr>
              <a:buSzPts val="1800"/>
              <a:buFont typeface="Arial" panose="020B0604020202020204" pitchFamily="34" charset="0"/>
              <a:buChar char="•"/>
            </a:pPr>
            <a:r>
              <a:rPr lang="en-US" sz="1800" b="1" dirty="0">
                <a:solidFill>
                  <a:schemeClr val="dk1"/>
                </a:solidFill>
              </a:rPr>
              <a:t>Potential for more accurate cardiac diagnosis</a:t>
            </a:r>
            <a:endParaRPr sz="1800" b="1" dirty="0">
              <a:solidFill>
                <a:schemeClr val="dk1"/>
              </a:solidFill>
            </a:endParaRPr>
          </a:p>
          <a:p>
            <a:pPr marL="292100" lvl="0" indent="-177800">
              <a:spcAft>
                <a:spcPts val="600"/>
              </a:spcAft>
              <a:buClr>
                <a:schemeClr val="dk1"/>
              </a:buClr>
              <a:buSzPts val="1800"/>
              <a:buFont typeface="Arial" panose="020B0604020202020204" pitchFamily="34" charset="0"/>
              <a:buChar char="•"/>
            </a:pPr>
            <a:r>
              <a:rPr lang="en-US" sz="1800" b="1" dirty="0">
                <a:solidFill>
                  <a:schemeClr val="dk1"/>
                </a:solidFill>
              </a:rPr>
              <a:t>Reduces complexity in model development</a:t>
            </a:r>
            <a:endParaRPr sz="1800" b="1" dirty="0">
              <a:solidFill>
                <a:schemeClr val="dk1"/>
              </a:solidFill>
            </a:endParaRPr>
          </a:p>
          <a:p>
            <a:pPr>
              <a:spcAft>
                <a:spcPts val="600"/>
              </a:spcAft>
              <a:buSzPts val="1100"/>
            </a:pPr>
            <a:r>
              <a:rPr lang="en-US" sz="1800" b="1" kern="1200" dirty="0">
                <a:solidFill>
                  <a:srgbClr val="353585"/>
                </a:solidFill>
                <a:latin typeface="Arial" panose="020B0604020202020204" pitchFamily="34" charset="0"/>
                <a:ea typeface="+mn-ea"/>
                <a:cs typeface="Arial" panose="020B0604020202020204" pitchFamily="34" charset="0"/>
              </a:rPr>
              <a:t>Future Work:</a:t>
            </a:r>
            <a:endParaRPr sz="1800" b="1" kern="1200" dirty="0">
              <a:solidFill>
                <a:srgbClr val="353585"/>
              </a:solidFill>
              <a:latin typeface="Arial" panose="020B0604020202020204" pitchFamily="34" charset="0"/>
              <a:ea typeface="+mn-ea"/>
              <a:cs typeface="Arial" panose="020B0604020202020204" pitchFamily="34" charset="0"/>
            </a:endParaRPr>
          </a:p>
          <a:p>
            <a:pPr marL="292100" indent="-177800">
              <a:buClr>
                <a:schemeClr val="dk1"/>
              </a:buClr>
              <a:buSzPts val="1800"/>
              <a:buFont typeface="Arial" panose="020B0604020202020204" pitchFamily="34" charset="0"/>
              <a:buChar char="•"/>
            </a:pPr>
            <a:r>
              <a:rPr lang="en-US" sz="1800" b="1" dirty="0">
                <a:solidFill>
                  <a:schemeClr val="dk1"/>
                </a:solidFill>
              </a:rPr>
              <a:t>Additional 8-channel experiments planned</a:t>
            </a:r>
            <a:endParaRPr sz="1800" b="1" dirty="0">
              <a:solidFill>
                <a:schemeClr val="dk1"/>
              </a:solidFill>
            </a:endParaRPr>
          </a:p>
          <a:p>
            <a:pPr marL="292100" indent="-177800">
              <a:buClr>
                <a:schemeClr val="dk1"/>
              </a:buClr>
              <a:buSzPts val="1800"/>
              <a:buFont typeface="Arial" panose="020B0604020202020204" pitchFamily="34" charset="0"/>
              <a:buChar char="•"/>
            </a:pPr>
            <a:r>
              <a:rPr lang="en-US" sz="1800" b="1" dirty="0">
                <a:solidFill>
                  <a:schemeClr val="dk1"/>
                </a:solidFill>
              </a:rPr>
              <a:t>Compare raw vs. preprocessed 8-channel signals</a:t>
            </a:r>
            <a:endParaRPr sz="1800" b="1" dirty="0">
              <a:solidFill>
                <a:schemeClr val="dk1"/>
              </a:solidFill>
            </a:endParaRPr>
          </a:p>
          <a:p>
            <a:pPr marL="292100" indent="-177800">
              <a:buClr>
                <a:schemeClr val="dk1"/>
              </a:buClr>
              <a:buSzPts val="1800"/>
              <a:buFont typeface="Arial" panose="020B0604020202020204" pitchFamily="34" charset="0"/>
              <a:buChar char="•"/>
            </a:pPr>
            <a:r>
              <a:rPr lang="en-US" sz="1800" b="1" dirty="0">
                <a:solidFill>
                  <a:schemeClr val="dk1"/>
                </a:solidFill>
              </a:rPr>
              <a:t>Isolate preprocessing effects on primary leads</a:t>
            </a:r>
            <a:endParaRPr sz="1800" b="1" dirty="0">
              <a:solidFill>
                <a:schemeClr val="dk1"/>
              </a:solidFill>
            </a:endParaRPr>
          </a:p>
          <a:p>
            <a:pPr marL="292100" indent="-177800">
              <a:buClr>
                <a:schemeClr val="dk1"/>
              </a:buClr>
              <a:buSzPts val="1800"/>
              <a:buFont typeface="Arial" panose="020B0604020202020204" pitchFamily="34" charset="0"/>
              <a:buChar char="•"/>
            </a:pPr>
            <a:r>
              <a:rPr lang="en-US" sz="1800" b="1" dirty="0">
                <a:solidFill>
                  <a:schemeClr val="dk1"/>
                </a:solidFill>
              </a:rPr>
              <a:t>Evaluate impact without derived channels</a:t>
            </a:r>
            <a:endParaRPr sz="1800" b="1" dirty="0">
              <a:solidFill>
                <a:schemeClr val="dk1"/>
              </a:solidFill>
            </a:endParaRPr>
          </a:p>
          <a:p>
            <a:pPr marL="292100" indent="-177800">
              <a:spcAft>
                <a:spcPts val="600"/>
              </a:spcAft>
              <a:buClr>
                <a:schemeClr val="dk1"/>
              </a:buClr>
              <a:buSzPts val="1800"/>
              <a:buFont typeface="Arial" panose="020B0604020202020204" pitchFamily="34" charset="0"/>
              <a:buChar char="•"/>
            </a:pPr>
            <a:r>
              <a:rPr lang="en-US" sz="1800" b="1" dirty="0">
                <a:solidFill>
                  <a:schemeClr val="dk1"/>
                </a:solidFill>
              </a:rPr>
              <a:t>Focus on raw signal processing optimization</a:t>
            </a:r>
            <a:endParaRPr sz="1800" b="1" dirty="0">
              <a:solidFill>
                <a:schemeClr val="dk1"/>
              </a:solidFill>
            </a:endParaRPr>
          </a:p>
        </p:txBody>
      </p:sp>
      <p:sp>
        <p:nvSpPr>
          <p:cNvPr id="2" name="Title 1">
            <a:extLst>
              <a:ext uri="{FF2B5EF4-FFF2-40B4-BE49-F238E27FC236}">
                <a16:creationId xmlns:a16="http://schemas.microsoft.com/office/drawing/2014/main" id="{F470A5DE-CE36-A02C-5D53-C7C29C82D651}"/>
              </a:ext>
            </a:extLst>
          </p:cNvPr>
          <p:cNvSpPr txBox="1">
            <a:spLocks/>
          </p:cNvSpPr>
          <p:nvPr/>
        </p:nvSpPr>
        <p:spPr>
          <a:xfrm>
            <a:off x="-11545" y="11186"/>
            <a:ext cx="9155545" cy="328461"/>
          </a:xfrm>
          <a:prstGeom prst="rect">
            <a:avLst/>
          </a:prstGeom>
        </p:spPr>
        <p:txBody>
          <a:bodyPr vert="horz" wrap="none" lIns="228600" tIns="91440" rIns="0" bIns="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t>Conclusions and Future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6">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6">
                                            <p:txEl>
                                              <p:pRg st="11" end="1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6">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6">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6">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6">
                                            <p:txEl>
                                              <p:pRg st="15" end="1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6">
                                            <p:txEl>
                                              <p:pRg st="16" end="1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6">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31a03f20538_0_308"/>
          <p:cNvSpPr/>
          <p:nvPr/>
        </p:nvSpPr>
        <p:spPr>
          <a:xfrm>
            <a:off x="228600" y="685800"/>
            <a:ext cx="8686500" cy="5943300"/>
          </a:xfrm>
          <a:prstGeom prst="rect">
            <a:avLst/>
          </a:prstGeom>
          <a:noFill/>
          <a:ln>
            <a:noFill/>
          </a:ln>
        </p:spPr>
        <p:txBody>
          <a:bodyPr spcFirstLastPara="1" wrap="square" lIns="0" tIns="0" rIns="0" bIns="0" anchor="t" anchorCtr="0">
            <a:noAutofit/>
          </a:bodyPr>
          <a:lstStyle/>
          <a:p>
            <a:pPr marL="0" lvl="0" indent="0" algn="l" rtl="0">
              <a:lnSpc>
                <a:spcPct val="115000"/>
              </a:lnSpc>
              <a:spcAft>
                <a:spcPts val="1200"/>
              </a:spcAft>
              <a:buClr>
                <a:schemeClr val="dk1"/>
              </a:buClr>
              <a:buSzPts val="1100"/>
              <a:buFont typeface="Arial"/>
              <a:buNone/>
            </a:pPr>
            <a:r>
              <a:rPr lang="en-US" sz="1800" b="1" dirty="0">
                <a:solidFill>
                  <a:schemeClr val="dk1"/>
                </a:solidFill>
              </a:rPr>
              <a:t>We would like to express our gratitude to Ribeiro et al. for providing the TNMG CODE dataset used in this study, which was instrumental in our analysis.</a:t>
            </a:r>
            <a:endParaRPr sz="1800" b="1" dirty="0">
              <a:solidFill>
                <a:schemeClr val="dk1"/>
              </a:solidFill>
            </a:endParaRPr>
          </a:p>
          <a:p>
            <a:pPr marL="0" lvl="0" indent="0" algn="just" rtl="0">
              <a:spcAft>
                <a:spcPts val="1200"/>
              </a:spcAft>
              <a:buNone/>
            </a:pPr>
            <a:r>
              <a:rPr lang="en-US" sz="1800" b="1" dirty="0">
                <a:solidFill>
                  <a:schemeClr val="dk1"/>
                </a:solidFill>
              </a:rPr>
              <a:t>This material is based upon work supported in part by the by the Temple University Office of the Vice President for Research, and by the Temple University College of Science and Technology Research Experience for Undergraduates program. Any opinions, findings, and conclusions or recommendations expressed in this material are those of the author(s) and do not necessarily reflect the views of Temple University.</a:t>
            </a:r>
            <a:endParaRPr sz="1800" b="1" dirty="0">
              <a:solidFill>
                <a:schemeClr val="dk1"/>
              </a:solidFill>
            </a:endParaRPr>
          </a:p>
        </p:txBody>
      </p:sp>
      <p:sp>
        <p:nvSpPr>
          <p:cNvPr id="2" name="Title 1">
            <a:extLst>
              <a:ext uri="{FF2B5EF4-FFF2-40B4-BE49-F238E27FC236}">
                <a16:creationId xmlns:a16="http://schemas.microsoft.com/office/drawing/2014/main" id="{D0508C16-BA12-08EF-D256-079317989CA4}"/>
              </a:ext>
            </a:extLst>
          </p:cNvPr>
          <p:cNvSpPr txBox="1">
            <a:spLocks/>
          </p:cNvSpPr>
          <p:nvPr/>
        </p:nvSpPr>
        <p:spPr>
          <a:xfrm>
            <a:off x="-11545" y="11186"/>
            <a:ext cx="9155545" cy="328461"/>
          </a:xfrm>
          <a:prstGeom prst="rect">
            <a:avLst/>
          </a:prstGeom>
        </p:spPr>
        <p:txBody>
          <a:bodyPr vert="horz" wrap="none" lIns="228600" tIns="91440" rIns="0" bIns="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t>Acknowledgements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Google Shape;134;p2"/>
          <p:cNvSpPr/>
          <p:nvPr/>
        </p:nvSpPr>
        <p:spPr>
          <a:xfrm>
            <a:off x="228600" y="685800"/>
            <a:ext cx="8686440" cy="5649686"/>
          </a:xfrm>
          <a:prstGeom prst="rect">
            <a:avLst/>
          </a:prstGeom>
          <a:noFill/>
          <a:ln>
            <a:noFill/>
          </a:ln>
        </p:spPr>
        <p:txBody>
          <a:bodyPr spcFirstLastPara="1" wrap="square" lIns="0" tIns="0" rIns="0" bIns="0" anchor="t" anchorCtr="0">
            <a:noAutofit/>
          </a:bodyPr>
          <a:lstStyle/>
          <a:p>
            <a:pPr marL="0" lvl="0" indent="0" algn="l" rtl="0">
              <a:lnSpc>
                <a:spcPct val="100000"/>
              </a:lnSpc>
              <a:spcAft>
                <a:spcPts val="600"/>
              </a:spcAft>
              <a:buClr>
                <a:schemeClr val="dk1"/>
              </a:buClr>
              <a:buSzPts val="1100"/>
              <a:buFont typeface="Arial"/>
              <a:buNone/>
            </a:pPr>
            <a:r>
              <a:rPr lang="en-US" sz="1800" b="1" kern="1200" dirty="0">
                <a:solidFill>
                  <a:srgbClr val="353585"/>
                </a:solidFill>
                <a:latin typeface="Arial" panose="020B0604020202020204" pitchFamily="34" charset="0"/>
                <a:ea typeface="+mn-ea"/>
                <a:cs typeface="Arial" panose="020B0604020202020204" pitchFamily="34" charset="0"/>
              </a:rPr>
              <a:t>Research Question:</a:t>
            </a:r>
            <a:endParaRPr sz="1800" b="1" kern="1200" dirty="0">
              <a:solidFill>
                <a:srgbClr val="353585"/>
              </a:solidFill>
              <a:latin typeface="Arial" panose="020B0604020202020204" pitchFamily="34" charset="0"/>
              <a:ea typeface="+mn-ea"/>
              <a:cs typeface="Arial" panose="020B0604020202020204" pitchFamily="34" charset="0"/>
            </a:endParaRPr>
          </a:p>
          <a:p>
            <a:pPr marL="292100" lvl="0" indent="-177800" algn="l" rtl="0">
              <a:lnSpc>
                <a:spcPct val="100000"/>
              </a:lnSpc>
              <a:spcAft>
                <a:spcPts val="1200"/>
              </a:spcAft>
              <a:buClr>
                <a:schemeClr val="dk1"/>
              </a:buClr>
              <a:buSzPts val="1800"/>
              <a:buFont typeface="Arial" panose="020B0604020202020204" pitchFamily="34" charset="0"/>
              <a:buChar char="•"/>
            </a:pPr>
            <a:r>
              <a:rPr lang="en-US" sz="1800" b="1" dirty="0">
                <a:solidFill>
                  <a:schemeClr val="dk1"/>
                </a:solidFill>
              </a:rPr>
              <a:t>What are the preprocessing requirements for electrocardiogram (ECG) data when using deep learning models, and how does channel reduction impact model performance and diagnostic accuracy?</a:t>
            </a:r>
            <a:endParaRPr sz="1800" b="1" dirty="0">
              <a:solidFill>
                <a:schemeClr val="dk1"/>
              </a:solidFill>
            </a:endParaRPr>
          </a:p>
          <a:p>
            <a:pPr marL="0" lvl="0" indent="0" algn="l" rtl="0">
              <a:lnSpc>
                <a:spcPct val="100000"/>
              </a:lnSpc>
              <a:spcAft>
                <a:spcPts val="600"/>
              </a:spcAft>
              <a:buClr>
                <a:schemeClr val="dk1"/>
              </a:buClr>
              <a:buSzPts val="1100"/>
              <a:buFont typeface="Arial"/>
              <a:buNone/>
            </a:pPr>
            <a:r>
              <a:rPr lang="en-US" sz="1800" b="1" kern="1200" dirty="0">
                <a:solidFill>
                  <a:srgbClr val="353585"/>
                </a:solidFill>
                <a:latin typeface="Arial" panose="020B0604020202020204" pitchFamily="34" charset="0"/>
                <a:ea typeface="+mn-ea"/>
                <a:cs typeface="Arial" panose="020B0604020202020204" pitchFamily="34" charset="0"/>
              </a:rPr>
              <a:t>Methodology:</a:t>
            </a:r>
            <a:endParaRPr sz="1800" b="1" kern="1200" dirty="0">
              <a:solidFill>
                <a:srgbClr val="353585"/>
              </a:solidFill>
              <a:latin typeface="Arial" panose="020B0604020202020204" pitchFamily="34" charset="0"/>
              <a:ea typeface="+mn-ea"/>
              <a:cs typeface="Arial" panose="020B0604020202020204" pitchFamily="34" charset="0"/>
            </a:endParaRPr>
          </a:p>
          <a:p>
            <a:pPr marL="292100" indent="-177800">
              <a:spcAft>
                <a:spcPts val="600"/>
              </a:spcAft>
              <a:buClr>
                <a:schemeClr val="dk1"/>
              </a:buClr>
              <a:buSzPts val="1800"/>
              <a:buFont typeface="Arial" panose="020B0604020202020204" pitchFamily="34" charset="0"/>
              <a:buChar char="•"/>
            </a:pPr>
            <a:r>
              <a:rPr lang="en-US" sz="1800" b="1" dirty="0">
                <a:solidFill>
                  <a:schemeClr val="dk1"/>
                </a:solidFill>
              </a:rPr>
              <a:t>ResNet18 model on TNMG CODE Corpus</a:t>
            </a:r>
            <a:endParaRPr sz="1800" b="1" dirty="0">
              <a:solidFill>
                <a:schemeClr val="dk1"/>
              </a:solidFill>
            </a:endParaRPr>
          </a:p>
          <a:p>
            <a:pPr marL="292100" indent="-177800">
              <a:spcAft>
                <a:spcPts val="600"/>
              </a:spcAft>
              <a:buClr>
                <a:schemeClr val="dk1"/>
              </a:buClr>
              <a:buSzPts val="1800"/>
              <a:buFont typeface="Arial" panose="020B0604020202020204" pitchFamily="34" charset="0"/>
              <a:buChar char="•"/>
            </a:pPr>
            <a:r>
              <a:rPr lang="en-US" sz="1800" b="1" dirty="0">
                <a:solidFill>
                  <a:schemeClr val="dk1"/>
                </a:solidFill>
              </a:rPr>
              <a:t>Systematic comparison of 8 vs. 12 channel ECG data</a:t>
            </a:r>
            <a:endParaRPr sz="1800" b="1" dirty="0">
              <a:solidFill>
                <a:schemeClr val="dk1"/>
              </a:solidFill>
            </a:endParaRPr>
          </a:p>
          <a:p>
            <a:pPr marL="292100" indent="-177800">
              <a:spcAft>
                <a:spcPts val="1200"/>
              </a:spcAft>
              <a:buClr>
                <a:schemeClr val="dk1"/>
              </a:buClr>
              <a:buSzPts val="1800"/>
              <a:buFont typeface="Arial" panose="020B0604020202020204" pitchFamily="34" charset="0"/>
              <a:buChar char="•"/>
            </a:pPr>
            <a:r>
              <a:rPr lang="en-US" sz="1800" b="1" dirty="0">
                <a:solidFill>
                  <a:schemeClr val="dk1"/>
                </a:solidFill>
              </a:rPr>
              <a:t>Ablation analysis to determine channel importance</a:t>
            </a:r>
            <a:endParaRPr sz="1800" b="1" dirty="0">
              <a:solidFill>
                <a:schemeClr val="dk1"/>
              </a:solidFill>
            </a:endParaRPr>
          </a:p>
          <a:p>
            <a:pPr>
              <a:spcAft>
                <a:spcPts val="600"/>
              </a:spcAft>
              <a:buClr>
                <a:schemeClr val="dk1"/>
              </a:buClr>
              <a:buSzPts val="1100"/>
            </a:pPr>
            <a:r>
              <a:rPr lang="en-US" sz="1800" b="1" kern="1200" dirty="0">
                <a:solidFill>
                  <a:srgbClr val="353585"/>
                </a:solidFill>
                <a:latin typeface="Arial" panose="020B0604020202020204" pitchFamily="34" charset="0"/>
                <a:ea typeface="+mn-ea"/>
                <a:cs typeface="Arial" panose="020B0604020202020204" pitchFamily="34" charset="0"/>
              </a:rPr>
              <a:t>Findings:</a:t>
            </a:r>
            <a:endParaRPr sz="1800" b="1" kern="1200" dirty="0">
              <a:solidFill>
                <a:srgbClr val="353585"/>
              </a:solidFill>
              <a:latin typeface="Arial" panose="020B0604020202020204" pitchFamily="34" charset="0"/>
              <a:ea typeface="+mn-ea"/>
              <a:cs typeface="Arial" panose="020B0604020202020204" pitchFamily="34" charset="0"/>
            </a:endParaRPr>
          </a:p>
          <a:p>
            <a:pPr marL="292100" indent="-177800">
              <a:spcAft>
                <a:spcPts val="600"/>
              </a:spcAft>
              <a:buClr>
                <a:schemeClr val="dk1"/>
              </a:buClr>
              <a:buSzPts val="1800"/>
              <a:buFont typeface="Arial" panose="020B0604020202020204" pitchFamily="34" charset="0"/>
              <a:buChar char="•"/>
            </a:pPr>
            <a:r>
              <a:rPr lang="en-US" sz="1800" b="1" dirty="0">
                <a:solidFill>
                  <a:schemeClr val="dk1"/>
                </a:solidFill>
              </a:rPr>
              <a:t>Derived ECG channels showed minimal or a detrimental effect</a:t>
            </a:r>
            <a:endParaRPr sz="1800" b="1" dirty="0">
              <a:solidFill>
                <a:schemeClr val="dk1"/>
              </a:solidFill>
            </a:endParaRPr>
          </a:p>
          <a:p>
            <a:pPr marL="292100" lvl="0" indent="-177800">
              <a:spcAft>
                <a:spcPts val="600"/>
              </a:spcAft>
              <a:buClr>
                <a:schemeClr val="dk1"/>
              </a:buClr>
              <a:buSzPts val="1800"/>
              <a:buFont typeface="Arial" panose="020B0604020202020204" pitchFamily="34" charset="0"/>
              <a:buChar char="•"/>
            </a:pPr>
            <a:r>
              <a:rPr lang="en-US" sz="1800" b="1" dirty="0">
                <a:solidFill>
                  <a:schemeClr val="dk1"/>
                </a:solidFill>
              </a:rPr>
              <a:t>Model performance consistently decreased with more channels</a:t>
            </a:r>
          </a:p>
          <a:p>
            <a:pPr marL="292100" lvl="0" indent="-177800">
              <a:spcAft>
                <a:spcPts val="1200"/>
              </a:spcAft>
              <a:buClr>
                <a:schemeClr val="dk1"/>
              </a:buClr>
              <a:buSzPts val="1800"/>
              <a:buFont typeface="Arial" panose="020B0604020202020204" pitchFamily="34" charset="0"/>
              <a:buChar char="•"/>
            </a:pPr>
            <a:r>
              <a:rPr lang="en-US" sz="1800" b="1" dirty="0">
                <a:solidFill>
                  <a:schemeClr val="dk1"/>
                </a:solidFill>
              </a:rPr>
              <a:t>Deep learning models are effective using raw ECG data</a:t>
            </a:r>
          </a:p>
          <a:p>
            <a:pPr>
              <a:spcAft>
                <a:spcPts val="600"/>
              </a:spcAft>
              <a:buClr>
                <a:schemeClr val="dk1"/>
              </a:buClr>
              <a:buSzPts val="1100"/>
            </a:pPr>
            <a:r>
              <a:rPr lang="en-US" sz="1800" b="1" kern="1200" dirty="0">
                <a:solidFill>
                  <a:srgbClr val="353585"/>
                </a:solidFill>
                <a:latin typeface="Arial" panose="020B0604020202020204" pitchFamily="34" charset="0"/>
                <a:ea typeface="+mn-ea"/>
                <a:cs typeface="Arial" panose="020B0604020202020204" pitchFamily="34" charset="0"/>
              </a:rPr>
              <a:t>Impact:</a:t>
            </a:r>
            <a:endParaRPr sz="1800" b="1" kern="1200" dirty="0">
              <a:solidFill>
                <a:srgbClr val="353585"/>
              </a:solidFill>
              <a:latin typeface="Arial" panose="020B0604020202020204" pitchFamily="34" charset="0"/>
              <a:ea typeface="+mn-ea"/>
              <a:cs typeface="Arial" panose="020B0604020202020204" pitchFamily="34" charset="0"/>
            </a:endParaRPr>
          </a:p>
          <a:p>
            <a:pPr marL="292100" indent="-177800">
              <a:spcAft>
                <a:spcPts val="600"/>
              </a:spcAft>
              <a:buClr>
                <a:schemeClr val="dk1"/>
              </a:buClr>
              <a:buSzPts val="1800"/>
              <a:buFont typeface="Arial" panose="020B0604020202020204" pitchFamily="34" charset="0"/>
              <a:buChar char="•"/>
            </a:pPr>
            <a:r>
              <a:rPr lang="en-US" sz="1800" b="1" dirty="0">
                <a:solidFill>
                  <a:schemeClr val="dk1"/>
                </a:solidFill>
              </a:rPr>
              <a:t>Challenges traditional ECG preprocessing assumptions</a:t>
            </a:r>
          </a:p>
          <a:p>
            <a:pPr marL="292100" indent="-177800">
              <a:spcAft>
                <a:spcPts val="600"/>
              </a:spcAft>
              <a:buClr>
                <a:schemeClr val="dk1"/>
              </a:buClr>
              <a:buSzPts val="1800"/>
              <a:buFont typeface="Arial" panose="020B0604020202020204" pitchFamily="34" charset="0"/>
              <a:buChar char="•"/>
            </a:pPr>
            <a:r>
              <a:rPr lang="en-US" sz="1800" b="1" dirty="0">
                <a:solidFill>
                  <a:schemeClr val="dk1"/>
                </a:solidFill>
              </a:rPr>
              <a:t>Reduces effort needed for machine learning (ML) system development</a:t>
            </a:r>
            <a:endParaRPr sz="1800" b="1" dirty="0">
              <a:solidFill>
                <a:schemeClr val="dk1"/>
              </a:solidFill>
            </a:endParaRPr>
          </a:p>
          <a:p>
            <a:pPr marL="292100" lvl="0" indent="-177800">
              <a:spcAft>
                <a:spcPts val="600"/>
              </a:spcAft>
              <a:buClr>
                <a:schemeClr val="dk1"/>
              </a:buClr>
              <a:buSzPts val="1800"/>
              <a:buFont typeface="Arial" panose="020B0604020202020204" pitchFamily="34" charset="0"/>
              <a:buChar char="•"/>
            </a:pPr>
            <a:r>
              <a:rPr lang="en-US" sz="1800" b="1" dirty="0">
                <a:solidFill>
                  <a:schemeClr val="dk1"/>
                </a:solidFill>
              </a:rPr>
              <a:t>Enables improved medical diagnostics</a:t>
            </a:r>
            <a:endParaRPr sz="1800" b="1" dirty="0">
              <a:solidFill>
                <a:schemeClr val="dk1"/>
              </a:solidFill>
            </a:endParaRPr>
          </a:p>
          <a:p>
            <a:pPr marL="0" marR="0" lvl="0" indent="0" algn="l" rtl="0">
              <a:lnSpc>
                <a:spcPct val="100000"/>
              </a:lnSpc>
              <a:spcBef>
                <a:spcPts val="1200"/>
              </a:spcBef>
              <a:spcAft>
                <a:spcPts val="0"/>
              </a:spcAft>
              <a:buNone/>
            </a:pPr>
            <a:endParaRPr sz="1800" b="1" dirty="0"/>
          </a:p>
        </p:txBody>
      </p:sp>
      <p:sp>
        <p:nvSpPr>
          <p:cNvPr id="2" name="Title 1">
            <a:extLst>
              <a:ext uri="{FF2B5EF4-FFF2-40B4-BE49-F238E27FC236}">
                <a16:creationId xmlns:a16="http://schemas.microsoft.com/office/drawing/2014/main" id="{774451BC-87C3-3DC2-41BF-50490283D993}"/>
              </a:ext>
            </a:extLst>
          </p:cNvPr>
          <p:cNvSpPr txBox="1">
            <a:spLocks/>
          </p:cNvSpPr>
          <p:nvPr/>
        </p:nvSpPr>
        <p:spPr>
          <a:xfrm>
            <a:off x="-1" y="0"/>
            <a:ext cx="9155545" cy="328461"/>
          </a:xfrm>
          <a:prstGeom prst="rect">
            <a:avLst/>
          </a:prstGeom>
        </p:spPr>
        <p:txBody>
          <a:bodyPr vert="horz" wrap="none" lIns="228600" tIns="91440" rIns="0" bIns="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t>Abstract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4">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4">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4">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31a03f20538_0_394"/>
          <p:cNvSpPr txBox="1">
            <a:spLocks noGrp="1"/>
          </p:cNvSpPr>
          <p:nvPr>
            <p:ph type="title" idx="4294967295"/>
          </p:nvPr>
        </p:nvSpPr>
        <p:spPr>
          <a:xfrm>
            <a:off x="228600" y="0"/>
            <a:ext cx="8686500" cy="456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dirty="0"/>
              <a:t>Selected References</a:t>
            </a:r>
            <a:endParaRPr sz="2400" b="0" i="0" u="none" strike="noStrike" cap="none" dirty="0">
              <a:solidFill>
                <a:srgbClr val="000000"/>
              </a:solidFill>
              <a:latin typeface="Calibri"/>
              <a:ea typeface="Calibri"/>
              <a:cs typeface="Calibri"/>
              <a:sym typeface="Calibri"/>
            </a:endParaRPr>
          </a:p>
        </p:txBody>
      </p:sp>
      <p:sp>
        <p:nvSpPr>
          <p:cNvPr id="270" name="Google Shape;270;g31a03f20538_0_394"/>
          <p:cNvSpPr/>
          <p:nvPr/>
        </p:nvSpPr>
        <p:spPr>
          <a:xfrm>
            <a:off x="228600" y="685800"/>
            <a:ext cx="8686500" cy="5943300"/>
          </a:xfrm>
          <a:prstGeom prst="rect">
            <a:avLst/>
          </a:prstGeom>
          <a:noFill/>
          <a:ln>
            <a:noFill/>
          </a:ln>
        </p:spPr>
        <p:txBody>
          <a:bodyPr spcFirstLastPara="1" wrap="square" lIns="0" tIns="0" rIns="0" bIns="0" anchor="t" anchorCtr="0">
            <a:noAutofit/>
          </a:bodyPr>
          <a:lstStyle/>
          <a:p>
            <a:pPr marL="482600" lvl="0" indent="-342900" algn="l" rtl="0">
              <a:spcAft>
                <a:spcPts val="600"/>
              </a:spcAft>
              <a:buClr>
                <a:schemeClr val="dk1"/>
              </a:buClr>
              <a:buSzPts val="1400"/>
              <a:buFont typeface="+mj-lt"/>
              <a:buAutoNum type="arabicPeriod"/>
            </a:pPr>
            <a:r>
              <a:rPr lang="en-US" b="1" dirty="0">
                <a:solidFill>
                  <a:schemeClr val="dk1"/>
                </a:solidFill>
              </a:rPr>
              <a:t>K. He et al., “Deep Residual Learning for Image Recognition,” in </a:t>
            </a:r>
            <a:r>
              <a:rPr lang="en-US" b="1" i="1" dirty="0">
                <a:solidFill>
                  <a:schemeClr val="dk1"/>
                </a:solidFill>
              </a:rPr>
              <a:t>Proceedings of the IEEE/CVF Conference on Computer Vision and Pattern Recognition (CVPR)</a:t>
            </a:r>
            <a:r>
              <a:rPr lang="en-US" b="1" dirty="0">
                <a:solidFill>
                  <a:schemeClr val="dk1"/>
                </a:solidFill>
              </a:rPr>
              <a:t>, 2016.</a:t>
            </a:r>
            <a:endParaRPr b="1" dirty="0">
              <a:solidFill>
                <a:schemeClr val="dk1"/>
              </a:solidFill>
            </a:endParaRPr>
          </a:p>
          <a:p>
            <a:pPr marL="482600" lvl="0" indent="-342900" algn="l" rtl="0">
              <a:spcAft>
                <a:spcPts val="600"/>
              </a:spcAft>
              <a:buClr>
                <a:schemeClr val="dk1"/>
              </a:buClr>
              <a:buSzPts val="1400"/>
              <a:buFont typeface="+mj-lt"/>
              <a:buAutoNum type="arabicPeriod"/>
            </a:pPr>
            <a:r>
              <a:rPr lang="en-US" b="1" dirty="0">
                <a:solidFill>
                  <a:schemeClr val="dk1"/>
                </a:solidFill>
              </a:rPr>
              <a:t>V. Khalkhali et al., “Low Latency Real-Time Seizure Detection Using Transfer Deep Learning,” in </a:t>
            </a:r>
            <a:r>
              <a:rPr lang="en-US" b="1" i="1" dirty="0">
                <a:solidFill>
                  <a:schemeClr val="dk1"/>
                </a:solidFill>
              </a:rPr>
              <a:t>Proceedings of the IEEE Signal Processing in Medicine and Biology Symposium (SPMB)</a:t>
            </a:r>
            <a:r>
              <a:rPr lang="en-US" b="1" dirty="0">
                <a:solidFill>
                  <a:schemeClr val="dk1"/>
                </a:solidFill>
              </a:rPr>
              <a:t>, 2021.</a:t>
            </a:r>
            <a:endParaRPr b="1" dirty="0">
              <a:solidFill>
                <a:schemeClr val="dk1"/>
              </a:solidFill>
            </a:endParaRPr>
          </a:p>
          <a:p>
            <a:pPr marL="482600" lvl="0" indent="-342900" algn="l" rtl="0">
              <a:spcAft>
                <a:spcPts val="600"/>
              </a:spcAft>
              <a:buClr>
                <a:schemeClr val="dk1"/>
              </a:buClr>
              <a:buSzPts val="1400"/>
              <a:buFont typeface="+mj-lt"/>
              <a:buAutoNum type="arabicPeriod"/>
            </a:pPr>
            <a:r>
              <a:rPr lang="en-US" b="1" dirty="0">
                <a:solidFill>
                  <a:schemeClr val="dk1"/>
                </a:solidFill>
              </a:rPr>
              <a:t>M. Bagritsevich et al., “Annotation of the Fox Chase Cancer Center Digital Pathology Corpus,” in </a:t>
            </a:r>
            <a:r>
              <a:rPr lang="en-US" b="1" i="1" dirty="0">
                <a:solidFill>
                  <a:schemeClr val="dk1"/>
                </a:solidFill>
              </a:rPr>
              <a:t>Proceedings of the IEEE Signal Processing in Medicine and Biology Symposium</a:t>
            </a:r>
            <a:r>
              <a:rPr lang="en-US" b="1" dirty="0">
                <a:solidFill>
                  <a:schemeClr val="dk1"/>
                </a:solidFill>
              </a:rPr>
              <a:t>, 2024.</a:t>
            </a:r>
            <a:endParaRPr b="1" dirty="0">
              <a:solidFill>
                <a:schemeClr val="dk1"/>
              </a:solidFill>
            </a:endParaRPr>
          </a:p>
          <a:p>
            <a:pPr marL="482600" lvl="0" indent="-342900" algn="l" rtl="0">
              <a:spcAft>
                <a:spcPts val="600"/>
              </a:spcAft>
              <a:buClr>
                <a:schemeClr val="dk1"/>
              </a:buClr>
              <a:buSzPts val="1400"/>
              <a:buFont typeface="+mj-lt"/>
              <a:buAutoNum type="arabicPeriod"/>
            </a:pPr>
            <a:r>
              <a:rPr lang="en-US" b="1" dirty="0">
                <a:solidFill>
                  <a:schemeClr val="dk1"/>
                </a:solidFill>
              </a:rPr>
              <a:t>A. Paroya et al., “Cardiovascular Disease Detection Using 12-Lead </a:t>
            </a:r>
            <a:r>
              <a:rPr lang="en-US" b="1" dirty="0" err="1">
                <a:solidFill>
                  <a:schemeClr val="dk1"/>
                </a:solidFill>
              </a:rPr>
              <a:t>Electrocariodgram</a:t>
            </a:r>
            <a:r>
              <a:rPr lang="en-US" b="1" dirty="0">
                <a:solidFill>
                  <a:schemeClr val="dk1"/>
                </a:solidFill>
              </a:rPr>
              <a:t> (ECG) Machine Learning,” in </a:t>
            </a:r>
            <a:r>
              <a:rPr lang="en-US" b="1" i="1" dirty="0">
                <a:solidFill>
                  <a:schemeClr val="dk1"/>
                </a:solidFill>
              </a:rPr>
              <a:t>Senior Design I, College of Engineering, Temple University</a:t>
            </a:r>
            <a:r>
              <a:rPr lang="en-US" b="1" dirty="0">
                <a:solidFill>
                  <a:schemeClr val="dk1"/>
                </a:solidFill>
              </a:rPr>
              <a:t>, 2023.</a:t>
            </a:r>
            <a:endParaRPr b="1" dirty="0">
              <a:solidFill>
                <a:schemeClr val="dk1"/>
              </a:solidFill>
            </a:endParaRPr>
          </a:p>
          <a:p>
            <a:pPr marL="482600" lvl="0" indent="-342900" algn="l" rtl="0">
              <a:spcAft>
                <a:spcPts val="600"/>
              </a:spcAft>
              <a:buClr>
                <a:schemeClr val="dk1"/>
              </a:buClr>
              <a:buSzPts val="1400"/>
              <a:buFont typeface="+mj-lt"/>
              <a:buAutoNum type="arabicPeriod"/>
            </a:pPr>
            <a:r>
              <a:rPr lang="en-US" b="1" dirty="0">
                <a:solidFill>
                  <a:schemeClr val="dk1"/>
                </a:solidFill>
              </a:rPr>
              <a:t>A. H. Ribeiro et al., “Automatic diagnosis of the 12-lead ECG using a deep neural network,” </a:t>
            </a:r>
            <a:r>
              <a:rPr lang="en-US" b="1" i="1" dirty="0">
                <a:solidFill>
                  <a:schemeClr val="dk1"/>
                </a:solidFill>
              </a:rPr>
              <a:t>Nature Communications</a:t>
            </a:r>
            <a:r>
              <a:rPr lang="en-US" b="1" dirty="0">
                <a:solidFill>
                  <a:schemeClr val="dk1"/>
                </a:solidFill>
              </a:rPr>
              <a:t>, 2020.</a:t>
            </a:r>
            <a:endParaRPr b="1" dirty="0">
              <a:solidFill>
                <a:schemeClr val="dk1"/>
              </a:solidFill>
            </a:endParaRPr>
          </a:p>
          <a:p>
            <a:pPr marL="482600" lvl="0" indent="-342900" algn="l" rtl="0">
              <a:spcAft>
                <a:spcPts val="600"/>
              </a:spcAft>
              <a:buClr>
                <a:schemeClr val="dk1"/>
              </a:buClr>
              <a:buSzPts val="1400"/>
              <a:buFont typeface="+mj-lt"/>
              <a:buAutoNum type="arabicPeriod"/>
            </a:pPr>
            <a:r>
              <a:rPr lang="en-US" b="1" dirty="0">
                <a:solidFill>
                  <a:schemeClr val="dk1"/>
                </a:solidFill>
              </a:rPr>
              <a:t>L. Pastika et al., “Artificial intelligence-enhanced electrocardiography derived body mass index,” </a:t>
            </a:r>
            <a:r>
              <a:rPr lang="en-US" b="1" i="1" dirty="0" err="1">
                <a:solidFill>
                  <a:schemeClr val="dk1"/>
                </a:solidFill>
              </a:rPr>
              <a:t>npj</a:t>
            </a:r>
            <a:r>
              <a:rPr lang="en-US" b="1" i="1" dirty="0">
                <a:solidFill>
                  <a:schemeClr val="dk1"/>
                </a:solidFill>
              </a:rPr>
              <a:t> Digital Medicine</a:t>
            </a:r>
            <a:r>
              <a:rPr lang="en-US" b="1" dirty="0">
                <a:solidFill>
                  <a:schemeClr val="dk1"/>
                </a:solidFill>
              </a:rPr>
              <a:t>, 2024.</a:t>
            </a:r>
            <a:endParaRPr b="1" dirty="0">
              <a:solidFill>
                <a:schemeClr val="dk1"/>
              </a:solidFill>
            </a:endParaRPr>
          </a:p>
          <a:p>
            <a:pPr marL="482600" lvl="0" indent="-342900" algn="l" rtl="0">
              <a:spcAft>
                <a:spcPts val="600"/>
              </a:spcAft>
              <a:buClr>
                <a:schemeClr val="dk1"/>
              </a:buClr>
              <a:buSzPts val="1400"/>
              <a:buFont typeface="+mj-lt"/>
              <a:buAutoNum type="arabicPeriod"/>
            </a:pPr>
            <a:r>
              <a:rPr lang="en-US" b="1" dirty="0">
                <a:solidFill>
                  <a:schemeClr val="dk1"/>
                </a:solidFill>
              </a:rPr>
              <a:t>P. von Bachmann et al., “Evaluating regression and probabilistic methods for ECG-based electrolyte prediction,” </a:t>
            </a:r>
            <a:r>
              <a:rPr lang="en-US" b="1" i="1" dirty="0">
                <a:solidFill>
                  <a:schemeClr val="dk1"/>
                </a:solidFill>
              </a:rPr>
              <a:t>Scientific Reports</a:t>
            </a:r>
            <a:r>
              <a:rPr lang="en-US" b="1" dirty="0">
                <a:solidFill>
                  <a:schemeClr val="dk1"/>
                </a:solidFill>
              </a:rPr>
              <a:t>, 2024.</a:t>
            </a:r>
            <a:endParaRPr b="1" dirty="0">
              <a:solidFill>
                <a:schemeClr val="dk1"/>
              </a:solidFill>
            </a:endParaRPr>
          </a:p>
          <a:p>
            <a:pPr marL="482600" lvl="0" indent="-342900" algn="l" rtl="0">
              <a:spcAft>
                <a:spcPts val="600"/>
              </a:spcAft>
              <a:buClr>
                <a:schemeClr val="dk1"/>
              </a:buClr>
              <a:buSzPts val="1400"/>
              <a:buFont typeface="+mj-lt"/>
              <a:buAutoNum type="arabicPeriod"/>
            </a:pPr>
            <a:r>
              <a:rPr lang="en-US" b="1" dirty="0">
                <a:solidFill>
                  <a:schemeClr val="dk1"/>
                </a:solidFill>
              </a:rPr>
              <a:t>D. P. Kingma and J. L. Ba, “Adam: A Method for Stochastic Optimization,” </a:t>
            </a:r>
            <a:r>
              <a:rPr lang="en-US" b="1" i="1" dirty="0">
                <a:solidFill>
                  <a:schemeClr val="dk1"/>
                </a:solidFill>
              </a:rPr>
              <a:t>International Conference on Learning Representations</a:t>
            </a:r>
            <a:r>
              <a:rPr lang="en-US" b="1" dirty="0">
                <a:solidFill>
                  <a:schemeClr val="dk1"/>
                </a:solidFill>
              </a:rPr>
              <a:t>, 2015.</a:t>
            </a:r>
            <a:endParaRPr b="1" dirty="0">
              <a:solidFill>
                <a:schemeClr val="dk1"/>
              </a:solidFill>
            </a:endParaRPr>
          </a:p>
          <a:p>
            <a:pPr marL="482600" lvl="0" indent="-342900" algn="l" rtl="0">
              <a:spcAft>
                <a:spcPts val="600"/>
              </a:spcAft>
              <a:buClr>
                <a:schemeClr val="dk1"/>
              </a:buClr>
              <a:buSzPts val="1400"/>
              <a:buFont typeface="+mj-lt"/>
              <a:buAutoNum type="arabicPeriod"/>
            </a:pPr>
            <a:r>
              <a:rPr lang="en-US" b="1" dirty="0">
                <a:solidFill>
                  <a:schemeClr val="dk1"/>
                </a:solidFill>
              </a:rPr>
              <a:t>A. Mao et al., “Cross-Entropy Loss Functions: Theoretical Analysis and Applications,” </a:t>
            </a:r>
            <a:r>
              <a:rPr lang="en-US" b="1" i="1" dirty="0">
                <a:solidFill>
                  <a:schemeClr val="dk1"/>
                </a:solidFill>
              </a:rPr>
              <a:t>International Conference on Machine Learning</a:t>
            </a:r>
            <a:r>
              <a:rPr lang="en-US" b="1" dirty="0">
                <a:solidFill>
                  <a:schemeClr val="dk1"/>
                </a:solidFill>
              </a:rPr>
              <a:t>, 2023.</a:t>
            </a:r>
            <a:endParaRPr b="1" dirty="0">
              <a:solidFill>
                <a:schemeClr val="dk1"/>
              </a:solidFill>
            </a:endParaRPr>
          </a:p>
          <a:p>
            <a:pPr marL="482600" lvl="0" indent="-342900" algn="l" rtl="0">
              <a:spcAft>
                <a:spcPts val="600"/>
              </a:spcAft>
              <a:buClr>
                <a:schemeClr val="dk1"/>
              </a:buClr>
              <a:buSzPts val="1400"/>
              <a:buFont typeface="+mj-lt"/>
              <a:buAutoNum type="arabicPeriod"/>
            </a:pPr>
            <a:r>
              <a:rPr lang="en-US" b="1" dirty="0">
                <a:solidFill>
                  <a:schemeClr val="dk1"/>
                </a:solidFill>
              </a:rPr>
              <a:t>I. C. </a:t>
            </a:r>
            <a:r>
              <a:rPr lang="en-US" b="1" dirty="0" err="1">
                <a:solidFill>
                  <a:schemeClr val="dk1"/>
                </a:solidFill>
              </a:rPr>
              <a:t>Mogotsi</a:t>
            </a:r>
            <a:r>
              <a:rPr lang="en-US" b="1" dirty="0">
                <a:solidFill>
                  <a:schemeClr val="dk1"/>
                </a:solidFill>
              </a:rPr>
              <a:t>, “Introduction to information retrieval,” </a:t>
            </a:r>
            <a:r>
              <a:rPr lang="en-US" b="1" i="1" dirty="0">
                <a:solidFill>
                  <a:schemeClr val="dk1"/>
                </a:solidFill>
              </a:rPr>
              <a:t>Information Retrieval</a:t>
            </a:r>
            <a:r>
              <a:rPr lang="en-US" b="1" dirty="0">
                <a:solidFill>
                  <a:schemeClr val="dk1"/>
                </a:solidFill>
              </a:rPr>
              <a:t>, 2010.</a:t>
            </a:r>
            <a:endParaRPr b="1" dirty="0">
              <a:solidFill>
                <a:schemeClr val="dk1"/>
              </a:solidFill>
            </a:endParaRPr>
          </a:p>
          <a:p>
            <a:pPr marL="482600" lvl="0" indent="-342900" algn="l" rtl="0">
              <a:spcAft>
                <a:spcPts val="600"/>
              </a:spcAft>
              <a:buClr>
                <a:schemeClr val="dk1"/>
              </a:buClr>
              <a:buSzPts val="1400"/>
              <a:buFont typeface="+mj-lt"/>
              <a:buAutoNum type="arabicPeriod"/>
            </a:pPr>
            <a:r>
              <a:rPr lang="en-US" b="1" dirty="0">
                <a:solidFill>
                  <a:schemeClr val="dk1"/>
                </a:solidFill>
              </a:rPr>
              <a:t>R. </a:t>
            </a:r>
            <a:r>
              <a:rPr lang="en-US" b="1" dirty="0" err="1">
                <a:solidFill>
                  <a:schemeClr val="dk1"/>
                </a:solidFill>
              </a:rPr>
              <a:t>Meyes</a:t>
            </a:r>
            <a:r>
              <a:rPr lang="en-US" b="1" dirty="0">
                <a:solidFill>
                  <a:schemeClr val="dk1"/>
                </a:solidFill>
              </a:rPr>
              <a:t> et al., “Ablation Studies in Artificial Neural Networks,” 2019.</a:t>
            </a:r>
            <a:endParaRPr b="1" dirty="0">
              <a:solidFill>
                <a:schemeClr val="dk1"/>
              </a:solidFill>
            </a:endParaRPr>
          </a:p>
          <a:p>
            <a:pPr marL="482600" lvl="0" indent="-342900" algn="l" rtl="0">
              <a:spcAft>
                <a:spcPts val="600"/>
              </a:spcAft>
              <a:buClr>
                <a:schemeClr val="dk1"/>
              </a:buClr>
              <a:buSzPts val="1400"/>
              <a:buFont typeface="+mj-lt"/>
              <a:buAutoNum type="arabicPeriod"/>
            </a:pPr>
            <a:r>
              <a:rPr lang="en-US" b="1" dirty="0">
                <a:solidFill>
                  <a:schemeClr val="dk1"/>
                </a:solidFill>
              </a:rPr>
              <a:t>M. H. Graham, “Confronting Multicollinearity in Ecological Multiple Regression,” </a:t>
            </a:r>
            <a:r>
              <a:rPr lang="en-US" b="1" i="1" dirty="0">
                <a:solidFill>
                  <a:schemeClr val="dk1"/>
                </a:solidFill>
              </a:rPr>
              <a:t>Ecology</a:t>
            </a:r>
            <a:r>
              <a:rPr lang="en-US" b="1" dirty="0">
                <a:solidFill>
                  <a:schemeClr val="dk1"/>
                </a:solidFill>
              </a:rPr>
              <a:t>, 2003.</a:t>
            </a:r>
            <a:endParaRPr b="1" dirty="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g31a03f20538_0_2"/>
          <p:cNvSpPr/>
          <p:nvPr/>
        </p:nvSpPr>
        <p:spPr>
          <a:xfrm>
            <a:off x="228600" y="685800"/>
            <a:ext cx="8686500" cy="2347736"/>
          </a:xfrm>
          <a:prstGeom prst="rect">
            <a:avLst/>
          </a:prstGeom>
          <a:noFill/>
          <a:ln>
            <a:noFill/>
          </a:ln>
        </p:spPr>
        <p:txBody>
          <a:bodyPr spcFirstLastPara="1" wrap="square" lIns="0" tIns="0" rIns="0" bIns="0" anchor="t" anchorCtr="0">
            <a:noAutofit/>
          </a:bodyPr>
          <a:lstStyle/>
          <a:p>
            <a:pPr marL="0" lvl="0" indent="0" algn="l" rtl="0">
              <a:spcAft>
                <a:spcPts val="600"/>
              </a:spcAft>
              <a:buClr>
                <a:schemeClr val="dk1"/>
              </a:buClr>
              <a:buSzPts val="1100"/>
              <a:buFont typeface="Arial"/>
              <a:buNone/>
            </a:pPr>
            <a:r>
              <a:rPr lang="en-US" sz="1800" b="1" kern="1200" dirty="0">
                <a:solidFill>
                  <a:srgbClr val="353585"/>
                </a:solidFill>
                <a:latin typeface="Arial" panose="020B0604020202020204" pitchFamily="34" charset="0"/>
                <a:ea typeface="+mn-ea"/>
                <a:cs typeface="Arial" panose="020B0604020202020204" pitchFamily="34" charset="0"/>
              </a:rPr>
              <a:t>Traditional ECG Processing:</a:t>
            </a:r>
            <a:endParaRPr sz="1800" b="1" kern="1200" dirty="0">
              <a:solidFill>
                <a:srgbClr val="353585"/>
              </a:solidFill>
              <a:latin typeface="Arial" panose="020B0604020202020204" pitchFamily="34" charset="0"/>
              <a:ea typeface="+mn-ea"/>
              <a:cs typeface="Arial" panose="020B0604020202020204" pitchFamily="34" charset="0"/>
            </a:endParaRPr>
          </a:p>
          <a:p>
            <a:pPr marL="346075" lvl="0" indent="-231775" algn="l" rtl="0">
              <a:spcAft>
                <a:spcPts val="600"/>
              </a:spcAft>
              <a:buClr>
                <a:schemeClr val="dk1"/>
              </a:buClr>
              <a:buSzPct val="75000"/>
              <a:buFont typeface="Arial" panose="020B0604020202020204" pitchFamily="34" charset="0"/>
              <a:buChar char="•"/>
            </a:pPr>
            <a:r>
              <a:rPr lang="en-US" sz="1800" b="1" dirty="0">
                <a:solidFill>
                  <a:schemeClr val="dk1"/>
                </a:solidFill>
              </a:rPr>
              <a:t>Cardiologists rely on preprocessed ECG </a:t>
            </a:r>
            <a:br>
              <a:rPr lang="en-US" sz="1800" b="1" dirty="0">
                <a:solidFill>
                  <a:schemeClr val="dk1"/>
                </a:solidFill>
              </a:rPr>
            </a:br>
            <a:r>
              <a:rPr lang="en-US" sz="1800" b="1" dirty="0">
                <a:solidFill>
                  <a:schemeClr val="dk1"/>
                </a:solidFill>
              </a:rPr>
              <a:t>data and derived channels</a:t>
            </a:r>
            <a:endParaRPr sz="1800" b="1" dirty="0">
              <a:solidFill>
                <a:schemeClr val="dk1"/>
              </a:solidFill>
            </a:endParaRPr>
          </a:p>
          <a:p>
            <a:pPr marL="346075" indent="-231775">
              <a:spcAft>
                <a:spcPts val="600"/>
              </a:spcAft>
              <a:buClr>
                <a:schemeClr val="dk1"/>
              </a:buClr>
              <a:buSzPct val="75000"/>
              <a:buFont typeface="Arial" panose="020B0604020202020204" pitchFamily="34" charset="0"/>
              <a:buChar char="•"/>
            </a:pPr>
            <a:r>
              <a:rPr lang="en-US" sz="1800" b="1" dirty="0">
                <a:solidFill>
                  <a:schemeClr val="dk1"/>
                </a:solidFill>
              </a:rPr>
              <a:t>Current methods combine raw signals </a:t>
            </a:r>
            <a:br>
              <a:rPr lang="en-US" sz="1800" b="1" dirty="0">
                <a:solidFill>
                  <a:schemeClr val="dk1"/>
                </a:solidFill>
              </a:rPr>
            </a:br>
            <a:r>
              <a:rPr lang="en-US" sz="1800" b="1" dirty="0">
                <a:solidFill>
                  <a:schemeClr val="dk1"/>
                </a:solidFill>
              </a:rPr>
              <a:t>through linear combinations</a:t>
            </a:r>
            <a:endParaRPr sz="1800" b="1" dirty="0">
              <a:solidFill>
                <a:schemeClr val="dk1"/>
              </a:solidFill>
            </a:endParaRPr>
          </a:p>
          <a:p>
            <a:pPr marL="346075" indent="-231775">
              <a:spcAft>
                <a:spcPts val="600"/>
              </a:spcAft>
              <a:buClr>
                <a:schemeClr val="dk1"/>
              </a:buClr>
              <a:buSzPct val="75000"/>
              <a:buFont typeface="Arial" panose="020B0604020202020204" pitchFamily="34" charset="0"/>
              <a:buChar char="•"/>
            </a:pPr>
            <a:r>
              <a:rPr lang="en-US" sz="1800" b="1" dirty="0">
                <a:solidFill>
                  <a:schemeClr val="dk1"/>
                </a:solidFill>
              </a:rPr>
              <a:t>Preprocessing steps can mask or eliminate </a:t>
            </a:r>
            <a:br>
              <a:rPr lang="en-US" sz="1800" b="1" dirty="0">
                <a:solidFill>
                  <a:schemeClr val="dk1"/>
                </a:solidFill>
              </a:rPr>
            </a:br>
            <a:r>
              <a:rPr lang="en-US" sz="1800" b="1" dirty="0">
                <a:solidFill>
                  <a:schemeClr val="dk1"/>
                </a:solidFill>
              </a:rPr>
              <a:t>subtle diagnostic patterns</a:t>
            </a:r>
            <a:endParaRPr sz="1800" b="1" dirty="0">
              <a:solidFill>
                <a:schemeClr val="dk1"/>
              </a:solidFill>
            </a:endParaRPr>
          </a:p>
          <a:p>
            <a:pPr marL="0" marR="0" lvl="0" indent="0" algn="l" rtl="0">
              <a:lnSpc>
                <a:spcPct val="100000"/>
              </a:lnSpc>
              <a:spcBef>
                <a:spcPts val="1200"/>
              </a:spcBef>
              <a:spcAft>
                <a:spcPts val="0"/>
              </a:spcAft>
              <a:buNone/>
            </a:pPr>
            <a:endParaRPr sz="1800" b="1" dirty="0">
              <a:solidFill>
                <a:schemeClr val="dk1"/>
              </a:solidFill>
            </a:endParaRPr>
          </a:p>
        </p:txBody>
      </p:sp>
      <p:sp>
        <p:nvSpPr>
          <p:cNvPr id="6" name="Title 1">
            <a:extLst>
              <a:ext uri="{FF2B5EF4-FFF2-40B4-BE49-F238E27FC236}">
                <a16:creationId xmlns:a16="http://schemas.microsoft.com/office/drawing/2014/main" id="{2FC62EA5-7F5B-AC8C-1EAC-BFD558D5CBFE}"/>
              </a:ext>
            </a:extLst>
          </p:cNvPr>
          <p:cNvSpPr txBox="1">
            <a:spLocks/>
          </p:cNvSpPr>
          <p:nvPr/>
        </p:nvSpPr>
        <p:spPr>
          <a:xfrm>
            <a:off x="0" y="0"/>
            <a:ext cx="9155545" cy="328461"/>
          </a:xfrm>
          <a:prstGeom prst="rect">
            <a:avLst/>
          </a:prstGeom>
        </p:spPr>
        <p:txBody>
          <a:bodyPr vert="horz" wrap="none" lIns="228600" tIns="91440" rIns="0" bIns="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t>Introduction</a:t>
            </a:r>
          </a:p>
        </p:txBody>
      </p:sp>
      <p:grpSp>
        <p:nvGrpSpPr>
          <p:cNvPr id="3" name="Group 2">
            <a:extLst>
              <a:ext uri="{FF2B5EF4-FFF2-40B4-BE49-F238E27FC236}">
                <a16:creationId xmlns:a16="http://schemas.microsoft.com/office/drawing/2014/main" id="{94734B5B-C306-FE2C-93BB-45F02A1F39CA}"/>
              </a:ext>
            </a:extLst>
          </p:cNvPr>
          <p:cNvGrpSpPr/>
          <p:nvPr/>
        </p:nvGrpSpPr>
        <p:grpSpPr>
          <a:xfrm>
            <a:off x="5442857" y="892630"/>
            <a:ext cx="3276600" cy="2253341"/>
            <a:chOff x="5713157" y="1482725"/>
            <a:chExt cx="6328941" cy="4745276"/>
          </a:xfrm>
        </p:grpSpPr>
        <p:pic>
          <p:nvPicPr>
            <p:cNvPr id="4" name="Picture 6" descr="Electrocardiography - Wikipedia">
              <a:extLst>
                <a:ext uri="{FF2B5EF4-FFF2-40B4-BE49-F238E27FC236}">
                  <a16:creationId xmlns:a16="http://schemas.microsoft.com/office/drawing/2014/main" id="{5F14C008-C1F4-0A40-71F2-723C29C651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0726" y="1909853"/>
              <a:ext cx="4081372" cy="40813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EASI ECG | Mentalab Wiki">
              <a:extLst>
                <a:ext uri="{FF2B5EF4-FFF2-40B4-BE49-F238E27FC236}">
                  <a16:creationId xmlns:a16="http://schemas.microsoft.com/office/drawing/2014/main" id="{D78076E8-B8BD-C1D8-AB2D-E44EE16DC1D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324" b="4652"/>
            <a:stretch/>
          </p:blipFill>
          <p:spPr bwMode="auto">
            <a:xfrm>
              <a:off x="5713157" y="1482725"/>
              <a:ext cx="2247569" cy="4745276"/>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Content Placeholder 4" descr="A diagram of a brain&#10;&#10;Description automatically generated">
            <a:extLst>
              <a:ext uri="{FF2B5EF4-FFF2-40B4-BE49-F238E27FC236}">
                <a16:creationId xmlns:a16="http://schemas.microsoft.com/office/drawing/2014/main" id="{DEC8D473-90D0-4138-4C6F-1735F5113195}"/>
              </a:ext>
            </a:extLst>
          </p:cNvPr>
          <p:cNvPicPr>
            <a:picLocks noChangeAspect="1"/>
          </p:cNvPicPr>
          <p:nvPr/>
        </p:nvPicPr>
        <p:blipFill rotWithShape="1">
          <a:blip r:embed="rId5">
            <a:extLst>
              <a:ext uri="{28A0092B-C50C-407E-A947-70E740481C1C}">
                <a14:useLocalDpi xmlns:a14="http://schemas.microsoft.com/office/drawing/2010/main" val="0"/>
              </a:ext>
            </a:extLst>
          </a:blip>
          <a:srcRect l="7465" t="5583" r="12478" b="3916"/>
          <a:stretch/>
        </p:blipFill>
        <p:spPr>
          <a:xfrm>
            <a:off x="228600" y="3788530"/>
            <a:ext cx="2883661" cy="2438100"/>
          </a:xfrm>
          <a:prstGeom prst="rect">
            <a:avLst/>
          </a:prstGeom>
        </p:spPr>
      </p:pic>
      <p:sp>
        <p:nvSpPr>
          <p:cNvPr id="8" name="Google Shape;141;g31a03f20538_0_2">
            <a:extLst>
              <a:ext uri="{FF2B5EF4-FFF2-40B4-BE49-F238E27FC236}">
                <a16:creationId xmlns:a16="http://schemas.microsoft.com/office/drawing/2014/main" id="{C3F08E43-7C5F-46B8-B2A5-42075EF5CFEF}"/>
              </a:ext>
            </a:extLst>
          </p:cNvPr>
          <p:cNvSpPr/>
          <p:nvPr/>
        </p:nvSpPr>
        <p:spPr>
          <a:xfrm>
            <a:off x="3505200" y="3614131"/>
            <a:ext cx="5410200" cy="2786897"/>
          </a:xfrm>
          <a:prstGeom prst="rect">
            <a:avLst/>
          </a:prstGeom>
          <a:noFill/>
          <a:ln>
            <a:noFill/>
          </a:ln>
        </p:spPr>
        <p:txBody>
          <a:bodyPr spcFirstLastPara="1" wrap="square" lIns="0" tIns="0" rIns="0" bIns="0" anchor="t" anchorCtr="0">
            <a:noAutofit/>
          </a:bodyPr>
          <a:lstStyle/>
          <a:p>
            <a:pPr>
              <a:spcAft>
                <a:spcPts val="600"/>
              </a:spcAft>
              <a:buClr>
                <a:schemeClr val="dk1"/>
              </a:buClr>
              <a:buSzPts val="1100"/>
            </a:pPr>
            <a:r>
              <a:rPr lang="en-US" sz="1800" b="1" kern="1200" dirty="0">
                <a:solidFill>
                  <a:srgbClr val="353585"/>
                </a:solidFill>
                <a:latin typeface="Arial" panose="020B0604020202020204" pitchFamily="34" charset="0"/>
                <a:ea typeface="+mn-ea"/>
                <a:cs typeface="Arial" panose="020B0604020202020204" pitchFamily="34" charset="0"/>
              </a:rPr>
              <a:t>Deep Learning Advantages:</a:t>
            </a:r>
            <a:endParaRPr sz="1800" b="1" kern="1200" dirty="0">
              <a:solidFill>
                <a:srgbClr val="353585"/>
              </a:solidFill>
              <a:latin typeface="Arial" panose="020B0604020202020204" pitchFamily="34" charset="0"/>
              <a:ea typeface="+mn-ea"/>
              <a:cs typeface="Arial" panose="020B0604020202020204" pitchFamily="34" charset="0"/>
            </a:endParaRPr>
          </a:p>
          <a:p>
            <a:pPr marL="346075" lvl="0" indent="-231775" algn="l" rtl="0">
              <a:spcAft>
                <a:spcPts val="600"/>
              </a:spcAft>
              <a:buClr>
                <a:schemeClr val="dk1"/>
              </a:buClr>
              <a:buSzPts val="1800"/>
              <a:buFont typeface="Arial" panose="020B0604020202020204" pitchFamily="34" charset="0"/>
              <a:buChar char="•"/>
            </a:pPr>
            <a:r>
              <a:rPr lang="en-US" sz="1800" b="1" dirty="0">
                <a:solidFill>
                  <a:schemeClr val="dk1"/>
                </a:solidFill>
              </a:rPr>
              <a:t>Neural networks excel at extracting complex</a:t>
            </a:r>
            <a:br>
              <a:rPr lang="en-US" sz="1800" b="1" dirty="0">
                <a:solidFill>
                  <a:schemeClr val="dk1"/>
                </a:solidFill>
              </a:rPr>
            </a:br>
            <a:r>
              <a:rPr lang="en-US" sz="1800" b="1" dirty="0">
                <a:solidFill>
                  <a:schemeClr val="dk1"/>
                </a:solidFill>
              </a:rPr>
              <a:t>features autonomously</a:t>
            </a:r>
            <a:endParaRPr sz="1800" b="1" dirty="0">
              <a:solidFill>
                <a:schemeClr val="dk1"/>
              </a:solidFill>
            </a:endParaRPr>
          </a:p>
          <a:p>
            <a:pPr marL="346075" lvl="0" indent="-231775" algn="l" rtl="0">
              <a:spcAft>
                <a:spcPts val="600"/>
              </a:spcAft>
              <a:buClr>
                <a:schemeClr val="dk1"/>
              </a:buClr>
              <a:buSzPts val="1800"/>
              <a:buFont typeface="Arial" panose="020B0604020202020204" pitchFamily="34" charset="0"/>
              <a:buChar char="•"/>
            </a:pPr>
            <a:r>
              <a:rPr lang="en-US" sz="1800" b="1" dirty="0">
                <a:solidFill>
                  <a:schemeClr val="dk1"/>
                </a:solidFill>
              </a:rPr>
              <a:t>Can process raw physiological signals without manual engineering</a:t>
            </a:r>
            <a:endParaRPr sz="1800" b="1" dirty="0">
              <a:solidFill>
                <a:schemeClr val="dk1"/>
              </a:solidFill>
            </a:endParaRPr>
          </a:p>
          <a:p>
            <a:pPr marL="346075" lvl="0" indent="-231775" algn="l" rtl="0">
              <a:spcAft>
                <a:spcPts val="600"/>
              </a:spcAft>
              <a:buClr>
                <a:schemeClr val="dk1"/>
              </a:buClr>
              <a:buSzPts val="1800"/>
              <a:buFont typeface="Arial" panose="020B0604020202020204" pitchFamily="34" charset="0"/>
              <a:buChar char="•"/>
            </a:pPr>
            <a:r>
              <a:rPr lang="en-US" sz="1800" b="1" dirty="0">
                <a:solidFill>
                  <a:schemeClr val="dk1"/>
                </a:solidFill>
              </a:rPr>
              <a:t>Potential to identify patterns lost in traditional </a:t>
            </a:r>
            <a:br>
              <a:rPr lang="en-US" sz="1800" b="1" dirty="0">
                <a:solidFill>
                  <a:schemeClr val="dk1"/>
                </a:solidFill>
              </a:rPr>
            </a:br>
            <a:r>
              <a:rPr lang="en-US" sz="1800" b="1" dirty="0">
                <a:solidFill>
                  <a:schemeClr val="dk1"/>
                </a:solidFill>
              </a:rPr>
              <a:t>preprocessing</a:t>
            </a:r>
            <a:endParaRPr sz="1800" b="1" dirty="0">
              <a:solidFill>
                <a:schemeClr val="dk1"/>
              </a:solidFill>
            </a:endParaRPr>
          </a:p>
          <a:p>
            <a:pPr marL="346075" lvl="0" indent="-231775" algn="l" rtl="0">
              <a:spcAft>
                <a:spcPts val="600"/>
              </a:spcAft>
              <a:buClr>
                <a:schemeClr val="dk1"/>
              </a:buClr>
              <a:buSzPts val="1800"/>
              <a:buFont typeface="Arial" panose="020B0604020202020204" pitchFamily="34" charset="0"/>
              <a:buChar char="•"/>
            </a:pPr>
            <a:r>
              <a:rPr lang="en-US" sz="1800" b="1" dirty="0">
                <a:solidFill>
                  <a:schemeClr val="dk1"/>
                </a:solidFill>
              </a:rPr>
              <a:t>Streamlines diagnostic pipeline while </a:t>
            </a:r>
            <a:br>
              <a:rPr lang="en-US" sz="1800" b="1" dirty="0">
                <a:solidFill>
                  <a:schemeClr val="dk1"/>
                </a:solidFill>
              </a:rPr>
            </a:br>
            <a:r>
              <a:rPr lang="en-US" sz="1800" b="1" dirty="0">
                <a:solidFill>
                  <a:schemeClr val="dk1"/>
                </a:solidFill>
              </a:rPr>
              <a:t>preserving signal integrity</a:t>
            </a:r>
            <a:endParaRPr sz="1800" b="1" dirty="0">
              <a:solidFill>
                <a:schemeClr val="dk1"/>
              </a:solidFill>
            </a:endParaRPr>
          </a:p>
          <a:p>
            <a:pPr marL="0" marR="0" lvl="0" indent="0" algn="l" rtl="0">
              <a:lnSpc>
                <a:spcPct val="100000"/>
              </a:lnSpc>
              <a:spcBef>
                <a:spcPts val="1200"/>
              </a:spcBef>
              <a:spcAft>
                <a:spcPts val="0"/>
              </a:spcAft>
              <a:buNone/>
            </a:pPr>
            <a:endParaRPr sz="1800" b="1"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7" name="Google Shape;147;g31a03f20538_0_104"/>
              <p:cNvSpPr/>
              <p:nvPr/>
            </p:nvSpPr>
            <p:spPr>
              <a:xfrm>
                <a:off x="228600" y="4688570"/>
                <a:ext cx="4506686" cy="1940530"/>
              </a:xfrm>
              <a:prstGeom prst="rect">
                <a:avLst/>
              </a:prstGeom>
              <a:noFill/>
              <a:ln>
                <a:noFill/>
              </a:ln>
            </p:spPr>
            <p:txBody>
              <a:bodyPr spcFirstLastPara="1" wrap="square" lIns="0" tIns="0" rIns="0" bIns="0" anchor="t" anchorCtr="0">
                <a:noAutofit/>
              </a:bodyPr>
              <a:lstStyle/>
              <a:p>
                <a:pPr>
                  <a:spcAft>
                    <a:spcPts val="600"/>
                  </a:spcAft>
                  <a:buClr>
                    <a:schemeClr val="dk1"/>
                  </a:buClr>
                  <a:buSzPts val="1100"/>
                </a:pPr>
                <a:r>
                  <a:rPr lang="en-US" sz="1800" b="1" kern="1200" dirty="0">
                    <a:solidFill>
                      <a:srgbClr val="353585"/>
                    </a:solidFill>
                    <a:latin typeface="Arial" panose="020B0604020202020204" pitchFamily="34" charset="0"/>
                    <a:ea typeface="+mn-ea"/>
                    <a:cs typeface="Arial" panose="020B0604020202020204" pitchFamily="34" charset="0"/>
                  </a:rPr>
                  <a:t>Standard 10-Lead ECG:</a:t>
                </a:r>
              </a:p>
              <a:p>
                <a:pPr marL="173038" lvl="1" indent="-163513" algn="l" rtl="0">
                  <a:spcAft>
                    <a:spcPts val="600"/>
                  </a:spcAft>
                  <a:buClr>
                    <a:schemeClr val="dk1"/>
                  </a:buClr>
                  <a:buSzPts val="1800"/>
                  <a:buFont typeface="Arial" panose="020B0604020202020204" pitchFamily="34" charset="0"/>
                  <a:buChar char="•"/>
                </a:pPr>
                <a:r>
                  <a:rPr lang="en-US" sz="1800" b="1" dirty="0">
                    <a:solidFill>
                      <a:schemeClr val="dk1"/>
                    </a:solidFill>
                  </a:rPr>
                  <a:t>6 precordial leads (V1-V6) on chest</a:t>
                </a:r>
              </a:p>
              <a:p>
                <a:pPr marL="173038" lvl="1" indent="-163513" algn="l" rtl="0">
                  <a:spcAft>
                    <a:spcPts val="600"/>
                  </a:spcAft>
                  <a:buClr>
                    <a:schemeClr val="dk1"/>
                  </a:buClr>
                  <a:buSzPts val="1800"/>
                  <a:buFont typeface="Arial" panose="020B0604020202020204" pitchFamily="34" charset="0"/>
                  <a:buChar char="•"/>
                </a:pPr>
                <a:r>
                  <a:rPr lang="en-US" sz="1800" b="1" dirty="0">
                    <a:solidFill>
                      <a:schemeClr val="dk1"/>
                    </a:solidFill>
                  </a:rPr>
                  <a:t>4 limb leads on arms and legs</a:t>
                </a:r>
                <a:br>
                  <a:rPr lang="en-US" sz="1800" b="1" dirty="0">
                    <a:solidFill>
                      <a:schemeClr val="dk1"/>
                    </a:solidFill>
                  </a:rPr>
                </a:br>
                <a:r>
                  <a:rPr lang="en-US" sz="1800" b="1" dirty="0">
                    <a:solidFill>
                      <a:schemeClr val="dk1"/>
                    </a:solidFill>
                  </a:rPr>
                  <a:t>(RA, LA, LL, RL-ground)</a:t>
                </a:r>
              </a:p>
              <a:p>
                <a:pPr marL="173038" lvl="1" indent="-163513">
                  <a:spcAft>
                    <a:spcPts val="600"/>
                  </a:spcAft>
                  <a:buClr>
                    <a:schemeClr val="dk1"/>
                  </a:buClr>
                  <a:buSzPts val="1800"/>
                  <a:buFont typeface="Arial" panose="020B0604020202020204" pitchFamily="34" charset="0"/>
                  <a:buChar char="•"/>
                </a:pPr>
                <a:r>
                  <a:rPr lang="en-US" sz="1800" b="1" dirty="0">
                    <a:solidFill>
                      <a:schemeClr val="dk1"/>
                    </a:solidFill>
                  </a:rPr>
                  <a:t>Records 8 raw waveforms</a:t>
                </a:r>
                <a:br>
                  <a:rPr lang="en-US" sz="1800" b="1" dirty="0">
                    <a:solidFill>
                      <a:schemeClr val="dk1"/>
                    </a:solidFill>
                  </a:rPr>
                </a:br>
                <a:r>
                  <a:rPr lang="en-US" sz="1800" b="1" dirty="0">
                    <a:solidFill>
                      <a:schemeClr val="dk1"/>
                    </a:solidFill>
                  </a:rPr>
                  <a:t>(</a:t>
                </a:r>
                <a14:m>
                  <m:oMath xmlns:m="http://schemas.openxmlformats.org/officeDocument/2006/math">
                    <m:r>
                      <a:rPr lang="en-US" sz="1800" b="1" i="1" dirty="0" smtClean="0">
                        <a:solidFill>
                          <a:schemeClr val="dk1"/>
                        </a:solidFill>
                        <a:latin typeface="Cambria Math" panose="02040503050406030204" pitchFamily="18" charset="0"/>
                      </a:rPr>
                      <m:t>𝑽</m:t>
                    </m:r>
                    <m:r>
                      <a:rPr lang="en-US" sz="1800" b="1" i="1" dirty="0" smtClean="0">
                        <a:solidFill>
                          <a:schemeClr val="dk1"/>
                        </a:solidFill>
                        <a:latin typeface="Cambria Math" panose="02040503050406030204" pitchFamily="18" charset="0"/>
                      </a:rPr>
                      <m:t>𝟏</m:t>
                    </m:r>
                    <m:r>
                      <a:rPr lang="en-US" sz="1800" b="1" i="1" dirty="0" smtClean="0">
                        <a:solidFill>
                          <a:schemeClr val="dk1"/>
                        </a:solidFill>
                        <a:latin typeface="Cambria Math" panose="02040503050406030204" pitchFamily="18" charset="0"/>
                      </a:rPr>
                      <m:t>–</m:t>
                    </m:r>
                    <m:r>
                      <a:rPr lang="en-US" sz="1800" b="1" i="1" dirty="0" smtClean="0">
                        <a:solidFill>
                          <a:schemeClr val="dk1"/>
                        </a:solidFill>
                        <a:latin typeface="Cambria Math" panose="02040503050406030204" pitchFamily="18" charset="0"/>
                      </a:rPr>
                      <m:t>𝑽</m:t>
                    </m:r>
                    <m:r>
                      <a:rPr lang="en-US" sz="1800" b="1" i="1" dirty="0" smtClean="0">
                        <a:solidFill>
                          <a:schemeClr val="dk1"/>
                        </a:solidFill>
                        <a:latin typeface="Cambria Math" panose="02040503050406030204" pitchFamily="18" charset="0"/>
                      </a:rPr>
                      <m:t>𝟔</m:t>
                    </m:r>
                  </m:oMath>
                </a14:m>
                <a:r>
                  <a:rPr lang="en-US" sz="1800" b="1" dirty="0">
                    <a:solidFill>
                      <a:schemeClr val="dk1"/>
                    </a:solidFill>
                  </a:rPr>
                  <a:t>, </a:t>
                </a:r>
                <a14:m>
                  <m:oMath xmlns:m="http://schemas.openxmlformats.org/officeDocument/2006/math">
                    <m:r>
                      <a:rPr lang="en-US" sz="1800" b="1" i="1" dirty="0" smtClean="0">
                        <a:solidFill>
                          <a:schemeClr val="dk1"/>
                        </a:solidFill>
                        <a:latin typeface="Cambria Math" panose="02040503050406030204" pitchFamily="18" charset="0"/>
                      </a:rPr>
                      <m:t>𝑫𝑰</m:t>
                    </m:r>
                    <m:r>
                      <a:rPr lang="en-US" sz="1800" b="1" i="1" dirty="0" smtClean="0">
                        <a:solidFill>
                          <a:schemeClr val="dk1"/>
                        </a:solidFill>
                        <a:latin typeface="Cambria Math" panose="02040503050406030204" pitchFamily="18" charset="0"/>
                      </a:rPr>
                      <m:t> = </m:t>
                    </m:r>
                    <m:r>
                      <a:rPr lang="en-US" sz="1800" b="1" i="1" dirty="0" smtClean="0">
                        <a:solidFill>
                          <a:schemeClr val="dk1"/>
                        </a:solidFill>
                        <a:latin typeface="Cambria Math" panose="02040503050406030204" pitchFamily="18" charset="0"/>
                      </a:rPr>
                      <m:t>𝑳𝑨</m:t>
                    </m:r>
                    <m:r>
                      <a:rPr lang="en-US" sz="1800" b="1" i="1" dirty="0" smtClean="0">
                        <a:solidFill>
                          <a:schemeClr val="dk1"/>
                        </a:solidFill>
                        <a:latin typeface="Cambria Math" panose="02040503050406030204" pitchFamily="18" charset="0"/>
                      </a:rPr>
                      <m:t>−</m:t>
                    </m:r>
                    <m:r>
                      <a:rPr lang="en-US" sz="1800" b="1" i="1" dirty="0" smtClean="0">
                        <a:solidFill>
                          <a:schemeClr val="dk1"/>
                        </a:solidFill>
                        <a:latin typeface="Cambria Math" panose="02040503050406030204" pitchFamily="18" charset="0"/>
                      </a:rPr>
                      <m:t>𝑹𝑨</m:t>
                    </m:r>
                  </m:oMath>
                </a14:m>
                <a:r>
                  <a:rPr lang="en-US" sz="1800" b="1" dirty="0">
                    <a:solidFill>
                      <a:schemeClr val="dk1"/>
                    </a:solidFill>
                  </a:rPr>
                  <a:t>, </a:t>
                </a:r>
                <a14:m>
                  <m:oMath xmlns:m="http://schemas.openxmlformats.org/officeDocument/2006/math">
                    <m:r>
                      <a:rPr lang="en-US" sz="1800" b="1" i="1" dirty="0" smtClean="0">
                        <a:solidFill>
                          <a:schemeClr val="dk1"/>
                        </a:solidFill>
                        <a:latin typeface="Cambria Math" panose="02040503050406030204" pitchFamily="18" charset="0"/>
                      </a:rPr>
                      <m:t>𝑫𝑰𝑰</m:t>
                    </m:r>
                    <m:r>
                      <a:rPr lang="en-US" sz="1800" b="1" i="1" dirty="0" smtClean="0">
                        <a:solidFill>
                          <a:schemeClr val="dk1"/>
                        </a:solidFill>
                        <a:latin typeface="Cambria Math" panose="02040503050406030204" pitchFamily="18" charset="0"/>
                      </a:rPr>
                      <m:t> = </m:t>
                    </m:r>
                    <m:r>
                      <a:rPr lang="en-US" sz="1800" b="1" i="1" dirty="0" smtClean="0">
                        <a:solidFill>
                          <a:schemeClr val="dk1"/>
                        </a:solidFill>
                        <a:latin typeface="Cambria Math" panose="02040503050406030204" pitchFamily="18" charset="0"/>
                      </a:rPr>
                      <m:t>𝑳𝑳</m:t>
                    </m:r>
                    <m:r>
                      <a:rPr lang="en-US" sz="1800" b="1" i="1" dirty="0" smtClean="0">
                        <a:solidFill>
                          <a:schemeClr val="dk1"/>
                        </a:solidFill>
                        <a:latin typeface="Cambria Math" panose="02040503050406030204" pitchFamily="18" charset="0"/>
                      </a:rPr>
                      <m:t>−</m:t>
                    </m:r>
                    <m:r>
                      <a:rPr lang="en-US" sz="1800" b="1" i="1" dirty="0" smtClean="0">
                        <a:solidFill>
                          <a:schemeClr val="dk1"/>
                        </a:solidFill>
                        <a:latin typeface="Cambria Math" panose="02040503050406030204" pitchFamily="18" charset="0"/>
                      </a:rPr>
                      <m:t>𝑹𝑨</m:t>
                    </m:r>
                  </m:oMath>
                </a14:m>
                <a:r>
                  <a:rPr lang="en-US" sz="1800" b="1" dirty="0">
                    <a:solidFill>
                      <a:schemeClr val="dk1"/>
                    </a:solidFill>
                  </a:rPr>
                  <a:t>)</a:t>
                </a:r>
              </a:p>
              <a:p>
                <a:pPr marL="173038" lvl="1" indent="-163513" algn="l" rtl="0">
                  <a:spcAft>
                    <a:spcPts val="600"/>
                  </a:spcAft>
                  <a:buClr>
                    <a:schemeClr val="dk1"/>
                  </a:buClr>
                  <a:buSzPts val="1800"/>
                  <a:buFont typeface="Arial" panose="020B0604020202020204" pitchFamily="34" charset="0"/>
                  <a:buChar char="•"/>
                </a:pPr>
                <a:endParaRPr sz="1800" b="1" dirty="0">
                  <a:solidFill>
                    <a:schemeClr val="dk1"/>
                  </a:solidFill>
                </a:endParaRPr>
              </a:p>
            </p:txBody>
          </p:sp>
        </mc:Choice>
        <mc:Fallback xmlns="">
          <p:sp>
            <p:nvSpPr>
              <p:cNvPr id="147" name="Google Shape;147;g31a03f20538_0_104"/>
              <p:cNvSpPr>
                <a:spLocks noRot="1" noChangeAspect="1" noMove="1" noResize="1" noEditPoints="1" noAdjustHandles="1" noChangeArrowheads="1" noChangeShapeType="1" noTextEdit="1"/>
              </p:cNvSpPr>
              <p:nvPr/>
            </p:nvSpPr>
            <p:spPr>
              <a:xfrm>
                <a:off x="228600" y="4688570"/>
                <a:ext cx="4506686" cy="1940530"/>
              </a:xfrm>
              <a:prstGeom prst="rect">
                <a:avLst/>
              </a:prstGeom>
              <a:blipFill>
                <a:blip r:embed="rId3"/>
                <a:stretch>
                  <a:fillRect l="-3380" t="-3922" r="-1972" b="-4575"/>
                </a:stretch>
              </a:blipFill>
              <a:ln>
                <a:noFill/>
              </a:ln>
            </p:spPr>
            <p:txBody>
              <a:bodyPr/>
              <a:lstStyle/>
              <a:p>
                <a:r>
                  <a:rPr lang="en-US">
                    <a:noFill/>
                  </a:rPr>
                  <a:t> </a:t>
                </a:r>
              </a:p>
            </p:txBody>
          </p:sp>
        </mc:Fallback>
      </mc:AlternateContent>
      <p:pic>
        <p:nvPicPr>
          <p:cNvPr id="2" name="Picture 1" descr="A diagram of a diagram&#10;&#10;Description automatically generated">
            <a:extLst>
              <a:ext uri="{FF2B5EF4-FFF2-40B4-BE49-F238E27FC236}">
                <a16:creationId xmlns:a16="http://schemas.microsoft.com/office/drawing/2014/main" id="{5AA20EB7-2030-32F8-21E2-A0471FB1D2DA}"/>
              </a:ext>
            </a:extLst>
          </p:cNvPr>
          <p:cNvPicPr>
            <a:picLocks noChangeAspect="1"/>
          </p:cNvPicPr>
          <p:nvPr/>
        </p:nvPicPr>
        <p:blipFill rotWithShape="1">
          <a:blip r:embed="rId4"/>
          <a:srcRect l="-164" t="334" r="164" b="4181"/>
          <a:stretch/>
        </p:blipFill>
        <p:spPr>
          <a:xfrm>
            <a:off x="228600" y="544282"/>
            <a:ext cx="8686500" cy="4056906"/>
          </a:xfrm>
          <a:prstGeom prst="rect">
            <a:avLst/>
          </a:prstGeom>
        </p:spPr>
      </p:pic>
      <mc:AlternateContent xmlns:mc="http://schemas.openxmlformats.org/markup-compatibility/2006" xmlns:a14="http://schemas.microsoft.com/office/drawing/2010/main">
        <mc:Choice Requires="a14">
          <p:sp>
            <p:nvSpPr>
              <p:cNvPr id="3" name="Google Shape;147;g31a03f20538_0_104">
                <a:extLst>
                  <a:ext uri="{FF2B5EF4-FFF2-40B4-BE49-F238E27FC236}">
                    <a16:creationId xmlns:a16="http://schemas.microsoft.com/office/drawing/2014/main" id="{0EA92197-C2D8-19DC-05CF-FD112316A870}"/>
                  </a:ext>
                </a:extLst>
              </p:cNvPr>
              <p:cNvSpPr/>
              <p:nvPr/>
            </p:nvSpPr>
            <p:spPr>
              <a:xfrm>
                <a:off x="4963886" y="4688570"/>
                <a:ext cx="3951513" cy="1752300"/>
              </a:xfrm>
              <a:prstGeom prst="rect">
                <a:avLst/>
              </a:prstGeom>
              <a:noFill/>
              <a:ln>
                <a:noFill/>
              </a:ln>
            </p:spPr>
            <p:txBody>
              <a:bodyPr spcFirstLastPara="1" wrap="square" lIns="0" tIns="0" rIns="0" bIns="0" anchor="t" anchorCtr="0">
                <a:noAutofit/>
              </a:bodyPr>
              <a:lstStyle/>
              <a:p>
                <a:pPr marL="0" lvl="0" indent="0" algn="l" rtl="0">
                  <a:spcAft>
                    <a:spcPts val="600"/>
                  </a:spcAft>
                  <a:buClr>
                    <a:schemeClr val="dk1"/>
                  </a:buClr>
                  <a:buSzPts val="1100"/>
                  <a:buFont typeface="Arial"/>
                  <a:buNone/>
                </a:pPr>
                <a:r>
                  <a:rPr lang="en-US" sz="1800" b="1" kern="1200" dirty="0">
                    <a:solidFill>
                      <a:srgbClr val="353585"/>
                    </a:solidFill>
                    <a:latin typeface="Arial" panose="020B0604020202020204" pitchFamily="34" charset="0"/>
                    <a:ea typeface="+mn-ea"/>
                    <a:cs typeface="Arial" panose="020B0604020202020204" pitchFamily="34" charset="0"/>
                  </a:rPr>
                  <a:t>Derived Channel Calculation:</a:t>
                </a:r>
              </a:p>
              <a:p>
                <a:pPr marL="238125">
                  <a:lnSpc>
                    <a:spcPct val="125000"/>
                  </a:lnSpc>
                  <a:buClr>
                    <a:schemeClr val="dk1"/>
                  </a:buClr>
                  <a:buSzPts val="1100"/>
                  <a:tabLst>
                    <a:tab pos="1997075" algn="l"/>
                  </a:tabLst>
                </a:pPr>
                <a14:m>
                  <m:oMathPara xmlns:m="http://schemas.openxmlformats.org/officeDocument/2006/math">
                    <m:oMathParaPr>
                      <m:jc m:val="left"/>
                    </m:oMathParaPr>
                    <m:oMath xmlns:m="http://schemas.openxmlformats.org/officeDocument/2006/math">
                      <m:r>
                        <a:rPr lang="en-US" sz="1800" b="1" i="1">
                          <a:solidFill>
                            <a:schemeClr val="dk1"/>
                          </a:solidFill>
                          <a:latin typeface="Cambria Math" panose="02040503050406030204" pitchFamily="18" charset="0"/>
                        </a:rPr>
                        <m:t>𝑫𝑰𝑰𝑰</m:t>
                      </m:r>
                      <m:r>
                        <a:rPr lang="en-US" sz="1800" b="1" i="1">
                          <a:solidFill>
                            <a:schemeClr val="dk1"/>
                          </a:solidFill>
                          <a:latin typeface="Cambria Math" panose="02040503050406030204" pitchFamily="18" charset="0"/>
                        </a:rPr>
                        <m:t>=</m:t>
                      </m:r>
                      <m:d>
                        <m:dPr>
                          <m:ctrlPr>
                            <a:rPr lang="en-US" sz="1800" b="1" i="1">
                              <a:solidFill>
                                <a:schemeClr val="dk1"/>
                              </a:solidFill>
                              <a:latin typeface="Cambria Math" panose="02040503050406030204" pitchFamily="18" charset="0"/>
                            </a:rPr>
                          </m:ctrlPr>
                        </m:dPr>
                        <m:e>
                          <m:r>
                            <a:rPr lang="en-US" sz="1800" b="1" i="1">
                              <a:solidFill>
                                <a:schemeClr val="dk1"/>
                              </a:solidFill>
                              <a:latin typeface="Cambria Math" panose="02040503050406030204" pitchFamily="18" charset="0"/>
                            </a:rPr>
                            <m:t>𝑫𝑰𝑰</m:t>
                          </m:r>
                          <m:r>
                            <a:rPr lang="en-US" sz="1800" b="1" i="1">
                              <a:solidFill>
                                <a:schemeClr val="dk1"/>
                              </a:solidFill>
                              <a:latin typeface="Cambria Math" panose="02040503050406030204" pitchFamily="18" charset="0"/>
                            </a:rPr>
                            <m:t>−</m:t>
                          </m:r>
                          <m:r>
                            <a:rPr lang="en-US" sz="1800" b="1" i="1">
                              <a:solidFill>
                                <a:schemeClr val="dk1"/>
                              </a:solidFill>
                              <a:latin typeface="Cambria Math" panose="02040503050406030204" pitchFamily="18" charset="0"/>
                            </a:rPr>
                            <m:t>𝑫𝑰</m:t>
                          </m:r>
                        </m:e>
                      </m:d>
                    </m:oMath>
                    <m:oMath xmlns:m="http://schemas.openxmlformats.org/officeDocument/2006/math">
                      <m:r>
                        <a:rPr lang="en-US" sz="1800" b="1" i="1">
                          <a:solidFill>
                            <a:schemeClr val="dk1"/>
                          </a:solidFill>
                          <a:latin typeface="Cambria Math" panose="02040503050406030204" pitchFamily="18" charset="0"/>
                        </a:rPr>
                        <m:t>𝒂𝑽</m:t>
                      </m:r>
                      <m:r>
                        <a:rPr lang="en-US" sz="1800" b="1" i="1" smtClean="0">
                          <a:solidFill>
                            <a:schemeClr val="dk1"/>
                          </a:solidFill>
                          <a:latin typeface="Cambria Math" panose="02040503050406030204" pitchFamily="18" charset="0"/>
                        </a:rPr>
                        <m:t>𝑹</m:t>
                      </m:r>
                      <m:r>
                        <a:rPr lang="en-US" sz="1800" b="1" i="1">
                          <a:solidFill>
                            <a:schemeClr val="dk1"/>
                          </a:solidFill>
                          <a:latin typeface="Cambria Math" panose="02040503050406030204" pitchFamily="18" charset="0"/>
                        </a:rPr>
                        <m:t>=</m:t>
                      </m:r>
                      <m:f>
                        <m:fPr>
                          <m:type m:val="lin"/>
                          <m:ctrlPr>
                            <a:rPr lang="en-US" sz="1800" b="1" i="1" smtClean="0">
                              <a:solidFill>
                                <a:schemeClr val="dk1"/>
                              </a:solidFill>
                              <a:latin typeface="Cambria Math" panose="02040503050406030204" pitchFamily="18" charset="0"/>
                            </a:rPr>
                          </m:ctrlPr>
                        </m:fPr>
                        <m:num>
                          <m:d>
                            <m:dPr>
                              <m:ctrlPr>
                                <a:rPr lang="en-US" sz="1800" b="1" i="1">
                                  <a:solidFill>
                                    <a:schemeClr val="dk1"/>
                                  </a:solidFill>
                                  <a:latin typeface="Cambria Math" panose="02040503050406030204" pitchFamily="18" charset="0"/>
                                </a:rPr>
                              </m:ctrlPr>
                            </m:dPr>
                            <m:e>
                              <m:r>
                                <a:rPr lang="en-US" sz="1800" b="1" i="1">
                                  <a:solidFill>
                                    <a:schemeClr val="dk1"/>
                                  </a:solidFill>
                                  <a:latin typeface="Cambria Math" panose="02040503050406030204" pitchFamily="18" charset="0"/>
                                </a:rPr>
                                <m:t>𝑫𝑰</m:t>
                              </m:r>
                              <m:r>
                                <a:rPr lang="en-US" sz="1800" b="1" i="1">
                                  <a:solidFill>
                                    <a:schemeClr val="dk1"/>
                                  </a:solidFill>
                                  <a:latin typeface="Cambria Math" panose="02040503050406030204" pitchFamily="18" charset="0"/>
                                </a:rPr>
                                <m:t>+</m:t>
                              </m:r>
                              <m:r>
                                <a:rPr lang="en-US" sz="1800" b="1" i="1">
                                  <a:solidFill>
                                    <a:schemeClr val="dk1"/>
                                  </a:solidFill>
                                  <a:latin typeface="Cambria Math" panose="02040503050406030204" pitchFamily="18" charset="0"/>
                                </a:rPr>
                                <m:t>𝑫𝑰𝑰</m:t>
                              </m:r>
                            </m:e>
                          </m:d>
                        </m:num>
                        <m:den>
                          <m:r>
                            <a:rPr lang="en-US" sz="1800" b="1" i="1" smtClean="0">
                              <a:solidFill>
                                <a:schemeClr val="dk1"/>
                              </a:solidFill>
                              <a:latin typeface="Cambria Math" panose="02040503050406030204" pitchFamily="18" charset="0"/>
                            </a:rPr>
                            <m:t>𝟐</m:t>
                          </m:r>
                        </m:den>
                      </m:f>
                    </m:oMath>
                    <m:oMath xmlns:m="http://schemas.openxmlformats.org/officeDocument/2006/math">
                      <m:r>
                        <a:rPr lang="en-US" sz="1800" b="1" i="1">
                          <a:solidFill>
                            <a:schemeClr val="dk1"/>
                          </a:solidFill>
                          <a:latin typeface="Cambria Math" panose="02040503050406030204" pitchFamily="18" charset="0"/>
                        </a:rPr>
                        <m:t>𝒂𝑽</m:t>
                      </m:r>
                      <m:r>
                        <a:rPr lang="en-US" sz="1800" b="1" i="1" smtClean="0">
                          <a:solidFill>
                            <a:schemeClr val="dk1"/>
                          </a:solidFill>
                          <a:latin typeface="Cambria Math" panose="02040503050406030204" pitchFamily="18" charset="0"/>
                        </a:rPr>
                        <m:t>𝑳</m:t>
                      </m:r>
                      <m:r>
                        <a:rPr lang="en-US" sz="1800" b="1" i="1">
                          <a:solidFill>
                            <a:schemeClr val="dk1"/>
                          </a:solidFill>
                          <a:latin typeface="Cambria Math" panose="02040503050406030204" pitchFamily="18" charset="0"/>
                        </a:rPr>
                        <m:t>=</m:t>
                      </m:r>
                      <m:r>
                        <a:rPr lang="en-US" sz="1800" b="1" i="1" smtClean="0">
                          <a:solidFill>
                            <a:schemeClr val="dk1"/>
                          </a:solidFill>
                          <a:latin typeface="Cambria Math" panose="02040503050406030204" pitchFamily="18" charset="0"/>
                        </a:rPr>
                        <m:t>(</m:t>
                      </m:r>
                      <m:f>
                        <m:fPr>
                          <m:type m:val="lin"/>
                          <m:ctrlPr>
                            <a:rPr lang="en-US" sz="1800" b="1" i="1" smtClean="0">
                              <a:solidFill>
                                <a:schemeClr val="dk1"/>
                              </a:solidFill>
                              <a:latin typeface="Cambria Math" panose="02040503050406030204" pitchFamily="18" charset="0"/>
                            </a:rPr>
                          </m:ctrlPr>
                        </m:fPr>
                        <m:num>
                          <m:r>
                            <a:rPr lang="en-US" sz="1800" b="1" i="1">
                              <a:solidFill>
                                <a:schemeClr val="dk1"/>
                              </a:solidFill>
                              <a:latin typeface="Cambria Math" panose="02040503050406030204" pitchFamily="18" charset="0"/>
                            </a:rPr>
                            <m:t>𝑫𝑰</m:t>
                          </m:r>
                          <m:r>
                            <a:rPr lang="en-US" sz="1800" b="1" i="1">
                              <a:solidFill>
                                <a:schemeClr val="dk1"/>
                              </a:solidFill>
                              <a:latin typeface="Cambria Math" panose="02040503050406030204" pitchFamily="18" charset="0"/>
                            </a:rPr>
                            <m:t>−</m:t>
                          </m:r>
                          <m:r>
                            <a:rPr lang="en-US" sz="1800" b="1" i="1">
                              <a:solidFill>
                                <a:schemeClr val="dk1"/>
                              </a:solidFill>
                              <a:latin typeface="Cambria Math" panose="02040503050406030204" pitchFamily="18" charset="0"/>
                            </a:rPr>
                            <m:t>𝑫𝑰𝑰</m:t>
                          </m:r>
                          <m:r>
                            <a:rPr lang="en-US" sz="1800" b="1" i="1" smtClean="0">
                              <a:solidFill>
                                <a:schemeClr val="dk1"/>
                              </a:solidFill>
                              <a:latin typeface="Cambria Math" panose="02040503050406030204" pitchFamily="18" charset="0"/>
                            </a:rPr>
                            <m:t>)</m:t>
                          </m:r>
                        </m:num>
                        <m:den>
                          <m:r>
                            <a:rPr lang="en-US" sz="1800" b="1" i="1" smtClean="0">
                              <a:solidFill>
                                <a:schemeClr val="dk1"/>
                              </a:solidFill>
                              <a:latin typeface="Cambria Math" panose="02040503050406030204" pitchFamily="18" charset="0"/>
                            </a:rPr>
                            <m:t>𝟐</m:t>
                          </m:r>
                        </m:den>
                      </m:f>
                    </m:oMath>
                    <m:oMath xmlns:m="http://schemas.openxmlformats.org/officeDocument/2006/math">
                      <m:r>
                        <a:rPr lang="en-US" sz="1800" b="1" i="1">
                          <a:solidFill>
                            <a:schemeClr val="dk1"/>
                          </a:solidFill>
                          <a:latin typeface="Cambria Math" panose="02040503050406030204" pitchFamily="18" charset="0"/>
                        </a:rPr>
                        <m:t>𝒂𝑽</m:t>
                      </m:r>
                      <m:r>
                        <a:rPr lang="en-US" sz="1800" b="1" i="1" smtClean="0">
                          <a:solidFill>
                            <a:schemeClr val="dk1"/>
                          </a:solidFill>
                          <a:latin typeface="Cambria Math" panose="02040503050406030204" pitchFamily="18" charset="0"/>
                        </a:rPr>
                        <m:t>𝑭</m:t>
                      </m:r>
                      <m:r>
                        <a:rPr lang="en-US" sz="1800" b="1" i="1">
                          <a:solidFill>
                            <a:schemeClr val="dk1"/>
                          </a:solidFill>
                          <a:latin typeface="Cambria Math" panose="02040503050406030204" pitchFamily="18" charset="0"/>
                        </a:rPr>
                        <m:t>=(</m:t>
                      </m:r>
                      <m:r>
                        <a:rPr lang="en-US" sz="1800" b="1" i="1">
                          <a:solidFill>
                            <a:schemeClr val="dk1"/>
                          </a:solidFill>
                          <a:latin typeface="Cambria Math" panose="02040503050406030204" pitchFamily="18" charset="0"/>
                        </a:rPr>
                        <m:t>𝑫𝑰𝑰</m:t>
                      </m:r>
                      <m:r>
                        <a:rPr lang="en-US" sz="1800" b="1" i="1">
                          <a:solidFill>
                            <a:schemeClr val="dk1"/>
                          </a:solidFill>
                          <a:latin typeface="Cambria Math" panose="02040503050406030204" pitchFamily="18" charset="0"/>
                        </a:rPr>
                        <m:t> −</m:t>
                      </m:r>
                      <m:r>
                        <a:rPr lang="en-US" sz="1800" b="1" i="1">
                          <a:solidFill>
                            <a:schemeClr val="dk1"/>
                          </a:solidFill>
                          <a:latin typeface="Cambria Math" panose="02040503050406030204" pitchFamily="18" charset="0"/>
                        </a:rPr>
                        <m:t>𝑫𝑰</m:t>
                      </m:r>
                      <m:r>
                        <a:rPr lang="en-US" sz="1800" b="1" i="1">
                          <a:solidFill>
                            <a:schemeClr val="dk1"/>
                          </a:solidFill>
                          <a:latin typeface="Cambria Math" panose="02040503050406030204" pitchFamily="18" charset="0"/>
                        </a:rPr>
                        <m:t>)/</m:t>
                      </m:r>
                      <m:r>
                        <a:rPr lang="en-US" sz="1800" b="1" i="1">
                          <a:solidFill>
                            <a:schemeClr val="dk1"/>
                          </a:solidFill>
                          <a:latin typeface="Cambria Math" panose="02040503050406030204" pitchFamily="18" charset="0"/>
                        </a:rPr>
                        <m:t>𝟐</m:t>
                      </m:r>
                    </m:oMath>
                  </m:oMathPara>
                </a14:m>
                <a:endParaRPr lang="en-US" sz="1800" b="1" i="1" dirty="0">
                  <a:solidFill>
                    <a:schemeClr val="dk1"/>
                  </a:solidFill>
                  <a:latin typeface="Cambria Math" panose="02040503050406030204" pitchFamily="18" charset="0"/>
                </a:endParaRPr>
              </a:p>
            </p:txBody>
          </p:sp>
        </mc:Choice>
        <mc:Fallback xmlns="">
          <p:sp>
            <p:nvSpPr>
              <p:cNvPr id="3" name="Google Shape;147;g31a03f20538_0_104">
                <a:extLst>
                  <a:ext uri="{FF2B5EF4-FFF2-40B4-BE49-F238E27FC236}">
                    <a16:creationId xmlns:a16="http://schemas.microsoft.com/office/drawing/2014/main" id="{0EA92197-C2D8-19DC-05CF-FD112316A870}"/>
                  </a:ext>
                </a:extLst>
              </p:cNvPr>
              <p:cNvSpPr>
                <a:spLocks noRot="1" noChangeAspect="1" noMove="1" noResize="1" noEditPoints="1" noAdjustHandles="1" noChangeArrowheads="1" noChangeShapeType="1" noTextEdit="1"/>
              </p:cNvSpPr>
              <p:nvPr/>
            </p:nvSpPr>
            <p:spPr>
              <a:xfrm>
                <a:off x="4963886" y="4688570"/>
                <a:ext cx="3951513" cy="1752300"/>
              </a:xfrm>
              <a:prstGeom prst="rect">
                <a:avLst/>
              </a:prstGeom>
              <a:blipFill>
                <a:blip r:embed="rId5"/>
                <a:stretch>
                  <a:fillRect l="-3526" t="-4317" b="-15827"/>
                </a:stretch>
              </a:blipFill>
              <a:ln>
                <a:noFill/>
              </a:ln>
            </p:spPr>
            <p:txBody>
              <a:bodyPr/>
              <a:lstStyle/>
              <a:p>
                <a:r>
                  <a:rPr lang="en-US">
                    <a:noFill/>
                  </a:rPr>
                  <a:t> </a:t>
                </a:r>
              </a:p>
            </p:txBody>
          </p:sp>
        </mc:Fallback>
      </mc:AlternateContent>
      <p:sp>
        <p:nvSpPr>
          <p:cNvPr id="4" name="Title 1">
            <a:extLst>
              <a:ext uri="{FF2B5EF4-FFF2-40B4-BE49-F238E27FC236}">
                <a16:creationId xmlns:a16="http://schemas.microsoft.com/office/drawing/2014/main" id="{883105E1-3432-3432-235F-01E009371161}"/>
              </a:ext>
            </a:extLst>
          </p:cNvPr>
          <p:cNvSpPr txBox="1">
            <a:spLocks/>
          </p:cNvSpPr>
          <p:nvPr/>
        </p:nvSpPr>
        <p:spPr>
          <a:xfrm>
            <a:off x="-11545" y="0"/>
            <a:ext cx="9155545" cy="328461"/>
          </a:xfrm>
          <a:prstGeom prst="rect">
            <a:avLst/>
          </a:prstGeom>
        </p:spPr>
        <p:txBody>
          <a:bodyPr vert="horz" wrap="none" lIns="228600" tIns="91440" rIns="0" bIns="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t>ECG Lead Systems and Signal Processing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6" name="Google Shape;156;g31a03f20538_0_113"/>
          <p:cNvPicPr preferRelativeResize="0"/>
          <p:nvPr/>
        </p:nvPicPr>
        <p:blipFill>
          <a:blip r:embed="rId3">
            <a:alphaModFix/>
          </a:blip>
          <a:stretch>
            <a:fillRect/>
          </a:stretch>
        </p:blipFill>
        <p:spPr>
          <a:xfrm>
            <a:off x="43544" y="839857"/>
            <a:ext cx="9144000" cy="5178292"/>
          </a:xfrm>
          <a:prstGeom prst="rect">
            <a:avLst/>
          </a:prstGeom>
          <a:noFill/>
          <a:ln>
            <a:noFill/>
          </a:ln>
        </p:spPr>
      </p:pic>
      <p:sp>
        <p:nvSpPr>
          <p:cNvPr id="2" name="Title 1">
            <a:extLst>
              <a:ext uri="{FF2B5EF4-FFF2-40B4-BE49-F238E27FC236}">
                <a16:creationId xmlns:a16="http://schemas.microsoft.com/office/drawing/2014/main" id="{2747DF5C-898F-F8D7-1621-DAFFDE73C47D}"/>
              </a:ext>
            </a:extLst>
          </p:cNvPr>
          <p:cNvSpPr txBox="1">
            <a:spLocks/>
          </p:cNvSpPr>
          <p:nvPr/>
        </p:nvSpPr>
        <p:spPr>
          <a:xfrm>
            <a:off x="-11545" y="0"/>
            <a:ext cx="9155545" cy="328461"/>
          </a:xfrm>
          <a:prstGeom prst="rect">
            <a:avLst/>
          </a:prstGeom>
        </p:spPr>
        <p:txBody>
          <a:bodyPr vert="horz" wrap="none" lIns="228600" tIns="91440" rIns="0" bIns="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t>A 12-Channel ECG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3" name="Google Shape;163;g31a03f20538_0_119"/>
          <p:cNvSpPr/>
          <p:nvPr/>
        </p:nvSpPr>
        <p:spPr>
          <a:xfrm>
            <a:off x="228600" y="685800"/>
            <a:ext cx="8686500" cy="5943300"/>
          </a:xfrm>
          <a:prstGeom prst="rect">
            <a:avLst/>
          </a:prstGeom>
          <a:noFill/>
          <a:ln>
            <a:noFill/>
          </a:ln>
        </p:spPr>
        <p:txBody>
          <a:bodyPr spcFirstLastPara="1" wrap="square" lIns="0" tIns="0" rIns="0" bIns="0" anchor="t" anchorCtr="0">
            <a:noAutofit/>
          </a:bodyPr>
          <a:lstStyle/>
          <a:p>
            <a:pPr marL="0" lvl="0" indent="0" algn="l" rtl="0">
              <a:spcAft>
                <a:spcPts val="1200"/>
              </a:spcAft>
              <a:buClr>
                <a:schemeClr val="dk1"/>
              </a:buClr>
              <a:buSzPts val="1100"/>
              <a:buFont typeface="Arial"/>
              <a:buNone/>
            </a:pPr>
            <a:r>
              <a:rPr lang="en-US" sz="1800" b="1" kern="1200" dirty="0">
                <a:solidFill>
                  <a:srgbClr val="353585"/>
                </a:solidFill>
                <a:latin typeface="Arial" panose="020B0604020202020204" pitchFamily="34" charset="0"/>
                <a:ea typeface="+mn-ea"/>
                <a:cs typeface="Arial" panose="020B0604020202020204" pitchFamily="34" charset="0"/>
              </a:rPr>
              <a:t>Dataset Overview:</a:t>
            </a:r>
            <a:endParaRPr sz="1800" b="1" kern="1200" dirty="0">
              <a:solidFill>
                <a:srgbClr val="353585"/>
              </a:solidFill>
              <a:latin typeface="Arial" panose="020B0604020202020204" pitchFamily="34" charset="0"/>
              <a:ea typeface="+mn-ea"/>
              <a:cs typeface="Arial" panose="020B0604020202020204" pitchFamily="34" charset="0"/>
            </a:endParaRPr>
          </a:p>
          <a:p>
            <a:pPr marL="292100" indent="-177800">
              <a:spcAft>
                <a:spcPts val="600"/>
              </a:spcAft>
              <a:buClr>
                <a:schemeClr val="dk1"/>
              </a:buClr>
              <a:buSzPts val="1800"/>
              <a:buFont typeface="Arial" panose="020B0604020202020204" pitchFamily="34" charset="0"/>
              <a:buChar char="•"/>
            </a:pPr>
            <a:r>
              <a:rPr lang="en-US" sz="1800" b="1" dirty="0">
                <a:solidFill>
                  <a:schemeClr val="dk1"/>
                </a:solidFill>
              </a:rPr>
              <a:t>Telehealth Network of Minas Gerais (TNMG)</a:t>
            </a:r>
          </a:p>
          <a:p>
            <a:pPr marL="292100" indent="-177800">
              <a:spcAft>
                <a:spcPts val="600"/>
              </a:spcAft>
              <a:buClr>
                <a:schemeClr val="dk1"/>
              </a:buClr>
              <a:buSzPts val="1800"/>
              <a:buFont typeface="Arial" panose="020B0604020202020204" pitchFamily="34" charset="0"/>
              <a:buChar char="•"/>
            </a:pPr>
            <a:r>
              <a:rPr lang="en-US" sz="1800" b="1" dirty="0">
                <a:solidFill>
                  <a:schemeClr val="dk1"/>
                </a:solidFill>
              </a:rPr>
              <a:t>Clinical Outcomes in Digital Electrocardiography (CODE) group</a:t>
            </a:r>
          </a:p>
          <a:p>
            <a:pPr marL="292100" lvl="0" indent="-177800" algn="l" rtl="0">
              <a:spcAft>
                <a:spcPts val="600"/>
              </a:spcAft>
              <a:buClr>
                <a:schemeClr val="dk1"/>
              </a:buClr>
              <a:buSzPts val="1800"/>
              <a:buFont typeface="Arial" panose="020B0604020202020204" pitchFamily="34" charset="0"/>
              <a:buChar char="•"/>
            </a:pPr>
            <a:r>
              <a:rPr lang="en-US" sz="1800" b="1" dirty="0">
                <a:solidFill>
                  <a:schemeClr val="dk1"/>
                </a:solidFill>
              </a:rPr>
              <a:t>Comprehensive ECG collection (2010-2016)</a:t>
            </a:r>
            <a:endParaRPr sz="1800" b="1" dirty="0">
              <a:solidFill>
                <a:schemeClr val="dk1"/>
              </a:solidFill>
            </a:endParaRPr>
          </a:p>
          <a:p>
            <a:pPr marL="292100" lvl="0" indent="-177800" algn="l" rtl="0">
              <a:spcAft>
                <a:spcPts val="600"/>
              </a:spcAft>
              <a:buClr>
                <a:schemeClr val="dk1"/>
              </a:buClr>
              <a:buSzPts val="1800"/>
              <a:buFont typeface="Arial" panose="020B0604020202020204" pitchFamily="34" charset="0"/>
              <a:buChar char="•"/>
            </a:pPr>
            <a:r>
              <a:rPr lang="en-US" sz="1800" b="1" dirty="0">
                <a:solidFill>
                  <a:schemeClr val="dk1"/>
                </a:solidFill>
              </a:rPr>
              <a:t>Coverage: 811 counties in Minas Gerais, Brazil</a:t>
            </a:r>
            <a:endParaRPr sz="1800" b="1" dirty="0">
              <a:solidFill>
                <a:schemeClr val="dk1"/>
              </a:solidFill>
            </a:endParaRPr>
          </a:p>
          <a:p>
            <a:pPr marL="292100" lvl="0" indent="-177800" algn="l" rtl="0">
              <a:spcAft>
                <a:spcPts val="600"/>
              </a:spcAft>
              <a:buClr>
                <a:schemeClr val="dk1"/>
              </a:buClr>
              <a:buSzPts val="1800"/>
              <a:buFont typeface="Arial" panose="020B0604020202020204" pitchFamily="34" charset="0"/>
              <a:buChar char="•"/>
            </a:pPr>
            <a:r>
              <a:rPr lang="en-US" sz="1800" b="1" dirty="0">
                <a:solidFill>
                  <a:schemeClr val="dk1"/>
                </a:solidFill>
              </a:rPr>
              <a:t>Total records: 6,716,317 annotated ECGs</a:t>
            </a:r>
            <a:endParaRPr sz="1800" b="1" dirty="0">
              <a:solidFill>
                <a:schemeClr val="dk1"/>
              </a:solidFill>
            </a:endParaRPr>
          </a:p>
          <a:p>
            <a:pPr marL="292100" lvl="0" indent="-177800" algn="l" rtl="0">
              <a:spcAft>
                <a:spcPts val="1200"/>
              </a:spcAft>
              <a:buClr>
                <a:schemeClr val="dk1"/>
              </a:buClr>
              <a:buSzPts val="1800"/>
              <a:buFont typeface="Arial" panose="020B0604020202020204" pitchFamily="34" charset="0"/>
              <a:buChar char="•"/>
            </a:pPr>
            <a:r>
              <a:rPr lang="en-US" sz="1800" b="1" dirty="0">
                <a:solidFill>
                  <a:schemeClr val="dk1"/>
                </a:solidFill>
              </a:rPr>
              <a:t>Patient population: 1,558,749 unique individuals</a:t>
            </a:r>
            <a:endParaRPr sz="1800" b="1" dirty="0">
              <a:solidFill>
                <a:schemeClr val="dk1"/>
              </a:solidFill>
            </a:endParaRPr>
          </a:p>
          <a:p>
            <a:pPr>
              <a:spcAft>
                <a:spcPts val="1200"/>
              </a:spcAft>
              <a:buClr>
                <a:schemeClr val="dk1"/>
              </a:buClr>
              <a:buSzPts val="1100"/>
            </a:pPr>
            <a:r>
              <a:rPr lang="en-US" sz="1800" b="1" kern="1200" dirty="0">
                <a:solidFill>
                  <a:srgbClr val="353585"/>
                </a:solidFill>
                <a:latin typeface="Arial" panose="020B0604020202020204" pitchFamily="34" charset="0"/>
                <a:ea typeface="+mn-ea"/>
                <a:cs typeface="Arial" panose="020B0604020202020204" pitchFamily="34" charset="0"/>
              </a:rPr>
              <a:t>Evaluation Dataset (“Golden Dataset“):</a:t>
            </a:r>
            <a:endParaRPr sz="1800" b="1" kern="1200" dirty="0">
              <a:solidFill>
                <a:srgbClr val="353585"/>
              </a:solidFill>
              <a:latin typeface="Arial" panose="020B0604020202020204" pitchFamily="34" charset="0"/>
              <a:ea typeface="+mn-ea"/>
              <a:cs typeface="Arial" panose="020B0604020202020204" pitchFamily="34" charset="0"/>
            </a:endParaRPr>
          </a:p>
          <a:p>
            <a:pPr marL="292100" lvl="0" indent="-177800" algn="l" rtl="0">
              <a:spcAft>
                <a:spcPts val="600"/>
              </a:spcAft>
              <a:buClr>
                <a:schemeClr val="dk1"/>
              </a:buClr>
              <a:buSzPts val="1800"/>
              <a:buFont typeface="Arial" panose="020B0604020202020204" pitchFamily="34" charset="0"/>
              <a:buChar char="•"/>
            </a:pPr>
            <a:r>
              <a:rPr lang="en-US" sz="1800" b="1" dirty="0">
                <a:solidFill>
                  <a:schemeClr val="dk1"/>
                </a:solidFill>
              </a:rPr>
              <a:t>827 carefully selected ECG recordings</a:t>
            </a:r>
            <a:endParaRPr sz="1800" b="1" dirty="0">
              <a:solidFill>
                <a:schemeClr val="dk1"/>
              </a:solidFill>
            </a:endParaRPr>
          </a:p>
          <a:p>
            <a:pPr marL="292100" lvl="0" indent="-177800" algn="l" rtl="0">
              <a:spcAft>
                <a:spcPts val="600"/>
              </a:spcAft>
              <a:buClr>
                <a:schemeClr val="dk1"/>
              </a:buClr>
              <a:buSzPts val="1800"/>
              <a:buFont typeface="Arial" panose="020B0604020202020204" pitchFamily="34" charset="0"/>
              <a:buChar char="•"/>
            </a:pPr>
            <a:r>
              <a:rPr lang="en-US" sz="1800" b="1" dirty="0">
                <a:solidFill>
                  <a:schemeClr val="dk1"/>
                </a:solidFill>
              </a:rPr>
              <a:t>Annotation protocol:</a:t>
            </a:r>
            <a:endParaRPr sz="1800" b="1" dirty="0">
              <a:solidFill>
                <a:schemeClr val="dk1"/>
              </a:solidFill>
            </a:endParaRPr>
          </a:p>
          <a:p>
            <a:pPr marL="520700" lvl="1" indent="-228600" algn="l" rtl="0">
              <a:spcAft>
                <a:spcPts val="600"/>
              </a:spcAft>
              <a:buClr>
                <a:schemeClr val="dk1"/>
              </a:buClr>
              <a:buSzPts val="1800"/>
              <a:buFont typeface="Courier New" panose="02070309020205020404" pitchFamily="49" charset="0"/>
              <a:buChar char="o"/>
            </a:pPr>
            <a:r>
              <a:rPr lang="en-US" sz="1800" b="1" dirty="0">
                <a:solidFill>
                  <a:schemeClr val="dk1"/>
                </a:solidFill>
              </a:rPr>
              <a:t>Initial review by two independent cardiologists</a:t>
            </a:r>
            <a:endParaRPr sz="1800" b="1" dirty="0">
              <a:solidFill>
                <a:schemeClr val="dk1"/>
              </a:solidFill>
            </a:endParaRPr>
          </a:p>
          <a:p>
            <a:pPr marL="520700" lvl="1" indent="-228600" algn="l" rtl="0">
              <a:spcAft>
                <a:spcPts val="600"/>
              </a:spcAft>
              <a:buClr>
                <a:schemeClr val="dk1"/>
              </a:buClr>
              <a:buSzPts val="1800"/>
              <a:buFont typeface="Courier New" panose="02070309020205020404" pitchFamily="49" charset="0"/>
              <a:buChar char="o"/>
            </a:pPr>
            <a:r>
              <a:rPr lang="en-US" sz="1800" b="1" dirty="0">
                <a:solidFill>
                  <a:schemeClr val="dk1"/>
                </a:solidFill>
              </a:rPr>
              <a:t>Disagreements resolved by third specialist consultation</a:t>
            </a:r>
            <a:endParaRPr sz="1800" b="1" dirty="0">
              <a:solidFill>
                <a:schemeClr val="dk1"/>
              </a:solidFill>
            </a:endParaRPr>
          </a:p>
          <a:p>
            <a:pPr marL="520700" lvl="1" indent="-228600" algn="l" rtl="0">
              <a:spcAft>
                <a:spcPts val="600"/>
              </a:spcAft>
              <a:buClr>
                <a:schemeClr val="dk1"/>
              </a:buClr>
              <a:buSzPts val="1800"/>
              <a:buFont typeface="Courier New" panose="02070309020205020404" pitchFamily="49" charset="0"/>
              <a:buChar char="o"/>
            </a:pPr>
            <a:r>
              <a:rPr lang="en-US" sz="1800" b="1" dirty="0">
                <a:solidFill>
                  <a:schemeClr val="dk1"/>
                </a:solidFill>
              </a:rPr>
              <a:t>Consensus-based final annotations</a:t>
            </a:r>
            <a:endParaRPr sz="1800" b="1" dirty="0">
              <a:solidFill>
                <a:schemeClr val="dk1"/>
              </a:solidFill>
            </a:endParaRPr>
          </a:p>
          <a:p>
            <a:pPr marL="292100" lvl="0" indent="-177800" algn="l" rtl="0">
              <a:spcAft>
                <a:spcPts val="600"/>
              </a:spcAft>
              <a:buClr>
                <a:schemeClr val="dk1"/>
              </a:buClr>
              <a:buSzPts val="1800"/>
              <a:buFont typeface="Arial" panose="020B0604020202020204" pitchFamily="34" charset="0"/>
              <a:buChar char="•"/>
            </a:pPr>
            <a:r>
              <a:rPr lang="en-US" sz="1800" b="1" dirty="0">
                <a:solidFill>
                  <a:schemeClr val="dk1"/>
                </a:solidFill>
              </a:rPr>
              <a:t>Labeled for six specific cardiac abnormalities</a:t>
            </a:r>
            <a:endParaRPr sz="1800" b="1" dirty="0">
              <a:solidFill>
                <a:schemeClr val="dk1"/>
              </a:solidFill>
            </a:endParaRPr>
          </a:p>
          <a:p>
            <a:pPr marL="292100" lvl="0" indent="-177800" algn="l" rtl="0">
              <a:spcAft>
                <a:spcPts val="600"/>
              </a:spcAft>
              <a:buClr>
                <a:schemeClr val="dk1"/>
              </a:buClr>
              <a:buSzPts val="1800"/>
              <a:buFont typeface="Arial" panose="020B0604020202020204" pitchFamily="34" charset="0"/>
              <a:buChar char="•"/>
            </a:pPr>
            <a:r>
              <a:rPr lang="en-US" sz="1800" b="1" dirty="0">
                <a:solidFill>
                  <a:schemeClr val="dk1"/>
                </a:solidFill>
              </a:rPr>
              <a:t>Serves as high-quality benchmark for model evaluation</a:t>
            </a:r>
            <a:endParaRPr sz="1800" b="1" dirty="0">
              <a:solidFill>
                <a:schemeClr val="dk1"/>
              </a:solidFill>
            </a:endParaRPr>
          </a:p>
        </p:txBody>
      </p:sp>
      <p:sp>
        <p:nvSpPr>
          <p:cNvPr id="2" name="Title 1">
            <a:extLst>
              <a:ext uri="{FF2B5EF4-FFF2-40B4-BE49-F238E27FC236}">
                <a16:creationId xmlns:a16="http://schemas.microsoft.com/office/drawing/2014/main" id="{B47B97F7-BCEF-035D-A289-45D90B1C972D}"/>
              </a:ext>
            </a:extLst>
          </p:cNvPr>
          <p:cNvSpPr txBox="1">
            <a:spLocks/>
          </p:cNvSpPr>
          <p:nvPr/>
        </p:nvSpPr>
        <p:spPr>
          <a:xfrm>
            <a:off x="-11545" y="0"/>
            <a:ext cx="9155545" cy="328461"/>
          </a:xfrm>
          <a:prstGeom prst="rect">
            <a:avLst/>
          </a:prstGeom>
        </p:spPr>
        <p:txBody>
          <a:bodyPr vert="horz" wrap="none" lIns="228600" tIns="91440" rIns="0" bIns="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t>The TNMG CODE Corpus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g31a03f20538_0_127"/>
          <p:cNvSpPr/>
          <p:nvPr/>
        </p:nvSpPr>
        <p:spPr>
          <a:xfrm>
            <a:off x="228600" y="685800"/>
            <a:ext cx="8686500" cy="5943300"/>
          </a:xfrm>
          <a:prstGeom prst="rect">
            <a:avLst/>
          </a:prstGeom>
          <a:noFill/>
          <a:ln>
            <a:noFill/>
          </a:ln>
        </p:spPr>
        <p:txBody>
          <a:bodyPr spcFirstLastPara="1" wrap="square" lIns="0" tIns="0" rIns="0" bIns="0" anchor="t" anchorCtr="0">
            <a:noAutofit/>
          </a:bodyPr>
          <a:lstStyle/>
          <a:p>
            <a:pPr marL="292100" lvl="0" indent="-177800" algn="l" rtl="0">
              <a:spcAft>
                <a:spcPts val="1200"/>
              </a:spcAft>
              <a:buClr>
                <a:schemeClr val="dk1"/>
              </a:buClr>
              <a:buSzPts val="1800"/>
              <a:buFont typeface="Arial" panose="020B0604020202020204" pitchFamily="34" charset="0"/>
              <a:buChar char="•"/>
            </a:pPr>
            <a:r>
              <a:rPr lang="en-US" sz="1800" b="1" kern="1200" dirty="0">
                <a:solidFill>
                  <a:srgbClr val="353585"/>
                </a:solidFill>
                <a:latin typeface="Arial" panose="020B0604020202020204" pitchFamily="34" charset="0"/>
                <a:ea typeface="+mn-ea"/>
                <a:cs typeface="Arial" panose="020B0604020202020204" pitchFamily="34" charset="0"/>
              </a:rPr>
              <a:t>First-degree Atrioventricular Block (1dAVb):</a:t>
            </a:r>
            <a:r>
              <a:rPr lang="en-US" sz="1800" b="1" dirty="0">
                <a:solidFill>
                  <a:schemeClr val="dk1"/>
                </a:solidFill>
              </a:rPr>
              <a:t> A delay in the conduction of electrical impulses from the atria to the ventricles.</a:t>
            </a:r>
            <a:endParaRPr sz="1800" b="1" dirty="0">
              <a:solidFill>
                <a:schemeClr val="dk1"/>
              </a:solidFill>
            </a:endParaRPr>
          </a:p>
          <a:p>
            <a:pPr marL="292100" lvl="0" indent="-177800" algn="l" rtl="0">
              <a:spcAft>
                <a:spcPts val="1200"/>
              </a:spcAft>
              <a:buClr>
                <a:schemeClr val="dk1"/>
              </a:buClr>
              <a:buSzPts val="1800"/>
              <a:buFont typeface="Arial" panose="020B0604020202020204" pitchFamily="34" charset="0"/>
              <a:buChar char="•"/>
            </a:pPr>
            <a:r>
              <a:rPr lang="en-US" sz="1800" b="1" kern="1200" dirty="0">
                <a:solidFill>
                  <a:srgbClr val="353585"/>
                </a:solidFill>
                <a:latin typeface="Arial" panose="020B0604020202020204" pitchFamily="34" charset="0"/>
                <a:ea typeface="+mn-ea"/>
                <a:cs typeface="Arial" panose="020B0604020202020204" pitchFamily="34" charset="0"/>
              </a:rPr>
              <a:t>Right bundle branch block (RBBB): </a:t>
            </a:r>
            <a:r>
              <a:rPr lang="en-US" sz="1800" b="1" dirty="0">
                <a:solidFill>
                  <a:schemeClr val="dk1"/>
                </a:solidFill>
              </a:rPr>
              <a:t>A condition where the right side of the heart's electrical conduction system is impaired.</a:t>
            </a:r>
            <a:endParaRPr sz="1800" b="1" dirty="0">
              <a:solidFill>
                <a:schemeClr val="dk1"/>
              </a:solidFill>
            </a:endParaRPr>
          </a:p>
          <a:p>
            <a:pPr marL="292100" lvl="0" indent="-177800" algn="l" rtl="0">
              <a:spcAft>
                <a:spcPts val="1200"/>
              </a:spcAft>
              <a:buClr>
                <a:schemeClr val="dk1"/>
              </a:buClr>
              <a:buSzPts val="1800"/>
              <a:buFont typeface="Arial" panose="020B0604020202020204" pitchFamily="34" charset="0"/>
              <a:buChar char="•"/>
            </a:pPr>
            <a:r>
              <a:rPr lang="en-US" sz="1800" b="1" kern="1200" dirty="0">
                <a:solidFill>
                  <a:srgbClr val="353585"/>
                </a:solidFill>
                <a:latin typeface="Arial" panose="020B0604020202020204" pitchFamily="34" charset="0"/>
                <a:ea typeface="+mn-ea"/>
                <a:cs typeface="Arial" panose="020B0604020202020204" pitchFamily="34" charset="0"/>
              </a:rPr>
              <a:t>Left bundle branch block (LBBB): </a:t>
            </a:r>
            <a:r>
              <a:rPr lang="en-US" sz="1800" b="1" dirty="0">
                <a:solidFill>
                  <a:schemeClr val="dk1"/>
                </a:solidFill>
              </a:rPr>
              <a:t>A condition where the left side of the heart's electrical conduction system is impaired.</a:t>
            </a:r>
            <a:endParaRPr sz="1800" b="1" dirty="0">
              <a:solidFill>
                <a:schemeClr val="dk1"/>
              </a:solidFill>
            </a:endParaRPr>
          </a:p>
          <a:p>
            <a:pPr marL="292100" lvl="0" indent="-177800" algn="l" rtl="0">
              <a:spcAft>
                <a:spcPts val="1200"/>
              </a:spcAft>
              <a:buClr>
                <a:schemeClr val="dk1"/>
              </a:buClr>
              <a:buSzPts val="1800"/>
              <a:buFont typeface="Arial" panose="020B0604020202020204" pitchFamily="34" charset="0"/>
              <a:buChar char="•"/>
            </a:pPr>
            <a:r>
              <a:rPr lang="en-US" sz="1800" b="1" kern="1200" dirty="0">
                <a:solidFill>
                  <a:srgbClr val="353585"/>
                </a:solidFill>
                <a:latin typeface="Arial" panose="020B0604020202020204" pitchFamily="34" charset="0"/>
                <a:ea typeface="+mn-ea"/>
                <a:cs typeface="Arial" panose="020B0604020202020204" pitchFamily="34" charset="0"/>
              </a:rPr>
              <a:t>Sinus bradycardia (SB): </a:t>
            </a:r>
            <a:r>
              <a:rPr lang="en-US" sz="1800" b="1" dirty="0">
                <a:solidFill>
                  <a:schemeClr val="dk1"/>
                </a:solidFill>
              </a:rPr>
              <a:t>A slower-than-normal heart rhythm, defined as a heart rate below 60 beats per minute in adults.</a:t>
            </a:r>
            <a:endParaRPr sz="1800" b="1" dirty="0">
              <a:solidFill>
                <a:schemeClr val="dk1"/>
              </a:solidFill>
            </a:endParaRPr>
          </a:p>
          <a:p>
            <a:pPr marL="292100" lvl="0" indent="-177800" algn="l" rtl="0">
              <a:spcAft>
                <a:spcPts val="1200"/>
              </a:spcAft>
              <a:buClr>
                <a:schemeClr val="dk1"/>
              </a:buClr>
              <a:buSzPts val="1800"/>
              <a:buFont typeface="Arial" panose="020B0604020202020204" pitchFamily="34" charset="0"/>
              <a:buChar char="•"/>
            </a:pPr>
            <a:r>
              <a:rPr lang="en-US" sz="1800" b="1" kern="1200" dirty="0">
                <a:solidFill>
                  <a:srgbClr val="353585"/>
                </a:solidFill>
                <a:latin typeface="Arial" panose="020B0604020202020204" pitchFamily="34" charset="0"/>
                <a:ea typeface="+mn-ea"/>
                <a:cs typeface="Arial" panose="020B0604020202020204" pitchFamily="34" charset="0"/>
              </a:rPr>
              <a:t>Atrial fibrillation (AF): </a:t>
            </a:r>
            <a:r>
              <a:rPr lang="en-US" sz="1800" b="1" dirty="0">
                <a:solidFill>
                  <a:schemeClr val="dk1"/>
                </a:solidFill>
              </a:rPr>
              <a:t>An irregular heart rhythm, characterized by chaotic electrical activity.</a:t>
            </a:r>
            <a:endParaRPr sz="1800" b="1" dirty="0">
              <a:solidFill>
                <a:schemeClr val="dk1"/>
              </a:solidFill>
            </a:endParaRPr>
          </a:p>
          <a:p>
            <a:pPr marL="292100" lvl="0" indent="-177800" algn="l" rtl="0">
              <a:spcAft>
                <a:spcPts val="1200"/>
              </a:spcAft>
              <a:buClr>
                <a:schemeClr val="dk1"/>
              </a:buClr>
              <a:buSzPts val="1800"/>
              <a:buFont typeface="Arial" panose="020B0604020202020204" pitchFamily="34" charset="0"/>
              <a:buChar char="•"/>
            </a:pPr>
            <a:r>
              <a:rPr lang="en-US" sz="1800" b="1" kern="1200" dirty="0">
                <a:solidFill>
                  <a:srgbClr val="353585"/>
                </a:solidFill>
                <a:latin typeface="Arial" panose="020B0604020202020204" pitchFamily="34" charset="0"/>
                <a:ea typeface="+mn-ea"/>
                <a:cs typeface="Arial" panose="020B0604020202020204" pitchFamily="34" charset="0"/>
              </a:rPr>
              <a:t>Sinus tachycardia (ST): </a:t>
            </a:r>
            <a:r>
              <a:rPr lang="en-US" sz="1800" b="1" dirty="0">
                <a:solidFill>
                  <a:schemeClr val="dk1"/>
                </a:solidFill>
              </a:rPr>
              <a:t>A higher-than-normal heart rhythm, defined as a heart rate above 100 beats per minute in adults.</a:t>
            </a:r>
            <a:endParaRPr sz="1800" b="1" dirty="0">
              <a:solidFill>
                <a:schemeClr val="dk1"/>
              </a:solidFill>
            </a:endParaRPr>
          </a:p>
        </p:txBody>
      </p:sp>
      <p:sp>
        <p:nvSpPr>
          <p:cNvPr id="2" name="Title 1">
            <a:extLst>
              <a:ext uri="{FF2B5EF4-FFF2-40B4-BE49-F238E27FC236}">
                <a16:creationId xmlns:a16="http://schemas.microsoft.com/office/drawing/2014/main" id="{8D7A186A-C90E-11DB-E074-A8100A01FEF6}"/>
              </a:ext>
            </a:extLst>
          </p:cNvPr>
          <p:cNvSpPr txBox="1">
            <a:spLocks/>
          </p:cNvSpPr>
          <p:nvPr/>
        </p:nvSpPr>
        <p:spPr>
          <a:xfrm>
            <a:off x="-11545" y="0"/>
            <a:ext cx="9155545" cy="328461"/>
          </a:xfrm>
          <a:prstGeom prst="rect">
            <a:avLst/>
          </a:prstGeom>
        </p:spPr>
        <p:txBody>
          <a:bodyPr vert="horz" wrap="none" lIns="228600" tIns="91440" rIns="0" bIns="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t>Annotations in TNMG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Google Shape;177;g31a03f20538_0_137"/>
          <p:cNvSpPr/>
          <p:nvPr/>
        </p:nvSpPr>
        <p:spPr>
          <a:xfrm>
            <a:off x="228599" y="549117"/>
            <a:ext cx="5759245" cy="6026187"/>
          </a:xfrm>
          <a:prstGeom prst="rect">
            <a:avLst/>
          </a:prstGeom>
          <a:noFill/>
          <a:ln>
            <a:noFill/>
          </a:ln>
        </p:spPr>
        <p:txBody>
          <a:bodyPr spcFirstLastPara="1" wrap="square" lIns="0" tIns="0" rIns="0" bIns="0" anchor="t" anchorCtr="0">
            <a:noAutofit/>
          </a:bodyPr>
          <a:lstStyle/>
          <a:p>
            <a:pPr marL="0" lvl="0" indent="0" algn="l" rtl="0">
              <a:spcAft>
                <a:spcPts val="600"/>
              </a:spcAft>
              <a:buNone/>
            </a:pPr>
            <a:r>
              <a:rPr lang="en-US" sz="1800" b="1" kern="1200" dirty="0">
                <a:solidFill>
                  <a:srgbClr val="353585"/>
                </a:solidFill>
                <a:latin typeface="Arial" panose="020B0604020202020204" pitchFamily="34" charset="0"/>
                <a:ea typeface="+mn-ea"/>
                <a:cs typeface="Arial" panose="020B0604020202020204" pitchFamily="34" charset="0"/>
              </a:rPr>
              <a:t>Distribution Analysis:</a:t>
            </a:r>
            <a:endParaRPr sz="1800" b="1" kern="1200" dirty="0">
              <a:solidFill>
                <a:srgbClr val="353585"/>
              </a:solidFill>
              <a:latin typeface="Arial" panose="020B0604020202020204" pitchFamily="34" charset="0"/>
              <a:ea typeface="+mn-ea"/>
              <a:cs typeface="Arial" panose="020B0604020202020204" pitchFamily="34" charset="0"/>
            </a:endParaRPr>
          </a:p>
          <a:p>
            <a:pPr marL="292100" indent="-152400">
              <a:spcAft>
                <a:spcPts val="600"/>
              </a:spcAft>
              <a:buClr>
                <a:schemeClr val="dk1"/>
              </a:buClr>
              <a:buSzPts val="1400"/>
              <a:buFont typeface="Arial" panose="020B0604020202020204" pitchFamily="34" charset="0"/>
              <a:buChar char="•"/>
            </a:pPr>
            <a:r>
              <a:rPr lang="en-US" sz="1800" b="1" dirty="0">
                <a:solidFill>
                  <a:schemeClr val="dk1"/>
                </a:solidFill>
              </a:rPr>
              <a:t>Binary feature vectors track presence/absence of six conditions (1dAVb, RBBB, LBBB, SB, AF, ST).</a:t>
            </a:r>
          </a:p>
          <a:p>
            <a:pPr marL="292100" lvl="0" indent="-152400" algn="l" rtl="0">
              <a:spcAft>
                <a:spcPts val="600"/>
              </a:spcAft>
              <a:buClr>
                <a:schemeClr val="dk1"/>
              </a:buClr>
              <a:buSzPts val="1400"/>
              <a:buFont typeface="Arial" panose="020B0604020202020204" pitchFamily="34" charset="0"/>
              <a:buChar char="•"/>
            </a:pPr>
            <a:r>
              <a:rPr lang="en-US" sz="1800" b="1" dirty="0">
                <a:solidFill>
                  <a:schemeClr val="dk1"/>
                </a:solidFill>
              </a:rPr>
              <a:t>The vast majority of records in both training and evaluation sets are healthy cases.</a:t>
            </a:r>
            <a:endParaRPr sz="1800" b="1" dirty="0">
              <a:solidFill>
                <a:schemeClr val="dk1"/>
              </a:solidFill>
            </a:endParaRPr>
          </a:p>
          <a:p>
            <a:pPr marL="292100" lvl="0" indent="-152400" algn="l" rtl="0">
              <a:spcAft>
                <a:spcPts val="600"/>
              </a:spcAft>
              <a:buClr>
                <a:schemeClr val="dk1"/>
              </a:buClr>
              <a:buSzPts val="1400"/>
              <a:buFont typeface="Arial" panose="020B0604020202020204" pitchFamily="34" charset="0"/>
              <a:buChar char="•"/>
            </a:pPr>
            <a:r>
              <a:rPr lang="en-US" sz="1800" b="1" dirty="0">
                <a:solidFill>
                  <a:schemeClr val="dk1"/>
                </a:solidFill>
              </a:rPr>
              <a:t>Single disease occurrences represent less than 10% of total dataset.</a:t>
            </a:r>
            <a:endParaRPr sz="1800" b="1" dirty="0">
              <a:solidFill>
                <a:schemeClr val="dk1"/>
              </a:solidFill>
            </a:endParaRPr>
          </a:p>
          <a:p>
            <a:pPr marL="292100" lvl="0" indent="-152400" algn="l" rtl="0">
              <a:spcAft>
                <a:spcPts val="600"/>
              </a:spcAft>
              <a:buClr>
                <a:schemeClr val="dk1"/>
              </a:buClr>
              <a:buSzPts val="1400"/>
              <a:buFont typeface="Arial" panose="020B0604020202020204" pitchFamily="34" charset="0"/>
              <a:buChar char="•"/>
            </a:pPr>
            <a:r>
              <a:rPr lang="en-US" sz="1800" b="1" dirty="0">
                <a:solidFill>
                  <a:schemeClr val="dk1"/>
                </a:solidFill>
              </a:rPr>
              <a:t>Multiple disease combinations appear in very, very small fractions, yet this is what makes this problem challenging.</a:t>
            </a:r>
            <a:endParaRPr sz="1800" b="1" dirty="0">
              <a:solidFill>
                <a:schemeClr val="dk1"/>
              </a:solidFill>
            </a:endParaRPr>
          </a:p>
          <a:p>
            <a:pPr marL="292100" lvl="0" indent="-152400" algn="l" rtl="0">
              <a:spcAft>
                <a:spcPts val="1200"/>
              </a:spcAft>
              <a:buClr>
                <a:schemeClr val="dk1"/>
              </a:buClr>
              <a:buSzPts val="1400"/>
              <a:buFont typeface="Arial" panose="020B0604020202020204" pitchFamily="34" charset="0"/>
              <a:buChar char="•"/>
            </a:pPr>
            <a:r>
              <a:rPr lang="en-US" sz="1800" b="1" dirty="0">
                <a:solidFill>
                  <a:schemeClr val="dk1"/>
                </a:solidFill>
              </a:rPr>
              <a:t>The gold standard evaluation dataset particularly lacks representation of multiple disease cases.</a:t>
            </a:r>
            <a:endParaRPr sz="1800" b="1" dirty="0">
              <a:solidFill>
                <a:schemeClr val="dk1"/>
              </a:solidFill>
            </a:endParaRPr>
          </a:p>
          <a:p>
            <a:pPr>
              <a:spcAft>
                <a:spcPts val="600"/>
              </a:spcAft>
            </a:pPr>
            <a:r>
              <a:rPr lang="en-US" sz="1800" b="1" kern="1200" dirty="0">
                <a:solidFill>
                  <a:srgbClr val="353585"/>
                </a:solidFill>
                <a:latin typeface="Arial" panose="020B0604020202020204" pitchFamily="34" charset="0"/>
                <a:ea typeface="+mn-ea"/>
                <a:cs typeface="Arial" panose="020B0604020202020204" pitchFamily="34" charset="0"/>
              </a:rPr>
              <a:t>Impact on Model Development:</a:t>
            </a:r>
            <a:endParaRPr sz="1800" b="1" kern="1200" dirty="0">
              <a:solidFill>
                <a:srgbClr val="353585"/>
              </a:solidFill>
              <a:latin typeface="Arial" panose="020B0604020202020204" pitchFamily="34" charset="0"/>
              <a:ea typeface="+mn-ea"/>
              <a:cs typeface="Arial" panose="020B0604020202020204" pitchFamily="34" charset="0"/>
            </a:endParaRPr>
          </a:p>
          <a:p>
            <a:pPr marL="292100" indent="-152400">
              <a:spcAft>
                <a:spcPts val="600"/>
              </a:spcAft>
              <a:buClr>
                <a:schemeClr val="dk1"/>
              </a:buClr>
              <a:buSzPts val="1400"/>
              <a:buFont typeface="Arial" panose="020B0604020202020204" pitchFamily="34" charset="0"/>
              <a:buChar char="•"/>
            </a:pPr>
            <a:r>
              <a:rPr lang="en-US" sz="1800" b="1" dirty="0">
                <a:solidFill>
                  <a:schemeClr val="dk1"/>
                </a:solidFill>
              </a:rPr>
              <a:t>Severe imbalance creates training challenges (e.g. risk of model bias towards healthy cases)</a:t>
            </a:r>
          </a:p>
          <a:p>
            <a:pPr marL="292100" lvl="0" indent="-152400" algn="l" rtl="0">
              <a:spcAft>
                <a:spcPts val="600"/>
              </a:spcAft>
              <a:buClr>
                <a:schemeClr val="dk1"/>
              </a:buClr>
              <a:buSzPts val="1400"/>
              <a:buFont typeface="Arial" panose="020B0604020202020204" pitchFamily="34" charset="0"/>
              <a:buChar char="•"/>
            </a:pPr>
            <a:r>
              <a:rPr lang="en-US" sz="1800" b="1" dirty="0">
                <a:solidFill>
                  <a:schemeClr val="dk1"/>
                </a:solidFill>
              </a:rPr>
              <a:t>Harder to detect multiple concurrent conditions</a:t>
            </a:r>
            <a:endParaRPr sz="1800" b="1" dirty="0">
              <a:solidFill>
                <a:schemeClr val="dk1"/>
              </a:solidFill>
            </a:endParaRPr>
          </a:p>
          <a:p>
            <a:pPr marL="292100" lvl="0" indent="-152400" algn="l" rtl="0">
              <a:spcAft>
                <a:spcPts val="600"/>
              </a:spcAft>
              <a:buClr>
                <a:schemeClr val="dk1"/>
              </a:buClr>
              <a:buSzPts val="1400"/>
              <a:buFont typeface="Arial" panose="020B0604020202020204" pitchFamily="34" charset="0"/>
              <a:buChar char="•"/>
            </a:pPr>
            <a:r>
              <a:rPr lang="en-US" sz="1800" b="1" dirty="0">
                <a:solidFill>
                  <a:schemeClr val="dk1"/>
                </a:solidFill>
              </a:rPr>
              <a:t>Limited examples of multiple diseases affects a model's ability to learn disease interactions</a:t>
            </a:r>
            <a:endParaRPr sz="1800" b="1" dirty="0">
              <a:solidFill>
                <a:schemeClr val="dk1"/>
              </a:solidFill>
            </a:endParaRPr>
          </a:p>
        </p:txBody>
      </p:sp>
      <p:sp>
        <p:nvSpPr>
          <p:cNvPr id="2" name="Title 1">
            <a:extLst>
              <a:ext uri="{FF2B5EF4-FFF2-40B4-BE49-F238E27FC236}">
                <a16:creationId xmlns:a16="http://schemas.microsoft.com/office/drawing/2014/main" id="{FB3FBD6D-645F-FF58-A267-7782E0414EFC}"/>
              </a:ext>
            </a:extLst>
          </p:cNvPr>
          <p:cNvSpPr txBox="1">
            <a:spLocks/>
          </p:cNvSpPr>
          <p:nvPr/>
        </p:nvSpPr>
        <p:spPr>
          <a:xfrm>
            <a:off x="-11545" y="0"/>
            <a:ext cx="9155545" cy="328461"/>
          </a:xfrm>
          <a:prstGeom prst="rect">
            <a:avLst/>
          </a:prstGeom>
        </p:spPr>
        <p:txBody>
          <a:bodyPr vert="horz" wrap="none" lIns="228600" tIns="91440" rIns="0" bIns="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t>Dataset Imbalance</a:t>
            </a:r>
          </a:p>
        </p:txBody>
      </p:sp>
      <p:pic>
        <p:nvPicPr>
          <p:cNvPr id="4" name="Picture 3">
            <a:extLst>
              <a:ext uri="{FF2B5EF4-FFF2-40B4-BE49-F238E27FC236}">
                <a16:creationId xmlns:a16="http://schemas.microsoft.com/office/drawing/2014/main" id="{4E4665A0-D953-8FD9-938E-452355EE0C26}"/>
              </a:ext>
            </a:extLst>
          </p:cNvPr>
          <p:cNvPicPr>
            <a:picLocks noChangeAspect="1"/>
          </p:cNvPicPr>
          <p:nvPr/>
        </p:nvPicPr>
        <p:blipFill>
          <a:blip r:embed="rId4"/>
          <a:stretch>
            <a:fillRect/>
          </a:stretch>
        </p:blipFill>
        <p:spPr>
          <a:xfrm>
            <a:off x="6263901" y="540174"/>
            <a:ext cx="2651500" cy="60351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7">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7">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g31a03f20538_0_148"/>
          <p:cNvSpPr/>
          <p:nvPr/>
        </p:nvSpPr>
        <p:spPr>
          <a:xfrm>
            <a:off x="228600" y="685800"/>
            <a:ext cx="8686500" cy="5943300"/>
          </a:xfrm>
          <a:prstGeom prst="rect">
            <a:avLst/>
          </a:prstGeom>
          <a:noFill/>
          <a:ln>
            <a:noFill/>
          </a:ln>
        </p:spPr>
        <p:txBody>
          <a:bodyPr spcFirstLastPara="1" wrap="square" lIns="0" tIns="0" rIns="0" bIns="0" anchor="t" anchorCtr="0">
            <a:noAutofit/>
          </a:bodyPr>
          <a:lstStyle/>
          <a:p>
            <a:pPr>
              <a:spcAft>
                <a:spcPts val="600"/>
              </a:spcAft>
            </a:pPr>
            <a:r>
              <a:rPr lang="en-US" sz="1800" b="1" kern="1200" dirty="0">
                <a:solidFill>
                  <a:srgbClr val="353585"/>
                </a:solidFill>
                <a:latin typeface="Arial" panose="020B0604020202020204" pitchFamily="34" charset="0"/>
                <a:ea typeface="+mn-ea"/>
                <a:cs typeface="Arial" panose="020B0604020202020204" pitchFamily="34" charset="0"/>
              </a:rPr>
              <a:t>Foundational Study:</a:t>
            </a:r>
          </a:p>
          <a:p>
            <a:pPr marL="292100" indent="-177800">
              <a:spcAft>
                <a:spcPts val="600"/>
              </a:spcAft>
              <a:buClr>
                <a:schemeClr val="dk1"/>
              </a:buClr>
              <a:buSzPts val="1800"/>
              <a:buFont typeface="Arial" panose="020B0604020202020204" pitchFamily="34" charset="0"/>
              <a:buChar char="•"/>
            </a:pPr>
            <a:r>
              <a:rPr lang="en-US" sz="1800" b="1" dirty="0">
                <a:solidFill>
                  <a:schemeClr val="dk1"/>
                </a:solidFill>
              </a:rPr>
              <a:t>Ribeiro et al. [5]:</a:t>
            </a:r>
            <a:endParaRPr sz="1800" b="1" dirty="0">
              <a:solidFill>
                <a:schemeClr val="dk1"/>
              </a:solidFill>
            </a:endParaRPr>
          </a:p>
          <a:p>
            <a:pPr marL="517525" lvl="1" indent="-225425">
              <a:buClr>
                <a:schemeClr val="dk1"/>
              </a:buClr>
              <a:buSzPct val="75000"/>
              <a:buFont typeface="Wingdings" pitchFamily="2" charset="2"/>
              <a:buChar char="q"/>
            </a:pPr>
            <a:r>
              <a:rPr lang="en-US" sz="1800" b="1" dirty="0">
                <a:solidFill>
                  <a:schemeClr val="dk1"/>
                </a:solidFill>
              </a:rPr>
              <a:t>Modified </a:t>
            </a:r>
            <a:r>
              <a:rPr lang="en-US" sz="1800" b="1" dirty="0" err="1">
                <a:solidFill>
                  <a:schemeClr val="dk1"/>
                </a:solidFill>
              </a:rPr>
              <a:t>ResNet</a:t>
            </a:r>
            <a:r>
              <a:rPr lang="en-US" sz="1800" b="1" dirty="0">
                <a:solidFill>
                  <a:schemeClr val="dk1"/>
                </a:solidFill>
              </a:rPr>
              <a:t> model trained on 2M+ ECG exams using a 12-lead ECG</a:t>
            </a:r>
          </a:p>
          <a:p>
            <a:pPr marL="517525" lvl="1" indent="-225425">
              <a:buClr>
                <a:schemeClr val="dk1"/>
              </a:buClr>
              <a:buSzPct val="75000"/>
              <a:buFont typeface="Wingdings" pitchFamily="2" charset="2"/>
              <a:buChar char="q"/>
            </a:pPr>
            <a:r>
              <a:rPr lang="en-US" sz="1800" b="1" dirty="0">
                <a:solidFill>
                  <a:schemeClr val="dk1"/>
                </a:solidFill>
              </a:rPr>
              <a:t>Preprocessing steps:</a:t>
            </a:r>
          </a:p>
          <a:p>
            <a:pPr marL="800100" lvl="1" indent="-215900" algn="l" rtl="0">
              <a:buClr>
                <a:schemeClr val="dk1"/>
              </a:buClr>
              <a:buSzPts val="1600"/>
              <a:buChar char="○"/>
            </a:pPr>
            <a:r>
              <a:rPr lang="en-US" sz="1800" b="1" dirty="0">
                <a:solidFill>
                  <a:schemeClr val="dk1"/>
                </a:solidFill>
              </a:rPr>
              <a:t>400 Hz resampling</a:t>
            </a:r>
            <a:endParaRPr sz="1800" b="1" dirty="0">
              <a:solidFill>
                <a:schemeClr val="dk1"/>
              </a:solidFill>
            </a:endParaRPr>
          </a:p>
          <a:p>
            <a:pPr marL="800100" lvl="1" indent="-215900" algn="l" rtl="0">
              <a:buClr>
                <a:schemeClr val="dk1"/>
              </a:buClr>
              <a:buSzPts val="1600"/>
              <a:buChar char="○"/>
            </a:pPr>
            <a:r>
              <a:rPr lang="en-US" sz="1800" b="1" dirty="0">
                <a:solidFill>
                  <a:schemeClr val="dk1"/>
                </a:solidFill>
              </a:rPr>
              <a:t>Zero-padding to 4096 samples</a:t>
            </a:r>
            <a:endParaRPr sz="1800" b="1" dirty="0">
              <a:solidFill>
                <a:schemeClr val="dk1"/>
              </a:solidFill>
            </a:endParaRPr>
          </a:p>
          <a:p>
            <a:pPr marL="800100" lvl="1" indent="-215900" algn="l" rtl="0">
              <a:buClr>
                <a:schemeClr val="dk1"/>
              </a:buClr>
              <a:buSzPts val="1600"/>
              <a:buChar char="○"/>
            </a:pPr>
            <a:r>
              <a:rPr lang="en-US" sz="1800" b="1" dirty="0">
                <a:solidFill>
                  <a:schemeClr val="dk1"/>
                </a:solidFill>
              </a:rPr>
              <a:t>Derived channel inclusion</a:t>
            </a:r>
            <a:endParaRPr sz="1800" b="1" dirty="0">
              <a:solidFill>
                <a:schemeClr val="dk1"/>
              </a:solidFill>
            </a:endParaRPr>
          </a:p>
          <a:p>
            <a:pPr marL="800100" lvl="1" indent="-215900" algn="l" rtl="0">
              <a:spcAft>
                <a:spcPts val="600"/>
              </a:spcAft>
              <a:buClr>
                <a:schemeClr val="dk1"/>
              </a:buClr>
              <a:buSzPts val="1600"/>
              <a:buChar char="○"/>
            </a:pPr>
            <a:r>
              <a:rPr lang="en-US" sz="1800" b="1" dirty="0">
                <a:solidFill>
                  <a:schemeClr val="dk1"/>
                </a:solidFill>
              </a:rPr>
              <a:t>Z-score normalization</a:t>
            </a:r>
            <a:endParaRPr sz="1800" b="1" dirty="0">
              <a:solidFill>
                <a:schemeClr val="dk1"/>
              </a:solidFill>
            </a:endParaRPr>
          </a:p>
          <a:p>
            <a:pPr marL="517525" lvl="1" indent="-225425">
              <a:buClr>
                <a:schemeClr val="dk1"/>
              </a:buClr>
              <a:buSzPct val="75000"/>
              <a:buFont typeface="Wingdings" pitchFamily="2" charset="2"/>
              <a:buChar char="q"/>
            </a:pPr>
            <a:r>
              <a:rPr lang="en-US" sz="1800" b="1" dirty="0">
                <a:solidFill>
                  <a:schemeClr val="dk1"/>
                </a:solidFill>
              </a:rPr>
              <a:t>Results outperformed cardiology residents</a:t>
            </a:r>
            <a:endParaRPr sz="1800" b="1" dirty="0">
              <a:solidFill>
                <a:schemeClr val="dk1"/>
              </a:solidFill>
            </a:endParaRPr>
          </a:p>
          <a:p>
            <a:pPr marL="517525" lvl="1" indent="-225425">
              <a:spcAft>
                <a:spcPts val="1200"/>
              </a:spcAft>
              <a:buClr>
                <a:schemeClr val="dk1"/>
              </a:buClr>
              <a:buSzPct val="75000"/>
              <a:buFont typeface="Wingdings" pitchFamily="2" charset="2"/>
              <a:buChar char="q"/>
            </a:pPr>
            <a:r>
              <a:rPr lang="en-US" sz="1800" b="1" dirty="0">
                <a:solidFill>
                  <a:schemeClr val="dk1"/>
                </a:solidFill>
              </a:rPr>
              <a:t>Did not investigate preprocessing impact</a:t>
            </a:r>
            <a:endParaRPr sz="1800" b="1" dirty="0">
              <a:solidFill>
                <a:schemeClr val="dk1"/>
              </a:solidFill>
            </a:endParaRPr>
          </a:p>
          <a:p>
            <a:pPr marL="0" lvl="0" indent="0">
              <a:spcAft>
                <a:spcPts val="600"/>
              </a:spcAft>
              <a:buFont typeface="Arial"/>
              <a:buNone/>
            </a:pPr>
            <a:r>
              <a:rPr lang="en-US" sz="1800" b="1" kern="1200" dirty="0">
                <a:solidFill>
                  <a:srgbClr val="353585"/>
                </a:solidFill>
                <a:latin typeface="Arial" panose="020B0604020202020204" pitchFamily="34" charset="0"/>
                <a:ea typeface="+mn-ea"/>
                <a:cs typeface="Arial" panose="020B0604020202020204" pitchFamily="34" charset="0"/>
              </a:rPr>
              <a:t>Recent Lead Reduction Studies:</a:t>
            </a:r>
            <a:endParaRPr sz="1800" b="1" kern="1200" dirty="0">
              <a:solidFill>
                <a:srgbClr val="353585"/>
              </a:solidFill>
              <a:latin typeface="Arial" panose="020B0604020202020204" pitchFamily="34" charset="0"/>
              <a:ea typeface="+mn-ea"/>
              <a:cs typeface="Arial" panose="020B0604020202020204" pitchFamily="34" charset="0"/>
            </a:endParaRPr>
          </a:p>
          <a:p>
            <a:pPr marL="292100" indent="-177800">
              <a:spcAft>
                <a:spcPts val="600"/>
              </a:spcAft>
              <a:buClr>
                <a:schemeClr val="dk1"/>
              </a:buClr>
              <a:buSzPts val="1800"/>
              <a:buFont typeface="Arial" panose="020B0604020202020204" pitchFamily="34" charset="0"/>
              <a:buChar char="•"/>
            </a:pPr>
            <a:r>
              <a:rPr lang="en-US" sz="1800" b="1" dirty="0">
                <a:solidFill>
                  <a:schemeClr val="dk1"/>
                </a:solidFill>
              </a:rPr>
              <a:t>Pastika et al. [6]:</a:t>
            </a:r>
            <a:endParaRPr sz="1800" b="1" dirty="0">
              <a:solidFill>
                <a:schemeClr val="dk1"/>
              </a:solidFill>
            </a:endParaRPr>
          </a:p>
          <a:p>
            <a:pPr marL="517525" lvl="1" indent="-225425">
              <a:buClr>
                <a:schemeClr val="dk1"/>
              </a:buClr>
              <a:buSzPct val="75000"/>
              <a:buFont typeface="Wingdings" pitchFamily="2" charset="2"/>
              <a:buChar char="q"/>
            </a:pPr>
            <a:r>
              <a:rPr lang="en-US" sz="1800" b="1" dirty="0">
                <a:solidFill>
                  <a:schemeClr val="dk1"/>
                </a:solidFill>
              </a:rPr>
              <a:t>8-lead ECGs for body mass index prediction</a:t>
            </a:r>
            <a:endParaRPr sz="1800" b="1" dirty="0">
              <a:solidFill>
                <a:schemeClr val="dk1"/>
              </a:solidFill>
            </a:endParaRPr>
          </a:p>
          <a:p>
            <a:pPr marL="517525" lvl="1" indent="-225425">
              <a:spcAft>
                <a:spcPts val="600"/>
              </a:spcAft>
              <a:buClr>
                <a:schemeClr val="dk1"/>
              </a:buClr>
              <a:buSzPct val="75000"/>
              <a:buFont typeface="Wingdings" pitchFamily="2" charset="2"/>
              <a:buChar char="q"/>
            </a:pPr>
            <a:r>
              <a:rPr lang="en-US" sz="1800" b="1" dirty="0">
                <a:solidFill>
                  <a:schemeClr val="dk1"/>
                </a:solidFill>
              </a:rPr>
              <a:t>Demonstrated viability of reduced leads</a:t>
            </a:r>
            <a:endParaRPr sz="1800" b="1" dirty="0">
              <a:solidFill>
                <a:schemeClr val="dk1"/>
              </a:solidFill>
            </a:endParaRPr>
          </a:p>
          <a:p>
            <a:pPr marL="292100" lvl="0" indent="-177800">
              <a:spcAft>
                <a:spcPts val="600"/>
              </a:spcAft>
              <a:buClr>
                <a:schemeClr val="dk1"/>
              </a:buClr>
              <a:buSzPts val="1800"/>
              <a:buFont typeface="Arial" panose="020B0604020202020204" pitchFamily="34" charset="0"/>
              <a:buChar char="•"/>
            </a:pPr>
            <a:r>
              <a:rPr lang="en-US" sz="1800" b="1" dirty="0">
                <a:solidFill>
                  <a:schemeClr val="dk1"/>
                </a:solidFill>
              </a:rPr>
              <a:t>von Bachmann et al. [7]:</a:t>
            </a:r>
            <a:endParaRPr sz="1800" b="1" dirty="0">
              <a:solidFill>
                <a:schemeClr val="dk1"/>
              </a:solidFill>
            </a:endParaRPr>
          </a:p>
          <a:p>
            <a:pPr marL="517525" lvl="1" indent="-225425">
              <a:buClr>
                <a:schemeClr val="dk1"/>
              </a:buClr>
              <a:buSzPct val="75000"/>
              <a:buFont typeface="Wingdings" pitchFamily="2" charset="2"/>
              <a:buChar char="q"/>
            </a:pPr>
            <a:r>
              <a:rPr lang="en-US" sz="1800" b="1" dirty="0">
                <a:solidFill>
                  <a:schemeClr val="dk1"/>
                </a:solidFill>
              </a:rPr>
              <a:t>8-lead approach for electrolyte prediction</a:t>
            </a:r>
            <a:endParaRPr sz="1800" b="1" dirty="0">
              <a:solidFill>
                <a:schemeClr val="dk1"/>
              </a:solidFill>
            </a:endParaRPr>
          </a:p>
          <a:p>
            <a:pPr marL="517525" lvl="1" indent="-225425">
              <a:buClr>
                <a:schemeClr val="dk1"/>
              </a:buClr>
              <a:buSzPct val="75000"/>
              <a:buFont typeface="Wingdings" pitchFamily="2" charset="2"/>
              <a:buChar char="q"/>
            </a:pPr>
            <a:r>
              <a:rPr lang="en-US" sz="1800" b="1" dirty="0">
                <a:solidFill>
                  <a:schemeClr val="dk1"/>
                </a:solidFill>
              </a:rPr>
              <a:t>Limited exploration of lead reduction rationale</a:t>
            </a:r>
            <a:endParaRPr sz="1800" b="1" dirty="0">
              <a:solidFill>
                <a:schemeClr val="dk1"/>
              </a:solidFill>
            </a:endParaRPr>
          </a:p>
          <a:p>
            <a:pPr marL="517525" lvl="1" indent="-225425">
              <a:buClr>
                <a:schemeClr val="dk1"/>
              </a:buClr>
              <a:buSzPct val="75000"/>
              <a:buFont typeface="Wingdings" pitchFamily="2" charset="2"/>
              <a:buChar char="q"/>
            </a:pPr>
            <a:r>
              <a:rPr lang="en-US" sz="1800" b="1" dirty="0">
                <a:solidFill>
                  <a:schemeClr val="dk1"/>
                </a:solidFill>
              </a:rPr>
              <a:t>Noted redundancy in derived channels</a:t>
            </a:r>
            <a:endParaRPr sz="1800" b="1" dirty="0">
              <a:solidFill>
                <a:schemeClr val="dk1"/>
              </a:solidFill>
            </a:endParaRPr>
          </a:p>
        </p:txBody>
      </p:sp>
      <p:sp>
        <p:nvSpPr>
          <p:cNvPr id="2" name="Title 1">
            <a:extLst>
              <a:ext uri="{FF2B5EF4-FFF2-40B4-BE49-F238E27FC236}">
                <a16:creationId xmlns:a16="http://schemas.microsoft.com/office/drawing/2014/main" id="{A63936B4-DFD9-E53F-C1A5-0578BACB7C6F}"/>
              </a:ext>
            </a:extLst>
          </p:cNvPr>
          <p:cNvSpPr txBox="1">
            <a:spLocks/>
          </p:cNvSpPr>
          <p:nvPr/>
        </p:nvSpPr>
        <p:spPr>
          <a:xfrm>
            <a:off x="-11545" y="0"/>
            <a:ext cx="9155545" cy="328461"/>
          </a:xfrm>
          <a:prstGeom prst="rect">
            <a:avLst/>
          </a:prstGeom>
        </p:spPr>
        <p:txBody>
          <a:bodyPr vert="horz" wrap="none" lIns="228600" tIns="91440" rIns="0" bIns="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t>Relevant Prior 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5">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5">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5">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5">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5">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5">
                                            <p:txEl>
                                              <p:pRg st="16" end="1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1410</TotalTime>
  <Words>2244</Words>
  <Application>Microsoft Macintosh PowerPoint</Application>
  <PresentationFormat>On-screen Show (4:3)</PresentationFormat>
  <Paragraphs>396</Paragraphs>
  <Slides>20</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Calibri</vt:lpstr>
      <vt:lpstr>Cambria Math</vt:lpstr>
      <vt:lpstr>Courier New</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Selected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Masih Tabrizi</dc:creator>
  <cp:lastModifiedBy>Joseph Picone</cp:lastModifiedBy>
  <cp:revision>42</cp:revision>
  <dcterms:created xsi:type="dcterms:W3CDTF">2012-05-05T20:20:58Z</dcterms:created>
  <dcterms:modified xsi:type="dcterms:W3CDTF">2024-12-07T20:55:01Z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24</vt:i4>
  </property>
  <property fmtid="{D5CDD505-2E9C-101B-9397-08002B2CF9AE}" pid="3" name="PresentationFormat">
    <vt:lpwstr>On-screen Show (4:3)</vt:lpwstr>
  </property>
  <property fmtid="{D5CDD505-2E9C-101B-9397-08002B2CF9AE}" pid="4" name="Slides">
    <vt:i4>26</vt:i4>
  </property>
</Properties>
</file>