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 bookmarkIdSeed="3">
  <p:sldMasterIdLst>
    <p:sldMasterId id="2147483650" r:id="rId1"/>
    <p:sldMasterId id="2147483657" r:id="rId2"/>
    <p:sldMasterId id="2147483659" r:id="rId3"/>
    <p:sldMasterId id="2147483662" r:id="rId4"/>
    <p:sldMasterId id="2147483674" r:id="rId5"/>
    <p:sldMasterId id="2147483676" r:id="rId6"/>
  </p:sldMasterIdLst>
  <p:notesMasterIdLst>
    <p:notesMasterId r:id="rId30"/>
  </p:notesMasterIdLst>
  <p:handoutMasterIdLst>
    <p:handoutMasterId r:id="rId31"/>
  </p:handoutMasterIdLst>
  <p:sldIdLst>
    <p:sldId id="298" r:id="rId7"/>
    <p:sldId id="323" r:id="rId8"/>
    <p:sldId id="333" r:id="rId9"/>
    <p:sldId id="334" r:id="rId10"/>
    <p:sldId id="335" r:id="rId11"/>
    <p:sldId id="365" r:id="rId12"/>
    <p:sldId id="369" r:id="rId13"/>
    <p:sldId id="371" r:id="rId14"/>
    <p:sldId id="361" r:id="rId15"/>
    <p:sldId id="380" r:id="rId16"/>
    <p:sldId id="381" r:id="rId17"/>
    <p:sldId id="388" r:id="rId18"/>
    <p:sldId id="393" r:id="rId19"/>
    <p:sldId id="389" r:id="rId20"/>
    <p:sldId id="394" r:id="rId21"/>
    <p:sldId id="362" r:id="rId22"/>
    <p:sldId id="395" r:id="rId23"/>
    <p:sldId id="400" r:id="rId24"/>
    <p:sldId id="401" r:id="rId25"/>
    <p:sldId id="402" r:id="rId26"/>
    <p:sldId id="403" r:id="rId27"/>
    <p:sldId id="404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8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orient="horz" pos="3240" userDrawn="1">
          <p15:clr>
            <a:srgbClr val="A4A3A4"/>
          </p15:clr>
        </p15:guide>
        <p15:guide id="5" orient="horz" pos="311">
          <p15:clr>
            <a:srgbClr val="A4A3A4"/>
          </p15:clr>
        </p15:guide>
        <p15:guide id="6" orient="horz" pos="1008" userDrawn="1">
          <p15:clr>
            <a:srgbClr val="A4A3A4"/>
          </p15:clr>
        </p15:guide>
        <p15:guide id="7" pos="1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4070"/>
    <a:srgbClr val="0083E6"/>
    <a:srgbClr val="8F600B"/>
    <a:srgbClr val="F0AE38"/>
    <a:srgbClr val="C0504D"/>
    <a:srgbClr val="333399"/>
    <a:srgbClr val="B4CFFC"/>
    <a:srgbClr val="B6D6FC"/>
    <a:srgbClr val="E3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4" autoAdjust="0"/>
    <p:restoredTop sz="93921" autoAdjust="0"/>
  </p:normalViewPr>
  <p:slideViewPr>
    <p:cSldViewPr snapToGrid="0" snapToObjects="1" showGuides="1">
      <p:cViewPr varScale="1">
        <p:scale>
          <a:sx n="68" d="100"/>
          <a:sy n="68" d="100"/>
        </p:scale>
        <p:origin x="1758" y="60"/>
      </p:cViewPr>
      <p:guideLst>
        <p:guide orient="horz" pos="4298"/>
        <p:guide pos="2880"/>
        <p:guide pos="5616"/>
        <p:guide orient="horz" pos="3240"/>
        <p:guide orient="horz" pos="311"/>
        <p:guide orient="horz" pos="1008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RNNs are called recurrent …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consider RNNs as …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RNNs are very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79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64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75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758C2-C356-43B3-AAFA-040681F9914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28" y="4343401"/>
            <a:ext cx="6151328" cy="41148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49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4EB936-38C4-114A-9699-E529124D075D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1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37FB4-2DFB-D14D-A96F-FBAA0F6BFA0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5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9672B3-9736-4C43-B4F3-B9F21DE16C3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62F03-9801-694E-9E3D-850D23F0190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3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6AAA5-58E0-764E-B473-F60A4B57469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01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DC6A0C-0D40-114E-883B-8154B8FB755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1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44F14-7E7C-E448-BC29-0766BE54777F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8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22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551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97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64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4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998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5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D9360-4773-444E-B9E0-EF7DCFBF004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C3C1D7-C644-4242-AEA9-AEB58743D7DC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7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4E6AE-95CA-4746-8240-C2B492A51F4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B0C41-0016-7747-9673-0149E547F4EA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9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9093" y="662679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pPr marL="285750" marR="0" indent="0" algn="l" defTabSz="4572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Suarez: Normal/Abnormal Classification</a:t>
            </a:r>
            <a:r>
              <a:rPr lang="en-US" sz="1000" b="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cap="none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December</a:t>
            </a:r>
            <a:r>
              <a:rPr lang="en-US" sz="1000" b="1" cap="none" baseline="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12, 2015</a:t>
            </a:r>
            <a:endParaRPr lang="en-US" sz="1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pPr/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35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9093" y="662679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  <a:defRPr/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Suarez: Normal/Abnormal Classification </a:t>
            </a:r>
            <a:r>
              <a:rPr lang="en-US" sz="10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December 12, 2015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1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95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97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Golmohammadi: Gated Recurrent Networks For Seizure Detection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December 2, 2017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0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2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2026" y="2075299"/>
            <a:ext cx="7794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Arial"/>
                <a:cs typeface="Arial"/>
              </a:rPr>
              <a:t>GATED RECURRENT NETWORKS</a:t>
            </a:r>
          </a:p>
          <a:p>
            <a:pPr algn="r"/>
            <a:r>
              <a:rPr lang="en-US" sz="3200" b="1" dirty="0">
                <a:latin typeface="Arial"/>
                <a:cs typeface="Arial"/>
              </a:rPr>
              <a:t>FOR SEIZURE DETECTION</a:t>
            </a: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69399" y="5335511"/>
            <a:ext cx="6258401" cy="11448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VE" sz="1800" b="1" dirty="0">
                <a:solidFill>
                  <a:srgbClr val="C00000"/>
                </a:solidFill>
                <a:latin typeface="Arial"/>
                <a:cs typeface="Arial"/>
              </a:rPr>
              <a:t>M. Golmohammadi</a:t>
            </a:r>
            <a:r>
              <a:rPr lang="es-VE" sz="1800" b="1" dirty="0">
                <a:latin typeface="Arial"/>
                <a:cs typeface="Arial"/>
              </a:rPr>
              <a:t>, S. Ziyabari, V. Shah,</a:t>
            </a:r>
            <a:br>
              <a:rPr lang="es-VE" sz="1800" b="1" dirty="0">
                <a:latin typeface="Arial"/>
                <a:cs typeface="Arial"/>
              </a:rPr>
            </a:br>
            <a:r>
              <a:rPr lang="es-VE" sz="1800" b="1" dirty="0">
                <a:latin typeface="Arial"/>
                <a:cs typeface="Arial"/>
              </a:rPr>
              <a:t>E. </a:t>
            </a:r>
            <a:r>
              <a:rPr lang="es-VE" sz="1800" b="1" dirty="0" err="1">
                <a:latin typeface="Arial"/>
                <a:cs typeface="Arial"/>
              </a:rPr>
              <a:t>Von</a:t>
            </a:r>
            <a:r>
              <a:rPr lang="es-VE" sz="1800" b="1" dirty="0">
                <a:latin typeface="Arial"/>
                <a:cs typeface="Arial"/>
              </a:rPr>
              <a:t> </a:t>
            </a:r>
            <a:r>
              <a:rPr lang="es-VE" sz="1800" b="1" dirty="0" err="1">
                <a:latin typeface="Arial"/>
                <a:cs typeface="Arial"/>
              </a:rPr>
              <a:t>Weltin</a:t>
            </a:r>
            <a:r>
              <a:rPr lang="es-VE" sz="1800" b="1" dirty="0">
                <a:latin typeface="Arial"/>
                <a:cs typeface="Arial"/>
              </a:rPr>
              <a:t>, C. Campbell, I. </a:t>
            </a:r>
            <a:r>
              <a:rPr lang="es-VE" sz="1800" b="1" dirty="0" err="1">
                <a:latin typeface="Arial"/>
                <a:cs typeface="Arial"/>
              </a:rPr>
              <a:t>Obeid</a:t>
            </a:r>
            <a:r>
              <a:rPr lang="es-VE" sz="1800" b="1" dirty="0">
                <a:latin typeface="Arial"/>
                <a:cs typeface="Arial"/>
              </a:rPr>
              <a:t> and J. </a:t>
            </a:r>
            <a:r>
              <a:rPr lang="es-VE" sz="1800" b="1" dirty="0" err="1">
                <a:latin typeface="Arial"/>
                <a:cs typeface="Arial"/>
              </a:rPr>
              <a:t>Picone</a:t>
            </a:r>
            <a:endParaRPr lang="es-VE" sz="1800" b="1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173" y="4807512"/>
            <a:ext cx="2984500" cy="19933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0953" y="155205"/>
            <a:ext cx="2715622" cy="152729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9788" y="3274011"/>
            <a:ext cx="2715622" cy="133484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2" descr="C:\Users\saeedeh\Downloads\term_seiz.PNG">
            <a:extLst>
              <a:ext uri="{FF2B5EF4-FFF2-40B4-BE49-F238E27FC236}">
                <a16:creationId xmlns:a16="http://schemas.microsoft.com/office/drawing/2014/main" id="{E9290C0E-CE05-4A4B-820E-990EA0495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74" y="300028"/>
            <a:ext cx="2591339" cy="145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A9FC8D-0ADA-41B5-B1EF-EB4907E07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4" y="3429000"/>
            <a:ext cx="2616326" cy="1282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175276D-DE6F-48C6-99F9-4757C5A3D18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235825" y="11103"/>
            <a:ext cx="1908175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00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32FC74-DA4B-47C5-9A95-308743BABFBF}"/>
              </a:ext>
            </a:extLst>
          </p:cNvPr>
          <p:cNvSpPr/>
          <p:nvPr/>
        </p:nvSpPr>
        <p:spPr>
          <a:xfrm>
            <a:off x="200024" y="605219"/>
            <a:ext cx="8662738" cy="2246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 22-channel EEG is transformed into 22 independent feature streams using standard Linear Frequency Cepstral Coefficients (LFCCs).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We analyze the signal in 1-sec epochs, and further divide this interval into 10 frames of 0.1 secs each so that features are computed every 0.1 seconds using 0.2-second analysis windows.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output of our feature extraction process is a feature vector of dimension 26 for each of 22 channels, with a frame duration of 0.1 secs.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2371D8C-F309-479C-BD86-6C2CA6A1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Feature Extraction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47205"/>
            <a:ext cx="8686800" cy="315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62371D8C-F309-479C-BD86-6C2CA6A1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Data Preparation For CNNs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D05B1-1781-4FF6-9487-9D2A0DE03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22407"/>
            <a:ext cx="4417348" cy="219244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1ED296-8ACC-4BA0-9602-2880AD0E9D7B}"/>
              </a:ext>
            </a:extLst>
          </p:cNvPr>
          <p:cNvSpPr/>
          <p:nvPr/>
        </p:nvSpPr>
        <p:spPr>
          <a:xfrm>
            <a:off x="5750766" y="4308119"/>
            <a:ext cx="907209" cy="1096221"/>
          </a:xfrm>
          <a:prstGeom prst="roundRect">
            <a:avLst/>
          </a:prstGeom>
          <a:noFill/>
          <a:ln w="5715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2FC74-DA4B-47C5-9A95-308743BABFBF}"/>
              </a:ext>
            </a:extLst>
          </p:cNvPr>
          <p:cNvSpPr/>
          <p:nvPr/>
        </p:nvSpPr>
        <p:spPr>
          <a:xfrm>
            <a:off x="200024" y="4065512"/>
            <a:ext cx="8662738" cy="2246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4150" indent="-1841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Input data to the first layer of CNNs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is composed of frames:</a:t>
            </a:r>
          </a:p>
          <a:p>
            <a:pPr marL="355600" lvl="1" indent="-171450"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 = 26: length of a feature vector</a:t>
            </a:r>
          </a:p>
          <a:p>
            <a:pPr marL="355600" lvl="1" indent="-171450"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H = 22: number of EEG channels</a:t>
            </a:r>
          </a:p>
          <a:p>
            <a:pPr marL="355600" lvl="1" indent="-171450"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N = 1: number of color channels</a:t>
            </a:r>
          </a:p>
          <a:p>
            <a:pPr marL="355600" lvl="1" indent="-171450"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 = 210: the window length x 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number of frames per/second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0024" y="634171"/>
            <a:ext cx="8715376" cy="3316331"/>
            <a:chOff x="200024" y="634171"/>
            <a:chExt cx="8715376" cy="331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32FC74-DA4B-47C5-9A95-308743BABFBF}"/>
                </a:ext>
              </a:extLst>
            </p:cNvPr>
            <p:cNvSpPr/>
            <p:nvPr/>
          </p:nvSpPr>
          <p:spPr>
            <a:xfrm>
              <a:off x="200024" y="634171"/>
              <a:ext cx="8715376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84150" indent="-1841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In our optimized system, the window duration is 21 seconds.</a:t>
              </a:r>
            </a:p>
          </p:txBody>
        </p:sp>
        <p:pic>
          <p:nvPicPr>
            <p:cNvPr id="9" name="Picture 2" descr="C:\Users\saeedeh\Downloads\term_seiz.PNG">
              <a:extLst>
                <a:ext uri="{FF2B5EF4-FFF2-40B4-BE49-F238E27FC236}">
                  <a16:creationId xmlns:a16="http://schemas.microsoft.com/office/drawing/2014/main" id="{1AF322FE-06B7-494F-A5B0-DCBF4AEA91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1739" t="20249" r="2406" b="15531"/>
            <a:stretch/>
          </p:blipFill>
          <p:spPr bwMode="auto">
            <a:xfrm>
              <a:off x="2081212" y="1141566"/>
              <a:ext cx="5001066" cy="18776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179B5688-54E4-430F-B7FA-AFB0535D5A5E}"/>
                </a:ext>
              </a:extLst>
            </p:cNvPr>
            <p:cNvSpPr/>
            <p:nvPr/>
          </p:nvSpPr>
          <p:spPr>
            <a:xfrm rot="5400000">
              <a:off x="4737875" y="995459"/>
              <a:ext cx="256731" cy="504167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894E8F-2A16-4B46-88CB-B456AEB3B3CC}"/>
                </a:ext>
              </a:extLst>
            </p:cNvPr>
            <p:cNvSpPr/>
            <p:nvPr/>
          </p:nvSpPr>
          <p:spPr>
            <a:xfrm>
              <a:off x="4165835" y="3581170"/>
              <a:ext cx="1441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21 seconds</a:t>
              </a:r>
              <a:endParaRPr lang="en-US" dirty="0"/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1DE8CDDC-DEB4-4C0B-877B-A2F9A8454F85}"/>
                </a:ext>
              </a:extLst>
            </p:cNvPr>
            <p:cNvSpPr/>
            <p:nvPr/>
          </p:nvSpPr>
          <p:spPr>
            <a:xfrm rot="10800000">
              <a:off x="1728405" y="1104441"/>
              <a:ext cx="256734" cy="193609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44F3DB-7F5B-4EC9-B852-4272A5A4038C}"/>
                </a:ext>
              </a:extLst>
            </p:cNvPr>
            <p:cNvSpPr/>
            <p:nvPr/>
          </p:nvSpPr>
          <p:spPr>
            <a:xfrm rot="16200000">
              <a:off x="771732" y="2013332"/>
              <a:ext cx="15440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22 Channels</a:t>
              </a:r>
              <a:endParaRPr lang="en-US" dirty="0"/>
            </a:p>
          </p:txBody>
        </p:sp>
        <p:pic>
          <p:nvPicPr>
            <p:cNvPr id="15" name="Picture 2" descr="C:\Users\saeedeh\Downloads\term_seiz.PNG">
              <a:extLst>
                <a:ext uri="{FF2B5EF4-FFF2-40B4-BE49-F238E27FC236}">
                  <a16:creationId xmlns:a16="http://schemas.microsoft.com/office/drawing/2014/main" id="{C6D0034C-5701-4E15-B1B2-2690301A22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1739" t="20249" r="2406" b="15531"/>
            <a:stretch/>
          </p:blipFill>
          <p:spPr bwMode="auto">
            <a:xfrm>
              <a:off x="2233612" y="1293966"/>
              <a:ext cx="5001066" cy="18776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2" descr="C:\Users\saeedeh\Downloads\term_seiz.PNG">
              <a:extLst>
                <a:ext uri="{FF2B5EF4-FFF2-40B4-BE49-F238E27FC236}">
                  <a16:creationId xmlns:a16="http://schemas.microsoft.com/office/drawing/2014/main" id="{F53C5D49-DD93-4D21-B7EA-08D3E0CAF4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1739" t="20249" r="2406" b="15531"/>
            <a:stretch/>
          </p:blipFill>
          <p:spPr bwMode="auto">
            <a:xfrm>
              <a:off x="2386012" y="1446366"/>
              <a:ext cx="5001066" cy="18776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BBB1B34C-0F36-4CFA-AEA9-701C8C5A2BB7}"/>
                </a:ext>
              </a:extLst>
            </p:cNvPr>
            <p:cNvSpPr/>
            <p:nvPr/>
          </p:nvSpPr>
          <p:spPr>
            <a:xfrm rot="16200000">
              <a:off x="6683230" y="1999975"/>
              <a:ext cx="142862" cy="53890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321A5D-2B9A-4806-9B28-F2A8171E15E6}"/>
                </a:ext>
              </a:extLst>
            </p:cNvPr>
            <p:cNvSpPr/>
            <p:nvPr/>
          </p:nvSpPr>
          <p:spPr>
            <a:xfrm>
              <a:off x="5059325" y="1494533"/>
              <a:ext cx="33906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10 feature frames per second</a:t>
              </a:r>
            </a:p>
            <a:p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with feature length of 26.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600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32FC74-DA4B-47C5-9A95-308743BABFBF}"/>
              </a:ext>
            </a:extLst>
          </p:cNvPr>
          <p:cNvSpPr/>
          <p:nvPr/>
        </p:nvSpPr>
        <p:spPr>
          <a:xfrm>
            <a:off x="197767" y="605068"/>
            <a:ext cx="8662738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CNNs are comprised of convolutional layers along with subsampling layers which are followed by one or more fully connected layers or RNNs.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 the case of 2D CNNs that are common in image and speech recognition, the input to a convolutional layer is W × H × N data (e.g. an image) where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 and H are the width and height of the input data, and N is the number of channels (e.g. in an RGB image, N = 3).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First 2D convolutional layer filters 210 frames (T = 21 × 10) of EEGs distributed in time with a size of 26 × 22 × 1 (W=26, H=22, N=1) using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16 kernels of size 3 × 3 and with a stride of 1.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first 2D max pooling layer takes as input a vector which is 210 frames distributed in time with a size of 26 × 22 × 16 and applies a pooling size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of 2 × 2.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2371D8C-F309-479C-BD86-6C2CA6A1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 baseline="0">
                <a:solidFill>
                  <a:prstClr val="black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Two-Dimensional Convolutional Neural Networks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D05B1-1781-4FF6-9487-9D2A0DE03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02" y="4371975"/>
            <a:ext cx="4474103" cy="222061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6718EC-BBC9-422B-A2E8-68A9A55873F4}"/>
              </a:ext>
            </a:extLst>
          </p:cNvPr>
          <p:cNvSpPr/>
          <p:nvPr/>
        </p:nvSpPr>
        <p:spPr>
          <a:xfrm>
            <a:off x="5686425" y="4371974"/>
            <a:ext cx="3233880" cy="2050071"/>
          </a:xfrm>
          <a:custGeom>
            <a:avLst/>
            <a:gdLst>
              <a:gd name="connsiteX0" fmla="*/ 0 w 4740812"/>
              <a:gd name="connsiteY0" fmla="*/ 28135 h 2940147"/>
              <a:gd name="connsiteX1" fmla="*/ 4740812 w 4740812"/>
              <a:gd name="connsiteY1" fmla="*/ 0 h 2940147"/>
              <a:gd name="connsiteX2" fmla="*/ 4656406 w 4740812"/>
              <a:gd name="connsiteY2" fmla="*/ 2883876 h 2940147"/>
              <a:gd name="connsiteX3" fmla="*/ 1223889 w 4740812"/>
              <a:gd name="connsiteY3" fmla="*/ 2940147 h 2940147"/>
              <a:gd name="connsiteX4" fmla="*/ 1167618 w 4740812"/>
              <a:gd name="connsiteY4" fmla="*/ 1406769 h 2940147"/>
              <a:gd name="connsiteX5" fmla="*/ 112541 w 4740812"/>
              <a:gd name="connsiteY5" fmla="*/ 1434904 h 2940147"/>
              <a:gd name="connsiteX6" fmla="*/ 0 w 4740812"/>
              <a:gd name="connsiteY6" fmla="*/ 28135 h 2940147"/>
              <a:gd name="connsiteX0" fmla="*/ 11491 w 4752303"/>
              <a:gd name="connsiteY0" fmla="*/ 28135 h 2940147"/>
              <a:gd name="connsiteX1" fmla="*/ 4752303 w 4752303"/>
              <a:gd name="connsiteY1" fmla="*/ 0 h 2940147"/>
              <a:gd name="connsiteX2" fmla="*/ 4667897 w 4752303"/>
              <a:gd name="connsiteY2" fmla="*/ 2883876 h 2940147"/>
              <a:gd name="connsiteX3" fmla="*/ 1235380 w 4752303"/>
              <a:gd name="connsiteY3" fmla="*/ 2940147 h 2940147"/>
              <a:gd name="connsiteX4" fmla="*/ 1179109 w 4752303"/>
              <a:gd name="connsiteY4" fmla="*/ 1406769 h 2940147"/>
              <a:gd name="connsiteX5" fmla="*/ 0 w 4752303"/>
              <a:gd name="connsiteY5" fmla="*/ 1434904 h 2940147"/>
              <a:gd name="connsiteX6" fmla="*/ 11491 w 4752303"/>
              <a:gd name="connsiteY6" fmla="*/ 28135 h 2940147"/>
              <a:gd name="connsiteX0" fmla="*/ 11491 w 4752303"/>
              <a:gd name="connsiteY0" fmla="*/ 28135 h 2940147"/>
              <a:gd name="connsiteX1" fmla="*/ 4752303 w 4752303"/>
              <a:gd name="connsiteY1" fmla="*/ 0 h 2940147"/>
              <a:gd name="connsiteX2" fmla="*/ 4667897 w 4752303"/>
              <a:gd name="connsiteY2" fmla="*/ 2883876 h 2940147"/>
              <a:gd name="connsiteX3" fmla="*/ 1235380 w 4752303"/>
              <a:gd name="connsiteY3" fmla="*/ 2940147 h 2940147"/>
              <a:gd name="connsiteX4" fmla="*/ 1123983 w 4752303"/>
              <a:gd name="connsiteY4" fmla="*/ 1406769 h 2940147"/>
              <a:gd name="connsiteX5" fmla="*/ 0 w 4752303"/>
              <a:gd name="connsiteY5" fmla="*/ 1434904 h 2940147"/>
              <a:gd name="connsiteX6" fmla="*/ 11491 w 4752303"/>
              <a:gd name="connsiteY6" fmla="*/ 28135 h 2940147"/>
              <a:gd name="connsiteX0" fmla="*/ 11491 w 4752303"/>
              <a:gd name="connsiteY0" fmla="*/ 28135 h 2940147"/>
              <a:gd name="connsiteX1" fmla="*/ 4752303 w 4752303"/>
              <a:gd name="connsiteY1" fmla="*/ 0 h 2940147"/>
              <a:gd name="connsiteX2" fmla="*/ 4667897 w 4752303"/>
              <a:gd name="connsiteY2" fmla="*/ 2883876 h 2940147"/>
              <a:gd name="connsiteX3" fmla="*/ 1138910 w 4752303"/>
              <a:gd name="connsiteY3" fmla="*/ 2940147 h 2940147"/>
              <a:gd name="connsiteX4" fmla="*/ 1123983 w 4752303"/>
              <a:gd name="connsiteY4" fmla="*/ 1406769 h 2940147"/>
              <a:gd name="connsiteX5" fmla="*/ 0 w 4752303"/>
              <a:gd name="connsiteY5" fmla="*/ 1434904 h 2940147"/>
              <a:gd name="connsiteX6" fmla="*/ 11491 w 4752303"/>
              <a:gd name="connsiteY6" fmla="*/ 28135 h 2940147"/>
              <a:gd name="connsiteX0" fmla="*/ 11491 w 4669614"/>
              <a:gd name="connsiteY0" fmla="*/ 28135 h 2940147"/>
              <a:gd name="connsiteX1" fmla="*/ 4669614 w 4669614"/>
              <a:gd name="connsiteY1" fmla="*/ 0 h 2940147"/>
              <a:gd name="connsiteX2" fmla="*/ 4667897 w 4669614"/>
              <a:gd name="connsiteY2" fmla="*/ 2883876 h 2940147"/>
              <a:gd name="connsiteX3" fmla="*/ 1138910 w 4669614"/>
              <a:gd name="connsiteY3" fmla="*/ 2940147 h 2940147"/>
              <a:gd name="connsiteX4" fmla="*/ 1123983 w 4669614"/>
              <a:gd name="connsiteY4" fmla="*/ 1406769 h 2940147"/>
              <a:gd name="connsiteX5" fmla="*/ 0 w 4669614"/>
              <a:gd name="connsiteY5" fmla="*/ 1434904 h 2940147"/>
              <a:gd name="connsiteX6" fmla="*/ 11491 w 4669614"/>
              <a:gd name="connsiteY6" fmla="*/ 28135 h 2940147"/>
              <a:gd name="connsiteX0" fmla="*/ 11491 w 4710959"/>
              <a:gd name="connsiteY0" fmla="*/ 28135 h 2940147"/>
              <a:gd name="connsiteX1" fmla="*/ 4710959 w 4710959"/>
              <a:gd name="connsiteY1" fmla="*/ 0 h 2940147"/>
              <a:gd name="connsiteX2" fmla="*/ 4667897 w 4710959"/>
              <a:gd name="connsiteY2" fmla="*/ 2883876 h 2940147"/>
              <a:gd name="connsiteX3" fmla="*/ 1138910 w 4710959"/>
              <a:gd name="connsiteY3" fmla="*/ 2940147 h 2940147"/>
              <a:gd name="connsiteX4" fmla="*/ 1123983 w 4710959"/>
              <a:gd name="connsiteY4" fmla="*/ 1406769 h 2940147"/>
              <a:gd name="connsiteX5" fmla="*/ 0 w 4710959"/>
              <a:gd name="connsiteY5" fmla="*/ 1434904 h 2940147"/>
              <a:gd name="connsiteX6" fmla="*/ 11491 w 4710959"/>
              <a:gd name="connsiteY6" fmla="*/ 28135 h 2940147"/>
              <a:gd name="connsiteX0" fmla="*/ 894 w 4714143"/>
              <a:gd name="connsiteY0" fmla="*/ 28135 h 2940147"/>
              <a:gd name="connsiteX1" fmla="*/ 4714143 w 4714143"/>
              <a:gd name="connsiteY1" fmla="*/ 0 h 2940147"/>
              <a:gd name="connsiteX2" fmla="*/ 4671081 w 4714143"/>
              <a:gd name="connsiteY2" fmla="*/ 2883876 h 2940147"/>
              <a:gd name="connsiteX3" fmla="*/ 1142094 w 4714143"/>
              <a:gd name="connsiteY3" fmla="*/ 2940147 h 2940147"/>
              <a:gd name="connsiteX4" fmla="*/ 1127167 w 4714143"/>
              <a:gd name="connsiteY4" fmla="*/ 1406769 h 2940147"/>
              <a:gd name="connsiteX5" fmla="*/ 3184 w 4714143"/>
              <a:gd name="connsiteY5" fmla="*/ 1434904 h 2940147"/>
              <a:gd name="connsiteX6" fmla="*/ 894 w 4714143"/>
              <a:gd name="connsiteY6" fmla="*/ 28135 h 2940147"/>
              <a:gd name="connsiteX0" fmla="*/ 894 w 4714143"/>
              <a:gd name="connsiteY0" fmla="*/ 0 h 2940147"/>
              <a:gd name="connsiteX1" fmla="*/ 4714143 w 4714143"/>
              <a:gd name="connsiteY1" fmla="*/ 0 h 2940147"/>
              <a:gd name="connsiteX2" fmla="*/ 4671081 w 4714143"/>
              <a:gd name="connsiteY2" fmla="*/ 2883876 h 2940147"/>
              <a:gd name="connsiteX3" fmla="*/ 1142094 w 4714143"/>
              <a:gd name="connsiteY3" fmla="*/ 2940147 h 2940147"/>
              <a:gd name="connsiteX4" fmla="*/ 1127167 w 4714143"/>
              <a:gd name="connsiteY4" fmla="*/ 1406769 h 2940147"/>
              <a:gd name="connsiteX5" fmla="*/ 3184 w 4714143"/>
              <a:gd name="connsiteY5" fmla="*/ 1434904 h 2940147"/>
              <a:gd name="connsiteX6" fmla="*/ 894 w 4714143"/>
              <a:gd name="connsiteY6" fmla="*/ 0 h 2940147"/>
              <a:gd name="connsiteX0" fmla="*/ 894 w 4714143"/>
              <a:gd name="connsiteY0" fmla="*/ 0 h 2954214"/>
              <a:gd name="connsiteX1" fmla="*/ 4714143 w 4714143"/>
              <a:gd name="connsiteY1" fmla="*/ 0 h 2954214"/>
              <a:gd name="connsiteX2" fmla="*/ 4712426 w 4714143"/>
              <a:gd name="connsiteY2" fmla="*/ 2954214 h 2954214"/>
              <a:gd name="connsiteX3" fmla="*/ 1142094 w 4714143"/>
              <a:gd name="connsiteY3" fmla="*/ 2940147 h 2954214"/>
              <a:gd name="connsiteX4" fmla="*/ 1127167 w 4714143"/>
              <a:gd name="connsiteY4" fmla="*/ 1406769 h 2954214"/>
              <a:gd name="connsiteX5" fmla="*/ 3184 w 4714143"/>
              <a:gd name="connsiteY5" fmla="*/ 1434904 h 2954214"/>
              <a:gd name="connsiteX6" fmla="*/ 894 w 4714143"/>
              <a:gd name="connsiteY6" fmla="*/ 0 h 2954214"/>
              <a:gd name="connsiteX0" fmla="*/ 894 w 4714143"/>
              <a:gd name="connsiteY0" fmla="*/ 0 h 2954214"/>
              <a:gd name="connsiteX1" fmla="*/ 4714143 w 4714143"/>
              <a:gd name="connsiteY1" fmla="*/ 0 h 2954214"/>
              <a:gd name="connsiteX2" fmla="*/ 4712426 w 4714143"/>
              <a:gd name="connsiteY2" fmla="*/ 2954214 h 2954214"/>
              <a:gd name="connsiteX3" fmla="*/ 1142094 w 4714143"/>
              <a:gd name="connsiteY3" fmla="*/ 2940147 h 2954214"/>
              <a:gd name="connsiteX4" fmla="*/ 2298588 w 4714143"/>
              <a:gd name="connsiteY4" fmla="*/ 1420836 h 2954214"/>
              <a:gd name="connsiteX5" fmla="*/ 3184 w 4714143"/>
              <a:gd name="connsiteY5" fmla="*/ 1434904 h 2954214"/>
              <a:gd name="connsiteX6" fmla="*/ 894 w 4714143"/>
              <a:gd name="connsiteY6" fmla="*/ 0 h 2954214"/>
              <a:gd name="connsiteX0" fmla="*/ 894 w 4714143"/>
              <a:gd name="connsiteY0" fmla="*/ 0 h 2954214"/>
              <a:gd name="connsiteX1" fmla="*/ 4714143 w 4714143"/>
              <a:gd name="connsiteY1" fmla="*/ 0 h 2954214"/>
              <a:gd name="connsiteX2" fmla="*/ 4712426 w 4714143"/>
              <a:gd name="connsiteY2" fmla="*/ 2954214 h 2954214"/>
              <a:gd name="connsiteX3" fmla="*/ 2230826 w 4714143"/>
              <a:gd name="connsiteY3" fmla="*/ 2926080 h 2954214"/>
              <a:gd name="connsiteX4" fmla="*/ 2298588 w 4714143"/>
              <a:gd name="connsiteY4" fmla="*/ 1420836 h 2954214"/>
              <a:gd name="connsiteX5" fmla="*/ 3184 w 4714143"/>
              <a:gd name="connsiteY5" fmla="*/ 1434904 h 2954214"/>
              <a:gd name="connsiteX6" fmla="*/ 894 w 4714143"/>
              <a:gd name="connsiteY6" fmla="*/ 0 h 2954214"/>
              <a:gd name="connsiteX0" fmla="*/ 894 w 4714143"/>
              <a:gd name="connsiteY0" fmla="*/ 0 h 2954214"/>
              <a:gd name="connsiteX1" fmla="*/ 4714143 w 4714143"/>
              <a:gd name="connsiteY1" fmla="*/ 0 h 2954214"/>
              <a:gd name="connsiteX2" fmla="*/ 4712426 w 4714143"/>
              <a:gd name="connsiteY2" fmla="*/ 2954214 h 2954214"/>
              <a:gd name="connsiteX3" fmla="*/ 2230826 w 4714143"/>
              <a:gd name="connsiteY3" fmla="*/ 2926080 h 2954214"/>
              <a:gd name="connsiteX4" fmla="*/ 1885146 w 4714143"/>
              <a:gd name="connsiteY4" fmla="*/ 1463040 h 2954214"/>
              <a:gd name="connsiteX5" fmla="*/ 3184 w 4714143"/>
              <a:gd name="connsiteY5" fmla="*/ 1434904 h 2954214"/>
              <a:gd name="connsiteX6" fmla="*/ 894 w 4714143"/>
              <a:gd name="connsiteY6" fmla="*/ 0 h 2954214"/>
              <a:gd name="connsiteX0" fmla="*/ 894 w 4714143"/>
              <a:gd name="connsiteY0" fmla="*/ 0 h 2954214"/>
              <a:gd name="connsiteX1" fmla="*/ 4714143 w 4714143"/>
              <a:gd name="connsiteY1" fmla="*/ 0 h 2954214"/>
              <a:gd name="connsiteX2" fmla="*/ 4712426 w 4714143"/>
              <a:gd name="connsiteY2" fmla="*/ 2954214 h 2954214"/>
              <a:gd name="connsiteX3" fmla="*/ 3030149 w 4714143"/>
              <a:gd name="connsiteY3" fmla="*/ 2926080 h 2954214"/>
              <a:gd name="connsiteX4" fmla="*/ 1885146 w 4714143"/>
              <a:gd name="connsiteY4" fmla="*/ 1463040 h 2954214"/>
              <a:gd name="connsiteX5" fmla="*/ 3184 w 4714143"/>
              <a:gd name="connsiteY5" fmla="*/ 1434904 h 2954214"/>
              <a:gd name="connsiteX6" fmla="*/ 894 w 4714143"/>
              <a:gd name="connsiteY6" fmla="*/ 0 h 2954214"/>
              <a:gd name="connsiteX0" fmla="*/ 894 w 4714143"/>
              <a:gd name="connsiteY0" fmla="*/ 0 h 2954214"/>
              <a:gd name="connsiteX1" fmla="*/ 4714143 w 4714143"/>
              <a:gd name="connsiteY1" fmla="*/ 0 h 2954214"/>
              <a:gd name="connsiteX2" fmla="*/ 4712426 w 4714143"/>
              <a:gd name="connsiteY2" fmla="*/ 2954214 h 2954214"/>
              <a:gd name="connsiteX3" fmla="*/ 3030149 w 4714143"/>
              <a:gd name="connsiteY3" fmla="*/ 2926080 h 2954214"/>
              <a:gd name="connsiteX4" fmla="*/ 1416578 w 4714143"/>
              <a:gd name="connsiteY4" fmla="*/ 1448973 h 2954214"/>
              <a:gd name="connsiteX5" fmla="*/ 3184 w 4714143"/>
              <a:gd name="connsiteY5" fmla="*/ 1434904 h 2954214"/>
              <a:gd name="connsiteX6" fmla="*/ 894 w 4714143"/>
              <a:gd name="connsiteY6" fmla="*/ 0 h 295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4143" h="2954214">
                <a:moveTo>
                  <a:pt x="894" y="0"/>
                </a:moveTo>
                <a:lnTo>
                  <a:pt x="4714143" y="0"/>
                </a:lnTo>
                <a:cubicBezTo>
                  <a:pt x="4713571" y="961292"/>
                  <a:pt x="4712998" y="1992922"/>
                  <a:pt x="4712426" y="2954214"/>
                </a:cubicBezTo>
                <a:lnTo>
                  <a:pt x="3030149" y="2926080"/>
                </a:lnTo>
                <a:lnTo>
                  <a:pt x="1416578" y="1448973"/>
                </a:lnTo>
                <a:lnTo>
                  <a:pt x="3184" y="1434904"/>
                </a:lnTo>
                <a:cubicBezTo>
                  <a:pt x="7014" y="965981"/>
                  <a:pt x="-2936" y="468923"/>
                  <a:pt x="894" y="0"/>
                </a:cubicBezTo>
                <a:close/>
              </a:path>
            </a:pathLst>
          </a:custGeom>
          <a:noFill/>
          <a:ln w="5715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4AA9DD-4051-4694-BB58-5A3442524F5E}"/>
              </a:ext>
            </a:extLst>
          </p:cNvPr>
          <p:cNvSpPr/>
          <p:nvPr/>
        </p:nvSpPr>
        <p:spPr>
          <a:xfrm>
            <a:off x="197767" y="4566012"/>
            <a:ext cx="3974183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This process is repeated two times with two 2D convolutional layers with 32 and 64 kernels of size 3 × 3 respectively and two 2D max pooling layers with a pooling size of 2 × 2.</a:t>
            </a:r>
          </a:p>
        </p:txBody>
      </p:sp>
    </p:spTree>
    <p:extLst>
      <p:ext uri="{BB962C8B-B14F-4D97-AF65-F5344CB8AC3E}">
        <p14:creationId xmlns:p14="http://schemas.microsoft.com/office/powerpoint/2010/main" val="160525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32FC74-DA4B-47C5-9A95-308743BABFBF}"/>
              </a:ext>
            </a:extLst>
          </p:cNvPr>
          <p:cNvSpPr/>
          <p:nvPr/>
        </p:nvSpPr>
        <p:spPr>
          <a:xfrm>
            <a:off x="195510" y="576837"/>
            <a:ext cx="8719890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1D convolution layer (e.g. temporal convolution) creates a convolution kernel that is convolved with the layer input over a single spatial (or temporal) dimension to produce a tensor of outputs.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output of the third max pooling layer is flattened to 210 frames with a size of 384 × 1.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 1D convolutional layer filters the output of the flattening layer using 16 kernels of size 3 which decreases the dimensionality in space to 210 × 16.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Apply a 1D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maxpooling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layer with a size of 8 to decrease the dimensionality to 26 × 16.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This output becomes the input to a deep bidirectional LSTM network.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2371D8C-F309-479C-BD86-6C2CA6A1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One-Dimensional Convolutional Neural Networks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D05B1-1781-4FF6-9487-9D2A0DE03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51317"/>
            <a:ext cx="4343400" cy="2155740"/>
          </a:xfrm>
          <a:prstGeom prst="rect">
            <a:avLst/>
          </a:prstGeom>
        </p:spPr>
      </p:pic>
      <p:sp>
        <p:nvSpPr>
          <p:cNvPr id="8" name="Flowchart: Data 7">
            <a:extLst>
              <a:ext uri="{FF2B5EF4-FFF2-40B4-BE49-F238E27FC236}">
                <a16:creationId xmlns:a16="http://schemas.microsoft.com/office/drawing/2014/main" id="{74ED473D-BBE1-4810-9A05-121EF143B093}"/>
              </a:ext>
            </a:extLst>
          </p:cNvPr>
          <p:cNvSpPr/>
          <p:nvPr/>
        </p:nvSpPr>
        <p:spPr>
          <a:xfrm rot="18569797">
            <a:off x="6769740" y="4853817"/>
            <a:ext cx="850646" cy="198207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9326"/>
              <a:gd name="connsiteY0" fmla="*/ 7977 h 10000"/>
              <a:gd name="connsiteX1" fmla="*/ 1326 w 9326"/>
              <a:gd name="connsiteY1" fmla="*/ 0 h 10000"/>
              <a:gd name="connsiteX2" fmla="*/ 9326 w 9326"/>
              <a:gd name="connsiteY2" fmla="*/ 0 h 10000"/>
              <a:gd name="connsiteX3" fmla="*/ 7326 w 9326"/>
              <a:gd name="connsiteY3" fmla="*/ 10000 h 10000"/>
              <a:gd name="connsiteX4" fmla="*/ 0 w 9326"/>
              <a:gd name="connsiteY4" fmla="*/ 7977 h 10000"/>
              <a:gd name="connsiteX0" fmla="*/ 0 w 9956"/>
              <a:gd name="connsiteY0" fmla="*/ 7294 h 10000"/>
              <a:gd name="connsiteX1" fmla="*/ 1378 w 9956"/>
              <a:gd name="connsiteY1" fmla="*/ 0 h 10000"/>
              <a:gd name="connsiteX2" fmla="*/ 9956 w 9956"/>
              <a:gd name="connsiteY2" fmla="*/ 0 h 10000"/>
              <a:gd name="connsiteX3" fmla="*/ 7811 w 9956"/>
              <a:gd name="connsiteY3" fmla="*/ 10000 h 10000"/>
              <a:gd name="connsiteX4" fmla="*/ 0 w 9956"/>
              <a:gd name="connsiteY4" fmla="*/ 72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6" h="10000">
                <a:moveTo>
                  <a:pt x="0" y="7294"/>
                </a:moveTo>
                <a:lnTo>
                  <a:pt x="1378" y="0"/>
                </a:lnTo>
                <a:lnTo>
                  <a:pt x="9956" y="0"/>
                </a:lnTo>
                <a:lnTo>
                  <a:pt x="7811" y="10000"/>
                </a:lnTo>
                <a:lnTo>
                  <a:pt x="0" y="7294"/>
                </a:lnTo>
                <a:close/>
              </a:path>
            </a:pathLst>
          </a:custGeom>
          <a:noFill/>
          <a:ln w="5715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1B6BA5-2530-44D6-82D5-F46450234ACE}"/>
              </a:ext>
            </a:extLst>
          </p:cNvPr>
          <p:cNvSpPr/>
          <p:nvPr/>
        </p:nvSpPr>
        <p:spPr>
          <a:xfrm>
            <a:off x="195510" y="4104458"/>
            <a:ext cx="4229101" cy="225493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Periodically inserting a pooling layer in between successive convolutional layers reduces the spatial and temporal size.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Reduces the number of parameters and amount of computation.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Controls overfitting.</a:t>
            </a:r>
          </a:p>
        </p:txBody>
      </p:sp>
    </p:spTree>
    <p:extLst>
      <p:ext uri="{BB962C8B-B14F-4D97-AF65-F5344CB8AC3E}">
        <p14:creationId xmlns:p14="http://schemas.microsoft.com/office/powerpoint/2010/main" val="370581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32FC74-DA4B-47C5-9A95-308743BABFBF}"/>
              </a:ext>
            </a:extLst>
          </p:cNvPr>
          <p:cNvSpPr/>
          <p:nvPr/>
        </p:nvSpPr>
        <p:spPr>
          <a:xfrm>
            <a:off x="200024" y="640365"/>
            <a:ext cx="8715376" cy="36887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input dimension to the deep bidirectional LSTM network is 26 × 16.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dimensionality of the output space for the first and second LSTM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is 128 and 256 respectively.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output of the last bidirectional LSTM layer is fed to a 2-way sigmoid function which produces a final classification of an epoch.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Epochs are typically 1 sec in duration.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Regularizations are used in first two layers of CNNs.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To increase nonlinearity, Exponential Linear Units (ELU) are used.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Adam is used in the optimization process along with a mean squared error loss function.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2371D8C-F309-479C-BD86-6C2CA6A1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Deep Bidirectional LSTM Networks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D05B1-1781-4FF6-9487-9D2A0DE03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85" y="4214813"/>
            <a:ext cx="4662915" cy="231432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1ED296-8ACC-4BA0-9602-2880AD0E9D7B}"/>
              </a:ext>
            </a:extLst>
          </p:cNvPr>
          <p:cNvSpPr/>
          <p:nvPr/>
        </p:nvSpPr>
        <p:spPr>
          <a:xfrm>
            <a:off x="5303959" y="5400674"/>
            <a:ext cx="1311153" cy="1128461"/>
          </a:xfrm>
          <a:prstGeom prst="roundRect">
            <a:avLst/>
          </a:prstGeom>
          <a:noFill/>
          <a:ln w="5715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565136-902B-46E9-B80B-94F113C77A3B}"/>
              </a:ext>
            </a:extLst>
          </p:cNvPr>
          <p:cNvSpPr/>
          <p:nvPr/>
        </p:nvSpPr>
        <p:spPr>
          <a:xfrm>
            <a:off x="200024" y="4471986"/>
            <a:ext cx="4114801" cy="18573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 stateless LSTM configuration is used where the internal state is reset after each training batch.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Applying stateful LSTM was not successful, since we cannot leverage shuffling data.</a:t>
            </a:r>
          </a:p>
        </p:txBody>
      </p:sp>
    </p:spTree>
    <p:extLst>
      <p:ext uri="{BB962C8B-B14F-4D97-AF65-F5344CB8AC3E}">
        <p14:creationId xmlns:p14="http://schemas.microsoft.com/office/powerpoint/2010/main" val="320243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228600" y="703387"/>
            <a:ext cx="8686800" cy="303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Contains over 30,000 sessions collected from 16,000+ patients over period of 14 years at Temple University Hospital.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Deidentified medical reports are available that include a brief patient history and a neurologist’s findings.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EEG data is stored in EDF files and contains anywhere from 19 to 128 channels. In this study we use a standard 10/20 channel configuration. 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 subset of this data focused on seizure detection was released that includes a 50-patient evaluation set and a 64-patient training set (publicly available at: https://</a:t>
            </a:r>
            <a:r>
              <a:rPr lang="en-US" sz="1800" b="1" dirty="0" err="1">
                <a:solidFill>
                  <a:srgbClr val="000000"/>
                </a:solidFill>
                <a:cs typeface="Arial" charset="0"/>
              </a:rPr>
              <a:t>www.isip.piconepress.com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/projects/</a:t>
            </a:r>
            <a:r>
              <a:rPr lang="en-US" sz="1800" b="1" dirty="0" err="1">
                <a:solidFill>
                  <a:srgbClr val="000000"/>
                </a:solidFill>
                <a:cs typeface="Arial" charset="0"/>
              </a:rPr>
              <a:t>tuh_eeg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/).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TUH EEG Seizure Subset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9E36B6-9AFF-49F6-B397-29430CDE6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993706"/>
              </p:ext>
            </p:extLst>
          </p:nvPr>
        </p:nvGraphicFramePr>
        <p:xfrm>
          <a:off x="2037790" y="3917383"/>
          <a:ext cx="5096995" cy="250885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462886">
                  <a:extLst>
                    <a:ext uri="{9D8B030D-6E8A-4147-A177-3AD203B41FA5}">
                      <a16:colId xmlns:a16="http://schemas.microsoft.com/office/drawing/2014/main" val="849143461"/>
                    </a:ext>
                  </a:extLst>
                </a:gridCol>
                <a:gridCol w="1238321">
                  <a:extLst>
                    <a:ext uri="{9D8B030D-6E8A-4147-A177-3AD203B41FA5}">
                      <a16:colId xmlns:a16="http://schemas.microsoft.com/office/drawing/2014/main" val="2870394966"/>
                    </a:ext>
                  </a:extLst>
                </a:gridCol>
                <a:gridCol w="1395788">
                  <a:extLst>
                    <a:ext uri="{9D8B030D-6E8A-4147-A177-3AD203B41FA5}">
                      <a16:colId xmlns:a16="http://schemas.microsoft.com/office/drawing/2014/main" val="3720632852"/>
                    </a:ext>
                  </a:extLst>
                </a:gridCol>
              </a:tblGrid>
              <a:tr h="31360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Description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TUHS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5605"/>
                  </a:ext>
                </a:extLst>
              </a:tr>
              <a:tr h="313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Train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Eval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615671"/>
                  </a:ext>
                </a:extLst>
              </a:tr>
              <a:tr h="313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Patients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64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50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214488"/>
                  </a:ext>
                </a:extLst>
              </a:tr>
              <a:tr h="313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Sessions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281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229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488702"/>
                  </a:ext>
                </a:extLst>
              </a:tr>
              <a:tr h="313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Files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1,028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985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564790"/>
                  </a:ext>
                </a:extLst>
              </a:tr>
              <a:tr h="313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Seizure (secs)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17,686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45,649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706577"/>
                  </a:ext>
                </a:extLst>
              </a:tr>
              <a:tr h="313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Non-Seizure (secs)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596,696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556,033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300848"/>
                  </a:ext>
                </a:extLst>
              </a:tr>
              <a:tr h="313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Total (secs)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614,382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601,682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170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946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Performance of Convolutional Recurrent Neural Networks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200025" y="657224"/>
            <a:ext cx="4157664" cy="58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These systems were evaluated using a method of scoring popular in the EEG research community known as the overlap method.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 lower false positive rates, CNN/LSTM has significantly better performance than CNN/GRU.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 the DET curve, we see CNN/LSTM performs better in a region where false alarms are low, which is our region of interest.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While a GRU unit controls the flow of information like an LSTM unit, it does not have a memory unit.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LSTMs can remember longer sequences better than GRUs and outperform it in this task, since seizure detection requires modeling long distance relationships.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300E81-F93F-45EB-BF7D-A7EA52EDF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t="3697" r="8364" b="2866"/>
          <a:stretch/>
        </p:blipFill>
        <p:spPr bwMode="auto">
          <a:xfrm>
            <a:off x="4511513" y="2867169"/>
            <a:ext cx="4471987" cy="3474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E10E2B-731D-4440-A5A1-3BA04A264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723522"/>
              </p:ext>
            </p:extLst>
          </p:nvPr>
        </p:nvGraphicFramePr>
        <p:xfrm>
          <a:off x="4608191" y="1024820"/>
          <a:ext cx="4278632" cy="1380815"/>
        </p:xfrm>
        <a:graphic>
          <a:graphicData uri="http://schemas.openxmlformats.org/drawingml/2006/table">
            <a:tbl>
              <a:tblPr/>
              <a:tblGrid>
                <a:gridCol w="1278253">
                  <a:extLst>
                    <a:ext uri="{9D8B030D-6E8A-4147-A177-3AD203B41FA5}">
                      <a16:colId xmlns:a16="http://schemas.microsoft.com/office/drawing/2014/main" val="3273718517"/>
                    </a:ext>
                  </a:extLst>
                </a:gridCol>
                <a:gridCol w="1071563">
                  <a:extLst>
                    <a:ext uri="{9D8B030D-6E8A-4147-A177-3AD203B41FA5}">
                      <a16:colId xmlns:a16="http://schemas.microsoft.com/office/drawing/2014/main" val="3076195948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700105131"/>
                    </a:ext>
                  </a:extLst>
                </a:gridCol>
                <a:gridCol w="1014415">
                  <a:extLst>
                    <a:ext uri="{9D8B030D-6E8A-4147-A177-3AD203B41FA5}">
                      <a16:colId xmlns:a16="http://schemas.microsoft.com/office/drawing/2014/main" val="1935316204"/>
                    </a:ext>
                  </a:extLst>
                </a:gridCol>
              </a:tblGrid>
              <a:tr h="317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System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Sens.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Spec.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FAs per</a:t>
                      </a:r>
                      <a:r>
                        <a:rPr lang="en-US" sz="1800" b="1" kern="1200" baseline="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24 Hrs.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520633"/>
                  </a:ext>
                </a:extLst>
              </a:tr>
              <a:tr h="370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CNN/GRU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91.5%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693683"/>
                  </a:ext>
                </a:extLst>
              </a:tr>
              <a:tr h="4233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CNN/LSTM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97.1%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55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Results For Different Initialization Methods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67C8B9-3F37-4DFA-8B1A-E2F6E15F5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18161"/>
              </p:ext>
            </p:extLst>
          </p:nvPr>
        </p:nvGraphicFramePr>
        <p:xfrm>
          <a:off x="4572000" y="898050"/>
          <a:ext cx="4304719" cy="3902547"/>
        </p:xfrm>
        <a:graphic>
          <a:graphicData uri="http://schemas.openxmlformats.org/drawingml/2006/table">
            <a:tbl>
              <a:tblPr/>
              <a:tblGrid>
                <a:gridCol w="2100263">
                  <a:extLst>
                    <a:ext uri="{9D8B030D-6E8A-4147-A177-3AD203B41FA5}">
                      <a16:colId xmlns:a16="http://schemas.microsoft.com/office/drawing/2014/main" val="1406163934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2921003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905915804"/>
                    </a:ext>
                  </a:extLst>
                </a:gridCol>
                <a:gridCol w="604256">
                  <a:extLst>
                    <a:ext uri="{9D8B030D-6E8A-4147-A177-3AD203B41FA5}">
                      <a16:colId xmlns:a16="http://schemas.microsoft.com/office/drawing/2014/main" val="106623353"/>
                    </a:ext>
                  </a:extLst>
                </a:gridCol>
              </a:tblGrid>
              <a:tr h="354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Initialization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Sens.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Spec.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FAs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79808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Orthogonal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96.9%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458451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Lecun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 Uniform 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30.3%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96.5%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444016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Glorot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 Uniform 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31.0%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94.2%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13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77314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Glorot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 Normal 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29.5%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92.4%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18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920950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Variance Scaling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31.8%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92.1%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19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044814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Lecun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 Normal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31.8%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92.1%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19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86043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He Normal 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31.3%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91.1%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22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766271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Random Uniform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30.2%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90.0%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25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79280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Truncated Normal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31.6%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87.8%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31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100671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He Uniform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29.2%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85.1%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40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24388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BD10F60-42D5-4397-BB9F-CA1E2D420C04}"/>
              </a:ext>
            </a:extLst>
          </p:cNvPr>
          <p:cNvSpPr/>
          <p:nvPr/>
        </p:nvSpPr>
        <p:spPr>
          <a:xfrm>
            <a:off x="228599" y="898050"/>
            <a:ext cx="8686801" cy="55741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84150" lvl="1" indent="-171450" defTabSz="9144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 variety of initialization methods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were investigated. </a:t>
            </a:r>
          </a:p>
          <a:p>
            <a:pPr marL="184150" lvl="1" indent="-171450" defTabSz="9144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proper initialization of weights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 a convolutional recurrent neural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network is critical to convergence.</a:t>
            </a:r>
          </a:p>
          <a:p>
            <a:pPr marL="184150" lvl="1" indent="-171450" defTabSz="9144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Initialization with zeros or ones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completely stalled the convergence. </a:t>
            </a:r>
          </a:p>
          <a:p>
            <a:pPr marL="184150" lvl="1" indent="-171450" defTabSz="9144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FAs for a sensitivity of 30%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can change from 7 to 40. </a:t>
            </a:r>
          </a:p>
          <a:p>
            <a:pPr marL="184150" lvl="1" indent="-171450" defTabSz="9144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Some initializations can result in 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deeper layers receiving inputs 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with small variances, which in turn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slows down back propagation, and 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retards the overall convergence process.</a:t>
            </a:r>
          </a:p>
          <a:p>
            <a:pPr marL="184150" lvl="1" indent="-171450" defTabSz="9144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best performance is obtained by orthogonal initialization which solves the exploding and vanishing gradient problems by preserving the norm of a vector ‎during matrix multiplications.</a:t>
            </a:r>
          </a:p>
        </p:txBody>
      </p:sp>
    </p:spTree>
    <p:extLst>
      <p:ext uri="{BB962C8B-B14F-4D97-AF65-F5344CB8AC3E}">
        <p14:creationId xmlns:p14="http://schemas.microsoft.com/office/powerpoint/2010/main" val="14208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3E8BD3-64A2-4775-9393-8E92A3AF6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t="7900" r="8809"/>
          <a:stretch/>
        </p:blipFill>
        <p:spPr bwMode="auto">
          <a:xfrm>
            <a:off x="2588039" y="642937"/>
            <a:ext cx="6327361" cy="4149725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2C00C0E-F0EF-4B20-8534-28474057EC9F}"/>
              </a:ext>
            </a:extLst>
          </p:cNvPr>
          <p:cNvSpPr txBox="1">
            <a:spLocks/>
          </p:cNvSpPr>
          <p:nvPr/>
        </p:nvSpPr>
        <p:spPr bwMode="auto">
          <a:xfrm>
            <a:off x="200024" y="773724"/>
            <a:ext cx="8715376" cy="56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Most interested in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the region where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false alarms are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low.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He uniform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initialization is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significantly worse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across the board.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err="1">
                <a:solidFill>
                  <a:srgbClr val="000000"/>
                </a:solidFill>
                <a:cs typeface="Arial" charset="0"/>
              </a:rPr>
              <a:t>Lecun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 Uniform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initialization delivers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 performance close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to orthogonal 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initialization.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Orthogonal matrices preserve the norm of a vector ‎and their eigenvalues have absolute value of one. This means that, no matter how many times we perform repeated matrix multiplication, the resulting matrix doesn't explode or vanish.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Also in orthogonal matrices, columns and rows are all orthonormal to one another, which helps the weights to learn different input features.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Results For Different Initialization Methods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588039" y="642937"/>
            <a:ext cx="2384011" cy="2114551"/>
          </a:xfrm>
          <a:prstGeom prst="roundRect">
            <a:avLst/>
          </a:prstGeom>
          <a:noFill/>
          <a:ln w="38100">
            <a:solidFill>
              <a:schemeClr val="accent6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4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Results For Different Regularizations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200024" y="625071"/>
            <a:ext cx="8686800" cy="304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Overfitting is a serious problem in deep neural nets. 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Five popular regularization methods were investigated to address overfitting.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L1, L2 and L1/L2 techniques apply penalties on layer parameters. These penalties are incorporated in the loss function that the network optimizes.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Zero-centered Gaussian noise were studied as one type of regularization.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Dropout prevents units from co-adapting too much by randomly dropping units and their connections from the neural network during training.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While generally L1/L2 has the best performance, as we move towards a low FA rate, dropout delivers a lower FA rate.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6164D08-3954-4454-90C4-FFEB3AAEC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064394"/>
              </p:ext>
            </p:extLst>
          </p:nvPr>
        </p:nvGraphicFramePr>
        <p:xfrm>
          <a:off x="472022" y="4229396"/>
          <a:ext cx="4099978" cy="2015188"/>
        </p:xfrm>
        <a:graphic>
          <a:graphicData uri="http://schemas.openxmlformats.org/drawingml/2006/table">
            <a:tbl>
              <a:tblPr/>
              <a:tblGrid>
                <a:gridCol w="1557336">
                  <a:extLst>
                    <a:ext uri="{9D8B030D-6E8A-4147-A177-3AD203B41FA5}">
                      <a16:colId xmlns:a16="http://schemas.microsoft.com/office/drawing/2014/main" val="2161662266"/>
                    </a:ext>
                  </a:extLst>
                </a:gridCol>
                <a:gridCol w="950119">
                  <a:extLst>
                    <a:ext uri="{9D8B030D-6E8A-4147-A177-3AD203B41FA5}">
                      <a16:colId xmlns:a16="http://schemas.microsoft.com/office/drawing/2014/main" val="3473554354"/>
                    </a:ext>
                  </a:extLst>
                </a:gridCol>
                <a:gridCol w="950119">
                  <a:extLst>
                    <a:ext uri="{9D8B030D-6E8A-4147-A177-3AD203B41FA5}">
                      <a16:colId xmlns:a16="http://schemas.microsoft.com/office/drawing/2014/main" val="1170747464"/>
                    </a:ext>
                  </a:extLst>
                </a:gridCol>
                <a:gridCol w="642404">
                  <a:extLst>
                    <a:ext uri="{9D8B030D-6E8A-4147-A177-3AD203B41FA5}">
                      <a16:colId xmlns:a16="http://schemas.microsoft.com/office/drawing/2014/main" val="1118692741"/>
                    </a:ext>
                  </a:extLst>
                </a:gridCol>
              </a:tblGrid>
              <a:tr h="360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Initialization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Sens.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Spec.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FAs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651153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L1/L2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97.1%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05768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Dropout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96.9%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70804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Gaussian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95.8%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150183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L2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30.2%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95.6%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008807"/>
                  </a:ext>
                </a:extLst>
              </a:tr>
              <a:tr h="360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L1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30.0%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43.7%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276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51965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0C8D3A7-8790-40F7-93F9-6AAC5C454A8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7993" r="7246" b="3826"/>
          <a:stretch/>
        </p:blipFill>
        <p:spPr bwMode="auto">
          <a:xfrm>
            <a:off x="4995544" y="3949700"/>
            <a:ext cx="3983356" cy="2574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405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228600" y="703386"/>
            <a:ext cx="8686800" cy="572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Recurrent Neural Networks (RNNs) with sophisticated units that implement a gating mechanism have emerged as powerful technique for modeling sequential signals such as speech, images or electroencephalography (EEG). 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 significant big data resource, known as the TUH EEG Corpus, has recently become available for EEG research, creating a unique opportunity to evaluate these recurrent units on the task of seizure detection. 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 this study, we compare two types of recurrent units: long short-term memory units (LSTM) and gated recurrent units (GRU). 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These are evaluated using a state of the art hybrid architecture that integrates Convolutional Neural Networks (CNNs) with RNNs. 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We also investigate a variety of initialization methods and show that initialization is crucial since poorly initialized networks cannot be trained. 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Furthermore, we explore regularization of a convolutional gated recurrent network (CGRN) to address the problem of overfitting.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Our experiments revealed that CNN/LSTM networks can achieve significantly better performance than CNN/GRU networks. This architecture delivers 30% sensitivity at 6 false alarms per 24 hours.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Abstract</a:t>
            </a:r>
          </a:p>
        </p:txBody>
      </p:sp>
    </p:spTree>
    <p:extLst>
      <p:ext uri="{BB962C8B-B14F-4D97-AF65-F5344CB8AC3E}">
        <p14:creationId xmlns:p14="http://schemas.microsoft.com/office/powerpoint/2010/main" val="45983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228600" y="703385"/>
            <a:ext cx="8686800" cy="57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Primary Error Modalities: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False alarms generated during brief delta range slowing patterns such as intermittent rhythmic delta activity. 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210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Example of a seizure followed by a post-ictal slowing: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Our closed-loop experiments showed us that all the regularizing methods explored in this study are playing an important role in increasing the false alarms of slowing patterns. 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Even though dropout is effective in CNNs, when dropout is placed over kernels it leads to diminished results.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solidFill>
                  <a:prstClr val="black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Error Analysis</a:t>
            </a:r>
          </a:p>
        </p:txBody>
      </p:sp>
      <p:pic>
        <p:nvPicPr>
          <p:cNvPr id="7" name="Picture 6" descr="A picture containing screenshot, map&#10;&#10;Description generated with very high confidence">
            <a:extLst>
              <a:ext uri="{FF2B5EF4-FFF2-40B4-BE49-F238E27FC236}">
                <a16:creationId xmlns:a16="http://schemas.microsoft.com/office/drawing/2014/main" id="{A0B1B0C5-DD6D-4632-9DDD-018C03267FF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16391" b="6921"/>
          <a:stretch/>
        </p:blipFill>
        <p:spPr>
          <a:xfrm>
            <a:off x="1844377" y="2249861"/>
            <a:ext cx="5455245" cy="2321914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C762801-78F4-4F68-8DBE-9207A4F4C435}"/>
              </a:ext>
            </a:extLst>
          </p:cNvPr>
          <p:cNvSpPr/>
          <p:nvPr/>
        </p:nvSpPr>
        <p:spPr>
          <a:xfrm rot="8880000">
            <a:off x="6296625" y="3110000"/>
            <a:ext cx="1473200" cy="406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1765CB1-9FCD-456A-B9AB-0029C7044070}"/>
              </a:ext>
            </a:extLst>
          </p:cNvPr>
          <p:cNvSpPr/>
          <p:nvPr/>
        </p:nvSpPr>
        <p:spPr>
          <a:xfrm rot="1200000">
            <a:off x="1341815" y="3073243"/>
            <a:ext cx="1473200" cy="406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4E4ECB-5BA6-45B5-A469-145BEC897F5E}"/>
              </a:ext>
            </a:extLst>
          </p:cNvPr>
          <p:cNvSpPr/>
          <p:nvPr/>
        </p:nvSpPr>
        <p:spPr>
          <a:xfrm>
            <a:off x="452425" y="2780171"/>
            <a:ext cx="960790" cy="229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cs typeface="Arial" charset="0"/>
              </a:rPr>
              <a:t>Seizure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82BAF0-4530-413D-AB4C-F5CEC88504DE}"/>
              </a:ext>
            </a:extLst>
          </p:cNvPr>
          <p:cNvSpPr/>
          <p:nvPr/>
        </p:nvSpPr>
        <p:spPr>
          <a:xfrm>
            <a:off x="7730784" y="2710168"/>
            <a:ext cx="932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cs typeface="Arial" charset="0"/>
              </a:rPr>
              <a:t>Slowing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228600" y="703386"/>
            <a:ext cx="8686800" cy="572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4150" lvl="1" indent="-184150" defTabSz="914400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Summary: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CNN/LSTM outperformed CNN/GRU because unlike GRU, LSTM has a separate memory cell and remembers longer sequences better than GRUs.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Orthogonal initialization provided the best performance because it handles the exploding and vanishing gradient problems.</a:t>
            </a:r>
          </a:p>
          <a:p>
            <a:pPr marL="184150" lvl="1" indent="-184150" defTabSz="914400" fontAlgn="base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Future Directions: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An efficient Bayesian convolutional neural network will be explored that places a probability distribution over the CNN’s kernels.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This approach offers better robustness to overfitting of data and improves the robustness of our training process.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We will design a more powerful architecture based on generative adversarial networks and reinforcement learning concepts.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Our goal is to approach human performance which is in the range of 75% sensitivity with a false alarm rate of 1 per 24 hours.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Robust training procedures are needed to make this technology relevant to a wide range of healthcare applications.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Summary and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14130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2369"/>
          </a:xfrm>
        </p:spPr>
        <p:txBody>
          <a:bodyPr lIns="182880"/>
          <a:lstStyle/>
          <a:p>
            <a:r>
              <a:rPr lang="en-US" dirty="0">
                <a:solidFill>
                  <a:prstClr val="black"/>
                </a:solidFill>
              </a:rPr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675380"/>
            <a:ext cx="8686801" cy="5780103"/>
          </a:xfrm>
        </p:spPr>
        <p:txBody>
          <a:bodyPr lIns="0" tIns="0" rIns="0" bIns="0"/>
          <a:lstStyle/>
          <a:p>
            <a:pPr marL="236538" indent="-236538" algn="just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Research reported in this publication was most recently supported by the National Human Genome Research Institute of the National Institutes of Health under award number U01HG008468. </a:t>
            </a:r>
          </a:p>
          <a:p>
            <a:pPr marL="236538" indent="-236538" algn="just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content is solely the responsibility of the authors and does not necessarily represent the official views of the National Institutes of Health. </a:t>
            </a:r>
          </a:p>
          <a:p>
            <a:pPr marL="236538" indent="-236538" algn="just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This material is also based in part upon work supported by the National Science Foundation under Grant No. IIP-1622765. Any opinions, findings, and conclusions or recommendations expressed in this material are those of the author(s) and do not necessarily reflect the views of the National Science Foundation.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978" y="5718073"/>
            <a:ext cx="732037" cy="732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092" y="5712699"/>
            <a:ext cx="742784" cy="742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8135" t="11805" r="12852" b="13634"/>
          <a:stretch/>
        </p:blipFill>
        <p:spPr>
          <a:xfrm>
            <a:off x="8307907" y="5742533"/>
            <a:ext cx="603976" cy="683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953" y="5818396"/>
            <a:ext cx="978877" cy="5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50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9144000" cy="393234"/>
          </a:xfrm>
          <a:prstGeom prst="rect">
            <a:avLst/>
          </a:prstGeom>
        </p:spPr>
        <p:txBody>
          <a:bodyPr vert="horz" wrap="none" lIns="91440" tIns="0" rIns="9144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Brief </a:t>
            </a:r>
            <a:r>
              <a:rPr lang="en-US" dirty="0">
                <a:solidFill>
                  <a:prstClr val="black"/>
                </a:solidFill>
              </a:rPr>
              <a:t>Bibliography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109"/>
          <p:cNvSpPr txBox="1">
            <a:spLocks noChangeArrowheads="1"/>
          </p:cNvSpPr>
          <p:nvPr/>
        </p:nvSpPr>
        <p:spPr>
          <a:xfrm>
            <a:off x="205007" y="587827"/>
            <a:ext cx="8694738" cy="59018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en-US"/>
            </a:defPPr>
            <a:lvl1pPr marL="169863" indent="-169863">
              <a:spcAft>
                <a:spcPts val="1200"/>
              </a:spcAft>
              <a:buFont typeface="Arial"/>
              <a:buChar char="•"/>
              <a:defRPr b="1">
                <a:latin typeface="Arial"/>
                <a:cs typeface="Arial"/>
              </a:defRPr>
            </a:lvl1pPr>
            <a:lvl2pPr marL="508000" lvl="1" indent="-284163">
              <a:spcAft>
                <a:spcPts val="1200"/>
              </a:spcAft>
              <a:buFont typeface="Wingdings" charset="2"/>
              <a:buChar char="q"/>
              <a:defRPr b="1">
                <a:solidFill>
                  <a:srgbClr val="000000"/>
                </a:solidFill>
                <a:latin typeface="Arial"/>
                <a:cs typeface="Arial"/>
              </a:defRPr>
            </a:lvl2pPr>
          </a:lstStyle>
          <a:p>
            <a:pPr marL="471488" indent="-471488">
              <a:buNone/>
              <a:tabLst>
                <a:tab pos="452438" algn="l"/>
              </a:tabLst>
            </a:pPr>
            <a:r>
              <a:rPr lang="en-US" dirty="0"/>
              <a:t>[1]	I. Obeid and J. Picone, “Machine Learning Approaches to Automatic Interpretation of EEGs,” in </a:t>
            </a:r>
            <a:r>
              <a:rPr lang="en-US" i="1" dirty="0"/>
              <a:t>Biomedical Signal Processing in Big Data</a:t>
            </a:r>
            <a:r>
              <a:rPr lang="en-US" dirty="0"/>
              <a:t>, 1st ed., E. </a:t>
            </a:r>
            <a:r>
              <a:rPr lang="en-US" dirty="0" err="1"/>
              <a:t>Sejdik</a:t>
            </a:r>
            <a:r>
              <a:rPr lang="en-US" dirty="0"/>
              <a:t> and T. Falk, Eds. Boca Raton, Florida, USA: CRC Press, 2017.</a:t>
            </a:r>
          </a:p>
          <a:p>
            <a:pPr marL="471488" indent="-471488">
              <a:buNone/>
              <a:tabLst>
                <a:tab pos="452438" algn="l"/>
              </a:tabLst>
            </a:pPr>
            <a:r>
              <a:rPr lang="en-US" dirty="0"/>
              <a:t>[2]	A. Harati, M. Golmohammadi, S. Lopez, I. Obeid, and J. Picone, “Improved EEG Event Classification Using Differential Energy,” in </a:t>
            </a:r>
            <a:r>
              <a:rPr lang="en-US" i="1" dirty="0"/>
              <a:t>Proceedings of the IEEE Signal Processing in Medicine and Biology Symposium</a:t>
            </a:r>
            <a:r>
              <a:rPr lang="en-US" dirty="0"/>
              <a:t>, 2015, pp. 1–4.</a:t>
            </a:r>
          </a:p>
          <a:p>
            <a:pPr marL="471488" indent="-471488">
              <a:buNone/>
              <a:tabLst>
                <a:tab pos="452438" algn="l"/>
              </a:tabLst>
            </a:pPr>
            <a:r>
              <a:rPr lang="en-US" dirty="0"/>
              <a:t>[3]	R. </a:t>
            </a:r>
            <a:r>
              <a:rPr lang="en-US" dirty="0" err="1"/>
              <a:t>Pascanu</a:t>
            </a:r>
            <a:r>
              <a:rPr lang="en-US" dirty="0"/>
              <a:t>, T. </a:t>
            </a:r>
            <a:r>
              <a:rPr lang="en-US" dirty="0" err="1"/>
              <a:t>Mikolov</a:t>
            </a:r>
            <a:r>
              <a:rPr lang="en-US" dirty="0"/>
              <a:t>, and Y. Bengio, “On the difficulty of training recurrent neural networks,” in </a:t>
            </a:r>
            <a:r>
              <a:rPr lang="en-US" i="1" dirty="0"/>
              <a:t>Proceedings of the International Conference on Machine Learning</a:t>
            </a:r>
            <a:r>
              <a:rPr lang="en-US" dirty="0"/>
              <a:t>, 2013, no. 2, pp. 1310–1318.</a:t>
            </a:r>
          </a:p>
          <a:p>
            <a:pPr marL="471488" indent="-471488">
              <a:buNone/>
              <a:tabLst>
                <a:tab pos="452438" algn="l"/>
              </a:tabLst>
            </a:pPr>
            <a:r>
              <a:rPr lang="en-US" dirty="0"/>
              <a:t>[4]	A. </a:t>
            </a:r>
            <a:r>
              <a:rPr lang="en-US" dirty="0" err="1"/>
              <a:t>Temko</a:t>
            </a:r>
            <a:r>
              <a:rPr lang="en-US" dirty="0"/>
              <a:t>, E. Thomas, W. </a:t>
            </a:r>
            <a:r>
              <a:rPr lang="en-US" dirty="0" err="1"/>
              <a:t>Marnane</a:t>
            </a:r>
            <a:r>
              <a:rPr lang="en-US" dirty="0"/>
              <a:t>, G. </a:t>
            </a:r>
            <a:r>
              <a:rPr lang="en-US" dirty="0" err="1"/>
              <a:t>Lightbody</a:t>
            </a:r>
            <a:r>
              <a:rPr lang="en-US" dirty="0"/>
              <a:t>, and G. Boylan, “EEG-based neonatal seizure detection with Support Vector Machines,” </a:t>
            </a:r>
            <a:r>
              <a:rPr lang="en-US" i="1" dirty="0"/>
              <a:t>Clinical Neurophysiology</a:t>
            </a:r>
            <a:r>
              <a:rPr lang="en-US" dirty="0"/>
              <a:t>, vol. 122, no. 3, pp. 464–473, 2011.</a:t>
            </a:r>
          </a:p>
          <a:p>
            <a:pPr marL="471488" indent="-471488">
              <a:buNone/>
              <a:tabLst>
                <a:tab pos="452438" algn="l"/>
              </a:tabLst>
            </a:pPr>
            <a:r>
              <a:rPr lang="en-US" dirty="0"/>
              <a:t>[5]	A. Graves and J. </a:t>
            </a:r>
            <a:r>
              <a:rPr lang="en-US" dirty="0" err="1"/>
              <a:t>Schmidhuber</a:t>
            </a:r>
            <a:r>
              <a:rPr lang="en-US" dirty="0"/>
              <a:t>, “Framewise phoneme classification with bidirectional LSTM networks,” in </a:t>
            </a:r>
            <a:r>
              <a:rPr lang="en-US" i="1" dirty="0"/>
              <a:t>Proceedings of the International Joint Conference on Neural Networks</a:t>
            </a:r>
            <a:r>
              <a:rPr lang="en-US" dirty="0"/>
              <a:t>, 2005, vol. 4, pp. 2047–2052. </a:t>
            </a:r>
          </a:p>
          <a:p>
            <a:pPr marL="471488" indent="-471488">
              <a:buNone/>
              <a:tabLst>
                <a:tab pos="452438" algn="l"/>
              </a:tabLst>
            </a:pPr>
            <a:r>
              <a:rPr lang="en-US"/>
              <a:t>[6]   Z</a:t>
            </a:r>
            <a:r>
              <a:rPr lang="en-US" dirty="0"/>
              <a:t>. Wu and S. King, "Investigating gated recurrent networks for speech synthesis," 2016 IEEE International Conference on Acoustics, Speech and Signal Processing (ICASSP), Shanghai, 2016, pp. 5140-5144.</a:t>
            </a:r>
          </a:p>
        </p:txBody>
      </p:sp>
    </p:spTree>
    <p:extLst>
      <p:ext uri="{BB962C8B-B14F-4D97-AF65-F5344CB8AC3E}">
        <p14:creationId xmlns:p14="http://schemas.microsoft.com/office/powerpoint/2010/main" val="401954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93713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91017"/>
            <a:ext cx="8686800" cy="425144"/>
          </a:xfrm>
        </p:spPr>
        <p:txBody>
          <a:bodyPr lIns="0" tIns="0" rIns="0" bIns="0"/>
          <a:lstStyle/>
          <a:p>
            <a:pPr marL="184150" indent="-1841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There are two kinds of neural networks:</a:t>
            </a:r>
          </a:p>
        </p:txBody>
      </p:sp>
      <p:pic>
        <p:nvPicPr>
          <p:cNvPr id="2052" name="Picture 4" descr="http://blog.josephwilk.net/images/blog/2012/10/recurrent_neural_networ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08" y="3313758"/>
            <a:ext cx="3354250" cy="32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296123" y="4278814"/>
            <a:ext cx="4448811" cy="207374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/>
              <a:buChar char="•"/>
              <a:defRPr sz="3200"/>
            </a:lvl1pPr>
            <a:lvl2pPr marL="349250" lvl="1" indent="-3317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lvl="2" indent="-2936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241300" lvl="1" indent="-223838">
              <a:buFont typeface="Wingdings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Recurrent Neural Networks:</a:t>
            </a:r>
          </a:p>
          <a:p>
            <a:pPr marL="469900" lvl="2" indent="-228600">
              <a:buFont typeface="Wingdings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Connections between units form cyclic paths</a:t>
            </a:r>
          </a:p>
          <a:p>
            <a:pPr marL="469900" lvl="2" indent="-228600">
              <a:buFont typeface="Wingdings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Networks can have signals traveling in both directions by introducing loops in the network.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1608" y="774257"/>
            <a:ext cx="7946301" cy="3285649"/>
            <a:chOff x="511608" y="774257"/>
            <a:chExt cx="7946301" cy="3285649"/>
          </a:xfrm>
        </p:grpSpPr>
        <p:pic>
          <p:nvPicPr>
            <p:cNvPr id="2056" name="Picture 8" descr="http://blog.josephwilk.net/images/blog/2012/10/neural_network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638" y="774257"/>
              <a:ext cx="3357271" cy="3285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511608" y="1215545"/>
              <a:ext cx="4060392" cy="259301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4150" lvl="1" indent="-166688">
                <a:spcBef>
                  <a:spcPts val="0"/>
                </a:spcBef>
                <a:spcAft>
                  <a:spcPts val="1200"/>
                </a:spcAft>
                <a:buFont typeface="Wingdings" charset="2"/>
                <a:buChar char="§"/>
              </a:pPr>
              <a:r>
                <a:rPr lang="en-US" sz="1800" b="1" dirty="0" err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Feedforward</a:t>
              </a:r>
              <a:r>
                <a:rPr lang="en-US" sz="1800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 Neural Networks:</a:t>
              </a:r>
            </a:p>
            <a:p>
              <a:pPr marL="469900" lvl="2">
                <a:spcBef>
                  <a:spcPts val="0"/>
                </a:spcBef>
                <a:spcAft>
                  <a:spcPts val="1200"/>
                </a:spcAft>
                <a:buFont typeface="Wingdings" charset="2"/>
                <a:buChar char="Ø"/>
              </a:pPr>
              <a:r>
                <a:rPr lang="en-US" sz="1800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Connections between the</a:t>
              </a:r>
              <a:br>
                <a:rPr lang="en-US" sz="1800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</a:br>
              <a:r>
                <a:rPr lang="en-US" sz="1800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units do not form a cycle.</a:t>
              </a:r>
            </a:p>
            <a:p>
              <a:pPr marL="469900" lvl="2">
                <a:spcBef>
                  <a:spcPts val="0"/>
                </a:spcBef>
                <a:spcAft>
                  <a:spcPts val="1200"/>
                </a:spcAft>
                <a:buFont typeface="Wingdings" charset="2"/>
                <a:buChar char="Ø"/>
              </a:pPr>
              <a:r>
                <a:rPr lang="en-US" sz="1800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Allow signals to travel one way only; from input to output. </a:t>
              </a:r>
            </a:p>
            <a:p>
              <a:pPr marL="469900" lvl="2">
                <a:spcBef>
                  <a:spcPts val="0"/>
                </a:spcBef>
                <a:spcAft>
                  <a:spcPts val="1200"/>
                </a:spcAft>
                <a:buFont typeface="Wingdings" charset="2"/>
                <a:buChar char="Ø"/>
              </a:pPr>
              <a:endPara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5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93713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Recurrent Neural Network (RNN)</a:t>
            </a:r>
          </a:p>
        </p:txBody>
      </p:sp>
      <p:pic>
        <p:nvPicPr>
          <p:cNvPr id="11" name="Picture 2" descr="https://draftin.com/images/34568?token=osHGQ5vZmlKI8wvUQDodyNnTzHvIIucFK6U0Z1ynSkEKrMZy1FEdoBrizZ7fujKpEWiYaC1-1fm8lMLh7GKKV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446" y="647700"/>
            <a:ext cx="3313179" cy="26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008DB2-C310-492A-8FF6-10FBE6095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1" y="836940"/>
            <a:ext cx="4343401" cy="2255495"/>
          </a:xfrm>
        </p:spPr>
        <p:txBody>
          <a:bodyPr lIns="0" tIns="0" rIns="0" bIns="0"/>
          <a:lstStyle/>
          <a:p>
            <a:pPr marL="182563" lvl="0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 neural network with memory.</a:t>
            </a:r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Captures the dynamics of sequences via cycles in the network of nodes.</a:t>
            </a:r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Receives inputs, updates the hidden states depending on the previous computations, and makes predictions for every element of a sequence.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008DB2-C310-492A-8FF6-10FBE60951DA}"/>
              </a:ext>
            </a:extLst>
          </p:cNvPr>
          <p:cNvSpPr txBox="1">
            <a:spLocks/>
          </p:cNvSpPr>
          <p:nvPr/>
        </p:nvSpPr>
        <p:spPr>
          <a:xfrm>
            <a:off x="4572000" y="4212911"/>
            <a:ext cx="4114801" cy="214502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RNNs have been very successful for sequential tasks such as speech and handwriting recognition.</a:t>
            </a:r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They maintain a state vector that implicitly contains information about the history of all the past elements of a sequence.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AB748B-A403-4D6E-9B0C-FE19F415F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309571"/>
            <a:ext cx="4156572" cy="166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2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3714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Long Short-Term Memory (LSTM)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BAC7D5-631D-4270-BB24-7CDC4B838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271"/>
            <a:ext cx="8500167" cy="5352639"/>
          </a:xfrm>
        </p:spPr>
        <p:txBody>
          <a:bodyPr lIns="0" tIns="0" rIns="0" bIns="0"/>
          <a:lstStyle/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charset="0"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An LSTM is a gated recurrent neural network, capable of learning long-term dependencies.</a:t>
            </a:r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charset="0"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An LSTM can learn to bridge time intervals in excess of 1000 steps:</a:t>
            </a:r>
          </a:p>
          <a:p>
            <a:pPr marL="355600" lvl="1" indent="-171450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This is achieved by multiplicative gate units that learn to open and close access to the constant error flow.</a:t>
            </a:r>
          </a:p>
          <a:p>
            <a:pPr marL="355600" lvl="1" indent="-171450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These gates allow the cells to keep and access</a:t>
            </a:r>
            <a:b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information over long periods of time. </a:t>
            </a:r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charset="0"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LSTM networks introduce a new structure</a:t>
            </a:r>
            <a:b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called a memory cell.</a:t>
            </a:r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charset="0"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Each memory cell contains four elements: </a:t>
            </a:r>
          </a:p>
          <a:p>
            <a:pPr marL="355600" lvl="1" indent="-171450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Input gate</a:t>
            </a:r>
          </a:p>
          <a:p>
            <a:pPr marL="355600" lvl="1" indent="-171450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Forget gate</a:t>
            </a:r>
          </a:p>
          <a:p>
            <a:pPr marL="355600" lvl="1" indent="-171450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Output gate</a:t>
            </a:r>
          </a:p>
          <a:p>
            <a:pPr marL="355600" lvl="1" indent="-171450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Neuron with a self-recurrent connection.</a:t>
            </a:r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charset="0"/>
            </a:pPr>
            <a:endParaRPr lang="en-US" sz="18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5" y="2899985"/>
            <a:ext cx="3457575" cy="312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57875" y="6114910"/>
            <a:ext cx="2434000" cy="369332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82563" indent="-182563" algn="ctr">
              <a:spcAft>
                <a:spcPts val="1200"/>
              </a:spcAft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LSTM Memory Cell</a:t>
            </a:r>
          </a:p>
        </p:txBody>
      </p:sp>
    </p:spTree>
    <p:extLst>
      <p:ext uri="{BB962C8B-B14F-4D97-AF65-F5344CB8AC3E}">
        <p14:creationId xmlns:p14="http://schemas.microsoft.com/office/powerpoint/2010/main" val="359012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LSTM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D0D7733-15D1-4B20-BBFA-0B4BDB332036}"/>
                  </a:ext>
                </a:extLst>
              </p:cNvPr>
              <p:cNvSpPr/>
              <p:nvPr/>
            </p:nvSpPr>
            <p:spPr>
              <a:xfrm>
                <a:off x="112920" y="688846"/>
                <a:ext cx="8603956" cy="3529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4150" indent="-184150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𝑖</m:t>
                        </m:r>
                      </m:e>
                      <m:sub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:	input gate, how much of the new information will be let through the memory cell.</a:t>
                </a:r>
              </a:p>
              <a:p>
                <a:pPr marL="184150" indent="-18415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: forget gate, responsible for information should be thrown away from memory cell. </a:t>
                </a:r>
              </a:p>
              <a:p>
                <a:pPr marL="184150" indent="-18415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: internal memory of the memory cell.</a:t>
                </a:r>
              </a:p>
              <a:p>
                <a:pPr marL="184150" indent="-18415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𝑜</m:t>
                        </m:r>
                      </m:e>
                      <m:sub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: output gate, how much of the information will be passed to expose to the next time step.</a:t>
                </a:r>
              </a:p>
              <a:p>
                <a:pPr marL="184150" indent="-18415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: block output at time instance </a:t>
                </a:r>
                <a:r>
                  <a:rPr lang="en-US" b="1" i="1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t</a:t>
                </a:r>
              </a:p>
              <a:p>
                <a:pPr marL="184150" indent="-18415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𝑡</m:t>
                        </m:r>
                      </m:sub>
                    </m:sSub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: 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input at time </a:t>
                </a:r>
                <a:r>
                  <a:rPr lang="en-US" b="1" i="1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t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D0D7733-15D1-4B20-BBFA-0B4BDB332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0" y="688846"/>
                <a:ext cx="8603956" cy="3529043"/>
              </a:xfrm>
              <a:prstGeom prst="rect">
                <a:avLst/>
              </a:prstGeom>
              <a:blipFill rotWithShape="0">
                <a:blip r:embed="rId2"/>
                <a:stretch>
                  <a:fillRect l="-496" t="-864" r="-567" b="-1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69D2F066-95EC-4ED5-975F-57008BCA90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632" y="4403633"/>
                <a:ext cx="5260498" cy="195320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9D2F066-95EC-4ED5-975F-57008BCA9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2" y="4403633"/>
                <a:ext cx="5260498" cy="1953209"/>
              </a:xfrm>
              <a:prstGeom prst="rect">
                <a:avLst/>
              </a:prstGeom>
              <a:blipFill rotWithShape="0">
                <a:blip r:embed="rId3"/>
                <a:stretch>
                  <a:fillRect l="-1043" t="-19003" b="-25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9CA1DFC-63F4-48E8-83EC-D56D7BAFE4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46" t="27308" r="32820" b="22847"/>
          <a:stretch/>
        </p:blipFill>
        <p:spPr>
          <a:xfrm>
            <a:off x="5683127" y="3989217"/>
            <a:ext cx="3344958" cy="250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LSTM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2D93D32-B7A8-4E0A-AECF-7931EEA979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921" y="4218695"/>
                <a:ext cx="5260498" cy="1953209"/>
              </a:xfrm>
            </p:spPr>
            <p:txBody>
              <a:bodyPr/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2D93D32-B7A8-4E0A-AECF-7931EEA979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921" y="4218695"/>
                <a:ext cx="5260498" cy="1953209"/>
              </a:xfrm>
              <a:blipFill rotWithShape="0">
                <a:blip r:embed="rId2"/>
                <a:stretch>
                  <a:fillRect l="-1044" t="-19063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12BD403-56AF-41F3-96D3-FBAA5870B1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46" t="27308" r="32820" b="22847"/>
          <a:stretch/>
        </p:blipFill>
        <p:spPr>
          <a:xfrm>
            <a:off x="5683127" y="3989217"/>
            <a:ext cx="3344958" cy="2500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D0D7733-15D1-4B20-BBFA-0B4BDB332036}"/>
                  </a:ext>
                </a:extLst>
              </p:cNvPr>
              <p:cNvSpPr/>
              <p:nvPr/>
            </p:nvSpPr>
            <p:spPr>
              <a:xfrm>
                <a:off x="112920" y="688846"/>
                <a:ext cx="8603956" cy="3068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4150" indent="-18415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𝑈</m:t>
                        </m:r>
                      </m:e>
                      <m:sup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: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 the weight matrices applied on input </a:t>
                </a:r>
              </a:p>
              <a:p>
                <a:pPr marL="184150" indent="-18415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𝑊</m:t>
                        </m:r>
                      </m:e>
                      <m:sup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∗</m:t>
                        </m:r>
                      </m:sup>
                    </m:sSup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: 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the weight matrices applied on recurrent hidden units</a:t>
                </a:r>
                <a:endParaRPr lang="en-US" b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 charset="0"/>
                  <a:cs typeface="Arial" charset="0"/>
                </a:endParaRPr>
              </a:p>
              <a:p>
                <a:pPr marL="184150" indent="-18415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𝜎</m:t>
                    </m:r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.</m:t>
                        </m:r>
                      </m:e>
                    </m:d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: 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sigmoid activation functions</a:t>
                </a:r>
              </a:p>
              <a:p>
                <a:pPr marL="184150" indent="-18415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𝑔</m:t>
                    </m:r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: tangent activation functions</a:t>
                </a:r>
              </a:p>
              <a:p>
                <a:pPr marL="184150" indent="-18415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𝑝</m:t>
                        </m:r>
                      </m:e>
                      <m:sup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∗</m:t>
                        </m:r>
                      </m:sup>
                    </m:sSup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: 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peep-hole connections </a:t>
                </a:r>
              </a:p>
              <a:p>
                <a:pPr marL="184150" indent="-18415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𝑏</m:t>
                        </m:r>
                      </m:e>
                      <m:sup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∗</m:t>
                        </m:r>
                      </m:sup>
                    </m:sSup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: 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biases</a:t>
                </a:r>
              </a:p>
              <a:p>
                <a:pPr marL="184150" indent="-18415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∘</m:t>
                    </m:r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: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 element-wise product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D0D7733-15D1-4B20-BBFA-0B4BDB332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0" y="688846"/>
                <a:ext cx="8603956" cy="3068725"/>
              </a:xfrm>
              <a:prstGeom prst="rect">
                <a:avLst/>
              </a:prstGeom>
              <a:blipFill rotWithShape="0">
                <a:blip r:embed="rId4"/>
                <a:stretch>
                  <a:fillRect l="-496" t="-994" b="-2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79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Gated Recurrent Unit (GRU)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/>
              </p:cNvSpPr>
              <p:nvPr/>
            </p:nvSpPr>
            <p:spPr bwMode="auto">
              <a:xfrm>
                <a:off x="4120374" y="788499"/>
                <a:ext cx="4795026" cy="3618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lIns="0" tIns="0" rIns="0" bIns="0"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225425" indent="-2254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184150" indent="-1841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cs typeface="Arial" charset="0"/>
                  </a:rPr>
                  <a:t>GRU architecture is similar to LSTM but without a separate memory cell. </a:t>
                </a:r>
              </a:p>
              <a:p>
                <a:pPr marL="184150" indent="-1841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cs typeface="Arial" charset="0"/>
                  </a:rPr>
                  <a:t>Unlike LSTM, a GRU does not include output activation functions and peep-hole connections. </a:t>
                </a:r>
              </a:p>
              <a:p>
                <a:pPr marL="184150" indent="-1841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cs typeface="Arial" charset="0"/>
                  </a:rPr>
                  <a:t>It also integrates the input and forget gates into an update gate,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cs typeface="Arial" charset="0"/>
                  </a:rPr>
                  <a:t>, to balance between the previous activation,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𝑡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cs typeface="Arial" charset="0"/>
                  </a:rPr>
                  <a:t>, and the candidate activation,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 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cs typeface="Arial" charset="0"/>
                  </a:rPr>
                  <a:t>. </a:t>
                </a:r>
              </a:p>
              <a:p>
                <a:pPr marL="184150" indent="-1841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cs typeface="Arial" charset="0"/>
                  </a:rPr>
                  <a:t>The reset gate,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cs typeface="Arial" charset="0"/>
                  </a:rPr>
                  <a:t>, allows it to forget the previous state.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0374" y="788499"/>
                <a:ext cx="4795026" cy="3618410"/>
              </a:xfrm>
              <a:prstGeom prst="rect">
                <a:avLst/>
              </a:prstGeom>
              <a:blipFill>
                <a:blip r:embed="rId3"/>
                <a:stretch>
                  <a:fillRect l="-2795" t="-2189" r="-2795" b="-5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97610" y="4478955"/>
            <a:ext cx="8172667" cy="2128497"/>
            <a:chOff x="197610" y="4478955"/>
            <a:chExt cx="8172667" cy="2128497"/>
          </a:xfrm>
        </p:grpSpPr>
        <p:sp>
          <p:nvSpPr>
            <p:cNvPr id="4" name="Rectangle 3"/>
            <p:cNvSpPr txBox="1">
              <a:spLocks/>
            </p:cNvSpPr>
            <p:nvPr/>
          </p:nvSpPr>
          <p:spPr bwMode="auto">
            <a:xfrm>
              <a:off x="197610" y="4504888"/>
              <a:ext cx="4795026" cy="181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225425" indent="-2254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184150" indent="-1841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000000"/>
                  </a:solidFill>
                  <a:cs typeface="Arial" charset="0"/>
                </a:rPr>
                <a:t>GRU equations: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EF366763-DD82-4BF8-AE3F-EB3296858806}"/>
                    </a:ext>
                  </a:extLst>
                </p:cNvPr>
                <p:cNvSpPr/>
                <p:nvPr/>
              </p:nvSpPr>
              <p:spPr>
                <a:xfrm>
                  <a:off x="469100" y="4921405"/>
                  <a:ext cx="3835614" cy="14665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14300" marR="0" indent="4445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300"/>
                    </a:spcAft>
                    <a:tabLst>
                      <a:tab pos="2880360" algn="r"/>
                    </a:tabLs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= 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Arial" charset="0"/>
                                      </a:rPr>
                                      <m:t>𝑈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Arial" charset="0"/>
                                      </a:rPr>
                                      <m:t>𝑟</m:t>
                                    </m:r>
                                  </m:sup>
                                </m:sSup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𝑟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𝑡</m:t>
                                </m:r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𝑟</m:t>
                                </m:r>
                              </m:sup>
                            </m:sSup>
                          </m:e>
                        </m:d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 </m:t>
                        </m:r>
                      </m:oMath>
                    </m:oMathPara>
                  </a14:m>
                  <a:endParaRPr lang="en-US" i="1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  <a:p>
                  <a:pPr marL="114300" marR="0" indent="4445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300"/>
                    </a:spcAft>
                    <a:tabLst>
                      <a:tab pos="2880360" algn="r"/>
                    </a:tabLs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= 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Arial" charset="0"/>
                                      </a:rPr>
                                      <m:t>𝑈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Arial" charset="0"/>
                                      </a:rPr>
                                      <m:t>𝑧</m:t>
                                    </m:r>
                                  </m:sup>
                                </m:sSup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𝑧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𝑡</m:t>
                                </m:r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𝑧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i="1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  <a:p>
                  <a:pPr marL="114300" marR="0" indent="4445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300"/>
                    </a:spcAft>
                    <a:tabLst>
                      <a:tab pos="2880360" algn="r"/>
                    </a:tabLs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= 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𝑔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𝑠</m:t>
                                </m:r>
                              </m:sup>
                            </m:sSup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∘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𝑠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𝑡</m:t>
                                </m:r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i="1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  <a:p>
                  <a:pPr marL="114300" marR="0" indent="4445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300"/>
                    </a:spcAft>
                    <a:tabLst>
                      <a:tab pos="2880360" algn="r"/>
                    </a:tabLs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𝑡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1−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Arial" charset="0"/>
                          </a:rPr>
                          <m:t>∘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Arial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Arial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F366763-DD82-4BF8-AE3F-EB32968588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100" y="4921405"/>
                  <a:ext cx="3835614" cy="146655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3651" b="-248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8" name="Picture 4" descr="Image result for gated recurrent unit">
              <a:extLst>
                <a:ext uri="{FF2B5EF4-FFF2-40B4-BE49-F238E27FC236}">
                  <a16:creationId xmlns:a16="http://schemas.microsoft.com/office/drawing/2014/main" id="{1FF57A6E-6CE6-457E-A3D9-86471CAE89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355" r="45602"/>
            <a:stretch/>
          </p:blipFill>
          <p:spPr bwMode="auto">
            <a:xfrm>
              <a:off x="5415672" y="4478955"/>
              <a:ext cx="2954605" cy="2128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" descr="Image result for gru rnn">
            <a:extLst>
              <a:ext uri="{FF2B5EF4-FFF2-40B4-BE49-F238E27FC236}">
                <a16:creationId xmlns:a16="http://schemas.microsoft.com/office/drawing/2014/main" id="{21A2886E-9A3C-489F-9953-F9C528BF7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"/>
          <a:stretch/>
        </p:blipFill>
        <p:spPr bwMode="auto">
          <a:xfrm>
            <a:off x="197610" y="963972"/>
            <a:ext cx="3922764" cy="277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35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32FC74-DA4B-47C5-9A95-308743BABFBF}"/>
              </a:ext>
            </a:extLst>
          </p:cNvPr>
          <p:cNvSpPr/>
          <p:nvPr/>
        </p:nvSpPr>
        <p:spPr>
          <a:xfrm>
            <a:off x="197767" y="619506"/>
            <a:ext cx="8662738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 hybrid architecture that integrates Convolutional Neural Networks (CNNs) used for temporal and spatial context analysis, with RNNs used for learning long-term dependencies.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Integrates 2D CNNs, 2D max-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poolings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, 1D CNNs, 1D max-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poolings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and RNNs.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2371D8C-F309-479C-BD86-6C2CA6A1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 baseline="0">
                <a:solidFill>
                  <a:prstClr val="black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CNN/RNN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D05B1-1781-4FF6-9487-9D2A0DE03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90125"/>
            <a:ext cx="8686800" cy="423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6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14122</TotalTime>
  <Words>1902</Words>
  <Application>Microsoft Office PowerPoint</Application>
  <PresentationFormat>On-screen Show (4:3)</PresentationFormat>
  <Paragraphs>287</Paragraphs>
  <Slides>23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ＭＳ Ｐゴシック</vt:lpstr>
      <vt:lpstr>Arial</vt:lpstr>
      <vt:lpstr>Calibri</vt:lpstr>
      <vt:lpstr>Cambria Math</vt:lpstr>
      <vt:lpstr>Times New Roman</vt:lpstr>
      <vt:lpstr>Wingdings</vt:lpstr>
      <vt:lpstr>ISIP Content Slide</vt:lpstr>
      <vt:lpstr>ISIP Title Slide</vt:lpstr>
      <vt:lpstr>1_ISIP Content Slide</vt:lpstr>
      <vt:lpstr>Custom Design</vt:lpstr>
      <vt:lpstr>1_ISIP Title Slide</vt:lpstr>
      <vt:lpstr>2_ISIP Content Slide</vt:lpstr>
      <vt:lpstr>PowerPoint Presentation</vt:lpstr>
      <vt:lpstr>PowerPoint Presentation</vt:lpstr>
      <vt:lpstr>Neural Networks</vt:lpstr>
      <vt:lpstr>Recurrent Neural Network (RNN)</vt:lpstr>
      <vt:lpstr>Long Short-Term Memory (LSTM)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Performance of Convolutional Recurrent Neural Networks</vt:lpstr>
      <vt:lpstr>Results For Different Initialization Methods</vt:lpstr>
      <vt:lpstr>Results For Different Initialization Methods</vt:lpstr>
      <vt:lpstr>Results For Different Regularizations</vt:lpstr>
      <vt:lpstr>PowerPoint Presentation</vt:lpstr>
      <vt:lpstr>PowerPoint Presentation</vt:lpstr>
      <vt:lpstr>Acknowledgments</vt:lpstr>
      <vt:lpstr>PowerPoint Presentation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Masih Tabrizi</dc:creator>
  <cp:lastModifiedBy>Meysam Golmohammadi</cp:lastModifiedBy>
  <cp:revision>673</cp:revision>
  <dcterms:created xsi:type="dcterms:W3CDTF">2012-05-05T20:20:58Z</dcterms:created>
  <dcterms:modified xsi:type="dcterms:W3CDTF">2017-11-30T05:28:06Z</dcterms:modified>
</cp:coreProperties>
</file>