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Lst>
  <p:notesMasterIdLst>
    <p:notesMasterId r:id="rId17"/>
  </p:notesMasterIdLst>
  <p:sldIdLst>
    <p:sldId id="303" r:id="rId3"/>
    <p:sldId id="267" r:id="rId4"/>
    <p:sldId id="304" r:id="rId5"/>
    <p:sldId id="292" r:id="rId6"/>
    <p:sldId id="293" r:id="rId7"/>
    <p:sldId id="294" r:id="rId8"/>
    <p:sldId id="300" r:id="rId9"/>
    <p:sldId id="295" r:id="rId10"/>
    <p:sldId id="296" r:id="rId11"/>
    <p:sldId id="297" r:id="rId12"/>
    <p:sldId id="298" r:id="rId13"/>
    <p:sldId id="299" r:id="rId14"/>
    <p:sldId id="302" r:id="rId15"/>
    <p:sldId id="30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44" userDrawn="1">
          <p15:clr>
            <a:srgbClr val="A4A3A4"/>
          </p15:clr>
        </p15:guide>
        <p15:guide id="2" pos="5616" userDrawn="1">
          <p15:clr>
            <a:srgbClr val="A4A3A4"/>
          </p15:clr>
        </p15:guide>
        <p15:guide id="3" orient="horz" pos="2544"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4" autoAdjust="0"/>
    <p:restoredTop sz="92123" autoAdjust="0"/>
  </p:normalViewPr>
  <p:slideViewPr>
    <p:cSldViewPr snapToGrid="0">
      <p:cViewPr varScale="1">
        <p:scale>
          <a:sx n="79" d="100"/>
          <a:sy n="79" d="100"/>
        </p:scale>
        <p:origin x="208" y="376"/>
      </p:cViewPr>
      <p:guideLst>
        <p:guide pos="144"/>
        <p:guide pos="5616"/>
        <p:guide orient="horz" pos="254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22"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9A63F-A652-A941-943E-42655CBE92DD}" type="datetimeFigureOut">
              <a:rPr lang="en-US" smtClean="0"/>
              <a:t>11/30/17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B6984-104E-F74E-AFCE-72849C323162}" type="slidenum">
              <a:rPr lang="en-US" smtClean="0"/>
              <a:t>‹#›</a:t>
            </a:fld>
            <a:endParaRPr lang="en-US"/>
          </a:p>
        </p:txBody>
      </p:sp>
    </p:spTree>
    <p:extLst>
      <p:ext uri="{BB962C8B-B14F-4D97-AF65-F5344CB8AC3E}">
        <p14:creationId xmlns:p14="http://schemas.microsoft.com/office/powerpoint/2010/main" val="58783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1073054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B6984-104E-F74E-AFCE-72849C323162}" type="slidenum">
              <a:rPr lang="en-US" smtClean="0"/>
              <a:t>2</a:t>
            </a:fld>
            <a:endParaRPr lang="en-US"/>
          </a:p>
        </p:txBody>
      </p:sp>
    </p:spTree>
    <p:extLst>
      <p:ext uri="{BB962C8B-B14F-4D97-AF65-F5344CB8AC3E}">
        <p14:creationId xmlns:p14="http://schemas.microsoft.com/office/powerpoint/2010/main" val="205196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2B6984-104E-F74E-AFCE-72849C323162}" type="slidenum">
              <a:rPr lang="en-US" smtClean="0"/>
              <a:t>14</a:t>
            </a:fld>
            <a:endParaRPr lang="en-US"/>
          </a:p>
        </p:txBody>
      </p:sp>
    </p:spTree>
    <p:extLst>
      <p:ext uri="{BB962C8B-B14F-4D97-AF65-F5344CB8AC3E}">
        <p14:creationId xmlns:p14="http://schemas.microsoft.com/office/powerpoint/2010/main" val="129042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CAC36DC0-CB90-4730-A688-285CC47A5567}" type="slidenum">
              <a:rPr lang="en-US" smtClean="0"/>
              <a:t>‹#›</a:t>
            </a:fld>
            <a:endParaRPr lang="en-US"/>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9843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0B538D-9F28-454B-A741-5EDD6E284E5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36DC0-CB90-4730-A688-285CC47A5567}" type="slidenum">
              <a:rPr lang="en-US" smtClean="0"/>
              <a:t>‹#›</a:t>
            </a:fld>
            <a:endParaRPr lang="en-US"/>
          </a:p>
        </p:txBody>
      </p:sp>
    </p:spTree>
    <p:extLst>
      <p:ext uri="{BB962C8B-B14F-4D97-AF65-F5344CB8AC3E}">
        <p14:creationId xmlns:p14="http://schemas.microsoft.com/office/powerpoint/2010/main" val="164591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0B538D-9F28-454B-A741-5EDD6E284E52}" type="datetimeFigureOut">
              <a:rPr lang="en-US" smtClean="0"/>
              <a:t>11/30/17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36DC0-CB90-4730-A688-285CC47A5567}" type="slidenum">
              <a:rPr lang="en-US" smtClean="0"/>
              <a:t>‹#›</a:t>
            </a:fld>
            <a:endParaRPr lang="en-US"/>
          </a:p>
        </p:txBody>
      </p:sp>
    </p:spTree>
    <p:extLst>
      <p:ext uri="{BB962C8B-B14F-4D97-AF65-F5344CB8AC3E}">
        <p14:creationId xmlns:p14="http://schemas.microsoft.com/office/powerpoint/2010/main" val="299085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504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14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a:latin typeface="Times New Roman" panose="02020603050405020304" pitchFamily="18" charset="0"/>
                <a:cs typeface="Times New Roman" panose="02020603050405020304" pitchFamily="18" charset="0"/>
              </a:rPr>
              <a:t>V. Shah: Optimizing Channel Selection for Seizure Detection</a:t>
            </a:r>
            <a:r>
              <a:rPr lang="en-US" sz="1000" b="1" dirty="0">
                <a:solidFill>
                  <a:srgbClr val="1F497D">
                    <a:lumMod val="50000"/>
                  </a:srgbClr>
                </a:solidFill>
                <a:latin typeface="Calibri"/>
              </a:rPr>
              <a:t>	December 2, 2017</a:t>
            </a:r>
            <a:endParaRPr lang="en-US" sz="1000" b="1" dirty="0">
              <a:solidFill>
                <a:srgbClr val="000000"/>
              </a:solidFill>
              <a:latin typeface="Calibri"/>
            </a:endParaRP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p:nvPicPr>
        <p:blipFill>
          <a:blip r:embed="rId6"/>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68282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0" r:id="rId4"/>
  </p:sldLayoutIdLst>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4204019904"/>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tiff"/><Relationship Id="rId6"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tiff"/><Relationship Id="rId5" Type="http://schemas.openxmlformats.org/officeDocument/2006/relationships/image" Target="../media/image24.tiff"/><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8840" y="2660962"/>
            <a:ext cx="4343400" cy="1384995"/>
          </a:xfrm>
          <a:prstGeom prst="rect">
            <a:avLst/>
          </a:prstGeom>
          <a:noFill/>
        </p:spPr>
        <p:txBody>
          <a:bodyPr wrap="square" rtlCol="0">
            <a:spAutoFit/>
          </a:bodyPr>
          <a:lstStyle/>
          <a:p>
            <a:pPr algn="r"/>
            <a:r>
              <a:rPr lang="en-US" sz="2800" b="1" dirty="0" smtClean="0">
                <a:latin typeface="Arial"/>
                <a:cs typeface="Arial"/>
              </a:rPr>
              <a:t>Optimizing</a:t>
            </a:r>
            <a:br>
              <a:rPr lang="en-US" sz="2800" b="1" dirty="0" smtClean="0">
                <a:latin typeface="Arial"/>
                <a:cs typeface="Arial"/>
              </a:rPr>
            </a:br>
            <a:r>
              <a:rPr lang="en-US" sz="2800" b="1" dirty="0" smtClean="0">
                <a:latin typeface="Arial"/>
                <a:cs typeface="Arial"/>
              </a:rPr>
              <a:t>Channel </a:t>
            </a:r>
            <a:r>
              <a:rPr lang="en-US" sz="2800" b="1" dirty="0">
                <a:latin typeface="Arial"/>
                <a:cs typeface="Arial"/>
              </a:rPr>
              <a:t>Selection</a:t>
            </a:r>
            <a:br>
              <a:rPr lang="en-US" sz="2800" b="1" dirty="0">
                <a:latin typeface="Arial"/>
                <a:cs typeface="Arial"/>
              </a:rPr>
            </a:br>
            <a:r>
              <a:rPr lang="en-US" sz="2800" b="1" dirty="0">
                <a:latin typeface="Arial"/>
                <a:cs typeface="Arial"/>
              </a:rPr>
              <a:t>for Seizure Detection</a:t>
            </a:r>
          </a:p>
        </p:txBody>
      </p:sp>
      <p:sp>
        <p:nvSpPr>
          <p:cNvPr id="4" name="Rectangle 16"/>
          <p:cNvSpPr txBox="1">
            <a:spLocks noChangeArrowheads="1"/>
          </p:cNvSpPr>
          <p:nvPr/>
        </p:nvSpPr>
        <p:spPr>
          <a:xfrm>
            <a:off x="228600" y="5456349"/>
            <a:ext cx="4583649" cy="1344560"/>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288" indent="-14288">
              <a:spcBef>
                <a:spcPts val="0"/>
              </a:spcBef>
              <a:spcAft>
                <a:spcPts val="600"/>
              </a:spcAft>
              <a:buNone/>
            </a:pPr>
            <a:r>
              <a:rPr lang="en-US" sz="1800" b="1" dirty="0">
                <a:solidFill>
                  <a:srgbClr val="C0504D"/>
                </a:solidFill>
                <a:latin typeface="Arial"/>
                <a:cs typeface="Arial"/>
              </a:rPr>
              <a:t>V. Shah, </a:t>
            </a:r>
            <a:r>
              <a:rPr lang="en-US" sz="1800" b="1" dirty="0">
                <a:latin typeface="Arial"/>
                <a:cs typeface="Arial"/>
              </a:rPr>
              <a:t>M. Golmohammadi, S. Ziyabari,</a:t>
            </a:r>
            <a:br>
              <a:rPr lang="en-US" sz="1800" b="1" dirty="0">
                <a:latin typeface="Arial"/>
                <a:cs typeface="Arial"/>
              </a:rPr>
            </a:br>
            <a:r>
              <a:rPr lang="en-US" sz="1800" b="1" dirty="0">
                <a:latin typeface="Arial"/>
                <a:cs typeface="Arial"/>
              </a:rPr>
              <a:t>E. Von Weltin, I. Obeid and J. Picone</a:t>
            </a:r>
          </a:p>
          <a:p>
            <a:pPr marL="115888" indent="-115888">
              <a:spcBef>
                <a:spcPts val="0"/>
              </a:spcBef>
              <a:buNone/>
            </a:pPr>
            <a:r>
              <a:rPr lang="en-US" sz="1800" b="1" dirty="0">
                <a:latin typeface="Arial"/>
                <a:cs typeface="Arial"/>
              </a:rPr>
              <a:t>Neural Engineering Data Consortium</a:t>
            </a:r>
          </a:p>
          <a:p>
            <a:pPr marL="115888" indent="-115888">
              <a:spcBef>
                <a:spcPts val="0"/>
              </a:spcBef>
              <a:buNone/>
            </a:pPr>
            <a:r>
              <a:rPr lang="en-US" sz="1800" b="1" dirty="0">
                <a:latin typeface="Arial"/>
                <a:cs typeface="Arial"/>
              </a:rPr>
              <a:t>Temple University</a:t>
            </a: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sp>
        <p:nvSpPr>
          <p:cNvPr id="14" name="Rectangle 13">
            <a:extLst>
              <a:ext uri="{FF2B5EF4-FFF2-40B4-BE49-F238E27FC236}">
                <a16:creationId xmlns="" xmlns:a16="http://schemas.microsoft.com/office/drawing/2014/main" id="{265C75BB-20C4-403F-93BF-1559489F3E7B}"/>
              </a:ext>
            </a:extLst>
          </p:cNvPr>
          <p:cNvSpPr>
            <a:spLocks noChangeAspect="1"/>
          </p:cNvSpPr>
          <p:nvPr/>
        </p:nvSpPr>
        <p:spPr>
          <a:xfrm>
            <a:off x="1962300" y="321427"/>
            <a:ext cx="2273081" cy="1383522"/>
          </a:xfrm>
          <a:prstGeom prst="rect">
            <a:avLst/>
          </a:prstGeom>
          <a:blipFill>
            <a:blip r:embed="rId4">
              <a:alphaModFix amt="79000"/>
            </a:blip>
            <a:stretch>
              <a:fillRect/>
            </a:stretch>
          </a:blip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a:srcRect l="43499"/>
          <a:stretch/>
        </p:blipFill>
        <p:spPr>
          <a:xfrm>
            <a:off x="228600" y="827885"/>
            <a:ext cx="1733700" cy="1642789"/>
          </a:xfrm>
          <a:prstGeom prst="rect">
            <a:avLst/>
          </a:prstGeom>
          <a:ln w="25400">
            <a:noFill/>
          </a:ln>
          <a:effectLst>
            <a:outerShdw blurRad="292100" dist="139700" dir="2700000" algn="tl" rotWithShape="0">
              <a:srgbClr val="333333">
                <a:alpha val="65000"/>
              </a:srgbClr>
            </a:outerShdw>
          </a:effectLst>
        </p:spPr>
      </p:pic>
      <p:pic>
        <p:nvPicPr>
          <p:cNvPr id="11" name="Picture 2" descr="http://neuralnetworksanddeeplearning.com/images/tikz41.png"/>
          <p:cNvPicPr>
            <a:picLocks noChangeAspect="1" noChangeArrowheads="1"/>
          </p:cNvPicPr>
          <p:nvPr/>
        </p:nvPicPr>
        <p:blipFill rotWithShape="1">
          <a:blip r:embed="rId6">
            <a:extLst>
              <a:ext uri="{28A0092B-C50C-407E-A947-70E740481C1C}">
                <a14:useLocalDpi xmlns:a14="http://schemas.microsoft.com/office/drawing/2010/main" val="0"/>
              </a:ext>
            </a:extLst>
          </a:blip>
          <a:srcRect t="10593"/>
          <a:stretch/>
        </p:blipFill>
        <p:spPr bwMode="auto">
          <a:xfrm>
            <a:off x="4140599" y="182260"/>
            <a:ext cx="3656964" cy="1628964"/>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39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BF7C0675-58C6-41D7-B9F8-E1444D8F7B89}"/>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defPPr>
              <a:defRPr lang="en-US"/>
            </a:defPPr>
            <a:lvl1pPr defTabSz="457200">
              <a:spcBef>
                <a:spcPct val="0"/>
              </a:spcBef>
              <a:buNone/>
              <a:defRPr sz="2400" b="1" baseline="0">
                <a:solidFill>
                  <a:prstClr val="black"/>
                </a:solidFill>
                <a:latin typeface="Arial"/>
                <a:ea typeface="+mj-ea"/>
                <a:cs typeface="Arial"/>
              </a:defRPr>
            </a:lvl1pPr>
          </a:lstStyle>
          <a:p>
            <a:r>
              <a:rPr lang="en-US" dirty="0"/>
              <a:t>Experimental Results</a:t>
            </a:r>
          </a:p>
        </p:txBody>
      </p:sp>
      <p:sp>
        <p:nvSpPr>
          <p:cNvPr id="5" name="Content Placeholder 2">
            <a:extLst>
              <a:ext uri="{FF2B5EF4-FFF2-40B4-BE49-F238E27FC236}">
                <a16:creationId xmlns="" xmlns:a16="http://schemas.microsoft.com/office/drawing/2014/main" id="{0E49929E-5D00-4932-B49F-2488AAE4E79C}"/>
              </a:ext>
            </a:extLst>
          </p:cNvPr>
          <p:cNvSpPr txBox="1">
            <a:spLocks/>
          </p:cNvSpPr>
          <p:nvPr/>
        </p:nvSpPr>
        <p:spPr>
          <a:xfrm>
            <a:off x="5161935" y="855485"/>
            <a:ext cx="3753465" cy="2609133"/>
          </a:xfrm>
        </p:spPr>
        <p:txBody>
          <a:bodyPr lIns="0" tIns="0" rIns="0" bIns="0"/>
          <a:lstStyle>
            <a:defPPr>
              <a:defRPr lang="en-US"/>
            </a:defPPr>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r>
              <a:rPr lang="en-US" dirty="0"/>
              <a:t>The full 22 channels yields the best performance.</a:t>
            </a:r>
          </a:p>
          <a:p>
            <a:r>
              <a:rPr lang="en-US" dirty="0"/>
              <a:t>20-, 16- and 8-channel configurations have similar levels of performance.</a:t>
            </a:r>
          </a:p>
          <a:p>
            <a:r>
              <a:rPr lang="en-US" dirty="0"/>
              <a:t>4- and 2- channel configurations perform poorly due to the lack of spatial information.</a:t>
            </a:r>
          </a:p>
        </p:txBody>
      </p:sp>
      <p:pic>
        <p:nvPicPr>
          <p:cNvPr id="10" name="Picture 9" descr="A close up of a map&#10;&#10;Description generated with high confidence">
            <a:extLst>
              <a:ext uri="{FF2B5EF4-FFF2-40B4-BE49-F238E27FC236}">
                <a16:creationId xmlns="" xmlns:a16="http://schemas.microsoft.com/office/drawing/2014/main" id="{299D69C4-BB11-45ED-B4C6-ACFBA5E5934A}"/>
              </a:ext>
            </a:extLst>
          </p:cNvPr>
          <p:cNvPicPr>
            <a:picLocks noChangeAspect="1"/>
          </p:cNvPicPr>
          <p:nvPr/>
        </p:nvPicPr>
        <p:blipFill rotWithShape="1">
          <a:blip r:embed="rId2">
            <a:extLst>
              <a:ext uri="{28A0092B-C50C-407E-A947-70E740481C1C}">
                <a14:useLocalDpi xmlns:a14="http://schemas.microsoft.com/office/drawing/2010/main" val="0"/>
              </a:ext>
            </a:extLst>
          </a:blip>
          <a:srcRect r="4580"/>
          <a:stretch/>
        </p:blipFill>
        <p:spPr>
          <a:xfrm>
            <a:off x="5031146" y="3420374"/>
            <a:ext cx="4015041" cy="3155821"/>
          </a:xfrm>
          <a:prstGeom prst="rect">
            <a:avLst/>
          </a:prstGeom>
        </p:spPr>
      </p:pic>
      <p:sp>
        <p:nvSpPr>
          <p:cNvPr id="11" name="Content Placeholder 2">
            <a:extLst>
              <a:ext uri="{FF2B5EF4-FFF2-40B4-BE49-F238E27FC236}">
                <a16:creationId xmlns="" xmlns:a16="http://schemas.microsoft.com/office/drawing/2014/main" id="{AC9D6C55-21C5-4C5D-BFCE-2F34D19B4B59}"/>
              </a:ext>
            </a:extLst>
          </p:cNvPr>
          <p:cNvSpPr txBox="1">
            <a:spLocks/>
          </p:cNvSpPr>
          <p:nvPr/>
        </p:nvSpPr>
        <p:spPr>
          <a:xfrm>
            <a:off x="228601" y="3658552"/>
            <a:ext cx="4343400" cy="2917643"/>
          </a:xfrm>
        </p:spPr>
        <p:txBody>
          <a:bodyPr lIns="0" tIns="0" rIns="0" bIns="0"/>
          <a:lstStyle>
            <a:defPPr>
              <a:defRPr lang="en-US"/>
            </a:defPPr>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r>
              <a:rPr lang="en-US" dirty="0"/>
              <a:t>A max pooling function in the CNN layers reduces the dimensionality of the previous layer to half.</a:t>
            </a:r>
          </a:p>
          <a:p>
            <a:r>
              <a:rPr lang="en-US" dirty="0"/>
              <a:t>This makes it impossible to implement 3 similar CNN layers for 8-, 4- and 2-channel configurations. </a:t>
            </a:r>
          </a:p>
          <a:p>
            <a:r>
              <a:rPr lang="en-US" dirty="0"/>
              <a:t>Alternative methods are to either remove a CNN layer or keep the dimensions of channels intact.</a:t>
            </a:r>
          </a:p>
        </p:txBody>
      </p:sp>
      <p:graphicFrame>
        <p:nvGraphicFramePr>
          <p:cNvPr id="7" name="Table 6">
            <a:extLst>
              <a:ext uri="{FF2B5EF4-FFF2-40B4-BE49-F238E27FC236}">
                <a16:creationId xmlns="" xmlns:a16="http://schemas.microsoft.com/office/drawing/2014/main" id="{72D3EA52-630F-4485-878C-0B59B2C5DD74}"/>
              </a:ext>
            </a:extLst>
          </p:cNvPr>
          <p:cNvGraphicFramePr>
            <a:graphicFrameLocks noGrp="1"/>
          </p:cNvGraphicFramePr>
          <p:nvPr>
            <p:extLst>
              <p:ext uri="{D42A27DB-BD31-4B8C-83A1-F6EECF244321}">
                <p14:modId xmlns:p14="http://schemas.microsoft.com/office/powerpoint/2010/main" val="1788655995"/>
              </p:ext>
            </p:extLst>
          </p:nvPr>
        </p:nvGraphicFramePr>
        <p:xfrm>
          <a:off x="228600" y="863443"/>
          <a:ext cx="4611328" cy="2556931"/>
        </p:xfrm>
        <a:graphic>
          <a:graphicData uri="http://schemas.openxmlformats.org/drawingml/2006/table">
            <a:tbl>
              <a:tblPr firstRow="1" firstCol="1" bandRow="1">
                <a:tableStyleId>{21E4AEA4-8DFA-4A89-87EB-49C32662AFE0}</a:tableStyleId>
              </a:tblPr>
              <a:tblGrid>
                <a:gridCol w="567055">
                  <a:extLst>
                    <a:ext uri="{9D8B030D-6E8A-4147-A177-3AD203B41FA5}">
                      <a16:colId xmlns="" xmlns:a16="http://schemas.microsoft.com/office/drawing/2014/main" val="3974222898"/>
                    </a:ext>
                  </a:extLst>
                </a:gridCol>
                <a:gridCol w="944734">
                  <a:extLst>
                    <a:ext uri="{9D8B030D-6E8A-4147-A177-3AD203B41FA5}">
                      <a16:colId xmlns="" xmlns:a16="http://schemas.microsoft.com/office/drawing/2014/main" val="306094378"/>
                    </a:ext>
                  </a:extLst>
                </a:gridCol>
                <a:gridCol w="1127689">
                  <a:extLst>
                    <a:ext uri="{9D8B030D-6E8A-4147-A177-3AD203B41FA5}">
                      <a16:colId xmlns="" xmlns:a16="http://schemas.microsoft.com/office/drawing/2014/main" val="120197024"/>
                    </a:ext>
                  </a:extLst>
                </a:gridCol>
                <a:gridCol w="1127689">
                  <a:extLst>
                    <a:ext uri="{9D8B030D-6E8A-4147-A177-3AD203B41FA5}">
                      <a16:colId xmlns="" xmlns:a16="http://schemas.microsoft.com/office/drawing/2014/main" val="4225478200"/>
                    </a:ext>
                  </a:extLst>
                </a:gridCol>
                <a:gridCol w="844161">
                  <a:extLst>
                    <a:ext uri="{9D8B030D-6E8A-4147-A177-3AD203B41FA5}">
                      <a16:colId xmlns="" xmlns:a16="http://schemas.microsoft.com/office/drawing/2014/main" val="1499578137"/>
                    </a:ext>
                  </a:extLst>
                </a:gridCol>
              </a:tblGrid>
              <a:tr h="520787">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Ch.</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2D CNN Layers</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Sensitivity (%)</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Specificity (%)</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FA/24 Hours</a:t>
                      </a:r>
                    </a:p>
                  </a:txBody>
                  <a:tcPr marL="68580" marR="68580" marT="0" marB="0" anchor="ctr"/>
                </a:tc>
                <a:extLst>
                  <a:ext uri="{0D108BD9-81ED-4DB2-BD59-A6C34878D82A}">
                    <a16:rowId xmlns="" xmlns:a16="http://schemas.microsoft.com/office/drawing/2014/main" val="2361281737"/>
                  </a:ext>
                </a:extLst>
              </a:tr>
              <a:tr h="254518">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22</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3</a:t>
                      </a:r>
                    </a:p>
                  </a:txBody>
                  <a:tcPr marL="68580" marR="6858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39.15</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90.37</a:t>
                      </a:r>
                    </a:p>
                  </a:txBody>
                  <a:tcPr marL="0" marT="0" marB="0" anchor="ctr"/>
                </a:tc>
                <a:tc>
                  <a:txBody>
                    <a:bodyPr/>
                    <a:lstStyle/>
                    <a:p>
                      <a:pPr marL="0" marR="0" algn="r">
                        <a:lnSpc>
                          <a:spcPct val="107000"/>
                        </a:lnSpc>
                        <a:spcBef>
                          <a:spcPts val="0"/>
                        </a:spcBef>
                        <a:spcAft>
                          <a:spcPts val="0"/>
                        </a:spcAft>
                      </a:pPr>
                      <a:r>
                        <a:rPr lang="en-US" sz="1400" b="1">
                          <a:effectLst/>
                          <a:latin typeface="Arial" charset="0"/>
                          <a:ea typeface="Arial" charset="0"/>
                          <a:cs typeface="Arial" charset="0"/>
                        </a:rPr>
                        <a:t>22.83</a:t>
                      </a:r>
                    </a:p>
                  </a:txBody>
                  <a:tcPr marL="0" marT="0" marB="0" anchor="ctr"/>
                </a:tc>
                <a:extLst>
                  <a:ext uri="{0D108BD9-81ED-4DB2-BD59-A6C34878D82A}">
                    <a16:rowId xmlns="" xmlns:a16="http://schemas.microsoft.com/office/drawing/2014/main" val="3381061361"/>
                  </a:ext>
                </a:extLst>
              </a:tr>
              <a:tr h="254518">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20</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3</a:t>
                      </a:r>
                    </a:p>
                  </a:txBody>
                  <a:tcPr marL="68580" marR="6858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34.54</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82.07</a:t>
                      </a:r>
                    </a:p>
                  </a:txBody>
                  <a:tcPr marL="0" marT="0" marB="0" anchor="ctr"/>
                </a:tc>
                <a:tc>
                  <a:txBody>
                    <a:bodyPr/>
                    <a:lstStyle/>
                    <a:p>
                      <a:pPr marL="0" marR="0" algn="r">
                        <a:lnSpc>
                          <a:spcPct val="107000"/>
                        </a:lnSpc>
                        <a:spcBef>
                          <a:spcPts val="0"/>
                        </a:spcBef>
                        <a:spcAft>
                          <a:spcPts val="0"/>
                        </a:spcAft>
                      </a:pPr>
                      <a:r>
                        <a:rPr lang="en-US" sz="1400" b="1">
                          <a:effectLst/>
                          <a:latin typeface="Arial" charset="0"/>
                          <a:ea typeface="Arial" charset="0"/>
                          <a:cs typeface="Arial" charset="0"/>
                        </a:rPr>
                        <a:t>49.25</a:t>
                      </a:r>
                    </a:p>
                  </a:txBody>
                  <a:tcPr marL="0" marT="0" marB="0" anchor="ctr"/>
                </a:tc>
                <a:extLst>
                  <a:ext uri="{0D108BD9-81ED-4DB2-BD59-A6C34878D82A}">
                    <a16:rowId xmlns="" xmlns:a16="http://schemas.microsoft.com/office/drawing/2014/main" val="3795375173"/>
                  </a:ext>
                </a:extLst>
              </a:tr>
              <a:tr h="254518">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16</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3</a:t>
                      </a:r>
                    </a:p>
                  </a:txBody>
                  <a:tcPr marL="68580" marR="6858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36.54</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80.48</a:t>
                      </a:r>
                    </a:p>
                  </a:txBody>
                  <a:tcPr marL="0" marT="0" marB="0" anchor="ctr"/>
                </a:tc>
                <a:tc>
                  <a:txBody>
                    <a:bodyPr/>
                    <a:lstStyle/>
                    <a:p>
                      <a:pPr marL="0" marR="0" algn="r">
                        <a:lnSpc>
                          <a:spcPct val="107000"/>
                        </a:lnSpc>
                        <a:spcBef>
                          <a:spcPts val="0"/>
                        </a:spcBef>
                        <a:spcAft>
                          <a:spcPts val="0"/>
                        </a:spcAft>
                      </a:pPr>
                      <a:r>
                        <a:rPr lang="en-US" sz="1400" b="1">
                          <a:effectLst/>
                          <a:latin typeface="Arial" charset="0"/>
                          <a:ea typeface="Arial" charset="0"/>
                          <a:cs typeface="Arial" charset="0"/>
                        </a:rPr>
                        <a:t>53.99</a:t>
                      </a:r>
                    </a:p>
                  </a:txBody>
                  <a:tcPr marL="0" marT="0" marB="0" anchor="ctr"/>
                </a:tc>
                <a:extLst>
                  <a:ext uri="{0D108BD9-81ED-4DB2-BD59-A6C34878D82A}">
                    <a16:rowId xmlns="" xmlns:a16="http://schemas.microsoft.com/office/drawing/2014/main" val="3263586268"/>
                  </a:ext>
                </a:extLst>
              </a:tr>
              <a:tr h="254518">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8</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3</a:t>
                      </a:r>
                    </a:p>
                  </a:txBody>
                  <a:tcPr marL="68580" marR="6858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33.44</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85.51</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38.19</a:t>
                      </a:r>
                    </a:p>
                  </a:txBody>
                  <a:tcPr marL="0" marT="0" marB="0" anchor="ctr"/>
                </a:tc>
                <a:extLst>
                  <a:ext uri="{0D108BD9-81ED-4DB2-BD59-A6C34878D82A}">
                    <a16:rowId xmlns="" xmlns:a16="http://schemas.microsoft.com/office/drawing/2014/main" val="3584211732"/>
                  </a:ext>
                </a:extLst>
              </a:tr>
              <a:tr h="254518">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4</a:t>
                      </a:r>
                    </a:p>
                  </a:txBody>
                  <a:tcPr marL="68580" marR="68580" marT="0" marB="0" anchor="ctr"/>
                </a:tc>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3</a:t>
                      </a:r>
                    </a:p>
                  </a:txBody>
                  <a:tcPr marL="68580" marR="6858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33.11</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39.32</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325.54</a:t>
                      </a:r>
                    </a:p>
                  </a:txBody>
                  <a:tcPr marL="0" marT="0" marB="0" anchor="ctr"/>
                </a:tc>
                <a:extLst>
                  <a:ext uri="{0D108BD9-81ED-4DB2-BD59-A6C34878D82A}">
                    <a16:rowId xmlns="" xmlns:a16="http://schemas.microsoft.com/office/drawing/2014/main" val="513941908"/>
                  </a:ext>
                </a:extLst>
              </a:tr>
              <a:tr h="254518">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8</a:t>
                      </a:r>
                    </a:p>
                  </a:txBody>
                  <a:tcPr marL="68580" marR="68580" marT="0" marB="0" anchor="ctr"/>
                </a:tc>
                <a:tc>
                  <a:txBody>
                    <a:bodyPr/>
                    <a:lstStyle/>
                    <a:p>
                      <a:pPr marL="0" marR="0" algn="ctr">
                        <a:lnSpc>
                          <a:spcPct val="107000"/>
                        </a:lnSpc>
                        <a:spcBef>
                          <a:spcPts val="0"/>
                        </a:spcBef>
                        <a:spcAft>
                          <a:spcPts val="0"/>
                        </a:spcAft>
                      </a:pPr>
                      <a:r>
                        <a:rPr lang="en-US" sz="1400" b="1">
                          <a:effectLst/>
                          <a:latin typeface="Arial" charset="0"/>
                          <a:ea typeface="Arial" charset="0"/>
                          <a:cs typeface="Arial" charset="0"/>
                        </a:rPr>
                        <a:t>2</a:t>
                      </a:r>
                    </a:p>
                  </a:txBody>
                  <a:tcPr marL="68580" marR="6858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30.66</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88.79</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28.57</a:t>
                      </a:r>
                    </a:p>
                  </a:txBody>
                  <a:tcPr marL="0" marT="0" marB="0" anchor="ctr"/>
                </a:tc>
                <a:extLst>
                  <a:ext uri="{0D108BD9-81ED-4DB2-BD59-A6C34878D82A}">
                    <a16:rowId xmlns="" xmlns:a16="http://schemas.microsoft.com/office/drawing/2014/main" val="211128916"/>
                  </a:ext>
                </a:extLst>
              </a:tr>
              <a:tr h="254518">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4</a:t>
                      </a:r>
                    </a:p>
                  </a:txBody>
                  <a:tcPr marL="68580" marR="68580" marT="0" marB="0" anchor="ctr"/>
                </a:tc>
                <a:tc>
                  <a:txBody>
                    <a:bodyPr/>
                    <a:lstStyle/>
                    <a:p>
                      <a:pPr marL="0" marR="0" algn="ctr">
                        <a:lnSpc>
                          <a:spcPct val="107000"/>
                        </a:lnSpc>
                        <a:spcBef>
                          <a:spcPts val="0"/>
                        </a:spcBef>
                        <a:spcAft>
                          <a:spcPts val="0"/>
                        </a:spcAft>
                      </a:pPr>
                      <a:r>
                        <a:rPr lang="en-US" sz="1400" b="1">
                          <a:effectLst/>
                          <a:latin typeface="Arial" charset="0"/>
                          <a:ea typeface="Arial" charset="0"/>
                          <a:cs typeface="Arial" charset="0"/>
                        </a:rPr>
                        <a:t>1</a:t>
                      </a:r>
                    </a:p>
                  </a:txBody>
                  <a:tcPr marL="68580" marR="6858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34.09</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39.00</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332.15</a:t>
                      </a:r>
                    </a:p>
                  </a:txBody>
                  <a:tcPr marL="0" marT="0" marB="0" anchor="ctr"/>
                </a:tc>
                <a:extLst>
                  <a:ext uri="{0D108BD9-81ED-4DB2-BD59-A6C34878D82A}">
                    <a16:rowId xmlns="" xmlns:a16="http://schemas.microsoft.com/office/drawing/2014/main" val="3359682725"/>
                  </a:ext>
                </a:extLst>
              </a:tr>
              <a:tr h="254518">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2</a:t>
                      </a:r>
                    </a:p>
                  </a:txBody>
                  <a:tcPr marL="68580" marR="68580" marT="0" marB="0" anchor="ctr"/>
                </a:tc>
                <a:tc>
                  <a:txBody>
                    <a:bodyPr/>
                    <a:lstStyle/>
                    <a:p>
                      <a:pPr marL="0" marR="0" algn="ctr">
                        <a:lnSpc>
                          <a:spcPct val="107000"/>
                        </a:lnSpc>
                        <a:spcBef>
                          <a:spcPts val="0"/>
                        </a:spcBef>
                        <a:spcAft>
                          <a:spcPts val="0"/>
                        </a:spcAft>
                      </a:pPr>
                      <a:r>
                        <a:rPr lang="en-US" sz="1400" b="1">
                          <a:effectLst/>
                          <a:latin typeface="Arial" charset="0"/>
                          <a:ea typeface="Arial" charset="0"/>
                          <a:cs typeface="Arial" charset="0"/>
                        </a:rPr>
                        <a:t>3</a:t>
                      </a:r>
                    </a:p>
                  </a:txBody>
                  <a:tcPr marL="68580" marR="6858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31.15</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40.82</a:t>
                      </a:r>
                    </a:p>
                  </a:txBody>
                  <a:tcPr marL="0" marT="0" marB="0" anchor="ctr"/>
                </a:tc>
                <a:tc>
                  <a:txBody>
                    <a:bodyPr/>
                    <a:lstStyle/>
                    <a:p>
                      <a:pPr marL="0" marR="0" algn="r">
                        <a:lnSpc>
                          <a:spcPct val="107000"/>
                        </a:lnSpc>
                        <a:spcBef>
                          <a:spcPts val="0"/>
                        </a:spcBef>
                        <a:spcAft>
                          <a:spcPts val="0"/>
                        </a:spcAft>
                      </a:pPr>
                      <a:r>
                        <a:rPr lang="en-US" sz="1400" b="1" dirty="0">
                          <a:effectLst/>
                          <a:latin typeface="Arial" charset="0"/>
                          <a:ea typeface="Arial" charset="0"/>
                          <a:cs typeface="Arial" charset="0"/>
                        </a:rPr>
                        <a:t>308.74</a:t>
                      </a:r>
                    </a:p>
                  </a:txBody>
                  <a:tcPr marL="0" marT="0" marB="0" anchor="ctr"/>
                </a:tc>
                <a:extLst>
                  <a:ext uri="{0D108BD9-81ED-4DB2-BD59-A6C34878D82A}">
                    <a16:rowId xmlns="" xmlns:a16="http://schemas.microsoft.com/office/drawing/2014/main" val="3219445212"/>
                  </a:ext>
                </a:extLst>
              </a:tr>
            </a:tbl>
          </a:graphicData>
        </a:graphic>
      </p:graphicFrame>
      <p:sp>
        <p:nvSpPr>
          <p:cNvPr id="8" name="Frame 7">
            <a:extLst>
              <a:ext uri="{FF2B5EF4-FFF2-40B4-BE49-F238E27FC236}">
                <a16:creationId xmlns="" xmlns:a16="http://schemas.microsoft.com/office/drawing/2014/main" id="{982E6265-CE1B-4E72-9C9F-BB34558B5522}"/>
              </a:ext>
            </a:extLst>
          </p:cNvPr>
          <p:cNvSpPr/>
          <p:nvPr/>
        </p:nvSpPr>
        <p:spPr>
          <a:xfrm>
            <a:off x="1749528" y="1356852"/>
            <a:ext cx="3090400" cy="266699"/>
          </a:xfrm>
          <a:prstGeom prst="frame">
            <a:avLst/>
          </a:prstGeom>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 xmlns:a16="http://schemas.microsoft.com/office/drawing/2014/main" id="{22114F25-D50D-4D7C-8FF5-D2395A159C95}"/>
              </a:ext>
            </a:extLst>
          </p:cNvPr>
          <p:cNvSpPr/>
          <p:nvPr/>
        </p:nvSpPr>
        <p:spPr>
          <a:xfrm>
            <a:off x="1749528" y="1623551"/>
            <a:ext cx="3090400" cy="266699"/>
          </a:xfrm>
          <a:prstGeom prst="fram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 xmlns:a16="http://schemas.microsoft.com/office/drawing/2014/main" id="{39F10D74-9216-485C-ADB6-1B8533E27CDC}"/>
              </a:ext>
            </a:extLst>
          </p:cNvPr>
          <p:cNvSpPr/>
          <p:nvPr/>
        </p:nvSpPr>
        <p:spPr>
          <a:xfrm>
            <a:off x="1749528" y="1880811"/>
            <a:ext cx="3090400" cy="266699"/>
          </a:xfrm>
          <a:prstGeom prst="fram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 xmlns:a16="http://schemas.microsoft.com/office/drawing/2014/main" id="{D7A9FFF1-88DF-4364-8EDA-2622E2423BBD}"/>
              </a:ext>
            </a:extLst>
          </p:cNvPr>
          <p:cNvSpPr/>
          <p:nvPr/>
        </p:nvSpPr>
        <p:spPr>
          <a:xfrm>
            <a:off x="1749528" y="2131046"/>
            <a:ext cx="3090400" cy="266699"/>
          </a:xfrm>
          <a:prstGeom prst="fram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 xmlns:a16="http://schemas.microsoft.com/office/drawing/2014/main" id="{F16B661D-3DA4-4947-B767-589E6F974F64}"/>
              </a:ext>
            </a:extLst>
          </p:cNvPr>
          <p:cNvSpPr/>
          <p:nvPr/>
        </p:nvSpPr>
        <p:spPr>
          <a:xfrm>
            <a:off x="1749528" y="2638541"/>
            <a:ext cx="3090400" cy="266699"/>
          </a:xfrm>
          <a:prstGeom prst="frame">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 xmlns:a16="http://schemas.microsoft.com/office/drawing/2014/main" id="{B2E0A5AD-3E7B-4078-A325-AE00E8153FE2}"/>
              </a:ext>
            </a:extLst>
          </p:cNvPr>
          <p:cNvSpPr/>
          <p:nvPr/>
        </p:nvSpPr>
        <p:spPr>
          <a:xfrm>
            <a:off x="777978" y="2638541"/>
            <a:ext cx="971550" cy="266699"/>
          </a:xfrm>
          <a:prstGeom prst="frame">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 xmlns:a16="http://schemas.microsoft.com/office/drawing/2014/main" id="{B11AE1C5-A643-403D-AD20-46CBD871859F}"/>
              </a:ext>
            </a:extLst>
          </p:cNvPr>
          <p:cNvSpPr/>
          <p:nvPr/>
        </p:nvSpPr>
        <p:spPr>
          <a:xfrm>
            <a:off x="777978" y="2879337"/>
            <a:ext cx="971550" cy="266699"/>
          </a:xfrm>
          <a:prstGeom prst="frame">
            <a:avLst/>
          </a:prstGeom>
          <a:solidFill>
            <a:srgbClr val="FFFF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4611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uiExpand="1" build="p"/>
      <p:bldP spid="8" grpId="0" animBg="1"/>
      <p:bldP spid="9" grpId="0" animBg="1"/>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C6768EA4-97C7-4865-BA4B-9CF01DD49C21}"/>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defPPr>
              <a:defRPr lang="en-US"/>
            </a:defPPr>
            <a:lvl1pPr defTabSz="457200">
              <a:spcBef>
                <a:spcPct val="0"/>
              </a:spcBef>
              <a:buNone/>
              <a:defRPr sz="2400" b="1" baseline="0">
                <a:solidFill>
                  <a:prstClr val="black"/>
                </a:solidFill>
                <a:latin typeface="Arial"/>
                <a:ea typeface="+mj-ea"/>
                <a:cs typeface="Arial"/>
              </a:defRPr>
            </a:lvl1pPr>
          </a:lstStyle>
          <a:p>
            <a:r>
              <a:rPr lang="en-US" dirty="0"/>
              <a:t>Experimental Results</a:t>
            </a:r>
          </a:p>
        </p:txBody>
      </p:sp>
      <p:graphicFrame>
        <p:nvGraphicFramePr>
          <p:cNvPr id="5" name="Table 4">
            <a:extLst>
              <a:ext uri="{FF2B5EF4-FFF2-40B4-BE49-F238E27FC236}">
                <a16:creationId xmlns="" xmlns:a16="http://schemas.microsoft.com/office/drawing/2014/main" id="{5B2BA033-F5B1-443D-B84D-29CD156CED8B}"/>
              </a:ext>
            </a:extLst>
          </p:cNvPr>
          <p:cNvGraphicFramePr>
            <a:graphicFrameLocks noGrp="1"/>
          </p:cNvGraphicFramePr>
          <p:nvPr>
            <p:extLst>
              <p:ext uri="{D42A27DB-BD31-4B8C-83A1-F6EECF244321}">
                <p14:modId xmlns:p14="http://schemas.microsoft.com/office/powerpoint/2010/main" val="293914839"/>
              </p:ext>
            </p:extLst>
          </p:nvPr>
        </p:nvGraphicFramePr>
        <p:xfrm>
          <a:off x="228600" y="690578"/>
          <a:ext cx="4787541" cy="2965242"/>
        </p:xfrm>
        <a:graphic>
          <a:graphicData uri="http://schemas.openxmlformats.org/drawingml/2006/table">
            <a:tbl>
              <a:tblPr firstRow="1" firstCol="1" bandRow="1">
                <a:tableStyleId>{21E4AEA4-8DFA-4A89-87EB-49C32662AFE0}</a:tableStyleId>
              </a:tblPr>
              <a:tblGrid>
                <a:gridCol w="728090">
                  <a:extLst>
                    <a:ext uri="{9D8B030D-6E8A-4147-A177-3AD203B41FA5}">
                      <a16:colId xmlns="" xmlns:a16="http://schemas.microsoft.com/office/drawing/2014/main" val="4150354107"/>
                    </a:ext>
                  </a:extLst>
                </a:gridCol>
                <a:gridCol w="729178">
                  <a:extLst>
                    <a:ext uri="{9D8B030D-6E8A-4147-A177-3AD203B41FA5}">
                      <a16:colId xmlns="" xmlns:a16="http://schemas.microsoft.com/office/drawing/2014/main" val="324974111"/>
                    </a:ext>
                  </a:extLst>
                </a:gridCol>
                <a:gridCol w="832568">
                  <a:extLst>
                    <a:ext uri="{9D8B030D-6E8A-4147-A177-3AD203B41FA5}">
                      <a16:colId xmlns="" xmlns:a16="http://schemas.microsoft.com/office/drawing/2014/main" val="3020320506"/>
                    </a:ext>
                  </a:extLst>
                </a:gridCol>
                <a:gridCol w="832568">
                  <a:extLst>
                    <a:ext uri="{9D8B030D-6E8A-4147-A177-3AD203B41FA5}">
                      <a16:colId xmlns="" xmlns:a16="http://schemas.microsoft.com/office/drawing/2014/main" val="1204859062"/>
                    </a:ext>
                  </a:extLst>
                </a:gridCol>
                <a:gridCol w="881543">
                  <a:extLst>
                    <a:ext uri="{9D8B030D-6E8A-4147-A177-3AD203B41FA5}">
                      <a16:colId xmlns="" xmlns:a16="http://schemas.microsoft.com/office/drawing/2014/main" val="663349864"/>
                    </a:ext>
                  </a:extLst>
                </a:gridCol>
                <a:gridCol w="783594">
                  <a:extLst>
                    <a:ext uri="{9D8B030D-6E8A-4147-A177-3AD203B41FA5}">
                      <a16:colId xmlns="" xmlns:a16="http://schemas.microsoft.com/office/drawing/2014/main" val="2979097221"/>
                    </a:ext>
                  </a:extLst>
                </a:gridCol>
              </a:tblGrid>
              <a:tr h="423606">
                <a:tc gridSpan="2">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No. Chan.</a:t>
                      </a:r>
                    </a:p>
                  </a:txBody>
                  <a:tcPr marL="36830" marR="368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Sensitivity (%)</a:t>
                      </a:r>
                    </a:p>
                  </a:txBody>
                  <a:tcPr marL="36830" marR="36830" marT="0" marB="0" anchor="ctr"/>
                </a:tc>
                <a:tc hMerge="1">
                  <a:txBody>
                    <a:bodyPr/>
                    <a:lstStyle/>
                    <a:p>
                      <a:endParaRPr lang="en-US"/>
                    </a:p>
                  </a:txBody>
                  <a:tcPr/>
                </a:tc>
                <a:tc gridSpan="2">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FA/24 Hours</a:t>
                      </a:r>
                    </a:p>
                  </a:txBody>
                  <a:tcPr marL="36830" marR="36830" marT="0" marB="0" anchor="ctr"/>
                </a:tc>
                <a:tc hMerge="1">
                  <a:txBody>
                    <a:bodyPr/>
                    <a:lstStyle/>
                    <a:p>
                      <a:endParaRPr lang="en-US"/>
                    </a:p>
                  </a:txBody>
                  <a:tcPr/>
                </a:tc>
                <a:extLst>
                  <a:ext uri="{0D108BD9-81ED-4DB2-BD59-A6C34878D82A}">
                    <a16:rowId xmlns="" xmlns:a16="http://schemas.microsoft.com/office/drawing/2014/main" val="2719192434"/>
                  </a:ext>
                </a:extLst>
              </a:tr>
              <a:tr h="423606">
                <a:tc>
                  <a:txBody>
                    <a:bodyPr/>
                    <a:lstStyle/>
                    <a:p>
                      <a:pPr marL="0" marR="0" algn="ctr">
                        <a:lnSpc>
                          <a:spcPct val="107000"/>
                        </a:lnSpc>
                        <a:spcBef>
                          <a:spcPts val="0"/>
                        </a:spcBef>
                        <a:spcAft>
                          <a:spcPts val="0"/>
                        </a:spcAft>
                      </a:pPr>
                      <a:r>
                        <a:rPr lang="en-US" sz="1400" b="1" dirty="0">
                          <a:effectLst/>
                          <a:latin typeface="Arial" charset="0"/>
                          <a:ea typeface="Arial" charset="0"/>
                          <a:cs typeface="Arial" charset="0"/>
                        </a:rPr>
                        <a:t>w/ A</a:t>
                      </a:r>
                      <a:r>
                        <a:rPr lang="en-US" sz="1400" b="1" baseline="-25000" dirty="0">
                          <a:effectLst/>
                          <a:latin typeface="Arial" charset="0"/>
                          <a:ea typeface="Arial" charset="0"/>
                          <a:cs typeface="Arial" charset="0"/>
                        </a:rPr>
                        <a:t>x</a:t>
                      </a:r>
                      <a:endParaRPr lang="en-US" sz="1400" b="1" dirty="0">
                        <a:effectLst/>
                        <a:latin typeface="Arial" charset="0"/>
                        <a:ea typeface="Arial" charset="0"/>
                        <a:cs typeface="Arial" charset="0"/>
                      </a:endParaRPr>
                    </a:p>
                  </a:txBody>
                  <a:tcPr marL="36830" marR="36830" marT="0" marB="0" anchor="ctr"/>
                </a:tc>
                <a:tc>
                  <a:txBody>
                    <a:bodyPr/>
                    <a:lstStyle/>
                    <a:p>
                      <a:pPr marL="0" marR="0" algn="ctr">
                        <a:lnSpc>
                          <a:spcPct val="107000"/>
                        </a:lnSpc>
                        <a:spcBef>
                          <a:spcPts val="0"/>
                        </a:spcBef>
                        <a:spcAft>
                          <a:spcPts val="0"/>
                        </a:spcAft>
                      </a:pPr>
                      <a:r>
                        <a:rPr lang="en-US" sz="1400" b="1" dirty="0">
                          <a:solidFill>
                            <a:schemeClr val="bg1"/>
                          </a:solidFill>
                          <a:effectLst/>
                          <a:latin typeface="Arial" charset="0"/>
                          <a:ea typeface="Arial" charset="0"/>
                          <a:cs typeface="Arial" charset="0"/>
                        </a:rPr>
                        <a:t>w/o A</a:t>
                      </a:r>
                      <a:r>
                        <a:rPr lang="en-US" sz="1400" b="1" baseline="-25000" dirty="0">
                          <a:solidFill>
                            <a:schemeClr val="bg1"/>
                          </a:solidFill>
                          <a:effectLst/>
                          <a:latin typeface="Arial" charset="0"/>
                          <a:ea typeface="Arial" charset="0"/>
                          <a:cs typeface="Arial" charset="0"/>
                        </a:rPr>
                        <a:t>x</a:t>
                      </a:r>
                      <a:endParaRPr lang="en-US" sz="1400" b="1" dirty="0">
                        <a:solidFill>
                          <a:schemeClr val="bg1"/>
                        </a:solidFill>
                        <a:effectLst/>
                        <a:latin typeface="Arial" charset="0"/>
                        <a:ea typeface="Arial" charset="0"/>
                        <a:cs typeface="Arial" charset="0"/>
                      </a:endParaRPr>
                    </a:p>
                  </a:txBody>
                  <a:tcPr marL="36830" marR="36830" marT="0" marB="0" anchor="ctr">
                    <a:solidFill>
                      <a:schemeClr val="accent2"/>
                    </a:solidFill>
                  </a:tcPr>
                </a:tc>
                <a:tc>
                  <a:txBody>
                    <a:bodyPr/>
                    <a:lstStyle/>
                    <a:p>
                      <a:pPr marL="0" marR="0" algn="ctr">
                        <a:lnSpc>
                          <a:spcPct val="107000"/>
                        </a:lnSpc>
                        <a:spcBef>
                          <a:spcPts val="0"/>
                        </a:spcBef>
                        <a:spcAft>
                          <a:spcPts val="0"/>
                        </a:spcAft>
                      </a:pPr>
                      <a:r>
                        <a:rPr lang="en-US" sz="1400" b="1" dirty="0">
                          <a:solidFill>
                            <a:schemeClr val="bg1"/>
                          </a:solidFill>
                          <a:effectLst/>
                          <a:latin typeface="Arial" charset="0"/>
                          <a:ea typeface="Arial" charset="0"/>
                          <a:cs typeface="Arial" charset="0"/>
                        </a:rPr>
                        <a:t>w/ A</a:t>
                      </a:r>
                      <a:r>
                        <a:rPr lang="en-US" sz="1400" b="1" baseline="-25000" dirty="0">
                          <a:solidFill>
                            <a:schemeClr val="bg1"/>
                          </a:solidFill>
                          <a:effectLst/>
                          <a:latin typeface="Arial" charset="0"/>
                          <a:ea typeface="Arial" charset="0"/>
                          <a:cs typeface="Arial" charset="0"/>
                        </a:rPr>
                        <a:t>x</a:t>
                      </a:r>
                      <a:endParaRPr lang="en-US" sz="1400" b="1" dirty="0">
                        <a:solidFill>
                          <a:schemeClr val="bg1"/>
                        </a:solidFill>
                        <a:effectLst/>
                        <a:latin typeface="Arial" charset="0"/>
                        <a:ea typeface="Arial" charset="0"/>
                        <a:cs typeface="Arial" charset="0"/>
                      </a:endParaRPr>
                    </a:p>
                  </a:txBody>
                  <a:tcPr marL="36830" marR="36830" marT="0" marB="0" anchor="ctr">
                    <a:solidFill>
                      <a:schemeClr val="accent2"/>
                    </a:solidFill>
                  </a:tcPr>
                </a:tc>
                <a:tc>
                  <a:txBody>
                    <a:bodyPr/>
                    <a:lstStyle/>
                    <a:p>
                      <a:pPr marL="0" marR="0" algn="ctr">
                        <a:lnSpc>
                          <a:spcPct val="107000"/>
                        </a:lnSpc>
                        <a:spcBef>
                          <a:spcPts val="0"/>
                        </a:spcBef>
                        <a:spcAft>
                          <a:spcPts val="0"/>
                        </a:spcAft>
                      </a:pPr>
                      <a:r>
                        <a:rPr lang="en-US" sz="1400" b="1" dirty="0">
                          <a:solidFill>
                            <a:schemeClr val="bg1"/>
                          </a:solidFill>
                          <a:effectLst/>
                          <a:latin typeface="Arial" charset="0"/>
                          <a:ea typeface="Arial" charset="0"/>
                          <a:cs typeface="Arial" charset="0"/>
                        </a:rPr>
                        <a:t>w/o A</a:t>
                      </a:r>
                      <a:r>
                        <a:rPr lang="en-US" sz="1400" b="1" baseline="-25000" dirty="0">
                          <a:solidFill>
                            <a:schemeClr val="bg1"/>
                          </a:solidFill>
                          <a:effectLst/>
                          <a:latin typeface="Arial" charset="0"/>
                          <a:ea typeface="Arial" charset="0"/>
                          <a:cs typeface="Arial" charset="0"/>
                        </a:rPr>
                        <a:t>x</a:t>
                      </a:r>
                      <a:endParaRPr lang="en-US" sz="1400" b="1" dirty="0">
                        <a:solidFill>
                          <a:schemeClr val="bg1"/>
                        </a:solidFill>
                        <a:effectLst/>
                        <a:latin typeface="Arial" charset="0"/>
                        <a:ea typeface="Arial" charset="0"/>
                        <a:cs typeface="Arial" charset="0"/>
                      </a:endParaRPr>
                    </a:p>
                  </a:txBody>
                  <a:tcPr marL="36830" marR="36830" marT="0" marB="0" anchor="ctr">
                    <a:solidFill>
                      <a:schemeClr val="accent2"/>
                    </a:solidFill>
                  </a:tcPr>
                </a:tc>
                <a:tc>
                  <a:txBody>
                    <a:bodyPr/>
                    <a:lstStyle/>
                    <a:p>
                      <a:pPr marL="0" marR="0" algn="ctr">
                        <a:lnSpc>
                          <a:spcPct val="107000"/>
                        </a:lnSpc>
                        <a:spcBef>
                          <a:spcPts val="0"/>
                        </a:spcBef>
                        <a:spcAft>
                          <a:spcPts val="0"/>
                        </a:spcAft>
                      </a:pPr>
                      <a:r>
                        <a:rPr lang="en-US" sz="1400" b="1" dirty="0">
                          <a:solidFill>
                            <a:schemeClr val="bg1"/>
                          </a:solidFill>
                          <a:effectLst/>
                          <a:latin typeface="Arial" charset="0"/>
                          <a:ea typeface="Arial" charset="0"/>
                          <a:cs typeface="Arial" charset="0"/>
                        </a:rPr>
                        <a:t>w/ A</a:t>
                      </a:r>
                      <a:r>
                        <a:rPr lang="en-US" sz="1400" b="1" baseline="-25000" dirty="0">
                          <a:solidFill>
                            <a:schemeClr val="bg1"/>
                          </a:solidFill>
                          <a:effectLst/>
                          <a:latin typeface="Arial" charset="0"/>
                          <a:ea typeface="Arial" charset="0"/>
                          <a:cs typeface="Arial" charset="0"/>
                        </a:rPr>
                        <a:t>x</a:t>
                      </a:r>
                      <a:endParaRPr lang="en-US" sz="1400" b="1" dirty="0">
                        <a:solidFill>
                          <a:schemeClr val="bg1"/>
                        </a:solidFill>
                        <a:effectLst/>
                        <a:latin typeface="Arial" charset="0"/>
                        <a:ea typeface="Arial" charset="0"/>
                        <a:cs typeface="Arial" charset="0"/>
                      </a:endParaRPr>
                    </a:p>
                  </a:txBody>
                  <a:tcPr marL="36830" marR="36830" marT="0" marB="0" anchor="ctr">
                    <a:solidFill>
                      <a:schemeClr val="accent2"/>
                    </a:solidFill>
                  </a:tcPr>
                </a:tc>
                <a:tc>
                  <a:txBody>
                    <a:bodyPr/>
                    <a:lstStyle/>
                    <a:p>
                      <a:pPr marL="0" marR="0" algn="ctr">
                        <a:lnSpc>
                          <a:spcPct val="107000"/>
                        </a:lnSpc>
                        <a:spcBef>
                          <a:spcPts val="0"/>
                        </a:spcBef>
                        <a:spcAft>
                          <a:spcPts val="0"/>
                        </a:spcAft>
                      </a:pPr>
                      <a:r>
                        <a:rPr lang="en-US" sz="1400" b="1" dirty="0">
                          <a:solidFill>
                            <a:schemeClr val="bg1"/>
                          </a:solidFill>
                          <a:effectLst/>
                          <a:latin typeface="Arial" charset="0"/>
                          <a:ea typeface="Arial" charset="0"/>
                          <a:cs typeface="Arial" charset="0"/>
                        </a:rPr>
                        <a:t>w/o A</a:t>
                      </a:r>
                      <a:r>
                        <a:rPr lang="en-US" sz="1400" b="1" baseline="-25000" dirty="0">
                          <a:solidFill>
                            <a:schemeClr val="bg1"/>
                          </a:solidFill>
                          <a:effectLst/>
                          <a:latin typeface="Arial" charset="0"/>
                          <a:ea typeface="Arial" charset="0"/>
                          <a:cs typeface="Arial" charset="0"/>
                        </a:rPr>
                        <a:t>x</a:t>
                      </a:r>
                      <a:endParaRPr lang="en-US" sz="1400" b="1" dirty="0">
                        <a:solidFill>
                          <a:schemeClr val="bg1"/>
                        </a:solidFill>
                        <a:effectLst/>
                        <a:latin typeface="Arial" charset="0"/>
                        <a:ea typeface="Arial" charset="0"/>
                        <a:cs typeface="Arial" charset="0"/>
                      </a:endParaRPr>
                    </a:p>
                  </a:txBody>
                  <a:tcPr marL="36830" marR="36830" marT="0" marB="0" anchor="ctr">
                    <a:solidFill>
                      <a:schemeClr val="accent2"/>
                    </a:solidFill>
                  </a:tcPr>
                </a:tc>
                <a:extLst>
                  <a:ext uri="{0D108BD9-81ED-4DB2-BD59-A6C34878D82A}">
                    <a16:rowId xmlns="" xmlns:a16="http://schemas.microsoft.com/office/drawing/2014/main" val="3092620550"/>
                  </a:ext>
                </a:extLst>
              </a:tr>
              <a:tr h="423606">
                <a:tc>
                  <a:txBody>
                    <a:bodyPr/>
                    <a:lstStyle/>
                    <a:p>
                      <a:pPr marL="0" marR="0" algn="ct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22</a:t>
                      </a:r>
                    </a:p>
                  </a:txBody>
                  <a:tcPr marL="36830" marR="36830" marT="0" marB="0" anchor="ctr">
                    <a:solidFill>
                      <a:schemeClr val="accent2">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20</a:t>
                      </a:r>
                    </a:p>
                  </a:txBody>
                  <a:tcPr marL="36830" marR="3683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39.15</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34.54</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22.83</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49.25</a:t>
                      </a:r>
                    </a:p>
                  </a:txBody>
                  <a:tcPr marL="0" marT="0" marB="0" anchor="ctr">
                    <a:solidFill>
                      <a:schemeClr val="accent2">
                        <a:lumMod val="20000"/>
                        <a:lumOff val="80000"/>
                      </a:schemeClr>
                    </a:solidFill>
                  </a:tcPr>
                </a:tc>
                <a:extLst>
                  <a:ext uri="{0D108BD9-81ED-4DB2-BD59-A6C34878D82A}">
                    <a16:rowId xmlns="" xmlns:a16="http://schemas.microsoft.com/office/drawing/2014/main" val="3848342830"/>
                  </a:ext>
                </a:extLst>
              </a:tr>
              <a:tr h="423606">
                <a:tc>
                  <a:txBody>
                    <a:bodyPr/>
                    <a:lstStyle/>
                    <a:p>
                      <a:pPr marL="0" marR="0" algn="ct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18</a:t>
                      </a:r>
                    </a:p>
                  </a:txBody>
                  <a:tcPr marL="36830" marR="36830" marT="0" marB="0" anchor="ctr">
                    <a:solidFill>
                      <a:schemeClr val="accent2">
                        <a:lumMod val="40000"/>
                        <a:lumOff val="60000"/>
                      </a:schemeClr>
                    </a:solidFill>
                  </a:tcPr>
                </a:tc>
                <a:tc>
                  <a:txBody>
                    <a:bodyPr/>
                    <a:lstStyle/>
                    <a:p>
                      <a:pPr marL="0" marR="0" algn="ct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16</a:t>
                      </a:r>
                    </a:p>
                  </a:txBody>
                  <a:tcPr marL="36830" marR="36830" marT="0" marB="0" anchor="ctr">
                    <a:solidFill>
                      <a:schemeClr val="accent2">
                        <a:lumMod val="40000"/>
                        <a:lumOff val="6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36.65</a:t>
                      </a:r>
                    </a:p>
                  </a:txBody>
                  <a:tcPr marL="0" marT="0" marB="0" anchor="ctr">
                    <a:solidFill>
                      <a:schemeClr val="accent2">
                        <a:lumMod val="40000"/>
                        <a:lumOff val="6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36.54</a:t>
                      </a:r>
                    </a:p>
                  </a:txBody>
                  <a:tcPr marL="0" marT="0" marB="0" anchor="ctr">
                    <a:solidFill>
                      <a:schemeClr val="accent2">
                        <a:lumMod val="40000"/>
                        <a:lumOff val="6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37.33</a:t>
                      </a:r>
                    </a:p>
                  </a:txBody>
                  <a:tcPr marL="0" marT="0" marB="0" anchor="ctr">
                    <a:solidFill>
                      <a:schemeClr val="accent2">
                        <a:lumMod val="40000"/>
                        <a:lumOff val="6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53.99</a:t>
                      </a:r>
                    </a:p>
                  </a:txBody>
                  <a:tcPr marL="0" marT="0" marB="0" anchor="ctr">
                    <a:solidFill>
                      <a:schemeClr val="accent2">
                        <a:lumMod val="40000"/>
                        <a:lumOff val="60000"/>
                      </a:schemeClr>
                    </a:solidFill>
                  </a:tcPr>
                </a:tc>
                <a:extLst>
                  <a:ext uri="{0D108BD9-81ED-4DB2-BD59-A6C34878D82A}">
                    <a16:rowId xmlns="" xmlns:a16="http://schemas.microsoft.com/office/drawing/2014/main" val="843446697"/>
                  </a:ext>
                </a:extLst>
              </a:tr>
              <a:tr h="423606">
                <a:tc>
                  <a:txBody>
                    <a:bodyPr/>
                    <a:lstStyle/>
                    <a:p>
                      <a:pPr marL="0" marR="0" algn="ctr" defTabSz="457200" rtl="0" eaLnBrk="1" latinLnBrk="0" hangingPunct="1">
                        <a:lnSpc>
                          <a:spcPct val="107000"/>
                        </a:lnSpc>
                        <a:spcBef>
                          <a:spcPts val="0"/>
                        </a:spcBef>
                        <a:spcAft>
                          <a:spcPts val="0"/>
                        </a:spcAft>
                      </a:pPr>
                      <a:r>
                        <a:rPr lang="en-US" sz="1400" b="1" kern="1200">
                          <a:solidFill>
                            <a:schemeClr val="dk1"/>
                          </a:solidFill>
                          <a:effectLst/>
                          <a:latin typeface="Arial" charset="0"/>
                          <a:ea typeface="Arial" charset="0"/>
                          <a:cs typeface="Arial" charset="0"/>
                        </a:rPr>
                        <a:t>10</a:t>
                      </a:r>
                    </a:p>
                  </a:txBody>
                  <a:tcPr marL="36830" marR="36830" marT="0" marB="0" anchor="ctr">
                    <a:solidFill>
                      <a:schemeClr val="accent2">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8</a:t>
                      </a:r>
                    </a:p>
                  </a:txBody>
                  <a:tcPr marL="36830" marR="3683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30.94</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33.44</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283.18</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38.19</a:t>
                      </a:r>
                    </a:p>
                  </a:txBody>
                  <a:tcPr marL="0" marT="0" marB="0" anchor="ctr">
                    <a:solidFill>
                      <a:schemeClr val="accent2">
                        <a:lumMod val="20000"/>
                        <a:lumOff val="80000"/>
                      </a:schemeClr>
                    </a:solidFill>
                  </a:tcPr>
                </a:tc>
                <a:extLst>
                  <a:ext uri="{0D108BD9-81ED-4DB2-BD59-A6C34878D82A}">
                    <a16:rowId xmlns="" xmlns:a16="http://schemas.microsoft.com/office/drawing/2014/main" val="622266821"/>
                  </a:ext>
                </a:extLst>
              </a:tr>
              <a:tr h="423606">
                <a:tc>
                  <a:txBody>
                    <a:bodyPr/>
                    <a:lstStyle/>
                    <a:p>
                      <a:pPr marL="0" marR="0" algn="ctr" defTabSz="457200" rtl="0" eaLnBrk="1" latinLnBrk="0" hangingPunct="1">
                        <a:lnSpc>
                          <a:spcPct val="107000"/>
                        </a:lnSpc>
                        <a:spcBef>
                          <a:spcPts val="0"/>
                        </a:spcBef>
                        <a:spcAft>
                          <a:spcPts val="0"/>
                        </a:spcAft>
                      </a:pPr>
                      <a:r>
                        <a:rPr lang="en-US" sz="1400" b="1" kern="1200">
                          <a:solidFill>
                            <a:schemeClr val="dk1"/>
                          </a:solidFill>
                          <a:effectLst/>
                          <a:latin typeface="Arial" charset="0"/>
                          <a:ea typeface="Arial" charset="0"/>
                          <a:cs typeface="Arial" charset="0"/>
                        </a:rPr>
                        <a:t>6</a:t>
                      </a:r>
                    </a:p>
                  </a:txBody>
                  <a:tcPr marL="36830" marR="36830" marT="0" marB="0" anchor="ctr">
                    <a:solidFill>
                      <a:schemeClr val="accent2">
                        <a:lumMod val="40000"/>
                        <a:lumOff val="60000"/>
                      </a:schemeClr>
                    </a:solidFill>
                  </a:tcPr>
                </a:tc>
                <a:tc>
                  <a:txBody>
                    <a:bodyPr/>
                    <a:lstStyle/>
                    <a:p>
                      <a:pPr marL="0" marR="0" algn="ctr" defTabSz="457200" rtl="0" eaLnBrk="1" latinLnBrk="0" hangingPunct="1">
                        <a:lnSpc>
                          <a:spcPct val="107000"/>
                        </a:lnSpc>
                        <a:spcBef>
                          <a:spcPts val="0"/>
                        </a:spcBef>
                        <a:spcAft>
                          <a:spcPts val="0"/>
                        </a:spcAft>
                      </a:pPr>
                      <a:r>
                        <a:rPr lang="en-US" sz="1400" b="1" kern="1200">
                          <a:solidFill>
                            <a:schemeClr val="dk1"/>
                          </a:solidFill>
                          <a:effectLst/>
                          <a:latin typeface="Arial" charset="0"/>
                          <a:ea typeface="Arial" charset="0"/>
                          <a:cs typeface="Arial" charset="0"/>
                        </a:rPr>
                        <a:t>4</a:t>
                      </a:r>
                    </a:p>
                  </a:txBody>
                  <a:tcPr marL="36830" marR="36830" marT="0" marB="0" anchor="ctr">
                    <a:solidFill>
                      <a:schemeClr val="accent2">
                        <a:lumMod val="40000"/>
                        <a:lumOff val="6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34.36</a:t>
                      </a:r>
                    </a:p>
                  </a:txBody>
                  <a:tcPr marL="0" marT="0" marB="0" anchor="ctr">
                    <a:solidFill>
                      <a:schemeClr val="accent2">
                        <a:lumMod val="40000"/>
                        <a:lumOff val="6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34.09</a:t>
                      </a:r>
                    </a:p>
                  </a:txBody>
                  <a:tcPr marL="0" marT="0" marB="0" anchor="ctr">
                    <a:solidFill>
                      <a:schemeClr val="accent2">
                        <a:lumMod val="40000"/>
                        <a:lumOff val="6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58.15</a:t>
                      </a:r>
                    </a:p>
                  </a:txBody>
                  <a:tcPr marL="0" marT="0" marB="0" anchor="ctr">
                    <a:solidFill>
                      <a:schemeClr val="accent2">
                        <a:lumMod val="40000"/>
                        <a:lumOff val="6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332.15</a:t>
                      </a:r>
                    </a:p>
                  </a:txBody>
                  <a:tcPr marL="0" marT="0" marB="0" anchor="ctr">
                    <a:solidFill>
                      <a:schemeClr val="accent2">
                        <a:lumMod val="40000"/>
                        <a:lumOff val="60000"/>
                      </a:schemeClr>
                    </a:solidFill>
                  </a:tcPr>
                </a:tc>
                <a:extLst>
                  <a:ext uri="{0D108BD9-81ED-4DB2-BD59-A6C34878D82A}">
                    <a16:rowId xmlns="" xmlns:a16="http://schemas.microsoft.com/office/drawing/2014/main" val="4147162762"/>
                  </a:ext>
                </a:extLst>
              </a:tr>
              <a:tr h="423606">
                <a:tc>
                  <a:txBody>
                    <a:bodyPr/>
                    <a:lstStyle/>
                    <a:p>
                      <a:pPr marL="0" marR="0" algn="ct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4</a:t>
                      </a:r>
                    </a:p>
                  </a:txBody>
                  <a:tcPr marL="36830" marR="36830" marT="0" marB="0" anchor="ctr">
                    <a:solidFill>
                      <a:schemeClr val="accent2">
                        <a:lumMod val="20000"/>
                        <a:lumOff val="80000"/>
                      </a:schemeClr>
                    </a:solidFill>
                  </a:tcPr>
                </a:tc>
                <a:tc>
                  <a:txBody>
                    <a:bodyPr/>
                    <a:lstStyle/>
                    <a:p>
                      <a:pPr marL="0" marR="0" algn="ct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2</a:t>
                      </a:r>
                    </a:p>
                  </a:txBody>
                  <a:tcPr marL="36830" marR="3683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33.06</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31.15</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47.53</a:t>
                      </a:r>
                    </a:p>
                  </a:txBody>
                  <a:tcPr marL="0" marT="0" marB="0" anchor="ctr">
                    <a:solidFill>
                      <a:schemeClr val="accent2">
                        <a:lumMod val="20000"/>
                        <a:lumOff val="80000"/>
                      </a:schemeClr>
                    </a:solidFill>
                  </a:tcPr>
                </a:tc>
                <a:tc>
                  <a:txBody>
                    <a:bodyPr/>
                    <a:lstStyle/>
                    <a:p>
                      <a:pPr marL="0" marR="0" algn="r" defTabSz="457200" rtl="0" eaLnBrk="1" latinLnBrk="0" hangingPunct="1">
                        <a:lnSpc>
                          <a:spcPct val="107000"/>
                        </a:lnSpc>
                        <a:spcBef>
                          <a:spcPts val="0"/>
                        </a:spcBef>
                        <a:spcAft>
                          <a:spcPts val="0"/>
                        </a:spcAft>
                      </a:pPr>
                      <a:r>
                        <a:rPr lang="en-US" sz="1400" b="1" kern="1200" dirty="0">
                          <a:solidFill>
                            <a:schemeClr val="dk1"/>
                          </a:solidFill>
                          <a:effectLst/>
                          <a:latin typeface="Arial" charset="0"/>
                          <a:ea typeface="Arial" charset="0"/>
                          <a:cs typeface="Arial" charset="0"/>
                        </a:rPr>
                        <a:t>308.74</a:t>
                      </a:r>
                    </a:p>
                  </a:txBody>
                  <a:tcPr marL="0" marT="0" marB="0" anchor="ctr">
                    <a:solidFill>
                      <a:schemeClr val="accent2">
                        <a:lumMod val="20000"/>
                        <a:lumOff val="80000"/>
                      </a:schemeClr>
                    </a:solidFill>
                  </a:tcPr>
                </a:tc>
                <a:extLst>
                  <a:ext uri="{0D108BD9-81ED-4DB2-BD59-A6C34878D82A}">
                    <a16:rowId xmlns="" xmlns:a16="http://schemas.microsoft.com/office/drawing/2014/main" val="3112222169"/>
                  </a:ext>
                </a:extLst>
              </a:tr>
            </a:tbl>
          </a:graphicData>
        </a:graphic>
      </p:graphicFrame>
      <p:pic>
        <p:nvPicPr>
          <p:cNvPr id="8" name="Picture 7" descr="A close up of a map&#10;&#10;Description generated with high confidence">
            <a:extLst>
              <a:ext uri="{FF2B5EF4-FFF2-40B4-BE49-F238E27FC236}">
                <a16:creationId xmlns="" xmlns:a16="http://schemas.microsoft.com/office/drawing/2014/main" id="{D66777A0-B164-4294-92F8-8B52324B8060}"/>
              </a:ext>
            </a:extLst>
          </p:cNvPr>
          <p:cNvPicPr/>
          <p:nvPr/>
        </p:nvPicPr>
        <p:blipFill rotWithShape="1">
          <a:blip r:embed="rId2">
            <a:extLst>
              <a:ext uri="{28A0092B-C50C-407E-A947-70E740481C1C}">
                <a14:useLocalDpi xmlns:a14="http://schemas.microsoft.com/office/drawing/2010/main" val="0"/>
              </a:ext>
            </a:extLst>
          </a:blip>
          <a:srcRect t="7077" r="5315"/>
          <a:stretch/>
        </p:blipFill>
        <p:spPr>
          <a:xfrm>
            <a:off x="5383160" y="3864077"/>
            <a:ext cx="3630316" cy="2755379"/>
          </a:xfrm>
          <a:prstGeom prst="rect">
            <a:avLst/>
          </a:prstGeom>
        </p:spPr>
      </p:pic>
      <p:sp>
        <p:nvSpPr>
          <p:cNvPr id="9" name="Content Placeholder 2">
            <a:extLst>
              <a:ext uri="{FF2B5EF4-FFF2-40B4-BE49-F238E27FC236}">
                <a16:creationId xmlns="" xmlns:a16="http://schemas.microsoft.com/office/drawing/2014/main" id="{3AE4B6BF-8028-42CF-95A8-BBB8B5A4B1BB}"/>
              </a:ext>
            </a:extLst>
          </p:cNvPr>
          <p:cNvSpPr txBox="1">
            <a:spLocks/>
          </p:cNvSpPr>
          <p:nvPr/>
        </p:nvSpPr>
        <p:spPr>
          <a:xfrm>
            <a:off x="5324168" y="724471"/>
            <a:ext cx="3593690" cy="2965242"/>
          </a:xfrm>
        </p:spPr>
        <p:txBody>
          <a:bodyPr lIns="0" tIns="0" rIns="0" bIns="0"/>
          <a:lstStyle>
            <a:defPPr>
              <a:defRPr lang="en-US"/>
            </a:defPPr>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r>
              <a:rPr lang="en-US" dirty="0"/>
              <a:t>Performance of the systems with channels spatially near the reference channels (Ax) is improved. </a:t>
            </a:r>
          </a:p>
          <a:p>
            <a:r>
              <a:rPr lang="en-US" dirty="0"/>
              <a:t>The 4- and 6-channel configurations including Ax perform better because the electrodes near the Ax channels collect additional temporal information. </a:t>
            </a:r>
          </a:p>
        </p:txBody>
      </p:sp>
      <p:sp>
        <p:nvSpPr>
          <p:cNvPr id="10" name="Content Placeholder 2">
            <a:extLst>
              <a:ext uri="{FF2B5EF4-FFF2-40B4-BE49-F238E27FC236}">
                <a16:creationId xmlns="" xmlns:a16="http://schemas.microsoft.com/office/drawing/2014/main" id="{24AD091F-7EBB-441D-8E3F-780D6BD02A9A}"/>
              </a:ext>
            </a:extLst>
          </p:cNvPr>
          <p:cNvSpPr txBox="1">
            <a:spLocks/>
          </p:cNvSpPr>
          <p:nvPr/>
        </p:nvSpPr>
        <p:spPr>
          <a:xfrm>
            <a:off x="199104" y="4023852"/>
            <a:ext cx="4893236" cy="2380448"/>
          </a:xfrm>
        </p:spPr>
        <p:txBody>
          <a:bodyPr lIns="0" tIns="0" rIns="0" bIns="0"/>
          <a:lstStyle>
            <a:defPPr>
              <a:defRPr lang="en-US"/>
            </a:defPPr>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r>
              <a:rPr lang="en-US" dirty="0"/>
              <a:t>ROC curve depicted shows that system trained on 18 channels (w/ Ax) performs marginally better than system trained on 16 channels (wo/ Ax). </a:t>
            </a:r>
          </a:p>
          <a:p>
            <a:r>
              <a:rPr lang="en-US" dirty="0"/>
              <a:t>Poor performance of the system trained on 10 channels is an example of a bad random initialization seed. DL systems are very vulnerable to such issues. </a:t>
            </a:r>
          </a:p>
        </p:txBody>
      </p:sp>
      <p:sp>
        <p:nvSpPr>
          <p:cNvPr id="11" name="TextBox 10">
            <a:extLst>
              <a:ext uri="{FF2B5EF4-FFF2-40B4-BE49-F238E27FC236}">
                <a16:creationId xmlns="" xmlns:a16="http://schemas.microsoft.com/office/drawing/2014/main" id="{69C1CEE9-6FC1-4370-B4E5-1415DB5AC566}"/>
              </a:ext>
            </a:extLst>
          </p:cNvPr>
          <p:cNvSpPr txBox="1"/>
          <p:nvPr/>
        </p:nvSpPr>
        <p:spPr>
          <a:xfrm>
            <a:off x="3414250" y="2474092"/>
            <a:ext cx="776749" cy="246221"/>
          </a:xfrm>
          <a:prstGeom prst="rect">
            <a:avLst/>
          </a:prstGeom>
          <a:noFill/>
          <a:ln w="38100" cmpd="thinThick">
            <a:solidFill>
              <a:srgbClr val="FF0000"/>
            </a:solidFill>
            <a:prstDash val="solid"/>
          </a:ln>
        </p:spPr>
        <p:txBody>
          <a:bodyPr wrap="square" rtlCol="0">
            <a:spAutoFit/>
          </a:bodyPr>
          <a:lstStyle/>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01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59F054AA-CB02-4658-A912-43EF2B6F4840}"/>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defPPr>
              <a:defRPr lang="en-US"/>
            </a:defPPr>
            <a:lvl1pPr defTabSz="457200">
              <a:spcBef>
                <a:spcPct val="0"/>
              </a:spcBef>
              <a:buNone/>
              <a:defRPr sz="2400" b="1" baseline="0">
                <a:solidFill>
                  <a:prstClr val="black"/>
                </a:solidFill>
                <a:latin typeface="Arial"/>
                <a:ea typeface="+mj-ea"/>
                <a:cs typeface="Arial"/>
              </a:defRPr>
            </a:lvl1pPr>
          </a:lstStyle>
          <a:p>
            <a:r>
              <a:rPr lang="en-US"/>
              <a:t>Summary</a:t>
            </a:r>
            <a:endParaRPr lang="en-US" dirty="0"/>
          </a:p>
        </p:txBody>
      </p:sp>
      <p:sp>
        <p:nvSpPr>
          <p:cNvPr id="5" name="Content Placeholder 2">
            <a:extLst>
              <a:ext uri="{FF2B5EF4-FFF2-40B4-BE49-F238E27FC236}">
                <a16:creationId xmlns="" xmlns:a16="http://schemas.microsoft.com/office/drawing/2014/main" id="{9126C24B-0667-4C17-86BB-5105608A154A}"/>
              </a:ext>
            </a:extLst>
          </p:cNvPr>
          <p:cNvSpPr txBox="1">
            <a:spLocks/>
          </p:cNvSpPr>
          <p:nvPr/>
        </p:nvSpPr>
        <p:spPr>
          <a:xfrm>
            <a:off x="213852" y="650728"/>
            <a:ext cx="8701548" cy="4476795"/>
          </a:xfrm>
        </p:spPr>
        <p:txBody>
          <a:bodyPr lIns="0" tIns="0" rIns="0" bIns="0"/>
          <a:lstStyle>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pPr>
              <a:spcAft>
                <a:spcPts val="600"/>
              </a:spcAft>
            </a:pPr>
            <a:r>
              <a:rPr lang="en-US" dirty="0"/>
              <a:t>Maximization of spatial information is an important factor during channel selection:</a:t>
            </a:r>
          </a:p>
          <a:p>
            <a:pPr marL="349250" lvl="1" indent="-174625">
              <a:spcBef>
                <a:spcPts val="0"/>
              </a:spcBef>
              <a:spcAft>
                <a:spcPts val="600"/>
              </a:spcAft>
              <a:buFont typeface="Wingdings" charset="2"/>
              <a:buChar char="§"/>
            </a:pPr>
            <a:r>
              <a:rPr lang="en-US" sz="1800" b="1" dirty="0">
                <a:solidFill>
                  <a:schemeClr val="tx1"/>
                </a:solidFill>
                <a:latin typeface="Arial" charset="0"/>
                <a:ea typeface="Arial" charset="0"/>
                <a:cs typeface="Arial" charset="0"/>
              </a:rPr>
              <a:t>Systems trained on all (22) channel </a:t>
            </a:r>
            <a:r>
              <a:rPr lang="en-US" sz="1800" b="1" dirty="0" smtClean="0">
                <a:solidFill>
                  <a:schemeClr val="tx1"/>
                </a:solidFill>
                <a:latin typeface="Arial" charset="0"/>
                <a:ea typeface="Arial" charset="0"/>
                <a:cs typeface="Arial" charset="0"/>
              </a:rPr>
              <a:t>configurations gave </a:t>
            </a:r>
            <a:r>
              <a:rPr lang="en-US" sz="1800" b="1" dirty="0">
                <a:solidFill>
                  <a:schemeClr val="tx1"/>
                </a:solidFill>
                <a:latin typeface="Arial" charset="0"/>
                <a:ea typeface="Arial" charset="0"/>
                <a:cs typeface="Arial" charset="0"/>
              </a:rPr>
              <a:t>the best performance: 39.15% sensitivity and 90.37% specificity with 22.83 </a:t>
            </a:r>
            <a:r>
              <a:rPr lang="en-US" sz="1800" b="1" dirty="0" err="1" smtClean="0">
                <a:solidFill>
                  <a:schemeClr val="tx1"/>
                </a:solidFill>
                <a:latin typeface="Arial" charset="0"/>
                <a:ea typeface="Arial" charset="0"/>
                <a:cs typeface="Arial" charset="0"/>
              </a:rPr>
              <a:t>Fas</a:t>
            </a:r>
            <a:r>
              <a:rPr lang="en-US" sz="1800" b="1" dirty="0" smtClean="0">
                <a:solidFill>
                  <a:schemeClr val="tx1"/>
                </a:solidFill>
                <a:latin typeface="Arial" charset="0"/>
                <a:ea typeface="Arial" charset="0"/>
                <a:cs typeface="Arial" charset="0"/>
              </a:rPr>
              <a:t/>
            </a:r>
            <a:br>
              <a:rPr lang="en-US" sz="1800" b="1" dirty="0" smtClean="0">
                <a:solidFill>
                  <a:schemeClr val="tx1"/>
                </a:solidFill>
                <a:latin typeface="Arial" charset="0"/>
                <a:ea typeface="Arial" charset="0"/>
                <a:cs typeface="Arial" charset="0"/>
              </a:rPr>
            </a:br>
            <a:r>
              <a:rPr lang="en-US" sz="1800" b="1" dirty="0" smtClean="0">
                <a:solidFill>
                  <a:schemeClr val="tx1"/>
                </a:solidFill>
                <a:latin typeface="Arial" charset="0"/>
                <a:ea typeface="Arial" charset="0"/>
                <a:cs typeface="Arial" charset="0"/>
              </a:rPr>
              <a:t>per </a:t>
            </a:r>
            <a:r>
              <a:rPr lang="en-US" sz="1800" b="1" dirty="0">
                <a:solidFill>
                  <a:schemeClr val="tx1"/>
                </a:solidFill>
                <a:latin typeface="Arial" charset="0"/>
                <a:ea typeface="Arial" charset="0"/>
                <a:cs typeface="Arial" charset="0"/>
              </a:rPr>
              <a:t>24 hours. </a:t>
            </a:r>
          </a:p>
          <a:p>
            <a:pPr marL="349250" lvl="1" indent="-174625">
              <a:spcBef>
                <a:spcPts val="0"/>
              </a:spcBef>
              <a:spcAft>
                <a:spcPts val="600"/>
              </a:spcAft>
              <a:buFont typeface="Wingdings" charset="2"/>
              <a:buChar char="§"/>
            </a:pPr>
            <a:r>
              <a:rPr lang="en-US" sz="1800" b="1" dirty="0">
                <a:solidFill>
                  <a:schemeClr val="tx1"/>
                </a:solidFill>
                <a:latin typeface="Arial" charset="0"/>
                <a:ea typeface="Arial" charset="0"/>
                <a:cs typeface="Arial" charset="0"/>
              </a:rPr>
              <a:t>Systems trained and evaluated with referential channels perform better than without referential channels. </a:t>
            </a:r>
          </a:p>
          <a:p>
            <a:pPr>
              <a:spcBef>
                <a:spcPts val="600"/>
              </a:spcBef>
            </a:pPr>
            <a:r>
              <a:rPr lang="en-US" dirty="0"/>
              <a:t>Network architectures needed to change for the low-order systems (i.e. 2, 4, and 8 channels) because Max pooling layers wouldn’t allow reduction in channel’s dimensions. </a:t>
            </a:r>
          </a:p>
          <a:p>
            <a:pPr>
              <a:spcAft>
                <a:spcPts val="600"/>
              </a:spcAft>
            </a:pPr>
            <a:r>
              <a:rPr lang="en-US" dirty="0"/>
              <a:t>Future work:</a:t>
            </a:r>
          </a:p>
          <a:p>
            <a:pPr marL="349250" lvl="1" indent="-174625">
              <a:spcBef>
                <a:spcPts val="0"/>
              </a:spcBef>
              <a:spcAft>
                <a:spcPts val="600"/>
              </a:spcAft>
              <a:buFont typeface="Wingdings" charset="2"/>
              <a:buChar char="§"/>
            </a:pPr>
            <a:r>
              <a:rPr lang="en-US" sz="1800" b="1" dirty="0">
                <a:solidFill>
                  <a:schemeClr val="tx1"/>
                </a:solidFill>
                <a:latin typeface="Arial" charset="0"/>
                <a:ea typeface="Arial" charset="0"/>
                <a:cs typeface="Arial" charset="0"/>
              </a:rPr>
              <a:t>Random initialization and shuffling of data play an important role in DL systems. We expect to find better generalization methods which hold less dependence on such parameters. </a:t>
            </a:r>
          </a:p>
          <a:p>
            <a:pPr marL="349250" lvl="1" indent="-174625">
              <a:spcBef>
                <a:spcPts val="0"/>
              </a:spcBef>
              <a:spcAft>
                <a:spcPts val="600"/>
              </a:spcAft>
              <a:buFont typeface="Wingdings" charset="2"/>
              <a:buChar char="§"/>
            </a:pPr>
            <a:r>
              <a:rPr lang="en-US" sz="1800" b="1" dirty="0">
                <a:solidFill>
                  <a:schemeClr val="tx1"/>
                </a:solidFill>
                <a:latin typeface="Arial" charset="0"/>
                <a:ea typeface="Arial" charset="0"/>
                <a:cs typeface="Arial" charset="0"/>
              </a:rPr>
              <a:t>Variation in number of channels required changes in the baseline model. We expect to design a unique model, which will be independent of number of channels.</a:t>
            </a:r>
          </a:p>
          <a:p>
            <a:pPr marL="349250" lvl="1" indent="-174625">
              <a:spcBef>
                <a:spcPts val="0"/>
              </a:spcBef>
              <a:spcAft>
                <a:spcPts val="600"/>
              </a:spcAft>
              <a:buFont typeface="Wingdings" charset="2"/>
              <a:buChar char="§"/>
            </a:pPr>
            <a:r>
              <a:rPr lang="en-US" sz="1800" b="1" dirty="0">
                <a:solidFill>
                  <a:schemeClr val="tx1"/>
                </a:solidFill>
                <a:latin typeface="Arial" charset="0"/>
                <a:cs typeface="Arial" charset="0"/>
              </a:rPr>
              <a:t>Discovering </a:t>
            </a:r>
            <a:r>
              <a:rPr lang="en-US" sz="1800" b="1" dirty="0" smtClean="0">
                <a:solidFill>
                  <a:schemeClr val="tx1"/>
                </a:solidFill>
                <a:latin typeface="Arial" charset="0"/>
                <a:cs typeface="Arial" charset="0"/>
              </a:rPr>
              <a:t>the best </a:t>
            </a:r>
            <a:r>
              <a:rPr lang="en-US" sz="1800" b="1" dirty="0">
                <a:solidFill>
                  <a:schemeClr val="tx1"/>
                </a:solidFill>
                <a:latin typeface="Arial" charset="0"/>
                <a:cs typeface="Arial" charset="0"/>
              </a:rPr>
              <a:t>montage for EEG event </a:t>
            </a:r>
            <a:r>
              <a:rPr lang="en-US" sz="1800" b="1" dirty="0" smtClean="0">
                <a:solidFill>
                  <a:schemeClr val="tx1"/>
                </a:solidFill>
                <a:latin typeface="Arial" charset="0"/>
                <a:cs typeface="Arial" charset="0"/>
              </a:rPr>
              <a:t>classification or eliminating the need for a montage using deep learning. </a:t>
            </a:r>
            <a:endParaRPr lang="en-US" sz="1800" dirty="0"/>
          </a:p>
        </p:txBody>
      </p:sp>
    </p:spTree>
    <p:extLst>
      <p:ext uri="{BB962C8B-B14F-4D97-AF65-F5344CB8AC3E}">
        <p14:creationId xmlns:p14="http://schemas.microsoft.com/office/powerpoint/2010/main" val="421071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92369"/>
          </a:xfrm>
        </p:spPr>
        <p:txBody>
          <a:bodyPr vert="horz" wrap="none" lIns="274320" tIns="0" rIns="0" bIns="0" rtlCol="0" anchor="ctr" anchorCtr="0">
            <a:noAutofit/>
          </a:bodyPr>
          <a:lstStyle/>
          <a:p>
            <a:r>
              <a:rPr lang="en-US">
                <a:solidFill>
                  <a:prstClr val="black"/>
                </a:solidFill>
              </a:rPr>
              <a:t>Acknowledgments</a:t>
            </a:r>
            <a:endParaRPr lang="en-US" dirty="0">
              <a:solidFill>
                <a:prstClr val="black"/>
              </a:solidFill>
            </a:endParaRPr>
          </a:p>
        </p:txBody>
      </p:sp>
      <p:sp>
        <p:nvSpPr>
          <p:cNvPr id="3" name="Content Placeholder 2"/>
          <p:cNvSpPr>
            <a:spLocks noGrp="1"/>
          </p:cNvSpPr>
          <p:nvPr>
            <p:ph idx="1"/>
          </p:nvPr>
        </p:nvSpPr>
        <p:spPr>
          <a:xfrm>
            <a:off x="195869" y="675380"/>
            <a:ext cx="8719698" cy="5780103"/>
          </a:xfrm>
        </p:spPr>
        <p:txBody>
          <a:bodyPr lIns="0" tIns="0" rIns="0" bIns="0"/>
          <a:lstStyle/>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This talk is based in part upon work supported by the National Institutes of Health under Award Number U01HG008468. Any opinions, findings, and conclusions or recommendations expressed in this material are those of the author(s) and do not necessarily reflect the views of the National Institutes of Health. </a:t>
            </a:r>
          </a:p>
          <a:p>
            <a:pPr marL="228600" indent="-228600" algn="just">
              <a:spcBef>
                <a:spcPts val="0"/>
              </a:spcBef>
              <a:spcAft>
                <a:spcPts val="1200"/>
              </a:spcAft>
            </a:pPr>
            <a:r>
              <a:rPr lang="en-US" sz="1800" b="1" dirty="0">
                <a:latin typeface="Arial" panose="020B0604020202020204" pitchFamily="34" charset="0"/>
                <a:cs typeface="Arial" panose="020B0604020202020204" pitchFamily="34" charset="0"/>
              </a:rPr>
              <a:t>Research reported in this talk was also supported by the National Science Foundation under Grant No. IIP-1622765.</a:t>
            </a:r>
          </a:p>
        </p:txBody>
      </p:sp>
      <p:pic>
        <p:nvPicPr>
          <p:cNvPr id="4" name="Picture 3"/>
          <p:cNvPicPr>
            <a:picLocks noChangeAspect="1"/>
          </p:cNvPicPr>
          <p:nvPr/>
        </p:nvPicPr>
        <p:blipFill>
          <a:blip r:embed="rId2"/>
          <a:stretch>
            <a:fillRect/>
          </a:stretch>
        </p:blipFill>
        <p:spPr>
          <a:xfrm>
            <a:off x="5319978" y="5718073"/>
            <a:ext cx="732037" cy="732037"/>
          </a:xfrm>
          <a:prstGeom prst="rect">
            <a:avLst/>
          </a:prstGeom>
        </p:spPr>
      </p:pic>
      <p:pic>
        <p:nvPicPr>
          <p:cNvPr id="5" name="Picture 4"/>
          <p:cNvPicPr>
            <a:picLocks noChangeAspect="1"/>
          </p:cNvPicPr>
          <p:nvPr/>
        </p:nvPicPr>
        <p:blipFill>
          <a:blip r:embed="rId3"/>
          <a:stretch>
            <a:fillRect/>
          </a:stretch>
        </p:blipFill>
        <p:spPr>
          <a:xfrm>
            <a:off x="6230092" y="5712699"/>
            <a:ext cx="742784" cy="742784"/>
          </a:xfrm>
          <a:prstGeom prst="rect">
            <a:avLst/>
          </a:prstGeom>
        </p:spPr>
      </p:pic>
      <p:pic>
        <p:nvPicPr>
          <p:cNvPr id="6" name="Picture 5"/>
          <p:cNvPicPr>
            <a:picLocks noChangeAspect="1"/>
          </p:cNvPicPr>
          <p:nvPr/>
        </p:nvPicPr>
        <p:blipFill rotWithShape="1">
          <a:blip r:embed="rId4"/>
          <a:srcRect l="18135" t="11805" r="12852" b="13634"/>
          <a:stretch/>
        </p:blipFill>
        <p:spPr>
          <a:xfrm>
            <a:off x="8307907" y="5742533"/>
            <a:ext cx="603976" cy="683117"/>
          </a:xfrm>
          <a:prstGeom prst="rect">
            <a:avLst/>
          </a:prstGeom>
        </p:spPr>
      </p:pic>
      <p:pic>
        <p:nvPicPr>
          <p:cNvPr id="7" name="Picture 6"/>
          <p:cNvPicPr>
            <a:picLocks noChangeAspect="1"/>
          </p:cNvPicPr>
          <p:nvPr/>
        </p:nvPicPr>
        <p:blipFill>
          <a:blip r:embed="rId5"/>
          <a:stretch>
            <a:fillRect/>
          </a:stretch>
        </p:blipFill>
        <p:spPr>
          <a:xfrm>
            <a:off x="7150953" y="5818396"/>
            <a:ext cx="978877" cy="531390"/>
          </a:xfrm>
          <a:prstGeom prst="rect">
            <a:avLst/>
          </a:prstGeom>
        </p:spPr>
      </p:pic>
    </p:spTree>
    <p:extLst>
      <p:ext uri="{BB962C8B-B14F-4D97-AF65-F5344CB8AC3E}">
        <p14:creationId xmlns:p14="http://schemas.microsoft.com/office/powerpoint/2010/main" val="1624890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A414F89-55A3-4607-A41B-0CC60629B2A2}"/>
              </a:ext>
            </a:extLst>
          </p:cNvPr>
          <p:cNvSpPr txBox="1">
            <a:spLocks/>
          </p:cNvSpPr>
          <p:nvPr/>
        </p:nvSpPr>
        <p:spPr>
          <a:xfrm>
            <a:off x="0" y="0"/>
            <a:ext cx="9144000" cy="492369"/>
          </a:xfrm>
          <a:prstGeom prst="rect">
            <a:avLst/>
          </a:prstGeom>
        </p:spPr>
        <p:txBody>
          <a:bodyPr vert="horz" wrap="none" lIns="274320" tIns="0" rIns="0" bIns="0" rtlCol="0" anchor="ctr" anchorCtr="0">
            <a:noAutofit/>
          </a:bodyPr>
          <a:lstStyle>
            <a:lvl1pPr defTabSz="457200">
              <a:spcBef>
                <a:spcPct val="0"/>
              </a:spcBef>
              <a:buNone/>
              <a:defRPr sz="2400" b="1" baseline="0">
                <a:solidFill>
                  <a:prstClr val="black"/>
                </a:solidFill>
                <a:latin typeface="Arial"/>
                <a:ea typeface="+mj-ea"/>
                <a:cs typeface="Arial"/>
              </a:defRPr>
            </a:lvl1pPr>
          </a:lstStyle>
          <a:p>
            <a:r>
              <a:rPr lang="en-US" dirty="0"/>
              <a:t>Brief Bibliography</a:t>
            </a:r>
          </a:p>
        </p:txBody>
      </p:sp>
      <p:sp>
        <p:nvSpPr>
          <p:cNvPr id="6" name="Content Placeholder 2">
            <a:extLst>
              <a:ext uri="{FF2B5EF4-FFF2-40B4-BE49-F238E27FC236}">
                <a16:creationId xmlns="" xmlns:a16="http://schemas.microsoft.com/office/drawing/2014/main" id="{345C921E-A103-4BB2-B5E3-647826274EBD}"/>
              </a:ext>
            </a:extLst>
          </p:cNvPr>
          <p:cNvSpPr txBox="1">
            <a:spLocks/>
          </p:cNvSpPr>
          <p:nvPr/>
        </p:nvSpPr>
        <p:spPr>
          <a:xfrm>
            <a:off x="228600" y="680224"/>
            <a:ext cx="8686800" cy="5391195"/>
          </a:xfrm>
        </p:spPr>
        <p:txBody>
          <a:bodyPr lIns="0" tIns="0" rIns="0" bIns="0"/>
          <a:lstStyle>
            <a:lvl1pPr marL="228600" indent="-228600" algn="just" defTabSz="457200">
              <a:spcBef>
                <a:spcPts val="0"/>
              </a:spcBef>
              <a:spcAft>
                <a:spcPts val="1200"/>
              </a:spcAft>
              <a:buFont typeface="Arial"/>
              <a:buChar char="•"/>
              <a:defRPr b="1">
                <a:latin typeface="Arial" panose="020B0604020202020204" pitchFamily="34" charset="0"/>
                <a:cs typeface="Arial" panose="020B0604020202020204" pitchFamily="34" charset="0"/>
              </a:defRPr>
            </a:lvl1pPr>
            <a:lvl2pPr marL="742950" indent="-285750" defTabSz="457200">
              <a:spcBef>
                <a:spcPct val="20000"/>
              </a:spcBef>
              <a:buFont typeface="Arial"/>
              <a:buChar char="–"/>
              <a:defRPr sz="2800"/>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marL="290513" indent="-290513">
              <a:buFont typeface="+mj-lt"/>
              <a:buAutoNum type="arabicPeriod"/>
            </a:pPr>
            <a:r>
              <a:rPr lang="en-US" sz="1400" dirty="0"/>
              <a:t>T. Yamada and E. Meng, </a:t>
            </a:r>
            <a:r>
              <a:rPr lang="en-US" sz="1400" i="1" dirty="0"/>
              <a:t>Practical Guide for Clinical Neurophysiologic Testing: EEG</a:t>
            </a:r>
            <a:r>
              <a:rPr lang="en-US" sz="1400" dirty="0"/>
              <a:t>. Philadelphia, Pennsylvania, USA: Lippincott Williams &amp; Wilkins, 2009.</a:t>
            </a:r>
          </a:p>
          <a:p>
            <a:pPr marL="290513" indent="-290513">
              <a:buFont typeface="+mj-lt"/>
              <a:buAutoNum type="arabicPeriod"/>
            </a:pPr>
            <a:r>
              <a:rPr lang="en-US" sz="1400" dirty="0"/>
              <a:t>I. Obeid and J. Picone, “The Temple University Hospital EEG Data Corpus,” </a:t>
            </a:r>
            <a:r>
              <a:rPr lang="en-US" sz="1400" i="1" dirty="0"/>
              <a:t>Front. </a:t>
            </a:r>
            <a:r>
              <a:rPr lang="en-US" sz="1400" i="1" dirty="0" err="1"/>
              <a:t>Neurosci</a:t>
            </a:r>
            <a:r>
              <a:rPr lang="en-US" sz="1400" i="1" dirty="0"/>
              <a:t>. Sect. Neural Technol.</a:t>
            </a:r>
            <a:r>
              <a:rPr lang="en-US" sz="1400" dirty="0"/>
              <a:t>, vol. 10, p. 196, 2016.</a:t>
            </a:r>
          </a:p>
          <a:p>
            <a:pPr marL="290513" indent="-290513">
              <a:buFont typeface="+mj-lt"/>
              <a:buAutoNum type="arabicPeriod"/>
            </a:pPr>
            <a:r>
              <a:rPr lang="en-US" sz="1400" dirty="0"/>
              <a:t>I. Obeid and J. Picone, “Machine Learning Approaches to Automatic Interpretation of EEGs,” in </a:t>
            </a:r>
            <a:r>
              <a:rPr lang="en-US" sz="1400" i="1" dirty="0"/>
              <a:t>Biomedical Signal Processing in Big Data</a:t>
            </a:r>
            <a:r>
              <a:rPr lang="en-US" sz="1400" dirty="0"/>
              <a:t>, 1st ed., E. </a:t>
            </a:r>
            <a:r>
              <a:rPr lang="en-US" sz="1400" dirty="0" err="1"/>
              <a:t>Sejdik</a:t>
            </a:r>
            <a:r>
              <a:rPr lang="en-US" sz="1400" dirty="0"/>
              <a:t> and T. Falk, Eds. Boca Raton, Florida, USA: CRC Press, 2017 (in press).</a:t>
            </a:r>
          </a:p>
          <a:p>
            <a:pPr marL="290513" indent="-290513">
              <a:buFont typeface="+mj-lt"/>
              <a:buAutoNum type="arabicPeriod"/>
            </a:pPr>
            <a:r>
              <a:rPr lang="en-US" sz="1400" dirty="0"/>
              <a:t>S. Lopez, M. Golmohammadi, I. Obeid, and J. Picone, “An Analysis of Two Common Reference Points for EEGs,” </a:t>
            </a:r>
            <a:r>
              <a:rPr lang="en-US" sz="1400" i="1" dirty="0"/>
              <a:t>Proc. of the IEEE Signal Processing in Medicine and Biology Symposium</a:t>
            </a:r>
            <a:r>
              <a:rPr lang="en-US" sz="1400" dirty="0"/>
              <a:t>, 2016, pp. 1–4.</a:t>
            </a:r>
          </a:p>
          <a:p>
            <a:pPr marL="290513" indent="-290513">
              <a:buFont typeface="+mj-lt"/>
              <a:buAutoNum type="arabicPeriod"/>
            </a:pPr>
            <a:r>
              <a:rPr lang="en-US" sz="1400" dirty="0"/>
              <a:t>M. Golmohammadi, V. Shah, S. Lopez, S. Ziyabari, S. Yang, J. </a:t>
            </a:r>
            <a:r>
              <a:rPr lang="en-US" sz="1400" dirty="0" err="1"/>
              <a:t>Camaratta</a:t>
            </a:r>
            <a:r>
              <a:rPr lang="en-US" sz="1400" dirty="0"/>
              <a:t>, I. Obeid, and J. Picone, “The TUH EEG Seizure Corpus,” </a:t>
            </a:r>
            <a:r>
              <a:rPr lang="en-US" sz="1400" i="1" dirty="0"/>
              <a:t>Proceedings of the American Clinical Neurophysiology Society Annual Meeting</a:t>
            </a:r>
            <a:r>
              <a:rPr lang="en-US" sz="1400" dirty="0"/>
              <a:t>, 2017, p. 1.</a:t>
            </a:r>
          </a:p>
          <a:p>
            <a:pPr marL="290513" indent="-290513">
              <a:buFont typeface="+mj-lt"/>
              <a:buAutoNum type="arabicPeriod"/>
            </a:pPr>
            <a:r>
              <a:rPr lang="en-US" sz="1400" dirty="0"/>
              <a:t>ACNS, “Guideline 6: A Proposal for Standard Montages to Be Used in Clinical EEG,” Milwaukee, WS, USA, 2006. </a:t>
            </a:r>
            <a:r>
              <a:rPr lang="en-US" sz="1400" i="1" dirty="0"/>
              <a:t>http://</a:t>
            </a:r>
            <a:r>
              <a:rPr lang="en-US" sz="1400" i="1" dirty="0" err="1"/>
              <a:t>www.acns.org</a:t>
            </a:r>
            <a:r>
              <a:rPr lang="en-US" sz="1400" i="1" dirty="0"/>
              <a:t>/pdf/guidelines/Guideline-6.pdf</a:t>
            </a:r>
            <a:r>
              <a:rPr lang="en-US" sz="1400" dirty="0"/>
              <a:t>.</a:t>
            </a:r>
          </a:p>
          <a:p>
            <a:pPr marL="290513" indent="-290513">
              <a:buFont typeface="+mj-lt"/>
              <a:buAutoNum type="arabicPeriod"/>
            </a:pPr>
            <a:r>
              <a:rPr lang="en-US" sz="1400" dirty="0"/>
              <a:t>A. Harati, M. Golmohammadi, S. Lopez, I. Obeid, and J. Picone, “Improved EEG Event Classification Using Differential Energy,” </a:t>
            </a:r>
            <a:r>
              <a:rPr lang="en-US" sz="1400" i="1" dirty="0"/>
              <a:t>Proceedings of the IEEE Signal Processing in Medicine and Biology Symposium</a:t>
            </a:r>
            <a:r>
              <a:rPr lang="en-US" sz="1400" dirty="0"/>
              <a:t>, 2015, pp. 1–4.</a:t>
            </a:r>
          </a:p>
          <a:p>
            <a:pPr marL="290513" indent="-290513">
              <a:buFont typeface="+mj-lt"/>
              <a:buAutoNum type="arabicPeriod"/>
            </a:pPr>
            <a:r>
              <a:rPr lang="en-US" sz="1400" dirty="0"/>
              <a:t>M. Golmohammadi, S. Ziyabari, V. Shah, I. Obeid, and J. Picone, “Gated Recurrent Networks for Seizure Detection,” in </a:t>
            </a:r>
            <a:r>
              <a:rPr lang="en-US" sz="1400" i="1" dirty="0"/>
              <a:t>Proceedings of the IEEE Signal Processing in Medicine and Biology Symposium</a:t>
            </a:r>
            <a:r>
              <a:rPr lang="en-US" sz="1400" dirty="0"/>
              <a:t>, 2017, pp. 1–5. </a:t>
            </a:r>
            <a:r>
              <a:rPr lang="en-US" sz="1400" i="1" dirty="0"/>
              <a:t>https://</a:t>
            </a:r>
            <a:r>
              <a:rPr lang="en-US" sz="1400" i="1" dirty="0" err="1"/>
              <a:t>www.isip.piconepress.com</a:t>
            </a:r>
            <a:r>
              <a:rPr lang="en-US" sz="1400" i="1" dirty="0"/>
              <a:t>/publications/unpublished/ conferences/2017/</a:t>
            </a:r>
            <a:r>
              <a:rPr lang="en-US" sz="1400" i="1" dirty="0" err="1"/>
              <a:t>ieee_spmb</a:t>
            </a:r>
            <a:r>
              <a:rPr lang="en-US" sz="1400" i="1" dirty="0"/>
              <a:t>/</a:t>
            </a:r>
            <a:r>
              <a:rPr lang="en-US" sz="1400" i="1" dirty="0" err="1"/>
              <a:t>rnn</a:t>
            </a:r>
            <a:r>
              <a:rPr lang="en-US" sz="1400" i="1" dirty="0"/>
              <a:t>/</a:t>
            </a:r>
            <a:r>
              <a:rPr lang="en-US" sz="1400" dirty="0"/>
              <a:t>.</a:t>
            </a:r>
          </a:p>
        </p:txBody>
      </p:sp>
    </p:spTree>
    <p:extLst>
      <p:ext uri="{BB962C8B-B14F-4D97-AF65-F5344CB8AC3E}">
        <p14:creationId xmlns:p14="http://schemas.microsoft.com/office/powerpoint/2010/main" val="40465759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482322"/>
          </a:xfrm>
        </p:spPr>
        <p:txBody>
          <a:bodyPr vert="horz" wrap="none" lIns="274320" tIns="0" rIns="0" bIns="0" rtlCol="0" anchor="ctr" anchorCtr="0">
            <a:noAutofit/>
          </a:bodyPr>
          <a:lstStyle/>
          <a:p>
            <a:r>
              <a:rPr lang="en-US" sz="2400" dirty="0">
                <a:solidFill>
                  <a:prstClr val="black"/>
                </a:solidFill>
              </a:rPr>
              <a:t>Abstract</a:t>
            </a:r>
          </a:p>
        </p:txBody>
      </p:sp>
      <p:sp>
        <p:nvSpPr>
          <p:cNvPr id="3" name="Text Placeholder 2"/>
          <p:cNvSpPr>
            <a:spLocks noGrp="1"/>
          </p:cNvSpPr>
          <p:nvPr>
            <p:ph type="body" idx="1"/>
          </p:nvPr>
        </p:nvSpPr>
        <p:spPr>
          <a:xfrm>
            <a:off x="199104" y="712837"/>
            <a:ext cx="8716296" cy="5796118"/>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Clinical scalp EEG records contain many types of artifacts that pose serious challenges for machine learning technology.</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Spatial information contained in the placement of the electrodes can be exploited to accurately detect artifacts.</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When fewer electrodes are used, less spatial information is available, making it harder to detect artifacts.</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In this study, we investigate the performance of a deep learning algorithm, CNN/LSTM, on several channel configurations. Each configuration was designed to minimize the amount of spatial information lost compared to a standard 22-channel EEG.</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Baseline performance of a system that used all 22 channels was 39% sensitivity with 23 false alarms.</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Systems using a reduced number of channels ranging from 8 to 20 achieved sensitivities between 33% and 37% with false alarms in the range of [38, 50] per 24 hours.</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False alarms increased dramatically (e.g., over 300 per 24 hours) when the number of channels was further reduced.</a:t>
            </a:r>
          </a:p>
        </p:txBody>
      </p:sp>
    </p:spTree>
    <p:extLst>
      <p:ext uri="{BB962C8B-B14F-4D97-AF65-F5344CB8AC3E}">
        <p14:creationId xmlns:p14="http://schemas.microsoft.com/office/powerpoint/2010/main" val="26731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3E1BE35E-548D-472A-97B4-1EE06E530536}"/>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algn="l" defTabSz="457200" rtl="0" eaLnBrk="1" latinLnBrk="0" hangingPunct="1">
              <a:spcBef>
                <a:spcPct val="0"/>
              </a:spcBef>
              <a:buNone/>
              <a:defRPr sz="6000" b="1" kern="1200" baseline="0">
                <a:solidFill>
                  <a:schemeClr val="tx1"/>
                </a:solidFill>
                <a:latin typeface="Arial"/>
                <a:ea typeface="+mj-ea"/>
                <a:cs typeface="Arial"/>
              </a:defRPr>
            </a:lvl1pPr>
          </a:lstStyle>
          <a:p>
            <a:r>
              <a:rPr lang="en-US" sz="2400" dirty="0">
                <a:solidFill>
                  <a:prstClr val="black"/>
                </a:solidFill>
              </a:rPr>
              <a:t>Introduction</a:t>
            </a:r>
          </a:p>
        </p:txBody>
      </p:sp>
      <p:sp>
        <p:nvSpPr>
          <p:cNvPr id="5" name="Text Placeholder 2">
            <a:extLst>
              <a:ext uri="{FF2B5EF4-FFF2-40B4-BE49-F238E27FC236}">
                <a16:creationId xmlns="" xmlns:a16="http://schemas.microsoft.com/office/drawing/2014/main" id="{F91F1768-D540-419A-A0E9-D6FE5E6B423A}"/>
              </a:ext>
            </a:extLst>
          </p:cNvPr>
          <p:cNvSpPr>
            <a:spLocks noGrp="1"/>
          </p:cNvSpPr>
          <p:nvPr>
            <p:ph type="body" idx="1"/>
          </p:nvPr>
        </p:nvSpPr>
        <p:spPr>
          <a:xfrm>
            <a:off x="199104" y="712837"/>
            <a:ext cx="8716296" cy="6017747"/>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Electroencephalography (EEG) is a popular tool used to diagnose brain related illnesses. </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 10-20 system is a universally accepted method for the placement of electrodes for any EEG test or experiment. </a:t>
            </a:r>
          </a:p>
          <a:p>
            <a:pPr marL="174625" indent="-174625">
              <a:spcBef>
                <a:spcPts val="0"/>
              </a:spcBef>
              <a:spcAft>
                <a:spcPts val="1200"/>
              </a:spcAft>
              <a:buFont typeface="Arial" panose="020B0604020202020204" pitchFamily="34" charset="0"/>
              <a:buChar char="•"/>
            </a:pPr>
            <a:r>
              <a:rPr lang="en-US" sz="1800" b="1" dirty="0" smtClean="0">
                <a:latin typeface="Arial" panose="020B0604020202020204" pitchFamily="34" charset="0"/>
                <a:cs typeface="Arial" panose="020B0604020202020204" pitchFamily="34" charset="0"/>
              </a:rPr>
              <a:t>Six separate </a:t>
            </a:r>
            <a:r>
              <a:rPr lang="en-US" sz="1800" b="1" dirty="0">
                <a:latin typeface="Arial" panose="020B0604020202020204" pitchFamily="34" charset="0"/>
                <a:cs typeface="Arial" panose="020B0604020202020204" pitchFamily="34" charset="0"/>
              </a:rPr>
              <a:t>channel configurations were selected to optimize the spatial information specific to the application of seizure detection:</a:t>
            </a:r>
          </a:p>
          <a:p>
            <a:pPr marL="290513" indent="-174625">
              <a:spcBef>
                <a:spcPts val="0"/>
              </a:spcBef>
              <a:spcAft>
                <a:spcPts val="22500"/>
              </a:spcAft>
              <a:buFont typeface="Wingdings" charset="2"/>
              <a:buChar char="§"/>
            </a:pPr>
            <a:r>
              <a:rPr lang="en-US" sz="1800" b="1" dirty="0">
                <a:latin typeface="Arial" panose="020B0604020202020204" pitchFamily="34" charset="0"/>
                <a:cs typeface="Arial" panose="020B0604020202020204" pitchFamily="34" charset="0"/>
              </a:rPr>
              <a:t>The TUH EEG Seizure Corpus (TUSZ - v1.1.1) was used </a:t>
            </a:r>
            <a:r>
              <a:rPr lang="en-US" sz="1800" b="1" dirty="0" smtClean="0">
                <a:latin typeface="Arial" panose="020B0604020202020204" pitchFamily="34" charset="0"/>
                <a:cs typeface="Arial" panose="020B0604020202020204" pitchFamily="34" charset="0"/>
              </a:rPr>
              <a:t>in this study: </a:t>
            </a:r>
            <a:endParaRPr lang="en-US" sz="1800" b="1" dirty="0">
              <a:latin typeface="Arial" panose="020B0604020202020204" pitchFamily="34" charset="0"/>
              <a:cs typeface="Arial" panose="020B0604020202020204" pitchFamily="34" charset="0"/>
            </a:endParaRPr>
          </a:p>
          <a:p>
            <a:pPr marL="290513" indent="-174625">
              <a:spcBef>
                <a:spcPts val="0"/>
              </a:spcBef>
              <a:spcAft>
                <a:spcPts val="1200"/>
              </a:spcAft>
              <a:buFont typeface="Wingdings" charset="2"/>
              <a:buChar char="§"/>
            </a:pPr>
            <a:r>
              <a:rPr lang="en-US" sz="1800" b="1" dirty="0">
                <a:latin typeface="Arial" panose="020B0604020202020204" pitchFamily="34" charset="0"/>
                <a:cs typeface="Arial" panose="020B0604020202020204" pitchFamily="34" charset="0"/>
              </a:rPr>
              <a:t>A TCP montage was applied prior to generating features, and standard linear frequency cepstral coefficient (LFCC) features were used.</a:t>
            </a:r>
          </a:p>
          <a:p>
            <a:pPr marL="174625" indent="-174625">
              <a:spcBef>
                <a:spcPts val="0"/>
              </a:spcBef>
              <a:spcAft>
                <a:spcPts val="600"/>
              </a:spcAft>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 xmlns:a16="http://schemas.microsoft.com/office/drawing/2014/main" id="{EEC28520-4E9E-461A-AD95-07EBCB554B39}"/>
              </a:ext>
            </a:extLst>
          </p:cNvPr>
          <p:cNvGraphicFramePr>
            <a:graphicFrameLocks noGrp="1" noChangeAspect="1"/>
          </p:cNvGraphicFramePr>
          <p:nvPr>
            <p:extLst>
              <p:ext uri="{D42A27DB-BD31-4B8C-83A1-F6EECF244321}">
                <p14:modId xmlns:p14="http://schemas.microsoft.com/office/powerpoint/2010/main" val="1889109016"/>
              </p:ext>
            </p:extLst>
          </p:nvPr>
        </p:nvGraphicFramePr>
        <p:xfrm>
          <a:off x="1394914" y="3304084"/>
          <a:ext cx="6383668" cy="2497392"/>
        </p:xfrm>
        <a:graphic>
          <a:graphicData uri="http://schemas.openxmlformats.org/drawingml/2006/table">
            <a:tbl>
              <a:tblPr firstRow="1" bandRow="1">
                <a:tableStyleId>{21E4AEA4-8DFA-4A89-87EB-49C32662AFE0}</a:tableStyleId>
              </a:tblPr>
              <a:tblGrid>
                <a:gridCol w="1321641">
                  <a:extLst>
                    <a:ext uri="{9D8B030D-6E8A-4147-A177-3AD203B41FA5}">
                      <a16:colId xmlns="" xmlns:a16="http://schemas.microsoft.com/office/drawing/2014/main" val="3718242562"/>
                    </a:ext>
                  </a:extLst>
                </a:gridCol>
                <a:gridCol w="1231831">
                  <a:extLst>
                    <a:ext uri="{9D8B030D-6E8A-4147-A177-3AD203B41FA5}">
                      <a16:colId xmlns="" xmlns:a16="http://schemas.microsoft.com/office/drawing/2014/main" val="540823448"/>
                    </a:ext>
                  </a:extLst>
                </a:gridCol>
                <a:gridCol w="1276732">
                  <a:extLst>
                    <a:ext uri="{9D8B030D-6E8A-4147-A177-3AD203B41FA5}">
                      <a16:colId xmlns="" xmlns:a16="http://schemas.microsoft.com/office/drawing/2014/main" val="2733397533"/>
                    </a:ext>
                  </a:extLst>
                </a:gridCol>
                <a:gridCol w="1276732">
                  <a:extLst>
                    <a:ext uri="{9D8B030D-6E8A-4147-A177-3AD203B41FA5}">
                      <a16:colId xmlns="" xmlns:a16="http://schemas.microsoft.com/office/drawing/2014/main" val="1899843563"/>
                    </a:ext>
                  </a:extLst>
                </a:gridCol>
                <a:gridCol w="1276732">
                  <a:extLst>
                    <a:ext uri="{9D8B030D-6E8A-4147-A177-3AD203B41FA5}">
                      <a16:colId xmlns="" xmlns:a16="http://schemas.microsoft.com/office/drawing/2014/main" val="1743662182"/>
                    </a:ext>
                  </a:extLst>
                </a:gridCol>
              </a:tblGrid>
              <a:tr h="554976">
                <a:tc>
                  <a:txBody>
                    <a:bodyPr/>
                    <a:lstStyle/>
                    <a:p>
                      <a:pPr algn="ctr"/>
                      <a:r>
                        <a:rPr lang="en-US" sz="1600" b="1" dirty="0">
                          <a:solidFill>
                            <a:schemeClr val="tx1"/>
                          </a:solidFill>
                          <a:latin typeface="Arial" panose="020B0604020202020204" pitchFamily="34" charset="0"/>
                          <a:cs typeface="Arial" panose="020B0604020202020204" pitchFamily="34" charset="0"/>
                        </a:rPr>
                        <a:t>Seizure </a:t>
                      </a:r>
                      <a:br>
                        <a:rPr lang="en-US" sz="1600" b="1" dirty="0">
                          <a:solidFill>
                            <a:schemeClr val="tx1"/>
                          </a:solidFill>
                          <a:latin typeface="Arial" panose="020B0604020202020204" pitchFamily="34" charset="0"/>
                          <a:cs typeface="Arial" panose="020B0604020202020204" pitchFamily="34" charset="0"/>
                        </a:rPr>
                      </a:br>
                      <a:r>
                        <a:rPr lang="en-US" sz="1600" b="1" dirty="0">
                          <a:solidFill>
                            <a:schemeClr val="tx1"/>
                          </a:solidFill>
                          <a:latin typeface="Arial" panose="020B0604020202020204" pitchFamily="34" charset="0"/>
                          <a:cs typeface="Arial" panose="020B0604020202020204" pitchFamily="34" charset="0"/>
                        </a:rPr>
                        <a:t>Corpus</a:t>
                      </a:r>
                    </a:p>
                  </a:txBody>
                  <a:tcPr marL="0" marR="0" marT="0" marB="0" anchor="ctr">
                    <a:solidFill>
                      <a:schemeClr val="accent2">
                        <a:lumMod val="60000"/>
                        <a:lumOff val="40000"/>
                      </a:schemeClr>
                    </a:solidFill>
                  </a:tcPr>
                </a:tc>
                <a:tc gridSpan="4">
                  <a:txBody>
                    <a:bodyPr/>
                    <a:lstStyle/>
                    <a:p>
                      <a:pPr algn="ctr"/>
                      <a:r>
                        <a:rPr lang="en-US" sz="1600" b="1" dirty="0">
                          <a:solidFill>
                            <a:schemeClr val="tx1"/>
                          </a:solidFill>
                          <a:latin typeface="Arial" panose="020B0604020202020204" pitchFamily="34" charset="0"/>
                          <a:cs typeface="Arial" panose="020B0604020202020204" pitchFamily="34" charset="0"/>
                        </a:rPr>
                        <a:t>Version 1.1.1</a:t>
                      </a:r>
                    </a:p>
                  </a:txBody>
                  <a:tcPr marL="0" marR="0" marT="0" marB="0" anchor="ctr">
                    <a:solidFill>
                      <a:schemeClr val="accent2">
                        <a:lumMod val="60000"/>
                        <a:lumOff val="40000"/>
                      </a:schemeClr>
                    </a:solidFill>
                  </a:tcPr>
                </a:tc>
                <a:tc hMerge="1">
                  <a:txBody>
                    <a:bodyPr/>
                    <a:lstStyle/>
                    <a:p>
                      <a:endParaRPr lang="en-US" sz="1200" dirty="0"/>
                    </a:p>
                  </a:txBody>
                  <a:tcPr>
                    <a:solidFill>
                      <a:schemeClr val="accent2"/>
                    </a:solidFill>
                  </a:tcPr>
                </a:tc>
                <a:tc hMerge="1">
                  <a:txBody>
                    <a:bodyPr/>
                    <a:lstStyle/>
                    <a:p>
                      <a:endParaRPr lang="en-US" sz="1200" dirty="0"/>
                    </a:p>
                  </a:txBody>
                  <a:tcPr>
                    <a:solidFill>
                      <a:schemeClr val="accent2"/>
                    </a:solidFill>
                  </a:tcPr>
                </a:tc>
                <a:tc hMerge="1">
                  <a:txBody>
                    <a:bodyPr/>
                    <a:lstStyle/>
                    <a:p>
                      <a:endParaRPr lang="en-US" sz="1200" dirty="0"/>
                    </a:p>
                  </a:txBody>
                  <a:tcPr>
                    <a:solidFill>
                      <a:schemeClr val="accent2"/>
                    </a:solidFill>
                  </a:tcPr>
                </a:tc>
                <a:extLst>
                  <a:ext uri="{0D108BD9-81ED-4DB2-BD59-A6C34878D82A}">
                    <a16:rowId xmlns="" xmlns:a16="http://schemas.microsoft.com/office/drawing/2014/main" val="2751933046"/>
                  </a:ext>
                </a:extLst>
              </a:tr>
              <a:tr h="346860">
                <a:tc>
                  <a:txBody>
                    <a:bodyPr/>
                    <a:lstStyle/>
                    <a:p>
                      <a:pPr algn="ctr"/>
                      <a:r>
                        <a:rPr lang="en-US" sz="1600" b="1" dirty="0">
                          <a:latin typeface="Arial" panose="020B0604020202020204" pitchFamily="34" charset="0"/>
                          <a:cs typeface="Arial" panose="020B0604020202020204" pitchFamily="34" charset="0"/>
                        </a:rPr>
                        <a:t>Dataset</a:t>
                      </a:r>
                    </a:p>
                  </a:txBody>
                  <a:tcPr marL="0" marR="0" marT="0" marB="0" anchor="ctr">
                    <a:solidFill>
                      <a:schemeClr val="accent2">
                        <a:lumMod val="60000"/>
                        <a:lumOff val="40000"/>
                      </a:schemeClr>
                    </a:solidFill>
                  </a:tcPr>
                </a:tc>
                <a:tc gridSpan="2">
                  <a:txBody>
                    <a:bodyPr/>
                    <a:lstStyle/>
                    <a:p>
                      <a:pPr algn="ctr"/>
                      <a:r>
                        <a:rPr lang="en-US" sz="1600" b="1" dirty="0">
                          <a:latin typeface="Arial" panose="020B0604020202020204" pitchFamily="34" charset="0"/>
                          <a:cs typeface="Arial" panose="020B0604020202020204" pitchFamily="34" charset="0"/>
                        </a:rPr>
                        <a:t>Training set</a:t>
                      </a:r>
                    </a:p>
                  </a:txBody>
                  <a:tcPr marL="0" marR="0" marT="0" marB="0" anchor="ctr">
                    <a:solidFill>
                      <a:schemeClr val="accent2">
                        <a:lumMod val="60000"/>
                        <a:lumOff val="40000"/>
                      </a:schemeClr>
                    </a:solidFill>
                  </a:tcPr>
                </a:tc>
                <a:tc hMerge="1">
                  <a:txBody>
                    <a:bodyPr/>
                    <a:lstStyle/>
                    <a:p>
                      <a:endParaRPr lang="en-US" sz="1200" dirty="0"/>
                    </a:p>
                  </a:txBody>
                  <a:tcPr>
                    <a:solidFill>
                      <a:schemeClr val="accent2"/>
                    </a:solidFill>
                  </a:tcPr>
                </a:tc>
                <a:tc gridSpan="2">
                  <a:txBody>
                    <a:bodyPr/>
                    <a:lstStyle/>
                    <a:p>
                      <a:pPr algn="ctr"/>
                      <a:r>
                        <a:rPr lang="en-US" sz="1600" b="1" dirty="0">
                          <a:latin typeface="Arial" panose="020B0604020202020204" pitchFamily="34" charset="0"/>
                          <a:cs typeface="Arial" panose="020B0604020202020204" pitchFamily="34" charset="0"/>
                        </a:rPr>
                        <a:t>Evaluation set</a:t>
                      </a:r>
                    </a:p>
                  </a:txBody>
                  <a:tcPr marL="0" marR="0" marT="0" marB="0" anchor="ctr">
                    <a:solidFill>
                      <a:schemeClr val="accent2">
                        <a:lumMod val="60000"/>
                        <a:lumOff val="40000"/>
                      </a:schemeClr>
                    </a:solidFill>
                  </a:tcPr>
                </a:tc>
                <a:tc hMerge="1">
                  <a:txBody>
                    <a:bodyPr/>
                    <a:lstStyle/>
                    <a:p>
                      <a:endParaRPr lang="en-US" sz="1200" dirty="0"/>
                    </a:p>
                  </a:txBody>
                  <a:tcPr>
                    <a:solidFill>
                      <a:schemeClr val="accent2"/>
                    </a:solidFill>
                  </a:tcPr>
                </a:tc>
                <a:extLst>
                  <a:ext uri="{0D108BD9-81ED-4DB2-BD59-A6C34878D82A}">
                    <a16:rowId xmlns="" xmlns:a16="http://schemas.microsoft.com/office/drawing/2014/main" val="4086383588"/>
                  </a:ext>
                </a:extLst>
              </a:tr>
              <a:tr h="346860">
                <a:tc>
                  <a:txBody>
                    <a:bodyPr/>
                    <a:lstStyle/>
                    <a:p>
                      <a:pPr algn="ctr"/>
                      <a:endParaRPr lang="en-US" sz="1600" b="1" dirty="0">
                        <a:latin typeface="Arial" panose="020B0604020202020204" pitchFamily="34" charset="0"/>
                        <a:cs typeface="Arial" panose="020B0604020202020204" pitchFamily="34" charset="0"/>
                      </a:endParaRP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w/</a:t>
                      </a:r>
                      <a:r>
                        <a:rPr lang="en-US" sz="1600" b="1" dirty="0" err="1">
                          <a:latin typeface="Arial" panose="020B0604020202020204" pitchFamily="34" charset="0"/>
                          <a:cs typeface="Arial" panose="020B0604020202020204" pitchFamily="34" charset="0"/>
                        </a:rPr>
                        <a:t>seiz</a:t>
                      </a:r>
                      <a:endParaRPr lang="en-US" sz="1600" b="1" dirty="0">
                        <a:latin typeface="Arial" panose="020B0604020202020204" pitchFamily="34" charset="0"/>
                        <a:cs typeface="Arial" panose="020B0604020202020204" pitchFamily="34" charset="0"/>
                      </a:endParaRP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Total</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w/</a:t>
                      </a:r>
                      <a:r>
                        <a:rPr lang="en-US" sz="1600" b="1" dirty="0" err="1">
                          <a:latin typeface="Arial" panose="020B0604020202020204" pitchFamily="34" charset="0"/>
                          <a:cs typeface="Arial" panose="020B0604020202020204" pitchFamily="34" charset="0"/>
                        </a:rPr>
                        <a:t>seiz</a:t>
                      </a:r>
                      <a:endParaRPr lang="en-US" sz="1600" b="1" dirty="0">
                        <a:latin typeface="Arial" panose="020B0604020202020204" pitchFamily="34" charset="0"/>
                        <a:cs typeface="Arial" panose="020B0604020202020204" pitchFamily="34" charset="0"/>
                      </a:endParaRP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Total</a:t>
                      </a:r>
                    </a:p>
                  </a:txBody>
                  <a:tcPr marL="0" marR="0" marT="0" marB="0" anchor="ctr"/>
                </a:tc>
                <a:extLst>
                  <a:ext uri="{0D108BD9-81ED-4DB2-BD59-A6C34878D82A}">
                    <a16:rowId xmlns="" xmlns:a16="http://schemas.microsoft.com/office/drawing/2014/main" val="1472905557"/>
                  </a:ext>
                </a:extLst>
              </a:tr>
              <a:tr h="346860">
                <a:tc>
                  <a:txBody>
                    <a:bodyPr/>
                    <a:lstStyle/>
                    <a:p>
                      <a:pPr algn="ctr"/>
                      <a:r>
                        <a:rPr lang="en-US" sz="1600" b="1" dirty="0">
                          <a:latin typeface="Arial" panose="020B0604020202020204" pitchFamily="34" charset="0"/>
                          <a:cs typeface="Arial" panose="020B0604020202020204" pitchFamily="34" charset="0"/>
                        </a:rPr>
                        <a:t>Patients</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71</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196</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38</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50</a:t>
                      </a:r>
                    </a:p>
                  </a:txBody>
                  <a:tcPr marL="0" marR="0" marT="0" marB="0" anchor="ctr"/>
                </a:tc>
                <a:extLst>
                  <a:ext uri="{0D108BD9-81ED-4DB2-BD59-A6C34878D82A}">
                    <a16:rowId xmlns="" xmlns:a16="http://schemas.microsoft.com/office/drawing/2014/main" val="2707616558"/>
                  </a:ext>
                </a:extLst>
              </a:tr>
              <a:tr h="346860">
                <a:tc>
                  <a:txBody>
                    <a:bodyPr/>
                    <a:lstStyle/>
                    <a:p>
                      <a:pPr algn="ctr"/>
                      <a:r>
                        <a:rPr lang="en-US" sz="1600" b="1" dirty="0">
                          <a:latin typeface="Arial" panose="020B0604020202020204" pitchFamily="34" charset="0"/>
                          <a:cs typeface="Arial" panose="020B0604020202020204" pitchFamily="34" charset="0"/>
                        </a:rPr>
                        <a:t>Sessions</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102</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456</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89</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230</a:t>
                      </a:r>
                    </a:p>
                  </a:txBody>
                  <a:tcPr marL="0" marR="0" marT="0" marB="0" anchor="ctr"/>
                </a:tc>
                <a:extLst>
                  <a:ext uri="{0D108BD9-81ED-4DB2-BD59-A6C34878D82A}">
                    <a16:rowId xmlns="" xmlns:a16="http://schemas.microsoft.com/office/drawing/2014/main" val="1641404988"/>
                  </a:ext>
                </a:extLst>
              </a:tr>
              <a:tr h="554976">
                <a:tc>
                  <a:txBody>
                    <a:bodyPr/>
                    <a:lstStyle/>
                    <a:p>
                      <a:pPr algn="ctr"/>
                      <a:r>
                        <a:rPr lang="en-US" sz="1600" b="1" dirty="0">
                          <a:latin typeface="Arial" panose="020B0604020202020204" pitchFamily="34" charset="0"/>
                          <a:cs typeface="Arial" panose="020B0604020202020204" pitchFamily="34" charset="0"/>
                        </a:rPr>
                        <a:t>Epochs</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(sec.)</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51,140</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(5.51%)</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928,962</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(100.00%)</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53,930</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(8.96%)</a:t>
                      </a:r>
                    </a:p>
                  </a:txBody>
                  <a:tcPr marL="0" marR="0" marT="0" marB="0" anchor="ctr"/>
                </a:tc>
                <a:tc>
                  <a:txBody>
                    <a:bodyPr/>
                    <a:lstStyle/>
                    <a:p>
                      <a:pPr algn="ctr"/>
                      <a:r>
                        <a:rPr lang="en-US" sz="1600" b="1" dirty="0">
                          <a:latin typeface="Arial" panose="020B0604020202020204" pitchFamily="34" charset="0"/>
                          <a:cs typeface="Arial" panose="020B0604020202020204" pitchFamily="34" charset="0"/>
                        </a:rPr>
                        <a:t>601,649</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(100.00%)</a:t>
                      </a:r>
                    </a:p>
                  </a:txBody>
                  <a:tcPr marL="0" marR="0" marT="0" marB="0" anchor="ctr"/>
                </a:tc>
                <a:extLst>
                  <a:ext uri="{0D108BD9-81ED-4DB2-BD59-A6C34878D82A}">
                    <a16:rowId xmlns="" xmlns:a16="http://schemas.microsoft.com/office/drawing/2014/main" val="2354632372"/>
                  </a:ext>
                </a:extLst>
              </a:tr>
            </a:tbl>
          </a:graphicData>
        </a:graphic>
      </p:graphicFrame>
    </p:spTree>
    <p:extLst>
      <p:ext uri="{BB962C8B-B14F-4D97-AF65-F5344CB8AC3E}">
        <p14:creationId xmlns:p14="http://schemas.microsoft.com/office/powerpoint/2010/main" val="13345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screenshot of a cell phone&#10;&#10;Description generated with high confidence">
            <a:extLst>
              <a:ext uri="{FF2B5EF4-FFF2-40B4-BE49-F238E27FC236}">
                <a16:creationId xmlns="" xmlns:a16="http://schemas.microsoft.com/office/drawing/2014/main" id="{5425B54C-AAC7-4D9A-BAD7-89337AA9BB3A}"/>
              </a:ext>
            </a:extLst>
          </p:cNvPr>
          <p:cNvPicPr>
            <a:picLocks noChangeAspect="1"/>
          </p:cNvPicPr>
          <p:nvPr/>
        </p:nvPicPr>
        <p:blipFill rotWithShape="1">
          <a:blip r:embed="rId2">
            <a:extLst>
              <a:ext uri="{28A0092B-C50C-407E-A947-70E740481C1C}">
                <a14:useLocalDpi xmlns:a14="http://schemas.microsoft.com/office/drawing/2010/main" val="0"/>
              </a:ext>
            </a:extLst>
          </a:blip>
          <a:srcRect r="36423"/>
          <a:stretch/>
        </p:blipFill>
        <p:spPr>
          <a:xfrm>
            <a:off x="2011546" y="1730426"/>
            <a:ext cx="4389254" cy="4109939"/>
          </a:xfrm>
          <a:prstGeom prst="rect">
            <a:avLst/>
          </a:prstGeom>
        </p:spPr>
      </p:pic>
      <p:sp>
        <p:nvSpPr>
          <p:cNvPr id="73" name="Title 1">
            <a:extLst>
              <a:ext uri="{FF2B5EF4-FFF2-40B4-BE49-F238E27FC236}">
                <a16:creationId xmlns="" xmlns:a16="http://schemas.microsoft.com/office/drawing/2014/main" id="{3D37A0CE-64B2-4E01-A5C1-86673E676B17}"/>
              </a:ext>
            </a:extLst>
          </p:cNvPr>
          <p:cNvSpPr>
            <a:spLocks noGrp="1"/>
          </p:cNvSpPr>
          <p:nvPr>
            <p:ph type="title"/>
          </p:nvPr>
        </p:nvSpPr>
        <p:spPr>
          <a:xfrm>
            <a:off x="0" y="0"/>
            <a:ext cx="9144000" cy="482322"/>
          </a:xfrm>
        </p:spPr>
        <p:txBody>
          <a:bodyPr vert="horz" wrap="none" lIns="274320" tIns="0" rIns="0" bIns="0" rtlCol="0" anchor="ctr" anchorCtr="0">
            <a:noAutofit/>
          </a:bodyPr>
          <a:lstStyle/>
          <a:p>
            <a:r>
              <a:rPr lang="en-US" sz="2400" dirty="0">
                <a:solidFill>
                  <a:prstClr val="black"/>
                </a:solidFill>
              </a:rPr>
              <a:t>Temporal Central Parasagittal (TCP) Montage</a:t>
            </a:r>
          </a:p>
        </p:txBody>
      </p:sp>
      <p:sp>
        <p:nvSpPr>
          <p:cNvPr id="74" name="Content Placeholder 2">
            <a:extLst>
              <a:ext uri="{FF2B5EF4-FFF2-40B4-BE49-F238E27FC236}">
                <a16:creationId xmlns="" xmlns:a16="http://schemas.microsoft.com/office/drawing/2014/main" id="{5602B6B4-5134-4C50-B252-A9E40D6892B5}"/>
              </a:ext>
            </a:extLst>
          </p:cNvPr>
          <p:cNvSpPr txBox="1">
            <a:spLocks/>
          </p:cNvSpPr>
          <p:nvPr/>
        </p:nvSpPr>
        <p:spPr>
          <a:xfrm>
            <a:off x="218766" y="682078"/>
            <a:ext cx="8696633" cy="1394533"/>
          </a:xfrm>
        </p:spPr>
        <p:txBody>
          <a:bodyPr lIns="0" tIns="0" rIns="0" bIns="0"/>
          <a:lstStyle>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r>
              <a:rPr lang="en-US" dirty="0"/>
              <a:t>A TCP montage is a type of longitudinal and transverse bipolar montage. </a:t>
            </a:r>
          </a:p>
          <a:p>
            <a:r>
              <a:rPr lang="en-US" dirty="0"/>
              <a:t>Differential channels, such as FP1-F7 (longitudinal) and C3-CZ (transverse), help in removing static noise and improving spatial information. </a:t>
            </a:r>
          </a:p>
          <a:p>
            <a:endParaRPr lang="en-US" dirty="0"/>
          </a:p>
        </p:txBody>
      </p:sp>
      <p:grpSp>
        <p:nvGrpSpPr>
          <p:cNvPr id="4" name="Group 3"/>
          <p:cNvGrpSpPr/>
          <p:nvPr/>
        </p:nvGrpSpPr>
        <p:grpSpPr>
          <a:xfrm>
            <a:off x="2995880" y="5704593"/>
            <a:ext cx="2298931" cy="835419"/>
            <a:chOff x="2995880" y="5704593"/>
            <a:chExt cx="2298931" cy="835419"/>
          </a:xfrm>
        </p:grpSpPr>
        <p:grpSp>
          <p:nvGrpSpPr>
            <p:cNvPr id="2" name="Group 1"/>
            <p:cNvGrpSpPr/>
            <p:nvPr/>
          </p:nvGrpSpPr>
          <p:grpSpPr>
            <a:xfrm>
              <a:off x="2995880" y="5704593"/>
              <a:ext cx="2298931" cy="397265"/>
              <a:chOff x="3732199" y="4988131"/>
              <a:chExt cx="2298931" cy="397265"/>
            </a:xfrm>
          </p:grpSpPr>
          <p:sp>
            <p:nvSpPr>
              <p:cNvPr id="75" name="Arrow: Right 74">
                <a:extLst>
                  <a:ext uri="{FF2B5EF4-FFF2-40B4-BE49-F238E27FC236}">
                    <a16:creationId xmlns="" xmlns:a16="http://schemas.microsoft.com/office/drawing/2014/main" id="{F3B62F9C-5A37-4796-BE50-E86613190CA4}"/>
                  </a:ext>
                </a:extLst>
              </p:cNvPr>
              <p:cNvSpPr/>
              <p:nvPr/>
            </p:nvSpPr>
            <p:spPr>
              <a:xfrm rot="16200000">
                <a:off x="5636498" y="4990674"/>
                <a:ext cx="397176" cy="392089"/>
              </a:xfrm>
              <a:prstGeom prst="rightArrow">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76" name="Arrow: Right 75">
                <a:extLst>
                  <a:ext uri="{FF2B5EF4-FFF2-40B4-BE49-F238E27FC236}">
                    <a16:creationId xmlns="" xmlns:a16="http://schemas.microsoft.com/office/drawing/2014/main" id="{5F743DA8-D627-4579-BC3E-4E80B2226441}"/>
                  </a:ext>
                </a:extLst>
              </p:cNvPr>
              <p:cNvSpPr/>
              <p:nvPr/>
            </p:nvSpPr>
            <p:spPr>
              <a:xfrm rot="16200000">
                <a:off x="5089307" y="4990762"/>
                <a:ext cx="397176" cy="392089"/>
              </a:xfrm>
              <a:prstGeom prst="rightArrow">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77" name="Arrow: Right 76">
                <a:extLst>
                  <a:ext uri="{FF2B5EF4-FFF2-40B4-BE49-F238E27FC236}">
                    <a16:creationId xmlns="" xmlns:a16="http://schemas.microsoft.com/office/drawing/2014/main" id="{523CFD5E-76B7-4A61-84F1-F62F97841D7E}"/>
                  </a:ext>
                </a:extLst>
              </p:cNvPr>
              <p:cNvSpPr/>
              <p:nvPr/>
            </p:nvSpPr>
            <p:spPr>
              <a:xfrm rot="16200000">
                <a:off x="4276847" y="4990763"/>
                <a:ext cx="397176" cy="392089"/>
              </a:xfrm>
              <a:prstGeom prst="rightArrow">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78" name="Arrow: Right 77">
                <a:extLst>
                  <a:ext uri="{FF2B5EF4-FFF2-40B4-BE49-F238E27FC236}">
                    <a16:creationId xmlns="" xmlns:a16="http://schemas.microsoft.com/office/drawing/2014/main" id="{D686F819-42CB-43E2-A57F-3012B0A7BF1C}"/>
                  </a:ext>
                </a:extLst>
              </p:cNvPr>
              <p:cNvSpPr/>
              <p:nvPr/>
            </p:nvSpPr>
            <p:spPr>
              <a:xfrm rot="16200000">
                <a:off x="3729656" y="4990674"/>
                <a:ext cx="397176" cy="392089"/>
              </a:xfrm>
              <a:prstGeom prst="rightArrow">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80" name="TextBox 79">
              <a:extLst>
                <a:ext uri="{FF2B5EF4-FFF2-40B4-BE49-F238E27FC236}">
                  <a16:creationId xmlns="" xmlns:a16="http://schemas.microsoft.com/office/drawing/2014/main" id="{5BD7A27C-07B1-489B-82A4-27FBFA743EEF}"/>
                </a:ext>
              </a:extLst>
            </p:cNvPr>
            <p:cNvSpPr txBox="1"/>
            <p:nvPr/>
          </p:nvSpPr>
          <p:spPr>
            <a:xfrm>
              <a:off x="3208696" y="6170680"/>
              <a:ext cx="2030071"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Longitudinal</a:t>
              </a:r>
            </a:p>
          </p:txBody>
        </p:sp>
      </p:grpSp>
      <p:grpSp>
        <p:nvGrpSpPr>
          <p:cNvPr id="3" name="Group 2"/>
          <p:cNvGrpSpPr/>
          <p:nvPr/>
        </p:nvGrpSpPr>
        <p:grpSpPr>
          <a:xfrm>
            <a:off x="384977" y="2662724"/>
            <a:ext cx="1825201" cy="2298931"/>
            <a:chOff x="384977" y="2662724"/>
            <a:chExt cx="1825201" cy="2298931"/>
          </a:xfrm>
        </p:grpSpPr>
        <p:sp>
          <p:nvSpPr>
            <p:cNvPr id="81" name="TextBox 80">
              <a:extLst>
                <a:ext uri="{FF2B5EF4-FFF2-40B4-BE49-F238E27FC236}">
                  <a16:creationId xmlns="" xmlns:a16="http://schemas.microsoft.com/office/drawing/2014/main" id="{B37F50E0-41C4-4CCE-B1AB-6EA420CFF926}"/>
                </a:ext>
              </a:extLst>
            </p:cNvPr>
            <p:cNvSpPr txBox="1"/>
            <p:nvPr/>
          </p:nvSpPr>
          <p:spPr>
            <a:xfrm>
              <a:off x="384977" y="3653044"/>
              <a:ext cx="1626525"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Transverse</a:t>
              </a:r>
            </a:p>
          </p:txBody>
        </p:sp>
        <p:grpSp>
          <p:nvGrpSpPr>
            <p:cNvPr id="14" name="Group 13"/>
            <p:cNvGrpSpPr/>
            <p:nvPr/>
          </p:nvGrpSpPr>
          <p:grpSpPr>
            <a:xfrm rot="5400000">
              <a:off x="862080" y="3613557"/>
              <a:ext cx="2298931" cy="397265"/>
              <a:chOff x="3732199" y="4988131"/>
              <a:chExt cx="2298931" cy="397265"/>
            </a:xfrm>
          </p:grpSpPr>
          <p:sp>
            <p:nvSpPr>
              <p:cNvPr id="15" name="Arrow: Right 74">
                <a:extLst>
                  <a:ext uri="{FF2B5EF4-FFF2-40B4-BE49-F238E27FC236}">
                    <a16:creationId xmlns="" xmlns:a16="http://schemas.microsoft.com/office/drawing/2014/main" id="{F3B62F9C-5A37-4796-BE50-E86613190CA4}"/>
                  </a:ext>
                </a:extLst>
              </p:cNvPr>
              <p:cNvSpPr/>
              <p:nvPr/>
            </p:nvSpPr>
            <p:spPr>
              <a:xfrm rot="16200000">
                <a:off x="5636498" y="4990674"/>
                <a:ext cx="397176" cy="392089"/>
              </a:xfrm>
              <a:prstGeom prst="rightArrow">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6" name="Arrow: Right 75">
                <a:extLst>
                  <a:ext uri="{FF2B5EF4-FFF2-40B4-BE49-F238E27FC236}">
                    <a16:creationId xmlns="" xmlns:a16="http://schemas.microsoft.com/office/drawing/2014/main" id="{5F743DA8-D627-4579-BC3E-4E80B2226441}"/>
                  </a:ext>
                </a:extLst>
              </p:cNvPr>
              <p:cNvSpPr/>
              <p:nvPr/>
            </p:nvSpPr>
            <p:spPr>
              <a:xfrm rot="16200000">
                <a:off x="5089307" y="4990762"/>
                <a:ext cx="397176" cy="392089"/>
              </a:xfrm>
              <a:prstGeom prst="rightArrow">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7" name="Arrow: Right 76">
                <a:extLst>
                  <a:ext uri="{FF2B5EF4-FFF2-40B4-BE49-F238E27FC236}">
                    <a16:creationId xmlns="" xmlns:a16="http://schemas.microsoft.com/office/drawing/2014/main" id="{523CFD5E-76B7-4A61-84F1-F62F97841D7E}"/>
                  </a:ext>
                </a:extLst>
              </p:cNvPr>
              <p:cNvSpPr/>
              <p:nvPr/>
            </p:nvSpPr>
            <p:spPr>
              <a:xfrm rot="16200000">
                <a:off x="4276847" y="4990763"/>
                <a:ext cx="397176" cy="392089"/>
              </a:xfrm>
              <a:prstGeom prst="rightArrow">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8" name="Arrow: Right 77">
                <a:extLst>
                  <a:ext uri="{FF2B5EF4-FFF2-40B4-BE49-F238E27FC236}">
                    <a16:creationId xmlns="" xmlns:a16="http://schemas.microsoft.com/office/drawing/2014/main" id="{D686F819-42CB-43E2-A57F-3012B0A7BF1C}"/>
                  </a:ext>
                </a:extLst>
              </p:cNvPr>
              <p:cNvSpPr/>
              <p:nvPr/>
            </p:nvSpPr>
            <p:spPr>
              <a:xfrm rot="16200000">
                <a:off x="3729656" y="4990674"/>
                <a:ext cx="397176" cy="392089"/>
              </a:xfrm>
              <a:prstGeom prst="rightArrow">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grpSp>
      <p:pic>
        <p:nvPicPr>
          <p:cNvPr id="19" name="Picture 18" descr="A screenshot of a cell phone&#10;&#10;Description generated with high confidence">
            <a:extLst>
              <a:ext uri="{FF2B5EF4-FFF2-40B4-BE49-F238E27FC236}">
                <a16:creationId xmlns="" xmlns:a16="http://schemas.microsoft.com/office/drawing/2014/main" id="{5425B54C-AAC7-4D9A-BAD7-89337AA9BB3A}"/>
              </a:ext>
            </a:extLst>
          </p:cNvPr>
          <p:cNvPicPr>
            <a:picLocks noChangeAspect="1"/>
          </p:cNvPicPr>
          <p:nvPr/>
        </p:nvPicPr>
        <p:blipFill rotWithShape="1">
          <a:blip r:embed="rId2">
            <a:extLst>
              <a:ext uri="{28A0092B-C50C-407E-A947-70E740481C1C}">
                <a14:useLocalDpi xmlns:a14="http://schemas.microsoft.com/office/drawing/2010/main" val="0"/>
              </a:ext>
            </a:extLst>
          </a:blip>
          <a:srcRect l="63389"/>
          <a:stretch/>
        </p:blipFill>
        <p:spPr>
          <a:xfrm>
            <a:off x="6279144" y="1895583"/>
            <a:ext cx="2527563" cy="4109939"/>
          </a:xfrm>
          <a:prstGeom prst="rect">
            <a:avLst/>
          </a:prstGeom>
        </p:spPr>
      </p:pic>
      <p:sp>
        <p:nvSpPr>
          <p:cNvPr id="5" name="Rounded Rectangle 4"/>
          <p:cNvSpPr/>
          <p:nvPr/>
        </p:nvSpPr>
        <p:spPr>
          <a:xfrm>
            <a:off x="6400800" y="1944571"/>
            <a:ext cx="1184223" cy="412902"/>
          </a:xfrm>
          <a:prstGeom prst="round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6380791" y="4001563"/>
            <a:ext cx="1184223" cy="412902"/>
          </a:xfrm>
          <a:prstGeom prst="roundRect">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8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50B20656-42D9-4F45-8B56-66B842798D77}"/>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defTabSz="457200">
              <a:spcBef>
                <a:spcPct val="0"/>
              </a:spcBef>
              <a:buNone/>
              <a:defRPr sz="2400" b="1" baseline="0">
                <a:solidFill>
                  <a:prstClr val="black"/>
                </a:solidFill>
                <a:latin typeface="Arial"/>
                <a:ea typeface="+mj-ea"/>
                <a:cs typeface="Arial"/>
              </a:defRPr>
            </a:lvl1pPr>
          </a:lstStyle>
          <a:p>
            <a:r>
              <a:rPr lang="en-US" dirty="0"/>
              <a:t>Significance of the Ax Channels</a:t>
            </a:r>
          </a:p>
        </p:txBody>
      </p:sp>
      <p:sp>
        <p:nvSpPr>
          <p:cNvPr id="9" name="Content Placeholder 2">
            <a:extLst>
              <a:ext uri="{FF2B5EF4-FFF2-40B4-BE49-F238E27FC236}">
                <a16:creationId xmlns="" xmlns:a16="http://schemas.microsoft.com/office/drawing/2014/main" id="{86CE6617-8B27-45E4-93F1-D533E2E5A35C}"/>
              </a:ext>
            </a:extLst>
          </p:cNvPr>
          <p:cNvSpPr txBox="1">
            <a:spLocks/>
          </p:cNvSpPr>
          <p:nvPr/>
        </p:nvSpPr>
        <p:spPr>
          <a:xfrm>
            <a:off x="4940710" y="816354"/>
            <a:ext cx="3974690" cy="2394622"/>
          </a:xfrm>
        </p:spPr>
        <p:txBody>
          <a:bodyPr lIns="0" tIns="0" rIns="0" bIns="0">
            <a:noAutofit/>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marL="174625" indent="-174625">
              <a:spcBef>
                <a:spcPts val="0"/>
              </a:spcBef>
              <a:spcAft>
                <a:spcPts val="600"/>
              </a:spcAft>
              <a:buFont typeface="Arial" panose="020B0604020202020204" pitchFamily="34" charset="0"/>
              <a:buChar char="•"/>
            </a:pPr>
            <a:r>
              <a:rPr lang="en-US" sz="1800" b="1" dirty="0" smtClean="0">
                <a:latin typeface="Arial" panose="020B0604020202020204" pitchFamily="34" charset="0"/>
                <a:cs typeface="Arial" panose="020B0604020202020204" pitchFamily="34" charset="0"/>
              </a:rPr>
              <a:t>An electrode’s </a:t>
            </a:r>
            <a:r>
              <a:rPr lang="en-US" sz="1800" b="1" dirty="0">
                <a:latin typeface="Arial" panose="020B0604020202020204" pitchFamily="34" charset="0"/>
                <a:cs typeface="Arial" panose="020B0604020202020204" pitchFamily="34" charset="0"/>
              </a:rPr>
              <a:t>position on the scalp makes it susceptible to specific type of </a:t>
            </a:r>
            <a:r>
              <a:rPr lang="en-US" sz="1800" b="1" dirty="0" smtClean="0">
                <a:latin typeface="Arial" panose="020B0604020202020204" pitchFamily="34" charset="0"/>
                <a:cs typeface="Arial" panose="020B0604020202020204" pitchFamily="34" charset="0"/>
              </a:rPr>
              <a:t>artifacts:</a:t>
            </a:r>
          </a:p>
          <a:p>
            <a:pPr marL="354013" indent="-177800">
              <a:spcBef>
                <a:spcPts val="0"/>
              </a:spcBef>
              <a:buFont typeface="Wingdings" charset="2"/>
              <a:buChar char="§"/>
            </a:pPr>
            <a:r>
              <a:rPr lang="en-US" sz="1800" b="1" dirty="0">
                <a:latin typeface="Arial" panose="020B0604020202020204" pitchFamily="34" charset="0"/>
                <a:cs typeface="Arial" panose="020B0604020202020204" pitchFamily="34" charset="0"/>
              </a:rPr>
              <a:t>Chewing → T5, </a:t>
            </a:r>
            <a:r>
              <a:rPr lang="en-US" sz="1800" b="1" dirty="0" smtClean="0">
                <a:latin typeface="Arial" panose="020B0604020202020204" pitchFamily="34" charset="0"/>
                <a:cs typeface="Arial" panose="020B0604020202020204" pitchFamily="34" charset="0"/>
              </a:rPr>
              <a:t>T6</a:t>
            </a:r>
          </a:p>
          <a:p>
            <a:pPr marL="354013" indent="-177800">
              <a:spcBef>
                <a:spcPts val="0"/>
              </a:spcBef>
              <a:spcAft>
                <a:spcPts val="600"/>
              </a:spcAft>
              <a:buFont typeface="Wingdings" charset="2"/>
              <a:buChar char="§"/>
            </a:pPr>
            <a:r>
              <a:rPr lang="en-US" sz="1800" b="1" dirty="0" smtClean="0">
                <a:latin typeface="Arial" panose="020B0604020202020204" pitchFamily="34" charset="0"/>
                <a:cs typeface="Arial" panose="020B0604020202020204" pitchFamily="34" charset="0"/>
              </a:rPr>
              <a:t>Head </a:t>
            </a:r>
            <a:r>
              <a:rPr lang="en-US" sz="1800" b="1" dirty="0">
                <a:latin typeface="Arial" panose="020B0604020202020204" pitchFamily="34" charset="0"/>
                <a:cs typeface="Arial" panose="020B0604020202020204" pitchFamily="34" charset="0"/>
              </a:rPr>
              <a:t>bobbing → O1, </a:t>
            </a:r>
            <a:r>
              <a:rPr lang="en-US" sz="1800" b="1" dirty="0" smtClean="0">
                <a:latin typeface="Arial" panose="020B0604020202020204" pitchFamily="34" charset="0"/>
                <a:cs typeface="Arial" panose="020B0604020202020204" pitchFamily="34" charset="0"/>
              </a:rPr>
              <a:t>O2</a:t>
            </a:r>
            <a:endParaRPr lang="en-US" sz="1800" b="1" dirty="0">
              <a:latin typeface="Arial" panose="020B0604020202020204" pitchFamily="34" charset="0"/>
              <a:cs typeface="Arial" panose="020B0604020202020204" pitchFamily="34" charset="0"/>
            </a:endParaRPr>
          </a:p>
          <a:p>
            <a:pPr marL="174625" indent="-174625">
              <a:spcBef>
                <a:spcPts val="0"/>
              </a:spcBef>
              <a:spcAft>
                <a:spcPts val="1200"/>
              </a:spcAft>
              <a:buFont typeface="Arial" panose="020B0604020202020204" pitchFamily="34" charset="0"/>
              <a:buChar char="•"/>
            </a:pPr>
            <a:r>
              <a:rPr lang="en-US" sz="1800" b="1" dirty="0" smtClean="0">
                <a:latin typeface="Arial" panose="020B0604020202020204" pitchFamily="34" charset="0"/>
                <a:cs typeface="Arial" panose="020B0604020202020204" pitchFamily="34" charset="0"/>
              </a:rPr>
              <a:t>Reference </a:t>
            </a:r>
            <a:r>
              <a:rPr lang="en-US" sz="1800" b="1" dirty="0">
                <a:latin typeface="Arial" panose="020B0604020202020204" pitchFamily="34" charset="0"/>
                <a:cs typeface="Arial" panose="020B0604020202020204" pitchFamily="34" charset="0"/>
              </a:rPr>
              <a:t>channels Ax are usually noisy because they are attached to the patient’s ears.</a:t>
            </a:r>
          </a:p>
        </p:txBody>
      </p:sp>
      <p:pic>
        <p:nvPicPr>
          <p:cNvPr id="11" name="Picture 10" descr="A close up of an animal&#10;&#10;Description generated with high confidence">
            <a:extLst>
              <a:ext uri="{FF2B5EF4-FFF2-40B4-BE49-F238E27FC236}">
                <a16:creationId xmlns="" xmlns:a16="http://schemas.microsoft.com/office/drawing/2014/main" id="{CCC6DFB9-CF6C-4418-BD4D-A83F2D732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24021"/>
            <a:ext cx="4343400" cy="2348557"/>
          </a:xfrm>
          <a:prstGeom prst="rect">
            <a:avLst/>
          </a:prstGeom>
          <a:ln w="25400">
            <a:noFill/>
          </a:ln>
          <a:effectLst>
            <a:outerShdw blurRad="292100" dist="139700" dir="2700000" algn="tl" rotWithShape="0">
              <a:srgbClr val="333333">
                <a:alpha val="65000"/>
              </a:srgbClr>
            </a:outerShdw>
          </a:effectLst>
        </p:spPr>
      </p:pic>
      <p:pic>
        <p:nvPicPr>
          <p:cNvPr id="13" name="Picture 12" descr="A close up of a map&#10;&#10;Description generated with high confidence">
            <a:extLst>
              <a:ext uri="{FF2B5EF4-FFF2-40B4-BE49-F238E27FC236}">
                <a16:creationId xmlns="" xmlns:a16="http://schemas.microsoft.com/office/drawing/2014/main" id="{355FE14A-BFCC-410B-BAEA-4B2027BD7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707728"/>
            <a:ext cx="4343400" cy="2388088"/>
          </a:xfrm>
          <a:prstGeom prst="rect">
            <a:avLst/>
          </a:prstGeom>
          <a:ln w="25400">
            <a:noFill/>
          </a:ln>
          <a:effectLst>
            <a:outerShdw blurRad="292100" dist="139700" dir="2700000" algn="tl" rotWithShape="0">
              <a:srgbClr val="333333">
                <a:alpha val="65000"/>
              </a:srgbClr>
            </a:outerShdw>
          </a:effectLst>
        </p:spPr>
      </p:pic>
      <p:sp>
        <p:nvSpPr>
          <p:cNvPr id="14" name="Content Placeholder 2">
            <a:extLst>
              <a:ext uri="{FF2B5EF4-FFF2-40B4-BE49-F238E27FC236}">
                <a16:creationId xmlns="" xmlns:a16="http://schemas.microsoft.com/office/drawing/2014/main" id="{683C5302-B4F7-462A-AA48-8A8646A86016}"/>
              </a:ext>
            </a:extLst>
          </p:cNvPr>
          <p:cNvSpPr txBox="1">
            <a:spLocks/>
          </p:cNvSpPr>
          <p:nvPr/>
        </p:nvSpPr>
        <p:spPr>
          <a:xfrm>
            <a:off x="198862" y="3816132"/>
            <a:ext cx="3566582" cy="2429463"/>
          </a:xfrm>
        </p:spPr>
        <p:txBody>
          <a:bodyPr lIns="0" tIns="0" rIns="0" bIns="0">
            <a:noAutofit/>
          </a:bodyPr>
          <a:lstStyle>
            <a:defPPr>
              <a:defRPr lang="en-US"/>
            </a:defPPr>
            <a:lvl1pPr marL="285750" indent="-285750" defTabSz="457200">
              <a:spcBef>
                <a:spcPct val="20000"/>
              </a:spcBef>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pPr marL="174625" indent="-174625">
              <a:spcBef>
                <a:spcPts val="0"/>
              </a:spcBef>
              <a:spcAft>
                <a:spcPts val="1200"/>
              </a:spcAft>
            </a:pPr>
            <a:r>
              <a:rPr lang="en-US" dirty="0"/>
              <a:t>Bipolar </a:t>
            </a:r>
            <a:r>
              <a:rPr lang="en-US" dirty="0" smtClean="0"/>
              <a:t>montages (TCP) </a:t>
            </a:r>
            <a:r>
              <a:rPr lang="en-US" dirty="0"/>
              <a:t>make it easier to differentiate noisy channels from clean </a:t>
            </a:r>
            <a:r>
              <a:rPr lang="en-US" dirty="0" smtClean="0"/>
              <a:t>signals.</a:t>
            </a:r>
          </a:p>
          <a:p>
            <a:pPr marL="174625" indent="-174625">
              <a:spcBef>
                <a:spcPts val="0"/>
              </a:spcBef>
              <a:spcAft>
                <a:spcPts val="1200"/>
              </a:spcAft>
            </a:pPr>
            <a:r>
              <a:rPr lang="en-US" dirty="0" smtClean="0"/>
              <a:t>Subtraction </a:t>
            </a:r>
            <a:r>
              <a:rPr lang="en-US" dirty="0"/>
              <a:t>of adjacent channels removes </a:t>
            </a:r>
            <a:r>
              <a:rPr lang="en-US" dirty="0" smtClean="0"/>
              <a:t>noise and makes </a:t>
            </a:r>
            <a:r>
              <a:rPr lang="en-US" dirty="0"/>
              <a:t>it easier to </a:t>
            </a:r>
            <a:r>
              <a:rPr lang="en-US" dirty="0" smtClean="0"/>
              <a:t>determine the locality </a:t>
            </a:r>
            <a:r>
              <a:rPr lang="en-US" dirty="0"/>
              <a:t>of an </a:t>
            </a:r>
            <a:r>
              <a:rPr lang="en-US" dirty="0" smtClean="0"/>
              <a:t>event</a:t>
            </a:r>
            <a:r>
              <a:rPr lang="en-US" dirty="0"/>
              <a:t> </a:t>
            </a:r>
            <a:r>
              <a:rPr lang="en-US" dirty="0" smtClean="0"/>
              <a:t>(e.g., </a:t>
            </a:r>
            <a:r>
              <a:rPr lang="en-US" dirty="0"/>
              <a:t>p</a:t>
            </a:r>
            <a:r>
              <a:rPr lang="en-US" dirty="0" smtClean="0"/>
              <a:t>hase </a:t>
            </a:r>
            <a:r>
              <a:rPr lang="en-US" dirty="0"/>
              <a:t>r</a:t>
            </a:r>
            <a:r>
              <a:rPr lang="en-US" dirty="0" smtClean="0"/>
              <a:t>eversals</a:t>
            </a:r>
            <a:r>
              <a:rPr lang="en-US" dirty="0"/>
              <a:t>)</a:t>
            </a:r>
          </a:p>
        </p:txBody>
      </p:sp>
      <p:sp>
        <p:nvSpPr>
          <p:cNvPr id="7" name="TextBox 6">
            <a:extLst>
              <a:ext uri="{FF2B5EF4-FFF2-40B4-BE49-F238E27FC236}">
                <a16:creationId xmlns="" xmlns:a16="http://schemas.microsoft.com/office/drawing/2014/main" id="{8AB7481E-4BCE-4FEF-8BD6-B41DD5F43E8E}"/>
              </a:ext>
            </a:extLst>
          </p:cNvPr>
          <p:cNvSpPr txBox="1"/>
          <p:nvPr/>
        </p:nvSpPr>
        <p:spPr>
          <a:xfrm>
            <a:off x="228600" y="3144372"/>
            <a:ext cx="434340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Sampled </a:t>
            </a:r>
            <a:r>
              <a:rPr lang="en-US" b="1" dirty="0">
                <a:latin typeface="Arial" panose="020B0604020202020204" pitchFamily="34" charset="0"/>
                <a:cs typeface="Arial" panose="020B0604020202020204" pitchFamily="34" charset="0"/>
              </a:rPr>
              <a:t>Data</a:t>
            </a:r>
          </a:p>
        </p:txBody>
      </p:sp>
      <p:sp>
        <p:nvSpPr>
          <p:cNvPr id="8" name="TextBox 7">
            <a:extLst>
              <a:ext uri="{FF2B5EF4-FFF2-40B4-BE49-F238E27FC236}">
                <a16:creationId xmlns="" xmlns:a16="http://schemas.microsoft.com/office/drawing/2014/main" id="{F8D2DED2-BFC0-4D01-9F66-072DF69C2420}"/>
              </a:ext>
            </a:extLst>
          </p:cNvPr>
          <p:cNvSpPr txBox="1"/>
          <p:nvPr/>
        </p:nvSpPr>
        <p:spPr>
          <a:xfrm>
            <a:off x="4572000" y="6245596"/>
            <a:ext cx="43434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After Application of a TCP Montage</a:t>
            </a:r>
          </a:p>
        </p:txBody>
      </p:sp>
      <p:cxnSp>
        <p:nvCxnSpPr>
          <p:cNvPr id="10" name="Straight Arrow Connector 9">
            <a:extLst>
              <a:ext uri="{FF2B5EF4-FFF2-40B4-BE49-F238E27FC236}">
                <a16:creationId xmlns="" xmlns:a16="http://schemas.microsoft.com/office/drawing/2014/main" id="{DC55D3F2-E256-408E-AE45-C61ACCEAD24F}"/>
              </a:ext>
            </a:extLst>
          </p:cNvPr>
          <p:cNvCxnSpPr/>
          <p:nvPr/>
        </p:nvCxnSpPr>
        <p:spPr>
          <a:xfrm flipH="1">
            <a:off x="4022570" y="576199"/>
            <a:ext cx="266700" cy="39744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 xmlns:a16="http://schemas.microsoft.com/office/drawing/2014/main" id="{889C8617-0057-4A88-A1EF-27478E9041E8}"/>
              </a:ext>
            </a:extLst>
          </p:cNvPr>
          <p:cNvCxnSpPr>
            <a:cxnSpLocks/>
          </p:cNvCxnSpPr>
          <p:nvPr/>
        </p:nvCxnSpPr>
        <p:spPr>
          <a:xfrm flipH="1">
            <a:off x="3765444" y="576199"/>
            <a:ext cx="523826" cy="26394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 xmlns:a16="http://schemas.microsoft.com/office/drawing/2014/main" id="{C317BDFE-E9C8-4918-90AB-EF06CE16DA43}"/>
              </a:ext>
            </a:extLst>
          </p:cNvPr>
          <p:cNvCxnSpPr>
            <a:cxnSpLocks/>
          </p:cNvCxnSpPr>
          <p:nvPr/>
        </p:nvCxnSpPr>
        <p:spPr>
          <a:xfrm flipH="1">
            <a:off x="3517696" y="576199"/>
            <a:ext cx="771574" cy="28347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 xmlns:a16="http://schemas.microsoft.com/office/drawing/2014/main" id="{CE77CC3B-30B2-4D4A-9F78-8A8304DE9092}"/>
              </a:ext>
            </a:extLst>
          </p:cNvPr>
          <p:cNvCxnSpPr>
            <a:cxnSpLocks/>
          </p:cNvCxnSpPr>
          <p:nvPr/>
        </p:nvCxnSpPr>
        <p:spPr>
          <a:xfrm flipH="1">
            <a:off x="3289145" y="586031"/>
            <a:ext cx="1000125" cy="19872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 xmlns:a16="http://schemas.microsoft.com/office/drawing/2014/main" id="{4DE4A498-A741-4AA8-BF63-B82A685093E5}"/>
              </a:ext>
            </a:extLst>
          </p:cNvPr>
          <p:cNvSpPr txBox="1"/>
          <p:nvPr/>
        </p:nvSpPr>
        <p:spPr>
          <a:xfrm>
            <a:off x="4203291" y="393357"/>
            <a:ext cx="1126619"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Artifacts</a:t>
            </a:r>
          </a:p>
        </p:txBody>
      </p:sp>
      <p:cxnSp>
        <p:nvCxnSpPr>
          <p:cNvPr id="18" name="Straight Arrow Connector 17">
            <a:extLst>
              <a:ext uri="{FF2B5EF4-FFF2-40B4-BE49-F238E27FC236}">
                <a16:creationId xmlns="" xmlns:a16="http://schemas.microsoft.com/office/drawing/2014/main" id="{D06B185E-AFCC-4B20-980F-E007DA7B1152}"/>
              </a:ext>
            </a:extLst>
          </p:cNvPr>
          <p:cNvCxnSpPr>
            <a:cxnSpLocks/>
          </p:cNvCxnSpPr>
          <p:nvPr/>
        </p:nvCxnSpPr>
        <p:spPr>
          <a:xfrm>
            <a:off x="4405316" y="4623538"/>
            <a:ext cx="847725" cy="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 xmlns:a16="http://schemas.microsoft.com/office/drawing/2014/main" id="{AC806581-3FED-4965-AD16-125164C35730}"/>
              </a:ext>
            </a:extLst>
          </p:cNvPr>
          <p:cNvCxnSpPr>
            <a:cxnSpLocks/>
          </p:cNvCxnSpPr>
          <p:nvPr/>
        </p:nvCxnSpPr>
        <p:spPr>
          <a:xfrm>
            <a:off x="4425625" y="5210199"/>
            <a:ext cx="2270143"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 xmlns:a16="http://schemas.microsoft.com/office/drawing/2014/main" id="{EF13A16D-324E-46E7-9078-EE1D548060CE}"/>
              </a:ext>
            </a:extLst>
          </p:cNvPr>
          <p:cNvSpPr txBox="1"/>
          <p:nvPr/>
        </p:nvSpPr>
        <p:spPr>
          <a:xfrm>
            <a:off x="4159047" y="3729790"/>
            <a:ext cx="289998" cy="2585323"/>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Artifacts</a:t>
            </a:r>
          </a:p>
        </p:txBody>
      </p:sp>
      <p:sp>
        <p:nvSpPr>
          <p:cNvPr id="21" name="TextBox 20">
            <a:extLst>
              <a:ext uri="{FF2B5EF4-FFF2-40B4-BE49-F238E27FC236}">
                <a16:creationId xmlns="" xmlns:a16="http://schemas.microsoft.com/office/drawing/2014/main" id="{A6B79CC0-E090-49E0-8F4C-ED5ED309E4E5}"/>
              </a:ext>
            </a:extLst>
          </p:cNvPr>
          <p:cNvSpPr txBox="1"/>
          <p:nvPr/>
        </p:nvSpPr>
        <p:spPr>
          <a:xfrm rot="5400000">
            <a:off x="8041073" y="4196660"/>
            <a:ext cx="426246" cy="226111"/>
          </a:xfrm>
          <a:prstGeom prst="rect">
            <a:avLst/>
          </a:prstGeom>
          <a:noFill/>
          <a:ln w="38100" cmpd="thinThick">
            <a:solidFill>
              <a:srgbClr val="C00000"/>
            </a:solidFill>
            <a:prstDash val="solid"/>
          </a:ln>
        </p:spPr>
        <p:txBody>
          <a:bodyPr wrap="square" rtlCol="0">
            <a:spAutoFit/>
          </a:bodyPr>
          <a:lstStyle/>
          <a:p>
            <a:endParaRPr lang="en-US" sz="800" dirty="0"/>
          </a:p>
        </p:txBody>
      </p:sp>
      <p:sp>
        <p:nvSpPr>
          <p:cNvPr id="22" name="TextBox 21">
            <a:extLst>
              <a:ext uri="{FF2B5EF4-FFF2-40B4-BE49-F238E27FC236}">
                <a16:creationId xmlns="" xmlns:a16="http://schemas.microsoft.com/office/drawing/2014/main" id="{574941FD-8869-440A-9E6D-AC52214487EE}"/>
              </a:ext>
            </a:extLst>
          </p:cNvPr>
          <p:cNvSpPr txBox="1"/>
          <p:nvPr/>
        </p:nvSpPr>
        <p:spPr>
          <a:xfrm>
            <a:off x="6743700" y="3727260"/>
            <a:ext cx="2060684" cy="369332"/>
          </a:xfrm>
          <a:prstGeom prst="rect">
            <a:avLst/>
          </a:prstGeom>
          <a:noFill/>
        </p:spPr>
        <p:txBody>
          <a:bodyPr wrap="square" rtlCol="0">
            <a:spAutoFit/>
          </a:bodyPr>
          <a:lstStyle/>
          <a:p>
            <a:pPr algn="ctr"/>
            <a:r>
              <a:rPr lang="en-US" b="1" dirty="0">
                <a:solidFill>
                  <a:srgbClr val="C00000"/>
                </a:solidFill>
                <a:latin typeface="Arial" panose="020B0604020202020204" pitchFamily="34" charset="0"/>
                <a:cs typeface="Arial" panose="020B0604020202020204" pitchFamily="34" charset="0"/>
              </a:rPr>
              <a:t>Phase Reversal</a:t>
            </a:r>
          </a:p>
        </p:txBody>
      </p:sp>
    </p:spTree>
    <p:extLst>
      <p:ext uri="{BB962C8B-B14F-4D97-AF65-F5344CB8AC3E}">
        <p14:creationId xmlns:p14="http://schemas.microsoft.com/office/powerpoint/2010/main" val="277326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9"/>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9"/>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9"/>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9"/>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9"/>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9"/>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9"/>
                                          </p:stCondLst>
                                        </p:cTn>
                                        <p:tgtEl>
                                          <p:spTgt spid="19"/>
                                        </p:tgtEl>
                                        <p:attrNameLst>
                                          <p:attrName>style.visibility</p:attrName>
                                        </p:attrNameLst>
                                      </p:cBhvr>
                                      <p:to>
                                        <p:strVal val="visible"/>
                                      </p:to>
                                    </p:set>
                                  </p:childTnLst>
                                </p:cTn>
                              </p:par>
                            </p:childTnLst>
                          </p:cTn>
                        </p:par>
                        <p:par>
                          <p:cTn id="49" fill="hold">
                            <p:stCondLst>
                              <p:cond delay="10"/>
                            </p:stCondLst>
                            <p:childTnLst>
                              <p:par>
                                <p:cTn id="50" presetID="1" presetClass="entr" presetSubtype="0" fill="hold" grpId="0" nodeType="afterEffect">
                                  <p:stCondLst>
                                    <p:cond delay="0"/>
                                  </p:stCondLst>
                                  <p:childTnLst>
                                    <p:set>
                                      <p:cBhvr>
                                        <p:cTn id="51" dur="1" fill="hold">
                                          <p:stCondLst>
                                            <p:cond delay="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016B75EE-6EC6-4CDF-8504-4E9747339195}"/>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lvl1pPr defTabSz="457200">
              <a:spcBef>
                <a:spcPct val="0"/>
              </a:spcBef>
              <a:buNone/>
              <a:defRPr sz="2400" b="1" baseline="0">
                <a:solidFill>
                  <a:prstClr val="black"/>
                </a:solidFill>
                <a:latin typeface="Arial"/>
                <a:ea typeface="+mj-ea"/>
                <a:cs typeface="Arial"/>
              </a:defRPr>
            </a:lvl1pPr>
          </a:lstStyle>
          <a:p>
            <a:r>
              <a:rPr lang="en-US" dirty="0"/>
              <a:t>Selecting Channel Configurations</a:t>
            </a:r>
          </a:p>
        </p:txBody>
      </p:sp>
      <p:sp>
        <p:nvSpPr>
          <p:cNvPr id="5" name="Text Placeholder 2">
            <a:extLst>
              <a:ext uri="{FF2B5EF4-FFF2-40B4-BE49-F238E27FC236}">
                <a16:creationId xmlns="" xmlns:a16="http://schemas.microsoft.com/office/drawing/2014/main" id="{33CDC1CD-374B-4204-998D-9BCC0B1C5259}"/>
              </a:ext>
            </a:extLst>
          </p:cNvPr>
          <p:cNvSpPr>
            <a:spLocks noGrp="1"/>
          </p:cNvSpPr>
          <p:nvPr>
            <p:ph type="body" idx="1"/>
          </p:nvPr>
        </p:nvSpPr>
        <p:spPr>
          <a:xfrm>
            <a:off x="199104" y="785296"/>
            <a:ext cx="8716296" cy="1189071"/>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There are too many combinations to do an exhaustive search.</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Choose channel configurations based on domain knowledge.</a:t>
            </a:r>
          </a:p>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Strategy: maximize spatial information for each channel </a:t>
            </a:r>
            <a:r>
              <a:rPr lang="en-US" sz="1800" b="1" dirty="0" smtClean="0">
                <a:latin typeface="Arial" panose="020B0604020202020204" pitchFamily="34" charset="0"/>
                <a:cs typeface="Arial" panose="020B0604020202020204" pitchFamily="34" charset="0"/>
              </a:rPr>
              <a:t>configuration.</a:t>
            </a:r>
            <a:endParaRPr lang="en-US" sz="1800" b="1" dirty="0">
              <a:latin typeface="Arial" panose="020B0604020202020204" pitchFamily="34" charset="0"/>
              <a:cs typeface="Arial" panose="020B0604020202020204" pitchFamily="34" charset="0"/>
            </a:endParaRPr>
          </a:p>
        </p:txBody>
      </p:sp>
      <p:sp>
        <p:nvSpPr>
          <p:cNvPr id="6" name="Text Placeholder 2">
            <a:extLst>
              <a:ext uri="{FF2B5EF4-FFF2-40B4-BE49-F238E27FC236}">
                <a16:creationId xmlns="" xmlns:a16="http://schemas.microsoft.com/office/drawing/2014/main" id="{8B467BA0-6145-477F-8143-9D0AF9BE9570}"/>
              </a:ext>
            </a:extLst>
          </p:cNvPr>
          <p:cNvSpPr txBox="1">
            <a:spLocks/>
          </p:cNvSpPr>
          <p:nvPr/>
        </p:nvSpPr>
        <p:spPr>
          <a:xfrm>
            <a:off x="628650" y="1974367"/>
            <a:ext cx="7886700" cy="940355"/>
          </a:xfrm>
        </p:spPr>
        <p:txBody>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endParaRPr lang="en-US" sz="1800" b="1" dirty="0">
              <a:latin typeface="Arial" panose="020B0604020202020204" pitchFamily="34" charset="0"/>
              <a:cs typeface="Arial" panose="020B0604020202020204" pitchFamily="34" charset="0"/>
            </a:endParaRPr>
          </a:p>
        </p:txBody>
      </p:sp>
      <p:pic>
        <p:nvPicPr>
          <p:cNvPr id="8" name="Picture 7" descr="A close up of a necklace&#10;&#10;Description generated with high confidence">
            <a:extLst>
              <a:ext uri="{FF2B5EF4-FFF2-40B4-BE49-F238E27FC236}">
                <a16:creationId xmlns="" xmlns:a16="http://schemas.microsoft.com/office/drawing/2014/main" id="{FB9DB5F9-3107-4545-8327-32156837C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523" y="2237783"/>
            <a:ext cx="1944957" cy="1688076"/>
          </a:xfrm>
          <a:prstGeom prst="rect">
            <a:avLst/>
          </a:prstGeom>
        </p:spPr>
      </p:pic>
      <p:pic>
        <p:nvPicPr>
          <p:cNvPr id="10" name="Picture 9" descr="A picture containing object&#10;&#10;Description generated with very high confidence">
            <a:extLst>
              <a:ext uri="{FF2B5EF4-FFF2-40B4-BE49-F238E27FC236}">
                <a16:creationId xmlns="" xmlns:a16="http://schemas.microsoft.com/office/drawing/2014/main" id="{A78986C6-3E6A-48F4-9FA5-4AAD7EF9A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21" y="4339124"/>
            <a:ext cx="1944957" cy="1688076"/>
          </a:xfrm>
          <a:prstGeom prst="rect">
            <a:avLst/>
          </a:prstGeom>
        </p:spPr>
      </p:pic>
      <p:pic>
        <p:nvPicPr>
          <p:cNvPr id="12" name="Picture 11">
            <a:extLst>
              <a:ext uri="{FF2B5EF4-FFF2-40B4-BE49-F238E27FC236}">
                <a16:creationId xmlns="" xmlns:a16="http://schemas.microsoft.com/office/drawing/2014/main" id="{2A5CA1B0-B2AD-41D7-A119-E22EFE87A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6621" y="4343400"/>
            <a:ext cx="1944957" cy="1688076"/>
          </a:xfrm>
          <a:prstGeom prst="rect">
            <a:avLst/>
          </a:prstGeom>
        </p:spPr>
      </p:pic>
      <p:pic>
        <p:nvPicPr>
          <p:cNvPr id="14" name="Picture 13">
            <a:extLst>
              <a:ext uri="{FF2B5EF4-FFF2-40B4-BE49-F238E27FC236}">
                <a16:creationId xmlns="" xmlns:a16="http://schemas.microsoft.com/office/drawing/2014/main" id="{EC4CD133-84BC-4EFD-831C-53964E8AAC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3522" y="4326874"/>
            <a:ext cx="1944957" cy="1688076"/>
          </a:xfrm>
          <a:prstGeom prst="rect">
            <a:avLst/>
          </a:prstGeom>
        </p:spPr>
      </p:pic>
      <p:pic>
        <p:nvPicPr>
          <p:cNvPr id="16" name="Picture 15" descr="A close up of a necklace&#10;&#10;Description generated with high confidence">
            <a:extLst>
              <a:ext uri="{FF2B5EF4-FFF2-40B4-BE49-F238E27FC236}">
                <a16:creationId xmlns="" xmlns:a16="http://schemas.microsoft.com/office/drawing/2014/main" id="{251923F5-0638-4DAF-BF44-A09BC1D06F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192" y="2210744"/>
            <a:ext cx="1944957" cy="1688076"/>
          </a:xfrm>
          <a:prstGeom prst="rect">
            <a:avLst/>
          </a:prstGeom>
        </p:spPr>
      </p:pic>
      <p:pic>
        <p:nvPicPr>
          <p:cNvPr id="18" name="Picture 17" descr="A close up of a necklace&#10;&#10;Description generated with high confidence">
            <a:extLst>
              <a:ext uri="{FF2B5EF4-FFF2-40B4-BE49-F238E27FC236}">
                <a16:creationId xmlns="" xmlns:a16="http://schemas.microsoft.com/office/drawing/2014/main" id="{C0190F49-B3E9-4A69-8B04-5B9C40EBF5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1696" y="2230761"/>
            <a:ext cx="1944957" cy="1688076"/>
          </a:xfrm>
          <a:prstGeom prst="rect">
            <a:avLst/>
          </a:prstGeom>
        </p:spPr>
      </p:pic>
      <p:sp>
        <p:nvSpPr>
          <p:cNvPr id="19" name="Text Placeholder 2">
            <a:extLst>
              <a:ext uri="{FF2B5EF4-FFF2-40B4-BE49-F238E27FC236}">
                <a16:creationId xmlns="" xmlns:a16="http://schemas.microsoft.com/office/drawing/2014/main" id="{EC6651AE-D06E-468D-B878-BDFFDB983887}"/>
              </a:ext>
            </a:extLst>
          </p:cNvPr>
          <p:cNvSpPr txBox="1">
            <a:spLocks/>
          </p:cNvSpPr>
          <p:nvPr/>
        </p:nvSpPr>
        <p:spPr>
          <a:xfrm>
            <a:off x="1322850" y="3926259"/>
            <a:ext cx="1356181" cy="355065"/>
          </a:xfrm>
        </p:spPr>
        <p:txBody>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22 Channels</a:t>
            </a:r>
          </a:p>
        </p:txBody>
      </p:sp>
      <p:sp>
        <p:nvSpPr>
          <p:cNvPr id="20" name="Text Placeholder 2">
            <a:extLst>
              <a:ext uri="{FF2B5EF4-FFF2-40B4-BE49-F238E27FC236}">
                <a16:creationId xmlns="" xmlns:a16="http://schemas.microsoft.com/office/drawing/2014/main" id="{534428FA-5BFF-4004-A047-EF5D766337B7}"/>
              </a:ext>
            </a:extLst>
          </p:cNvPr>
          <p:cNvSpPr txBox="1">
            <a:spLocks/>
          </p:cNvSpPr>
          <p:nvPr/>
        </p:nvSpPr>
        <p:spPr>
          <a:xfrm>
            <a:off x="3565757" y="3927986"/>
            <a:ext cx="1356181" cy="355065"/>
          </a:xfrm>
        </p:spPr>
        <p:txBody>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20 Channels</a:t>
            </a:r>
          </a:p>
        </p:txBody>
      </p:sp>
      <p:sp>
        <p:nvSpPr>
          <p:cNvPr id="21" name="Text Placeholder 2">
            <a:extLst>
              <a:ext uri="{FF2B5EF4-FFF2-40B4-BE49-F238E27FC236}">
                <a16:creationId xmlns="" xmlns:a16="http://schemas.microsoft.com/office/drawing/2014/main" id="{BF62305A-BF22-4D2E-A7A3-BFB50591C999}"/>
              </a:ext>
            </a:extLst>
          </p:cNvPr>
          <p:cNvSpPr txBox="1">
            <a:spLocks/>
          </p:cNvSpPr>
          <p:nvPr/>
        </p:nvSpPr>
        <p:spPr>
          <a:xfrm>
            <a:off x="6181711" y="3926259"/>
            <a:ext cx="1356181" cy="355065"/>
          </a:xfrm>
        </p:spPr>
        <p:txBody>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16 Channels</a:t>
            </a:r>
          </a:p>
        </p:txBody>
      </p:sp>
      <p:sp>
        <p:nvSpPr>
          <p:cNvPr id="22" name="Text Placeholder 2">
            <a:extLst>
              <a:ext uri="{FF2B5EF4-FFF2-40B4-BE49-F238E27FC236}">
                <a16:creationId xmlns="" xmlns:a16="http://schemas.microsoft.com/office/drawing/2014/main" id="{D8CEE99D-9987-4D8D-BA0A-08E618D34023}"/>
              </a:ext>
            </a:extLst>
          </p:cNvPr>
          <p:cNvSpPr txBox="1">
            <a:spLocks/>
          </p:cNvSpPr>
          <p:nvPr/>
        </p:nvSpPr>
        <p:spPr>
          <a:xfrm>
            <a:off x="1303109" y="6112439"/>
            <a:ext cx="1356181" cy="355065"/>
          </a:xfrm>
        </p:spPr>
        <p:txBody>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8 Channels</a:t>
            </a:r>
          </a:p>
        </p:txBody>
      </p:sp>
      <p:sp>
        <p:nvSpPr>
          <p:cNvPr id="23" name="Text Placeholder 2">
            <a:extLst>
              <a:ext uri="{FF2B5EF4-FFF2-40B4-BE49-F238E27FC236}">
                <a16:creationId xmlns="" xmlns:a16="http://schemas.microsoft.com/office/drawing/2014/main" id="{1249CA43-F831-40BA-9253-6C630EA6FBFE}"/>
              </a:ext>
            </a:extLst>
          </p:cNvPr>
          <p:cNvSpPr txBox="1">
            <a:spLocks/>
          </p:cNvSpPr>
          <p:nvPr/>
        </p:nvSpPr>
        <p:spPr>
          <a:xfrm>
            <a:off x="3565757" y="6115581"/>
            <a:ext cx="1356181" cy="355065"/>
          </a:xfrm>
        </p:spPr>
        <p:txBody>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4 Channels</a:t>
            </a:r>
          </a:p>
        </p:txBody>
      </p:sp>
      <p:sp>
        <p:nvSpPr>
          <p:cNvPr id="24" name="Text Placeholder 2">
            <a:extLst>
              <a:ext uri="{FF2B5EF4-FFF2-40B4-BE49-F238E27FC236}">
                <a16:creationId xmlns="" xmlns:a16="http://schemas.microsoft.com/office/drawing/2014/main" id="{C749DB1D-CDE5-47D8-BD1F-AF8A54EABCD6}"/>
              </a:ext>
            </a:extLst>
          </p:cNvPr>
          <p:cNvSpPr txBox="1">
            <a:spLocks/>
          </p:cNvSpPr>
          <p:nvPr/>
        </p:nvSpPr>
        <p:spPr>
          <a:xfrm>
            <a:off x="6192657" y="6122739"/>
            <a:ext cx="1356181" cy="355065"/>
          </a:xfrm>
        </p:spPr>
        <p:txBody>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algn="ctr"/>
            <a:r>
              <a:rPr lang="en-US" sz="1400" b="1" dirty="0">
                <a:latin typeface="Arial" panose="020B0604020202020204" pitchFamily="34" charset="0"/>
                <a:cs typeface="Arial" panose="020B0604020202020204" pitchFamily="34" charset="0"/>
              </a:rPr>
              <a:t>2 Channels</a:t>
            </a:r>
          </a:p>
        </p:txBody>
      </p:sp>
    </p:spTree>
    <p:extLst>
      <p:ext uri="{BB962C8B-B14F-4D97-AF65-F5344CB8AC3E}">
        <p14:creationId xmlns:p14="http://schemas.microsoft.com/office/powerpoint/2010/main" val="83801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different types of map&#10;&#10;Description generated with high confidence">
            <a:extLst>
              <a:ext uri="{FF2B5EF4-FFF2-40B4-BE49-F238E27FC236}">
                <a16:creationId xmlns="" xmlns:a16="http://schemas.microsoft.com/office/drawing/2014/main" id="{8DBB5BDA-B70D-4709-8E2D-94A6BC09D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1943" y="4789609"/>
            <a:ext cx="5640644" cy="1569921"/>
          </a:xfrm>
          <a:prstGeom prst="rect">
            <a:avLst/>
          </a:prstGeom>
        </p:spPr>
      </p:pic>
      <p:sp>
        <p:nvSpPr>
          <p:cNvPr id="4" name="Title 1">
            <a:extLst>
              <a:ext uri="{FF2B5EF4-FFF2-40B4-BE49-F238E27FC236}">
                <a16:creationId xmlns="" xmlns:a16="http://schemas.microsoft.com/office/drawing/2014/main" id="{08E5F900-11AD-41C5-80C8-217AE6AD04EC}"/>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defPPr>
              <a:defRPr lang="en-US"/>
            </a:defPPr>
            <a:lvl1pPr defTabSz="457200">
              <a:spcBef>
                <a:spcPct val="0"/>
              </a:spcBef>
              <a:buNone/>
              <a:defRPr sz="2400" b="1" baseline="0">
                <a:solidFill>
                  <a:prstClr val="black"/>
                </a:solidFill>
                <a:latin typeface="Arial"/>
                <a:ea typeface="+mj-ea"/>
                <a:cs typeface="Arial"/>
              </a:defRPr>
            </a:lvl1pPr>
          </a:lstStyle>
          <a:p>
            <a:r>
              <a:rPr lang="en-US" dirty="0"/>
              <a:t>Selecting Channel Configurations</a:t>
            </a:r>
          </a:p>
        </p:txBody>
      </p:sp>
      <p:sp>
        <p:nvSpPr>
          <p:cNvPr id="16" name="Text Placeholder 2">
            <a:extLst>
              <a:ext uri="{FF2B5EF4-FFF2-40B4-BE49-F238E27FC236}">
                <a16:creationId xmlns="" xmlns:a16="http://schemas.microsoft.com/office/drawing/2014/main" id="{E60C7D96-DAE5-4F5E-8E25-C2D34A9A3E5C}"/>
              </a:ext>
            </a:extLst>
          </p:cNvPr>
          <p:cNvSpPr txBox="1">
            <a:spLocks/>
          </p:cNvSpPr>
          <p:nvPr/>
        </p:nvSpPr>
        <p:spPr>
          <a:xfrm>
            <a:off x="228601" y="6181998"/>
            <a:ext cx="8686800" cy="355065"/>
          </a:xfrm>
        </p:spPr>
        <p:txBody>
          <a:bodyPr lIns="0" tIns="0" rIns="0" bIns="0"/>
          <a:lstStyle>
            <a:defPPr>
              <a:defRPr lang="en-US"/>
            </a:defPPr>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pPr algn="ctr"/>
            <a:endParaRPr lang="en-US" dirty="0"/>
          </a:p>
        </p:txBody>
      </p:sp>
      <p:sp>
        <p:nvSpPr>
          <p:cNvPr id="14" name="Text Placeholder 2">
            <a:extLst>
              <a:ext uri="{FF2B5EF4-FFF2-40B4-BE49-F238E27FC236}">
                <a16:creationId xmlns="" xmlns:a16="http://schemas.microsoft.com/office/drawing/2014/main" id="{6DE3ECEF-4197-472A-A1DE-C1D7BAEE4948}"/>
              </a:ext>
            </a:extLst>
          </p:cNvPr>
          <p:cNvSpPr>
            <a:spLocks noGrp="1"/>
          </p:cNvSpPr>
          <p:nvPr>
            <p:ph type="body" idx="1"/>
          </p:nvPr>
        </p:nvSpPr>
        <p:spPr>
          <a:xfrm>
            <a:off x="199103" y="712836"/>
            <a:ext cx="8716298" cy="3794001"/>
          </a:xfrm>
        </p:spPr>
        <p:txBody>
          <a:bodyPr lIns="0" tIns="0" rIns="0" bIns="0"/>
          <a:lstStyle/>
          <a:p>
            <a:pPr marL="174625" indent="-174625">
              <a:spcBef>
                <a:spcPts val="0"/>
              </a:spcBef>
              <a:spcAft>
                <a:spcPts val="1200"/>
              </a:spcAft>
              <a:buFont typeface="Arial" panose="020B0604020202020204" pitchFamily="34" charset="0"/>
              <a:buChar char="•"/>
            </a:pPr>
            <a:r>
              <a:rPr lang="en-US" sz="1800" b="1" dirty="0">
                <a:latin typeface="Arial" panose="020B0604020202020204" pitchFamily="34" charset="0"/>
                <a:cs typeface="Arial" panose="020B0604020202020204" pitchFamily="34" charset="0"/>
              </a:rPr>
              <a:t>Two criteria were used to explore channel selection:</a:t>
            </a:r>
          </a:p>
          <a:p>
            <a:pPr marL="349250" indent="-174625">
              <a:spcBef>
                <a:spcPts val="0"/>
              </a:spcBef>
              <a:spcAft>
                <a:spcPts val="1200"/>
              </a:spcAft>
              <a:buFont typeface="Wingdings" charset="2"/>
              <a:buChar char="§"/>
            </a:pPr>
            <a:r>
              <a:rPr lang="en-US" sz="1800" b="1" dirty="0">
                <a:latin typeface="Arial" panose="020B0604020202020204" pitchFamily="34" charset="0"/>
                <a:cs typeface="Arial" panose="020B0604020202020204" pitchFamily="34" charset="0"/>
              </a:rPr>
              <a:t>Maximize the spatial information:</a:t>
            </a:r>
          </a:p>
          <a:p>
            <a:pPr marL="571500" lvl="1" indent="-228600">
              <a:spcBef>
                <a:spcPts val="0"/>
              </a:spcBef>
              <a:spcAft>
                <a:spcPts val="1200"/>
              </a:spcAft>
              <a:buFont typeface="Wingdings" panose="05000000000000000000" pitchFamily="2" charset="2"/>
              <a:buChar char="Ø"/>
            </a:pPr>
            <a:r>
              <a:rPr lang="en-US" sz="1800" b="1" dirty="0">
                <a:solidFill>
                  <a:schemeClr val="tx1"/>
                </a:solidFill>
                <a:latin typeface="Arial" panose="020B0604020202020204" pitchFamily="34" charset="0"/>
                <a:cs typeface="Arial" panose="020B0604020202020204" pitchFamily="34" charset="0"/>
              </a:rPr>
              <a:t>The CZ channel, attached to 6 adjacent electrodes, is used in all configurations to maximize the spatial span of captured events. </a:t>
            </a:r>
          </a:p>
          <a:p>
            <a:pPr marL="571500" lvl="1" indent="-228600">
              <a:spcBef>
                <a:spcPts val="0"/>
              </a:spcBef>
              <a:spcAft>
                <a:spcPts val="1200"/>
              </a:spcAft>
              <a:buFont typeface="Wingdings" panose="05000000000000000000" pitchFamily="2" charset="2"/>
              <a:buChar char="Ø"/>
            </a:pPr>
            <a:r>
              <a:rPr lang="en-US" sz="1800" b="1" dirty="0">
                <a:solidFill>
                  <a:schemeClr val="tx1"/>
                </a:solidFill>
                <a:latin typeface="Arial" panose="020B0604020202020204" pitchFamily="34" charset="0"/>
                <a:cs typeface="Arial" panose="020B0604020202020204" pitchFamily="34" charset="0"/>
              </a:rPr>
              <a:t>Only one binding of </a:t>
            </a:r>
            <a:r>
              <a:rPr lang="en-US" sz="1800" b="1" dirty="0" smtClean="0">
                <a:solidFill>
                  <a:schemeClr val="tx1"/>
                </a:solidFill>
                <a:latin typeface="Arial" panose="020B0604020202020204" pitchFamily="34" charset="0"/>
                <a:cs typeface="Arial" panose="020B0604020202020204" pitchFamily="34" charset="0"/>
              </a:rPr>
              <a:t>an occipital </a:t>
            </a:r>
            <a:r>
              <a:rPr lang="en-US" sz="1800" b="1" dirty="0">
                <a:solidFill>
                  <a:schemeClr val="tx1"/>
                </a:solidFill>
                <a:latin typeface="Arial" panose="020B0604020202020204" pitchFamily="34" charset="0"/>
                <a:cs typeface="Arial" panose="020B0604020202020204" pitchFamily="34" charset="0"/>
              </a:rPr>
              <a:t>channel is used because an event occurring on one side is likely to be observed on the other side of the hemisphere due to the </a:t>
            </a:r>
            <a:r>
              <a:rPr lang="en-US" sz="1800" b="1" dirty="0" smtClean="0">
                <a:solidFill>
                  <a:schemeClr val="tx1"/>
                </a:solidFill>
                <a:latin typeface="Arial" panose="020B0604020202020204" pitchFamily="34" charset="0"/>
                <a:cs typeface="Arial" panose="020B0604020202020204" pitchFamily="34" charset="0"/>
              </a:rPr>
              <a:t>way the occipital lobe functions.</a:t>
            </a:r>
            <a:endParaRPr lang="en-US" sz="1800" b="1" dirty="0">
              <a:solidFill>
                <a:schemeClr val="tx1"/>
              </a:solidFill>
              <a:latin typeface="Arial" panose="020B0604020202020204" pitchFamily="34" charset="0"/>
              <a:cs typeface="Arial" panose="020B0604020202020204" pitchFamily="34" charset="0"/>
            </a:endParaRPr>
          </a:p>
          <a:p>
            <a:pPr marL="349250" indent="-174625">
              <a:spcBef>
                <a:spcPts val="0"/>
              </a:spcBef>
              <a:spcAft>
                <a:spcPts val="1200"/>
              </a:spcAft>
              <a:buFont typeface="Wingdings" charset="2"/>
              <a:buChar char="§"/>
            </a:pPr>
            <a:r>
              <a:rPr lang="en-US" sz="1800" b="1" dirty="0">
                <a:latin typeface="Arial" panose="020B0604020202020204" pitchFamily="34" charset="0"/>
                <a:cs typeface="Arial" panose="020B0604020202020204" pitchFamily="34" charset="0"/>
              </a:rPr>
              <a:t>Subject matter expertise (e.g., seizure detection): </a:t>
            </a:r>
          </a:p>
          <a:p>
            <a:pPr marL="571500" lvl="1" indent="-228600">
              <a:spcBef>
                <a:spcPts val="0"/>
              </a:spcBef>
              <a:spcAft>
                <a:spcPts val="1200"/>
              </a:spcAft>
              <a:buFont typeface="Wingdings" panose="05000000000000000000" pitchFamily="2" charset="2"/>
              <a:buChar char="Ø"/>
            </a:pPr>
            <a:r>
              <a:rPr lang="en-US" sz="1800" b="1" dirty="0">
                <a:solidFill>
                  <a:schemeClr val="tx1"/>
                </a:solidFill>
                <a:latin typeface="Arial" panose="020B0604020202020204" pitchFamily="34" charset="0"/>
                <a:cs typeface="Arial" panose="020B0604020202020204" pitchFamily="34" charset="0"/>
              </a:rPr>
              <a:t>Frontal Polar (</a:t>
            </a:r>
            <a:r>
              <a:rPr lang="en-US" sz="1800" b="1" dirty="0" err="1">
                <a:solidFill>
                  <a:schemeClr val="tx1"/>
                </a:solidFill>
                <a:latin typeface="Arial" panose="020B0604020202020204" pitchFamily="34" charset="0"/>
                <a:cs typeface="Arial" panose="020B0604020202020204" pitchFamily="34" charset="0"/>
              </a:rPr>
              <a:t>FPx</a:t>
            </a:r>
            <a:r>
              <a:rPr lang="en-US" sz="1800" b="1" dirty="0">
                <a:solidFill>
                  <a:schemeClr val="tx1"/>
                </a:solidFill>
                <a:latin typeface="Arial" panose="020B0604020202020204" pitchFamily="34" charset="0"/>
                <a:cs typeface="Arial" panose="020B0604020202020204" pitchFamily="34" charset="0"/>
              </a:rPr>
              <a:t>) channels are ignored when reducing the number of channels because only 36% of frontal lobe seizures can be observed on scalp EEGs. </a:t>
            </a:r>
            <a:endParaRPr lang="en-US" sz="1800" b="1" dirty="0">
              <a:latin typeface="Arial" panose="020B0604020202020204" pitchFamily="34" charset="0"/>
              <a:cs typeface="Arial" panose="020B0604020202020204" pitchFamily="34" charset="0"/>
            </a:endParaRPr>
          </a:p>
        </p:txBody>
      </p:sp>
      <p:pic>
        <p:nvPicPr>
          <p:cNvPr id="19" name="Picture 18" descr="A picture containing object, clock&#10;&#10;Description generated with very high confidence">
            <a:extLst>
              <a:ext uri="{FF2B5EF4-FFF2-40B4-BE49-F238E27FC236}">
                <a16:creationId xmlns="" xmlns:a16="http://schemas.microsoft.com/office/drawing/2014/main" id="{81ACD4AA-CB91-4010-AB2B-AC7B7E5D7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44" y="4749130"/>
            <a:ext cx="1802962" cy="1589884"/>
          </a:xfrm>
          <a:prstGeom prst="rect">
            <a:avLst/>
          </a:prstGeom>
        </p:spPr>
      </p:pic>
      <p:grpSp>
        <p:nvGrpSpPr>
          <p:cNvPr id="18" name="Group 17"/>
          <p:cNvGrpSpPr/>
          <p:nvPr/>
        </p:nvGrpSpPr>
        <p:grpSpPr>
          <a:xfrm>
            <a:off x="3819430" y="5036006"/>
            <a:ext cx="4332539" cy="1358524"/>
            <a:chOff x="3727832" y="4718636"/>
            <a:chExt cx="4332539" cy="1358524"/>
          </a:xfrm>
        </p:grpSpPr>
        <p:sp>
          <p:nvSpPr>
            <p:cNvPr id="20" name="TextBox 19">
              <a:extLst>
                <a:ext uri="{FF2B5EF4-FFF2-40B4-BE49-F238E27FC236}">
                  <a16:creationId xmlns="" xmlns:a16="http://schemas.microsoft.com/office/drawing/2014/main" id="{DBA01BF0-59D0-4D2F-8BE1-718C4B302113}"/>
                </a:ext>
              </a:extLst>
            </p:cNvPr>
            <p:cNvSpPr txBox="1"/>
            <p:nvPr/>
          </p:nvSpPr>
          <p:spPr>
            <a:xfrm>
              <a:off x="7755571" y="4718636"/>
              <a:ext cx="304800" cy="1358524"/>
            </a:xfrm>
            <a:prstGeom prst="rect">
              <a:avLst/>
            </a:prstGeom>
            <a:noFill/>
            <a:ln w="38100" cmpd="thinThick">
              <a:solidFill>
                <a:srgbClr val="FF0000"/>
              </a:solidFill>
              <a:prstDash val="solid"/>
            </a:ln>
          </p:spPr>
          <p:txBody>
            <a:bodyPr wrap="square" rtlCol="0">
              <a:spAutoFit/>
            </a:bodyPr>
            <a:lstStyle/>
            <a:p>
              <a:endParaRPr lang="en-US" dirty="0"/>
            </a:p>
          </p:txBody>
        </p:sp>
        <p:sp>
          <p:nvSpPr>
            <p:cNvPr id="21" name="TextBox 20">
              <a:extLst>
                <a:ext uri="{FF2B5EF4-FFF2-40B4-BE49-F238E27FC236}">
                  <a16:creationId xmlns="" xmlns:a16="http://schemas.microsoft.com/office/drawing/2014/main" id="{4ADA5099-B1D4-4E96-A2DE-5F8C8F00F646}"/>
                </a:ext>
              </a:extLst>
            </p:cNvPr>
            <p:cNvSpPr txBox="1"/>
            <p:nvPr/>
          </p:nvSpPr>
          <p:spPr>
            <a:xfrm>
              <a:off x="7210736" y="4718636"/>
              <a:ext cx="304800" cy="1358524"/>
            </a:xfrm>
            <a:prstGeom prst="rect">
              <a:avLst/>
            </a:prstGeom>
            <a:noFill/>
            <a:ln w="38100" cmpd="thinThick">
              <a:solidFill>
                <a:srgbClr val="FF0000"/>
              </a:solidFill>
              <a:prstDash val="solid"/>
            </a:ln>
          </p:spPr>
          <p:txBody>
            <a:bodyPr wrap="square" rtlCol="0">
              <a:spAutoFit/>
            </a:bodyPr>
            <a:lstStyle/>
            <a:p>
              <a:endParaRPr lang="en-US" dirty="0"/>
            </a:p>
          </p:txBody>
        </p:sp>
        <p:sp>
          <p:nvSpPr>
            <p:cNvPr id="22" name="TextBox 21">
              <a:extLst>
                <a:ext uri="{FF2B5EF4-FFF2-40B4-BE49-F238E27FC236}">
                  <a16:creationId xmlns="" xmlns:a16="http://schemas.microsoft.com/office/drawing/2014/main" id="{EC439A5D-A4CF-4431-8528-A41B25CF4494}"/>
                </a:ext>
              </a:extLst>
            </p:cNvPr>
            <p:cNvSpPr txBox="1"/>
            <p:nvPr/>
          </p:nvSpPr>
          <p:spPr>
            <a:xfrm>
              <a:off x="5747334" y="4718636"/>
              <a:ext cx="304800" cy="1358524"/>
            </a:xfrm>
            <a:prstGeom prst="rect">
              <a:avLst/>
            </a:prstGeom>
            <a:noFill/>
            <a:ln w="38100" cmpd="thinThick">
              <a:solidFill>
                <a:srgbClr val="FF0000"/>
              </a:solidFill>
              <a:prstDash val="solid"/>
            </a:ln>
          </p:spPr>
          <p:txBody>
            <a:bodyPr wrap="square" rtlCol="0">
              <a:spAutoFit/>
            </a:bodyPr>
            <a:lstStyle/>
            <a:p>
              <a:endParaRPr lang="en-US" dirty="0"/>
            </a:p>
          </p:txBody>
        </p:sp>
        <p:sp>
          <p:nvSpPr>
            <p:cNvPr id="23" name="TextBox 22">
              <a:extLst>
                <a:ext uri="{FF2B5EF4-FFF2-40B4-BE49-F238E27FC236}">
                  <a16:creationId xmlns="" xmlns:a16="http://schemas.microsoft.com/office/drawing/2014/main" id="{23961EE8-9049-4FC2-B28C-795126BE5E56}"/>
                </a:ext>
              </a:extLst>
            </p:cNvPr>
            <p:cNvSpPr txBox="1"/>
            <p:nvPr/>
          </p:nvSpPr>
          <p:spPr>
            <a:xfrm>
              <a:off x="5254625" y="4718636"/>
              <a:ext cx="304800" cy="1358524"/>
            </a:xfrm>
            <a:prstGeom prst="rect">
              <a:avLst/>
            </a:prstGeom>
            <a:noFill/>
            <a:ln w="38100" cmpd="thinThick">
              <a:solidFill>
                <a:srgbClr val="FF0000"/>
              </a:solidFill>
              <a:prstDash val="solid"/>
            </a:ln>
          </p:spPr>
          <p:txBody>
            <a:bodyPr wrap="square" rtlCol="0">
              <a:spAutoFit/>
            </a:bodyPr>
            <a:lstStyle/>
            <a:p>
              <a:endParaRPr lang="en-US" dirty="0"/>
            </a:p>
          </p:txBody>
        </p:sp>
        <p:sp>
          <p:nvSpPr>
            <p:cNvPr id="24" name="TextBox 23">
              <a:extLst>
                <a:ext uri="{FF2B5EF4-FFF2-40B4-BE49-F238E27FC236}">
                  <a16:creationId xmlns="" xmlns:a16="http://schemas.microsoft.com/office/drawing/2014/main" id="{FD7B0D96-73C4-4374-A0DF-9D5C10225191}"/>
                </a:ext>
              </a:extLst>
            </p:cNvPr>
            <p:cNvSpPr txBox="1"/>
            <p:nvPr/>
          </p:nvSpPr>
          <p:spPr>
            <a:xfrm>
              <a:off x="4745670" y="4718636"/>
              <a:ext cx="304800" cy="1358524"/>
            </a:xfrm>
            <a:prstGeom prst="rect">
              <a:avLst/>
            </a:prstGeom>
            <a:noFill/>
            <a:ln w="38100" cmpd="thinThick">
              <a:solidFill>
                <a:srgbClr val="FF0000"/>
              </a:solidFill>
              <a:prstDash val="solid"/>
            </a:ln>
          </p:spPr>
          <p:txBody>
            <a:bodyPr wrap="square" rtlCol="0">
              <a:spAutoFit/>
            </a:bodyPr>
            <a:lstStyle/>
            <a:p>
              <a:endParaRPr lang="en-US" dirty="0"/>
            </a:p>
          </p:txBody>
        </p:sp>
        <p:sp>
          <p:nvSpPr>
            <p:cNvPr id="25" name="TextBox 24">
              <a:extLst>
                <a:ext uri="{FF2B5EF4-FFF2-40B4-BE49-F238E27FC236}">
                  <a16:creationId xmlns="" xmlns:a16="http://schemas.microsoft.com/office/drawing/2014/main" id="{F15C7A3B-10CC-4802-81FE-724412F5E4AE}"/>
                </a:ext>
              </a:extLst>
            </p:cNvPr>
            <p:cNvSpPr txBox="1"/>
            <p:nvPr/>
          </p:nvSpPr>
          <p:spPr>
            <a:xfrm>
              <a:off x="4236891" y="4718636"/>
              <a:ext cx="304800" cy="1358524"/>
            </a:xfrm>
            <a:prstGeom prst="rect">
              <a:avLst/>
            </a:prstGeom>
            <a:noFill/>
            <a:ln w="38100" cmpd="thinThick">
              <a:solidFill>
                <a:srgbClr val="FF0000"/>
              </a:solidFill>
              <a:prstDash val="solid"/>
            </a:ln>
          </p:spPr>
          <p:txBody>
            <a:bodyPr wrap="square" rtlCol="0">
              <a:spAutoFit/>
            </a:bodyPr>
            <a:lstStyle/>
            <a:p>
              <a:endParaRPr lang="en-US" dirty="0"/>
            </a:p>
          </p:txBody>
        </p:sp>
        <p:sp>
          <p:nvSpPr>
            <p:cNvPr id="26" name="TextBox 25">
              <a:extLst>
                <a:ext uri="{FF2B5EF4-FFF2-40B4-BE49-F238E27FC236}">
                  <a16:creationId xmlns="" xmlns:a16="http://schemas.microsoft.com/office/drawing/2014/main" id="{67239EA4-77E1-426E-B941-2289A67CD1A1}"/>
                </a:ext>
              </a:extLst>
            </p:cNvPr>
            <p:cNvSpPr txBox="1"/>
            <p:nvPr/>
          </p:nvSpPr>
          <p:spPr>
            <a:xfrm>
              <a:off x="3727832" y="4718636"/>
              <a:ext cx="304800" cy="1358524"/>
            </a:xfrm>
            <a:prstGeom prst="rect">
              <a:avLst/>
            </a:prstGeom>
            <a:noFill/>
            <a:ln w="38100" cmpd="thinThick">
              <a:solidFill>
                <a:srgbClr val="FF0000"/>
              </a:solidFill>
              <a:prstDash val="solid"/>
            </a:ln>
          </p:spPr>
          <p:txBody>
            <a:bodyPr wrap="square" rtlCol="0">
              <a:spAutoFit/>
            </a:bodyPr>
            <a:lstStyle/>
            <a:p>
              <a:endParaRPr lang="en-US" dirty="0"/>
            </a:p>
          </p:txBody>
        </p:sp>
      </p:grpSp>
    </p:spTree>
    <p:extLst>
      <p:ext uri="{BB962C8B-B14F-4D97-AF65-F5344CB8AC3E}">
        <p14:creationId xmlns:p14="http://schemas.microsoft.com/office/powerpoint/2010/main" val="83774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816A4E95-CC9B-4FD9-920E-23F1F733C676}"/>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defPPr>
              <a:defRPr lang="en-US"/>
            </a:defPPr>
            <a:lvl1pPr defTabSz="457200">
              <a:spcBef>
                <a:spcPct val="0"/>
              </a:spcBef>
              <a:buNone/>
              <a:defRPr sz="2400" b="1" baseline="0">
                <a:solidFill>
                  <a:prstClr val="black"/>
                </a:solidFill>
                <a:latin typeface="Arial"/>
                <a:ea typeface="+mj-ea"/>
                <a:cs typeface="Arial"/>
              </a:defRPr>
            </a:lvl1pPr>
          </a:lstStyle>
          <a:p>
            <a:r>
              <a:rPr lang="en-US" dirty="0"/>
              <a:t>Feature Extraction</a:t>
            </a:r>
          </a:p>
        </p:txBody>
      </p:sp>
      <p:pic>
        <p:nvPicPr>
          <p:cNvPr id="5" name="Picture 2">
            <a:extLst>
              <a:ext uri="{FF2B5EF4-FFF2-40B4-BE49-F238E27FC236}">
                <a16:creationId xmlns="" xmlns:a16="http://schemas.microsoft.com/office/drawing/2014/main" id="{8E93E38E-4F69-4B46-9394-25E223979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35" y="2721938"/>
            <a:ext cx="6888419" cy="390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a:extLst>
              <a:ext uri="{FF2B5EF4-FFF2-40B4-BE49-F238E27FC236}">
                <a16:creationId xmlns="" xmlns:a16="http://schemas.microsoft.com/office/drawing/2014/main" id="{61667CC0-BCB2-47D5-BEC0-601C620DAF68}"/>
              </a:ext>
            </a:extLst>
          </p:cNvPr>
          <p:cNvSpPr txBox="1">
            <a:spLocks/>
          </p:cNvSpPr>
          <p:nvPr/>
        </p:nvSpPr>
        <p:spPr>
          <a:xfrm>
            <a:off x="628650" y="876719"/>
            <a:ext cx="7886700" cy="2957862"/>
          </a:xfrm>
        </p:spPr>
        <p:txBody>
          <a:bodyPr>
            <a:normAutofit/>
          </a:bodyPr>
          <a:lstStyle>
            <a:lvl1pPr marL="0" indent="0" algn="l" defTabSz="457200" rtl="0" eaLnBrk="1" latinLnBrk="0" hangingPunct="1">
              <a:spcBef>
                <a:spcPct val="20000"/>
              </a:spcBef>
              <a:buFont typeface="Arial"/>
              <a:buNone/>
              <a:defRPr sz="24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endParaRPr lang="en-US" sz="1800" dirty="0"/>
          </a:p>
        </p:txBody>
      </p:sp>
      <p:sp>
        <p:nvSpPr>
          <p:cNvPr id="11" name="Content Placeholder 2">
            <a:extLst>
              <a:ext uri="{FF2B5EF4-FFF2-40B4-BE49-F238E27FC236}">
                <a16:creationId xmlns="" xmlns:a16="http://schemas.microsoft.com/office/drawing/2014/main" id="{11AF2CA4-29CC-4CE3-8459-E896BAF6363F}"/>
              </a:ext>
            </a:extLst>
          </p:cNvPr>
          <p:cNvSpPr txBox="1">
            <a:spLocks/>
          </p:cNvSpPr>
          <p:nvPr/>
        </p:nvSpPr>
        <p:spPr>
          <a:xfrm>
            <a:off x="198619" y="630318"/>
            <a:ext cx="8716781" cy="2243425"/>
          </a:xfrm>
        </p:spPr>
        <p:txBody>
          <a:bodyPr lIns="0" tIns="0" rIns="0" bIns="0"/>
          <a:lstStyle>
            <a:defPPr>
              <a:defRPr lang="en-US"/>
            </a:defPPr>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r>
              <a:rPr lang="en-US" dirty="0"/>
              <a:t>Features are calculated from the signal using a window of 0.2 seconds and a frame of 0.1 seconds. </a:t>
            </a:r>
          </a:p>
          <a:p>
            <a:r>
              <a:rPr lang="en-US" dirty="0"/>
              <a:t>Nine base features comprised of frequency domain energy, 1st through 7th cepstral coefficients, and a differential energy term are computed. </a:t>
            </a:r>
          </a:p>
          <a:p>
            <a:r>
              <a:rPr lang="en-US" dirty="0"/>
              <a:t>Using these base features, first and second derivative features are calculated, forming feature vectors of dimension 26. </a:t>
            </a:r>
          </a:p>
          <a:p>
            <a:endParaRPr lang="en-US" dirty="0"/>
          </a:p>
          <a:p>
            <a:endParaRPr lang="en-US" dirty="0"/>
          </a:p>
        </p:txBody>
      </p:sp>
    </p:spTree>
    <p:extLst>
      <p:ext uri="{BB962C8B-B14F-4D97-AF65-F5344CB8AC3E}">
        <p14:creationId xmlns:p14="http://schemas.microsoft.com/office/powerpoint/2010/main" val="28474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9EFA2AB1-0876-49CF-9801-7F74B9A297EB}"/>
              </a:ext>
            </a:extLst>
          </p:cNvPr>
          <p:cNvSpPr txBox="1">
            <a:spLocks/>
          </p:cNvSpPr>
          <p:nvPr/>
        </p:nvSpPr>
        <p:spPr>
          <a:xfrm>
            <a:off x="0" y="0"/>
            <a:ext cx="9144000" cy="482322"/>
          </a:xfrm>
          <a:prstGeom prst="rect">
            <a:avLst/>
          </a:prstGeom>
        </p:spPr>
        <p:txBody>
          <a:bodyPr vert="horz" wrap="none" lIns="274320" tIns="0" rIns="0" bIns="0" rtlCol="0" anchor="ctr" anchorCtr="0">
            <a:noAutofit/>
          </a:bodyPr>
          <a:lstStyle>
            <a:defPPr>
              <a:defRPr lang="en-US"/>
            </a:defPPr>
            <a:lvl1pPr defTabSz="457200">
              <a:spcBef>
                <a:spcPct val="0"/>
              </a:spcBef>
              <a:buNone/>
              <a:defRPr sz="2400" b="1" baseline="0">
                <a:solidFill>
                  <a:prstClr val="black"/>
                </a:solidFill>
                <a:latin typeface="Arial"/>
                <a:ea typeface="+mj-ea"/>
                <a:cs typeface="Arial"/>
              </a:defRPr>
            </a:lvl1pPr>
          </a:lstStyle>
          <a:p>
            <a:r>
              <a:rPr lang="en-US" dirty="0"/>
              <a:t>A Hybrid DNN Model – CNN/LSTM</a:t>
            </a:r>
          </a:p>
        </p:txBody>
      </p:sp>
      <p:sp>
        <p:nvSpPr>
          <p:cNvPr id="6" name="Content Placeholder 2">
            <a:extLst>
              <a:ext uri="{FF2B5EF4-FFF2-40B4-BE49-F238E27FC236}">
                <a16:creationId xmlns="" xmlns:a16="http://schemas.microsoft.com/office/drawing/2014/main" id="{584C5A90-CE1A-4F70-91C3-4D573D3F8A11}"/>
              </a:ext>
            </a:extLst>
          </p:cNvPr>
          <p:cNvSpPr txBox="1">
            <a:spLocks/>
          </p:cNvSpPr>
          <p:nvPr/>
        </p:nvSpPr>
        <p:spPr>
          <a:xfrm>
            <a:off x="228600" y="813187"/>
            <a:ext cx="3339059" cy="5455890"/>
          </a:xfrm>
        </p:spPr>
        <p:txBody>
          <a:bodyPr lIns="0" tIns="0" rIns="0" bIns="0"/>
          <a:lstStyle>
            <a:defPPr>
              <a:defRPr lang="en-US"/>
            </a:defPPr>
            <a:lvl1pPr marL="174625" indent="-174625" defTabSz="457200">
              <a:spcBef>
                <a:spcPts val="0"/>
              </a:spcBef>
              <a:spcAft>
                <a:spcPts val="1200"/>
              </a:spcAft>
              <a:buFont typeface="Arial" panose="020B0604020202020204" pitchFamily="34" charset="0"/>
              <a:buChar char="•"/>
              <a:defRPr b="1">
                <a:latin typeface="Arial" panose="020B0604020202020204" pitchFamily="34" charset="0"/>
                <a:cs typeface="Arial" panose="020B0604020202020204" pitchFamily="34" charset="0"/>
              </a:defRPr>
            </a:lvl1pPr>
            <a:lvl2pPr indent="0" defTabSz="457200">
              <a:spcBef>
                <a:spcPct val="20000"/>
              </a:spcBef>
              <a:buFont typeface="Arial"/>
              <a:buNone/>
              <a:defRPr sz="2000">
                <a:solidFill>
                  <a:schemeClr val="tx1">
                    <a:tint val="75000"/>
                  </a:schemeClr>
                </a:solidFill>
              </a:defRPr>
            </a:lvl2pPr>
            <a:lvl3pPr indent="0" defTabSz="457200">
              <a:spcBef>
                <a:spcPct val="20000"/>
              </a:spcBef>
              <a:buFont typeface="Arial"/>
              <a:buNone/>
              <a:defRPr>
                <a:solidFill>
                  <a:schemeClr val="tx1">
                    <a:tint val="75000"/>
                  </a:schemeClr>
                </a:solidFill>
              </a:defRPr>
            </a:lvl3pPr>
            <a:lvl4pPr indent="0" defTabSz="457200">
              <a:spcBef>
                <a:spcPct val="20000"/>
              </a:spcBef>
              <a:buFont typeface="Arial"/>
              <a:buNone/>
              <a:defRPr sz="1600">
                <a:solidFill>
                  <a:schemeClr val="tx1">
                    <a:tint val="75000"/>
                  </a:schemeClr>
                </a:solidFill>
              </a:defRPr>
            </a:lvl4pPr>
            <a:lvl5pPr indent="0" defTabSz="457200">
              <a:spcBef>
                <a:spcPct val="20000"/>
              </a:spcBef>
              <a:buFont typeface="Arial"/>
              <a:buNone/>
              <a:defRPr sz="1600">
                <a:solidFill>
                  <a:schemeClr val="tx1">
                    <a:tint val="75000"/>
                  </a:schemeClr>
                </a:solidFill>
              </a:defRPr>
            </a:lvl5pPr>
            <a:lvl6pPr indent="0" defTabSz="457200">
              <a:spcBef>
                <a:spcPct val="20000"/>
              </a:spcBef>
              <a:buFont typeface="Arial"/>
              <a:buNone/>
              <a:defRPr sz="1600">
                <a:solidFill>
                  <a:schemeClr val="tx1">
                    <a:tint val="75000"/>
                  </a:schemeClr>
                </a:solidFill>
              </a:defRPr>
            </a:lvl6pPr>
            <a:lvl7pPr indent="0" defTabSz="457200">
              <a:spcBef>
                <a:spcPct val="20000"/>
              </a:spcBef>
              <a:buFont typeface="Arial"/>
              <a:buNone/>
              <a:defRPr sz="1600">
                <a:solidFill>
                  <a:schemeClr val="tx1">
                    <a:tint val="75000"/>
                  </a:schemeClr>
                </a:solidFill>
              </a:defRPr>
            </a:lvl7pPr>
            <a:lvl8pPr indent="0" defTabSz="457200">
              <a:spcBef>
                <a:spcPct val="20000"/>
              </a:spcBef>
              <a:buFont typeface="Arial"/>
              <a:buNone/>
              <a:defRPr sz="1600">
                <a:solidFill>
                  <a:schemeClr val="tx1">
                    <a:tint val="75000"/>
                  </a:schemeClr>
                </a:solidFill>
              </a:defRPr>
            </a:lvl8pPr>
            <a:lvl9pPr indent="0" defTabSz="457200">
              <a:spcBef>
                <a:spcPct val="20000"/>
              </a:spcBef>
              <a:buFont typeface="Arial"/>
              <a:buNone/>
              <a:defRPr sz="1600">
                <a:solidFill>
                  <a:schemeClr val="tx1">
                    <a:tint val="75000"/>
                  </a:schemeClr>
                </a:solidFill>
              </a:defRPr>
            </a:lvl9pPr>
          </a:lstStyle>
          <a:p>
            <a:r>
              <a:rPr lang="en-US" dirty="0"/>
              <a:t>Each Input tensor contains a 21 sec. long window (210 frames) in our optimized CNN/LSTM model. </a:t>
            </a:r>
          </a:p>
          <a:p>
            <a:r>
              <a:rPr lang="en-US" dirty="0"/>
              <a:t>Convolutional Neural Network (CNN) layers are able to learn the spatial information considering the correlation within the adjacent channels. </a:t>
            </a:r>
          </a:p>
          <a:p>
            <a:r>
              <a:rPr lang="en-US" dirty="0"/>
              <a:t>Long Short Term Memory (LSTM) layers are able to learn the temporal information.</a:t>
            </a:r>
          </a:p>
          <a:p>
            <a:r>
              <a:rPr lang="en-US" dirty="0"/>
              <a:t>A max pooling function is added after each CNN layer to reduce the dimensionality of the input tensor.</a:t>
            </a:r>
          </a:p>
        </p:txBody>
      </p:sp>
      <p:pic>
        <p:nvPicPr>
          <p:cNvPr id="4" name="Picture 3" descr="A screenshot of a cell phone&#10;&#10;Description generated with very high confidence">
            <a:extLst>
              <a:ext uri="{FF2B5EF4-FFF2-40B4-BE49-F238E27FC236}">
                <a16:creationId xmlns="" xmlns:a16="http://schemas.microsoft.com/office/drawing/2014/main" id="{26D4D6C4-68DA-4246-B176-6273EC59B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9" y="742575"/>
            <a:ext cx="5334744" cy="5372850"/>
          </a:xfrm>
          <a:prstGeom prst="rect">
            <a:avLst/>
          </a:prstGeom>
        </p:spPr>
      </p:pic>
    </p:spTree>
    <p:extLst>
      <p:ext uri="{BB962C8B-B14F-4D97-AF65-F5344CB8AC3E}">
        <p14:creationId xmlns:p14="http://schemas.microsoft.com/office/powerpoint/2010/main" val="3528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2775</TotalTime>
  <Words>1225</Words>
  <Application>Microsoft Macintosh PowerPoint</Application>
  <PresentationFormat>On-screen Show (4:3)</PresentationFormat>
  <Paragraphs>205</Paragraphs>
  <Slides>14</Slides>
  <Notes>3</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Times New Roman</vt:lpstr>
      <vt:lpstr>Wingdings</vt:lpstr>
      <vt:lpstr>Arial</vt:lpstr>
      <vt:lpstr>2_ISIP Content Slide</vt:lpstr>
      <vt:lpstr>1_ISIP Title Slide</vt:lpstr>
      <vt:lpstr>PowerPoint Presentation</vt:lpstr>
      <vt:lpstr>Abstract</vt:lpstr>
      <vt:lpstr>PowerPoint Presentation</vt:lpstr>
      <vt:lpstr>Temporal Central Parasagittal (TCP) Montage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Approaches to Automate Seizure Detection</dc:title>
  <dc:creator>Vinit Shah</dc:creator>
  <cp:lastModifiedBy>Joseph Picone</cp:lastModifiedBy>
  <cp:revision>332</cp:revision>
  <dcterms:created xsi:type="dcterms:W3CDTF">2017-04-23T05:30:39Z</dcterms:created>
  <dcterms:modified xsi:type="dcterms:W3CDTF">2017-11-30T13:20:40Z</dcterms:modified>
</cp:coreProperties>
</file>