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28"/>
  </p:notesMasterIdLst>
  <p:handoutMasterIdLst>
    <p:handoutMasterId r:id="rId29"/>
  </p:handoutMasterIdLst>
  <p:sldIdLst>
    <p:sldId id="298" r:id="rId7"/>
    <p:sldId id="339" r:id="rId8"/>
    <p:sldId id="326" r:id="rId9"/>
    <p:sldId id="349" r:id="rId10"/>
    <p:sldId id="332" r:id="rId11"/>
    <p:sldId id="333" r:id="rId12"/>
    <p:sldId id="334" r:id="rId13"/>
    <p:sldId id="335" r:id="rId14"/>
    <p:sldId id="319" r:id="rId15"/>
    <p:sldId id="324" r:id="rId16"/>
    <p:sldId id="340" r:id="rId17"/>
    <p:sldId id="347" r:id="rId18"/>
    <p:sldId id="341" r:id="rId19"/>
    <p:sldId id="328" r:id="rId20"/>
    <p:sldId id="329" r:id="rId21"/>
    <p:sldId id="330" r:id="rId22"/>
    <p:sldId id="331" r:id="rId23"/>
    <p:sldId id="336" r:id="rId24"/>
    <p:sldId id="345" r:id="rId25"/>
    <p:sldId id="348" r:id="rId26"/>
    <p:sldId id="33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2880" userDrawn="1">
          <p15:clr>
            <a:srgbClr val="A4A3A4"/>
          </p15:clr>
        </p15:guide>
        <p15:guide id="3" pos="5616" userDrawn="1">
          <p15:clr>
            <a:srgbClr val="A4A3A4"/>
          </p15:clr>
        </p15:guide>
        <p15:guide id="4" orient="horz" pos="2415">
          <p15:clr>
            <a:srgbClr val="A4A3A4"/>
          </p15:clr>
        </p15:guide>
        <p15:guide id="5" orient="horz" pos="311">
          <p15:clr>
            <a:srgbClr val="A4A3A4"/>
          </p15:clr>
        </p15:guide>
        <p15:guide id="6" orient="horz" pos="2822">
          <p15:clr>
            <a:srgbClr val="A4A3A4"/>
          </p15:clr>
        </p15:guide>
        <p15:guide id="7" pos="1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7" autoAdjust="0"/>
    <p:restoredTop sz="95377" autoAdjust="0"/>
  </p:normalViewPr>
  <p:slideViewPr>
    <p:cSldViewPr snapToGrid="0" snapToObjects="1" showGuides="1">
      <p:cViewPr varScale="1">
        <p:scale>
          <a:sx n="91" d="100"/>
          <a:sy n="91" d="100"/>
        </p:scale>
        <p:origin x="1176" y="176"/>
      </p:cViewPr>
      <p:guideLst>
        <p:guide orient="horz" pos="4298"/>
        <p:guide pos="2880"/>
        <p:guide pos="5616"/>
        <p:guide orient="horz" pos="2415"/>
        <p:guide orient="horz" pos="311"/>
        <p:guide orient="horz" pos="2822"/>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12/8/16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12/8/16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A67CBD4-C074-5945-B4D9-C20F0CA68938}" type="slidenum">
              <a:rPr lang="en-US" smtClean="0"/>
              <a:pPr/>
              <a:t>5</a:t>
            </a:fld>
            <a:endParaRPr lang="en-US" dirty="0"/>
          </a:p>
        </p:txBody>
      </p:sp>
    </p:spTree>
    <p:extLst>
      <p:ext uri="{BB962C8B-B14F-4D97-AF65-F5344CB8AC3E}">
        <p14:creationId xmlns:p14="http://schemas.microsoft.com/office/powerpoint/2010/main" val="1533703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754998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A67CBD4-C074-5945-B4D9-C20F0CA68938}" type="slidenum">
              <a:rPr lang="en-US" smtClean="0"/>
              <a:pPr/>
              <a:t>8</a:t>
            </a:fld>
            <a:endParaRPr lang="en-US" dirty="0"/>
          </a:p>
        </p:txBody>
      </p:sp>
    </p:spTree>
    <p:extLst>
      <p:ext uri="{BB962C8B-B14F-4D97-AF65-F5344CB8AC3E}">
        <p14:creationId xmlns:p14="http://schemas.microsoft.com/office/powerpoint/2010/main" val="305027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74341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1988866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53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2677551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97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ext uri="{BB962C8B-B14F-4D97-AF65-F5344CB8AC3E}">
        <p14:creationId xmlns:p14="http://schemas.microsoft.com/office/powerpoint/2010/main" val="74998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r>
              <a:rPr lang="en-US">
                <a:latin typeface="Arial" charset="0"/>
              </a:rPr>
              <a:t>dqwdqwdqwd</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5.xml"/><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4" Type="http://schemas.openxmlformats.org/officeDocument/2006/relationships/image" Target="../media/image1.png"/><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a:latin typeface="Times New Roman" panose="02020603050405020304" pitchFamily="18" charset="0"/>
                <a:cs typeface="Times New Roman" panose="02020603050405020304" pitchFamily="18" charset="0"/>
              </a:rPr>
              <a:t>G. Suarez: Normal/Abnormal Classification</a:t>
            </a:r>
            <a:r>
              <a:rPr lang="en-US" sz="1000" b="0" cap="all" dirty="0">
                <a:latin typeface="Times New Roman" panose="02020603050405020304" pitchFamily="18" charset="0"/>
                <a:cs typeface="Times New Roman" panose="02020603050405020304" pitchFamily="18" charset="0"/>
              </a:rPr>
              <a:t>	</a:t>
            </a:r>
            <a:r>
              <a:rPr lang="en-US" sz="1000" b="1" cap="none" dirty="0">
                <a:solidFill>
                  <a:schemeClr val="tx2">
                    <a:lumMod val="50000"/>
                  </a:schemeClr>
                </a:solidFill>
                <a:latin typeface="+mn-lt"/>
                <a:cs typeface="+mn-cs"/>
              </a:rPr>
              <a:t>December</a:t>
            </a:r>
            <a:r>
              <a:rPr lang="en-US" sz="1000" b="1" cap="none" baseline="0" dirty="0">
                <a:solidFill>
                  <a:schemeClr val="tx2">
                    <a:lumMod val="50000"/>
                  </a:schemeClr>
                </a:solidFill>
                <a:latin typeface="+mn-lt"/>
                <a:cs typeface="+mn-cs"/>
              </a:rPr>
              <a:t> 12, 2015</a:t>
            </a:r>
            <a:endParaRPr lang="en-US" sz="1000" b="1" dirty="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hf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cap="none" baseline="0" dirty="0">
                <a:latin typeface="Times New Roman" panose="02020603050405020304" pitchFamily="18" charset="0"/>
                <a:cs typeface="Times New Roman" panose="02020603050405020304" pitchFamily="18" charset="0"/>
              </a:rPr>
              <a:t>G. Suarez: Normal/Abnormal Classification </a:t>
            </a:r>
            <a:r>
              <a:rPr lang="en-US" sz="1000" cap="all" dirty="0">
                <a:solidFill>
                  <a:prstClr val="black"/>
                </a:solidFill>
                <a:latin typeface="Times New Roman" panose="02020603050405020304" pitchFamily="18" charset="0"/>
                <a:cs typeface="Times New Roman" panose="02020603050405020304" pitchFamily="18" charset="0"/>
              </a:rPr>
              <a:t>	</a:t>
            </a:r>
            <a:r>
              <a:rPr lang="en-US" sz="1000" b="1" dirty="0">
                <a:solidFill>
                  <a:srgbClr val="1F497D">
                    <a:lumMod val="50000"/>
                  </a:srgbClr>
                </a:solidFill>
                <a:latin typeface="Calibri"/>
              </a:rPr>
              <a:t>December 12, 2015</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 id="2147483681" r:id="rId2"/>
    <p:sldLayoutId id="2147483680" r:id="rId3"/>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8527"/>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a:latin typeface="Times New Roman" panose="02020603050405020304" pitchFamily="18" charset="0"/>
                <a:cs typeface="Times New Roman" panose="02020603050405020304" pitchFamily="18" charset="0"/>
              </a:rPr>
              <a:t>S.  Yang: </a:t>
            </a:r>
            <a:r>
              <a:rPr lang="en-US" sz="1000" b="1" dirty="0">
                <a:latin typeface="Arial"/>
                <a:cs typeface="Arial"/>
              </a:rPr>
              <a:t>Semi-automated Annotation</a:t>
            </a:r>
            <a:r>
              <a:rPr lang="en-US" sz="1000" b="1" cap="none" baseline="0" dirty="0">
                <a:latin typeface="Times New Roman" panose="02020603050405020304" pitchFamily="18" charset="0"/>
                <a:cs typeface="Times New Roman" panose="02020603050405020304" pitchFamily="18" charset="0"/>
              </a:rPr>
              <a:t> </a:t>
            </a:r>
            <a:r>
              <a:rPr lang="en-US" sz="1000" b="1" dirty="0">
                <a:solidFill>
                  <a:srgbClr val="1F497D">
                    <a:lumMod val="50000"/>
                  </a:srgbClr>
                </a:solidFill>
                <a:latin typeface="Calibri"/>
              </a:rPr>
              <a:t>	December 3, 2016</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 id="2147483679" r:id="rId2"/>
  </p:sldLayoutIdLst>
  <p:hf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19.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http://www.morganclaypool.com/doi/abs/10.2200/S00196ED1V01Y200906AIM006" TargetMode="Externa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1" Type="http://schemas.openxmlformats.org/officeDocument/2006/relationships/image" Target="../media/image140.png"/><Relationship Id="rId12" Type="http://schemas.openxmlformats.org/officeDocument/2006/relationships/image" Target="../media/image150.PNG"/><Relationship Id="rId13" Type="http://schemas.openxmlformats.org/officeDocument/2006/relationships/image" Target="../media/image160.PNG"/><Relationship Id="rId1" Type="http://schemas.openxmlformats.org/officeDocument/2006/relationships/slideLayout" Target="../slideLayouts/slideLayout21.xml"/><Relationship Id="rId2" Type="http://schemas.openxmlformats.org/officeDocument/2006/relationships/image" Target="../media/image17.png"/><Relationship Id="rId3" Type="http://schemas.openxmlformats.org/officeDocument/2006/relationships/image" Target="../media/image20.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0.png"/><Relationship Id="rId9" Type="http://schemas.openxmlformats.org/officeDocument/2006/relationships/image" Target="../media/image80.png"/><Relationship Id="rId10" Type="http://schemas.openxmlformats.org/officeDocument/2006/relationships/image" Target="../media/image9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3.tiff"/><Relationship Id="rId5" Type="http://schemas.openxmlformats.org/officeDocument/2006/relationships/image" Target="../media/image24.tiff"/><Relationship Id="rId1" Type="http://schemas.openxmlformats.org/officeDocument/2006/relationships/slideLayout" Target="../slideLayouts/slideLayout21.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GIF"/><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1.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hyperlink" Target="http://www.morganclaypool.com/doi/abs/10.2200/S00196ED1V01Y200906AIM006" TargetMode="External"/><Relationship Id="rId4" Type="http://schemas.openxmlformats.org/officeDocument/2006/relationships/image" Target="../media/image15.PNG"/><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6602" y="1043923"/>
            <a:ext cx="7202659" cy="1077218"/>
          </a:xfrm>
          <a:prstGeom prst="rect">
            <a:avLst/>
          </a:prstGeom>
          <a:noFill/>
        </p:spPr>
        <p:txBody>
          <a:bodyPr wrap="square" rtlCol="0">
            <a:spAutoFit/>
          </a:bodyPr>
          <a:lstStyle/>
          <a:p>
            <a:pPr algn="ctr"/>
            <a:r>
              <a:rPr lang="en-US" sz="3200" b="1" dirty="0">
                <a:latin typeface="Arial"/>
                <a:cs typeface="Arial"/>
              </a:rPr>
              <a:t>Semi-automated Annotation of Signal Events in Clinical EEG Data</a:t>
            </a:r>
          </a:p>
        </p:txBody>
      </p:sp>
      <p:sp>
        <p:nvSpPr>
          <p:cNvPr id="4" name="Rectangle 16"/>
          <p:cNvSpPr txBox="1">
            <a:spLocks noChangeArrowheads="1"/>
          </p:cNvSpPr>
          <p:nvPr/>
        </p:nvSpPr>
        <p:spPr>
          <a:xfrm>
            <a:off x="269399" y="5335511"/>
            <a:ext cx="6258401" cy="114488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0975" indent="-168275">
              <a:spcBef>
                <a:spcPts val="0"/>
              </a:spcBef>
              <a:buNone/>
            </a:pPr>
            <a:r>
              <a:rPr lang="en-US" sz="1800" b="1" dirty="0">
                <a:solidFill>
                  <a:srgbClr val="C00000"/>
                </a:solidFill>
                <a:latin typeface="Arial"/>
                <a:cs typeface="Arial"/>
              </a:rPr>
              <a:t>S. Yang</a:t>
            </a:r>
            <a:r>
              <a:rPr lang="en-US" sz="1800" b="1" dirty="0">
                <a:latin typeface="Arial"/>
                <a:cs typeface="Arial"/>
              </a:rPr>
              <a:t>, S. López, M. </a:t>
            </a:r>
            <a:r>
              <a:rPr lang="en-US" sz="1800" b="1" dirty="0" err="1">
                <a:latin typeface="Arial"/>
                <a:cs typeface="Arial"/>
              </a:rPr>
              <a:t>Golmohammadi</a:t>
            </a:r>
            <a:r>
              <a:rPr lang="en-US" sz="1800" b="1" dirty="0">
                <a:latin typeface="Arial"/>
                <a:cs typeface="Arial"/>
              </a:rPr>
              <a:t>, </a:t>
            </a:r>
            <a:br>
              <a:rPr lang="en-US" sz="1800" b="1" dirty="0">
                <a:latin typeface="Arial"/>
                <a:cs typeface="Arial"/>
              </a:rPr>
            </a:br>
            <a:r>
              <a:rPr lang="en-US" sz="1800" b="1" dirty="0">
                <a:latin typeface="Arial"/>
                <a:cs typeface="Arial"/>
              </a:rPr>
              <a:t>I. Obeid and J. </a:t>
            </a:r>
            <a:r>
              <a:rPr lang="en-US" sz="1800" b="1" dirty="0" err="1">
                <a:latin typeface="Arial"/>
                <a:cs typeface="Arial"/>
              </a:rPr>
              <a:t>Picone</a:t>
            </a:r>
            <a:endParaRPr lang="en-US" sz="1800" b="1" dirty="0">
              <a:latin typeface="Arial"/>
              <a:cs typeface="Arial"/>
            </a:endParaRPr>
          </a:p>
          <a:p>
            <a:pPr marL="0" indent="0">
              <a:spcBef>
                <a:spcPts val="0"/>
              </a:spcBef>
              <a:buNone/>
            </a:pPr>
            <a:r>
              <a:rPr lang="en-US" sz="1800" b="1" dirty="0">
                <a:latin typeface="Arial"/>
                <a:cs typeface="Arial"/>
              </a:rPr>
              <a:t>Neural Engineering Data Consortium</a:t>
            </a:r>
          </a:p>
          <a:p>
            <a:pPr marL="0" indent="0">
              <a:spcBef>
                <a:spcPts val="0"/>
              </a:spcBef>
              <a:spcAft>
                <a:spcPts val="1200"/>
              </a:spcAft>
              <a:buNone/>
            </a:pPr>
            <a:r>
              <a:rPr lang="en-US" sz="1800" b="1" dirty="0">
                <a:latin typeface="Arial"/>
                <a:cs typeface="Arial"/>
              </a:rPr>
              <a:t>Temple University</a:t>
            </a:r>
          </a:p>
          <a:p>
            <a:pPr marL="0" indent="0">
              <a:spcBef>
                <a:spcPts val="0"/>
              </a:spcBef>
              <a:buNone/>
            </a:pPr>
            <a:endParaRPr lang="en-US" sz="1800" b="1" dirty="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2"/>
          <a:stretch>
            <a:fillRect/>
          </a:stretch>
        </p:blipFill>
        <p:spPr>
          <a:xfrm>
            <a:off x="6159500" y="4803104"/>
            <a:ext cx="2984500" cy="1993397"/>
          </a:xfrm>
          <a:prstGeom prst="rect">
            <a:avLst/>
          </a:prstGeom>
        </p:spPr>
      </p:pic>
      <p:pic>
        <p:nvPicPr>
          <p:cNvPr id="13" name="Picture 12"/>
          <p:cNvPicPr>
            <a:picLocks noChangeAspect="1"/>
          </p:cNvPicPr>
          <p:nvPr/>
        </p:nvPicPr>
        <p:blipFill rotWithShape="1">
          <a:blip r:embed="rId3"/>
          <a:srcRect l="18135" t="11805" r="12852" b="13634"/>
          <a:stretch/>
        </p:blipFill>
        <p:spPr>
          <a:xfrm>
            <a:off x="127419" y="130006"/>
            <a:ext cx="603976" cy="683117"/>
          </a:xfrm>
          <a:prstGeom prst="rect">
            <a:avLst/>
          </a:prstGeom>
        </p:spPr>
      </p:pic>
      <p:pic>
        <p:nvPicPr>
          <p:cNvPr id="8" name="Picture 7"/>
          <p:cNvPicPr>
            <a:picLocks noChangeAspect="1"/>
          </p:cNvPicPr>
          <p:nvPr/>
        </p:nvPicPr>
        <p:blipFill>
          <a:blip r:embed="rId4"/>
          <a:stretch>
            <a:fillRect/>
          </a:stretch>
        </p:blipFill>
        <p:spPr>
          <a:xfrm>
            <a:off x="548639" y="2579428"/>
            <a:ext cx="3812687" cy="1722340"/>
          </a:xfrm>
          <a:prstGeom prst="rect">
            <a:avLst/>
          </a:prstGeom>
          <a:ln w="38100">
            <a:solidFill>
              <a:srgbClr val="C00000"/>
            </a:solidFill>
          </a:ln>
          <a:effectLst>
            <a:outerShdw blurRad="63500" sx="102000" sy="102000" algn="ctr" rotWithShape="0">
              <a:prstClr val="black">
                <a:alpha val="40000"/>
              </a:prstClr>
            </a:outerShdw>
          </a:effectLst>
        </p:spPr>
      </p:pic>
      <p:pic>
        <p:nvPicPr>
          <p:cNvPr id="9" name="Picture 8"/>
          <p:cNvPicPr>
            <a:picLocks noChangeAspect="1"/>
          </p:cNvPicPr>
          <p:nvPr/>
        </p:nvPicPr>
        <p:blipFill>
          <a:blip r:embed="rId5"/>
          <a:stretch>
            <a:fillRect/>
          </a:stretch>
        </p:blipFill>
        <p:spPr>
          <a:xfrm>
            <a:off x="4600135" y="2579427"/>
            <a:ext cx="3931920" cy="1722340"/>
          </a:xfrm>
          <a:prstGeom prst="rect">
            <a:avLst/>
          </a:prstGeom>
          <a:ln w="38100">
            <a:solidFill>
              <a:srgbClr val="C00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56600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4572"/>
          </a:xfrm>
        </p:spPr>
        <p:txBody>
          <a:bodyPr lIns="182880">
            <a:normAutofit/>
          </a:bodyPr>
          <a:lstStyle/>
          <a:p>
            <a:r>
              <a:rPr lang="en-US" dirty="0"/>
              <a:t>Divergence in Self-Learning</a:t>
            </a:r>
          </a:p>
        </p:txBody>
      </p:sp>
      <p:sp>
        <p:nvSpPr>
          <p:cNvPr id="4" name="TextBox 3"/>
          <p:cNvSpPr txBox="1"/>
          <p:nvPr/>
        </p:nvSpPr>
        <p:spPr>
          <a:xfrm>
            <a:off x="108680" y="586413"/>
            <a:ext cx="8123920" cy="646331"/>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Propagating illustration featuring an outlier: after labeling of all instances, the entire rightmost cluster was mislabeled.</a:t>
            </a:r>
          </a:p>
        </p:txBody>
      </p:sp>
      <p:pic>
        <p:nvPicPr>
          <p:cNvPr id="7" name="Content Placeholder 4">
            <a:hlinkClick r:id="rId2"/>
          </p:cNvPr>
          <p:cNvPicPr>
            <a:picLocks noChangeAspect="1"/>
          </p:cNvPicPr>
          <p:nvPr/>
        </p:nvPicPr>
        <p:blipFill>
          <a:blip r:embed="rId3"/>
          <a:stretch>
            <a:fillRect/>
          </a:stretch>
        </p:blipFill>
        <p:spPr>
          <a:xfrm>
            <a:off x="1396218" y="1284585"/>
            <a:ext cx="6351563" cy="500470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4938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1805"/>
          </a:xfrm>
        </p:spPr>
        <p:txBody>
          <a:bodyPr lIns="182880">
            <a:normAutofit/>
          </a:bodyPr>
          <a:lstStyle/>
          <a:p>
            <a:r>
              <a:rPr lang="en-US" dirty="0">
                <a:solidFill>
                  <a:prstClr val="black"/>
                </a:solidFill>
              </a:rPr>
              <a:t>Baseline: Classification of Clinically-Relevant Signal Events</a:t>
            </a:r>
            <a:endParaRPr lang="en-US" dirty="0"/>
          </a:p>
        </p:txBody>
      </p:sp>
      <p:sp>
        <p:nvSpPr>
          <p:cNvPr id="3" name="Content Placeholder 2"/>
          <p:cNvSpPr>
            <a:spLocks noGrp="1"/>
          </p:cNvSpPr>
          <p:nvPr>
            <p:ph idx="1"/>
          </p:nvPr>
        </p:nvSpPr>
        <p:spPr>
          <a:xfrm>
            <a:off x="199940" y="836341"/>
            <a:ext cx="8519532" cy="5724758"/>
          </a:xfrm>
        </p:spPr>
        <p:txBody>
          <a:bodyPr lIns="0" tIns="0" rIns="0" bIns="0"/>
          <a:lstStyle/>
          <a:p>
            <a:pPr marL="228600" indent="-228600">
              <a:spcBef>
                <a:spcPts val="0"/>
              </a:spcBef>
              <a:spcAft>
                <a:spcPts val="1200"/>
              </a:spcAft>
              <a:buFont typeface="Arial" panose="020B0604020202020204" pitchFamily="34" charset="0"/>
              <a:buChar char="•"/>
            </a:pPr>
            <a:r>
              <a:rPr lang="en-US" sz="1800" b="1" dirty="0">
                <a:solidFill>
                  <a:srgbClr val="000000"/>
                </a:solidFill>
                <a:latin typeface="Arial" charset="0"/>
                <a:ea typeface="ＭＳ Ｐゴシック" charset="0"/>
                <a:cs typeface="Arial" charset="0"/>
              </a:rPr>
              <a:t>Six events of interest based on multiple iterations with board certified neurologists:</a:t>
            </a:r>
          </a:p>
          <a:p>
            <a:pPr>
              <a:buFont typeface="Arial" panose="020B0604020202020204" pitchFamily="34" charset="0"/>
              <a:buChar char="•"/>
            </a:pPr>
            <a:endParaRPr lang="en-US" sz="1800" b="1" dirty="0">
              <a:solidFill>
                <a:srgbClr val="000000"/>
              </a:solidFill>
              <a:latin typeface="Arial" charset="0"/>
              <a:ea typeface="ＭＳ Ｐゴシック" charset="0"/>
              <a:cs typeface="Arial" charset="0"/>
            </a:endParaRPr>
          </a:p>
          <a:p>
            <a:pPr marL="0" indent="0">
              <a:buNone/>
            </a:pPr>
            <a:endParaRPr lang="en-US" sz="1800" b="1" dirty="0">
              <a:solidFill>
                <a:srgbClr val="000000"/>
              </a:solidFill>
              <a:latin typeface="Arial" charset="0"/>
              <a:ea typeface="ＭＳ Ｐゴシック" charset="0"/>
              <a:cs typeface="Arial" charset="0"/>
            </a:endParaRPr>
          </a:p>
          <a:p>
            <a:pPr>
              <a:buFont typeface="Arial" panose="020B0604020202020204" pitchFamily="34" charset="0"/>
              <a:buChar char="•"/>
            </a:pPr>
            <a:endParaRPr lang="en-US" sz="1800" b="1" dirty="0">
              <a:solidFill>
                <a:srgbClr val="000000"/>
              </a:solidFill>
              <a:latin typeface="Arial" charset="0"/>
              <a:ea typeface="ＭＳ Ｐゴシック" charset="0"/>
              <a:cs typeface="Arial" charset="0"/>
            </a:endParaRPr>
          </a:p>
          <a:p>
            <a:pPr>
              <a:buFont typeface="Arial" panose="020B0604020202020204" pitchFamily="34" charset="0"/>
              <a:buChar char="•"/>
            </a:pPr>
            <a:endParaRPr lang="en-US" sz="1800" b="1" dirty="0">
              <a:solidFill>
                <a:srgbClr val="000000"/>
              </a:solidFill>
              <a:latin typeface="Arial" charset="0"/>
              <a:ea typeface="ＭＳ Ｐゴシック" charset="0"/>
              <a:cs typeface="Arial" charset="0"/>
            </a:endParaRPr>
          </a:p>
          <a:p>
            <a:pPr>
              <a:buFont typeface="Arial" panose="020B0604020202020204" pitchFamily="34" charset="0"/>
              <a:buChar char="•"/>
            </a:pPr>
            <a:endParaRPr lang="en-US" sz="1800" b="1" dirty="0">
              <a:solidFill>
                <a:srgbClr val="000000"/>
              </a:solidFill>
              <a:latin typeface="Arial" charset="0"/>
              <a:ea typeface="ＭＳ Ｐゴシック" charset="0"/>
              <a:cs typeface="Arial" charset="0"/>
            </a:endParaRPr>
          </a:p>
          <a:p>
            <a:pPr>
              <a:buFont typeface="Arial" panose="020B0604020202020204" pitchFamily="34" charset="0"/>
              <a:buChar char="•"/>
            </a:pPr>
            <a:endParaRPr lang="en-US" sz="1800" b="1" dirty="0">
              <a:solidFill>
                <a:srgbClr val="000000"/>
              </a:solidFill>
              <a:latin typeface="Arial" charset="0"/>
              <a:ea typeface="ＭＳ Ｐゴシック" charset="0"/>
              <a:cs typeface="Arial" charset="0"/>
            </a:endParaRPr>
          </a:p>
          <a:p>
            <a:pPr>
              <a:buFont typeface="Arial" panose="020B0604020202020204" pitchFamily="34" charset="0"/>
              <a:buChar char="•"/>
            </a:pPr>
            <a:endParaRPr lang="en-US" sz="1800" b="1" dirty="0">
              <a:solidFill>
                <a:srgbClr val="000000"/>
              </a:solidFill>
              <a:latin typeface="Arial" charset="0"/>
              <a:ea typeface="ＭＳ Ｐゴシック" charset="0"/>
              <a:cs typeface="Arial" charset="0"/>
            </a:endParaRPr>
          </a:p>
          <a:p>
            <a:pPr marL="228600" indent="-228600">
              <a:spcBef>
                <a:spcPts val="0"/>
              </a:spcBef>
              <a:spcAft>
                <a:spcPts val="1200"/>
              </a:spcAft>
              <a:buFont typeface="Arial" panose="020B0604020202020204" pitchFamily="34" charset="0"/>
              <a:buChar char="•"/>
            </a:pPr>
            <a:r>
              <a:rPr lang="en-US" sz="1800" b="1" dirty="0">
                <a:solidFill>
                  <a:srgbClr val="000000"/>
                </a:solidFill>
                <a:latin typeface="Arial" charset="0"/>
                <a:ea typeface="ＭＳ Ｐゴシック" charset="0"/>
                <a:cs typeface="Arial" charset="0"/>
              </a:rPr>
              <a:t>Clinical data contains many artifacts that can easily be interpreted as spikes, such as patient movement.</a:t>
            </a:r>
          </a:p>
          <a:p>
            <a:pPr marL="228600" indent="-228600">
              <a:spcBef>
                <a:spcPts val="0"/>
              </a:spcBef>
              <a:spcAft>
                <a:spcPts val="1200"/>
              </a:spcAft>
              <a:buFont typeface="Arial" panose="020B0604020202020204" pitchFamily="34" charset="0"/>
              <a:buChar char="•"/>
            </a:pPr>
            <a:r>
              <a:rPr lang="en-US" sz="1800" b="1" dirty="0">
                <a:solidFill>
                  <a:srgbClr val="000000"/>
                </a:solidFill>
                <a:latin typeface="Arial" charset="0"/>
                <a:ea typeface="ＭＳ Ｐゴシック" charset="0"/>
                <a:cs typeface="Arial" charset="0"/>
              </a:rPr>
              <a:t>Manual review of the data is a time-consuming process, especially for long-term EEG recordings.</a:t>
            </a:r>
          </a:p>
          <a:p>
            <a:pPr marL="228600" indent="-228600">
              <a:spcBef>
                <a:spcPts val="0"/>
              </a:spcBef>
              <a:spcAft>
                <a:spcPts val="1200"/>
              </a:spcAft>
              <a:buFont typeface="Arial" panose="020B0604020202020204" pitchFamily="34" charset="0"/>
              <a:buChar char="•"/>
            </a:pPr>
            <a:r>
              <a:rPr lang="en-US" sz="1800" b="1" dirty="0">
                <a:solidFill>
                  <a:srgbClr val="000000"/>
                </a:solidFill>
                <a:latin typeface="Arial" charset="0"/>
                <a:ea typeface="ＭＳ Ｐゴシック" charset="0"/>
                <a:cs typeface="Arial" charset="0"/>
              </a:rPr>
              <a:t>In ICU applications, real-time response is critical.</a:t>
            </a:r>
          </a:p>
          <a:p>
            <a:pPr marL="228600" indent="-228600">
              <a:spcBef>
                <a:spcPts val="0"/>
              </a:spcBef>
              <a:spcAft>
                <a:spcPts val="1200"/>
              </a:spcAft>
              <a:buFont typeface="Arial" panose="020B0604020202020204" pitchFamily="34" charset="0"/>
              <a:buChar char="•"/>
            </a:pPr>
            <a:r>
              <a:rPr lang="en-US" sz="1800" b="1" dirty="0">
                <a:solidFill>
                  <a:srgbClr val="000000"/>
                </a:solidFill>
                <a:latin typeface="Arial" charset="0"/>
                <a:ea typeface="ＭＳ Ｐゴシック" charset="0"/>
                <a:cs typeface="Arial" charset="0"/>
              </a:rPr>
              <a:t>Performance requirements for this application is a detection rate above 95% with a false alarm rate below 5%.</a:t>
            </a:r>
          </a:p>
          <a:p>
            <a:pPr marL="0" indent="0">
              <a:spcAft>
                <a:spcPts val="1200"/>
              </a:spcAft>
              <a:buNone/>
            </a:pPr>
            <a:endParaRPr lang="en-US" sz="1800" b="1"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5523538"/>
              </p:ext>
            </p:extLst>
          </p:nvPr>
        </p:nvGraphicFramePr>
        <p:xfrm>
          <a:off x="680225" y="1568014"/>
          <a:ext cx="7783550" cy="1919039"/>
        </p:xfrm>
        <a:graphic>
          <a:graphicData uri="http://schemas.openxmlformats.org/drawingml/2006/table">
            <a:tbl>
              <a:tblPr firstRow="1" bandRow="1">
                <a:effectLst>
                  <a:outerShdw blurRad="63500" sx="102000" sy="102000" algn="ctr" rotWithShape="0">
                    <a:prstClr val="black">
                      <a:alpha val="40000"/>
                    </a:prstClr>
                  </a:outerShdw>
                </a:effectLst>
                <a:tableStyleId>{9DCAF9ED-07DC-4A11-8D7F-57B35C25682E}</a:tableStyleId>
              </a:tblPr>
              <a:tblGrid>
                <a:gridCol w="5283955">
                  <a:extLst>
                    <a:ext uri="{9D8B030D-6E8A-4147-A177-3AD203B41FA5}">
                      <a16:colId xmlns:a16="http://schemas.microsoft.com/office/drawing/2014/main" xmlns="" val="615394642"/>
                    </a:ext>
                  </a:extLst>
                </a:gridCol>
                <a:gridCol w="2499595">
                  <a:extLst>
                    <a:ext uri="{9D8B030D-6E8A-4147-A177-3AD203B41FA5}">
                      <a16:colId xmlns:a16="http://schemas.microsoft.com/office/drawing/2014/main" xmlns="" val="2486963685"/>
                    </a:ext>
                  </a:extLst>
                </a:gridCol>
              </a:tblGrid>
              <a:tr h="332988">
                <a:tc>
                  <a:txBody>
                    <a:bodyPr/>
                    <a:lstStyle/>
                    <a:p>
                      <a:pPr algn="l"/>
                      <a:r>
                        <a:rPr lang="en-US" sz="1600" b="1" dirty="0">
                          <a:latin typeface="Arial" panose="020B0604020202020204" pitchFamily="34" charset="0"/>
                          <a:cs typeface="Arial" panose="020B0604020202020204" pitchFamily="34" charset="0"/>
                        </a:rPr>
                        <a:t>Epileptiform</a:t>
                      </a:r>
                    </a:p>
                  </a:txBody>
                  <a:tcPr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a:r>
                        <a:rPr lang="en-US" sz="1600" b="1" dirty="0">
                          <a:latin typeface="Arial" panose="020B0604020202020204" pitchFamily="34" charset="0"/>
                          <a:cs typeface="Arial" panose="020B0604020202020204" pitchFamily="34" charset="0"/>
                        </a:rPr>
                        <a:t>Background</a:t>
                      </a:r>
                    </a:p>
                  </a:txBody>
                  <a:tcPr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198184848"/>
                  </a:ext>
                </a:extLst>
              </a:tr>
              <a:tr h="407785">
                <a:tc>
                  <a:txBody>
                    <a:bodyPr/>
                    <a:lstStyle/>
                    <a:p>
                      <a:pPr algn="l"/>
                      <a:r>
                        <a:rPr lang="en-US" sz="1600" b="1" dirty="0">
                          <a:latin typeface="Arial" panose="020B0604020202020204" pitchFamily="34" charset="0"/>
                          <a:cs typeface="Arial" panose="020B0604020202020204" pitchFamily="34" charset="0"/>
                        </a:rPr>
                        <a:t>SPSW: </a:t>
                      </a:r>
                      <a:r>
                        <a:rPr lang="en-US" sz="1600" b="1" kern="1200" dirty="0">
                          <a:effectLst/>
                          <a:latin typeface="Arial" panose="020B0604020202020204" pitchFamily="34" charset="0"/>
                          <a:cs typeface="Arial" panose="020B0604020202020204" pitchFamily="34" charset="0"/>
                        </a:rPr>
                        <a:t>Spike and/or sharp waves </a:t>
                      </a:r>
                      <a:endParaRPr lang="en-US" sz="1600" b="1" dirty="0">
                        <a:latin typeface="Arial" panose="020B0604020202020204" pitchFamily="34" charset="0"/>
                        <a:cs typeface="Arial" panose="020B0604020202020204" pitchFamily="34" charset="0"/>
                      </a:endParaRPr>
                    </a:p>
                  </a:txBody>
                  <a:tcPr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a:r>
                        <a:rPr lang="en-US" sz="1600" b="1" dirty="0">
                          <a:latin typeface="Arial" panose="020B0604020202020204" pitchFamily="34" charset="0"/>
                          <a:cs typeface="Arial" panose="020B0604020202020204" pitchFamily="34" charset="0"/>
                        </a:rPr>
                        <a:t>ARTF: Artifact</a:t>
                      </a:r>
                    </a:p>
                  </a:txBody>
                  <a:tcPr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3467453347"/>
                  </a:ext>
                </a:extLst>
              </a:tr>
              <a:tr h="589133">
                <a:tc>
                  <a:txBody>
                    <a:bodyPr/>
                    <a:lstStyle/>
                    <a:p>
                      <a:pPr algn="l"/>
                      <a:r>
                        <a:rPr lang="en-US" sz="1600" b="1" dirty="0">
                          <a:latin typeface="Arial" panose="020B0604020202020204" pitchFamily="34" charset="0"/>
                          <a:cs typeface="Arial" panose="020B0604020202020204" pitchFamily="34" charset="0"/>
                        </a:rPr>
                        <a:t>PLED: </a:t>
                      </a:r>
                      <a:r>
                        <a:rPr lang="en-US" sz="1600" b="1" kern="1200" dirty="0">
                          <a:effectLst/>
                          <a:latin typeface="Arial" panose="020B0604020202020204" pitchFamily="34" charset="0"/>
                          <a:cs typeface="Arial" panose="020B0604020202020204" pitchFamily="34" charset="0"/>
                        </a:rPr>
                        <a:t>Periodic lateralized epileptiform discharges</a:t>
                      </a:r>
                      <a:endParaRPr lang="en-US" sz="1600" b="1" dirty="0">
                        <a:latin typeface="Arial" panose="020B0604020202020204" pitchFamily="34" charset="0"/>
                        <a:cs typeface="Arial" panose="020B0604020202020204" pitchFamily="34" charset="0"/>
                      </a:endParaRPr>
                    </a:p>
                  </a:txBody>
                  <a:tcPr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a:r>
                        <a:rPr lang="en-US" sz="1600" b="1" dirty="0">
                          <a:latin typeface="Arial" panose="020B0604020202020204" pitchFamily="34" charset="0"/>
                          <a:cs typeface="Arial" panose="020B0604020202020204" pitchFamily="34" charset="0"/>
                        </a:rPr>
                        <a:t>EYEM: </a:t>
                      </a:r>
                      <a:r>
                        <a:rPr lang="en-US" sz="1600" b="1" kern="1200" dirty="0">
                          <a:effectLst/>
                          <a:latin typeface="Arial" panose="020B0604020202020204" pitchFamily="34" charset="0"/>
                          <a:cs typeface="Arial" panose="020B0604020202020204" pitchFamily="34" charset="0"/>
                        </a:rPr>
                        <a:t>eye movement</a:t>
                      </a:r>
                      <a:endParaRPr lang="en-US" sz="1600" b="1" dirty="0">
                        <a:latin typeface="Arial" panose="020B0604020202020204" pitchFamily="34" charset="0"/>
                        <a:cs typeface="Arial" panose="020B0604020202020204" pitchFamily="34" charset="0"/>
                      </a:endParaRPr>
                    </a:p>
                  </a:txBody>
                  <a:tcPr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197132493"/>
                  </a:ext>
                </a:extLst>
              </a:tr>
              <a:tr h="589133">
                <a:tc>
                  <a:txBody>
                    <a:bodyPr/>
                    <a:lstStyle/>
                    <a:p>
                      <a:pPr algn="l"/>
                      <a:r>
                        <a:rPr lang="en-US" sz="1600" b="1" dirty="0">
                          <a:latin typeface="Arial" panose="020B0604020202020204" pitchFamily="34" charset="0"/>
                          <a:cs typeface="Arial" panose="020B0604020202020204" pitchFamily="34" charset="0"/>
                        </a:rPr>
                        <a:t>GPED: </a:t>
                      </a:r>
                      <a:r>
                        <a:rPr lang="en-US" sz="1600" b="1" kern="1200" dirty="0">
                          <a:effectLst/>
                          <a:latin typeface="Arial" panose="020B0604020202020204" pitchFamily="34" charset="0"/>
                          <a:cs typeface="Arial" panose="020B0604020202020204" pitchFamily="34" charset="0"/>
                        </a:rPr>
                        <a:t>Generalized periodic epileptiform discharges</a:t>
                      </a:r>
                      <a:endParaRPr lang="en-US" sz="1600" b="1" dirty="0">
                        <a:latin typeface="Arial" panose="020B0604020202020204" pitchFamily="34" charset="0"/>
                        <a:cs typeface="Arial" panose="020B0604020202020204" pitchFamily="34" charset="0"/>
                      </a:endParaRPr>
                    </a:p>
                  </a:txBody>
                  <a:tcPr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gn="l"/>
                      <a:r>
                        <a:rPr lang="en-US" sz="1600" b="1" dirty="0">
                          <a:latin typeface="Arial" panose="020B0604020202020204" pitchFamily="34" charset="0"/>
                          <a:cs typeface="Arial" panose="020B0604020202020204" pitchFamily="34" charset="0"/>
                        </a:rPr>
                        <a:t>BCKG: Background</a:t>
                      </a:r>
                    </a:p>
                  </a:txBody>
                  <a:tcPr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2368578739"/>
                  </a:ext>
                </a:extLst>
              </a:tr>
            </a:tbl>
          </a:graphicData>
        </a:graphic>
      </p:graphicFrame>
    </p:spTree>
    <p:extLst>
      <p:ext uri="{BB962C8B-B14F-4D97-AF65-F5344CB8AC3E}">
        <p14:creationId xmlns:p14="http://schemas.microsoft.com/office/powerpoint/2010/main" val="12503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6437"/>
          </a:xfrm>
        </p:spPr>
        <p:txBody>
          <a:bodyPr lIns="182880"/>
          <a:lstStyle/>
          <a:p>
            <a:r>
              <a:rPr lang="en-US" dirty="0"/>
              <a:t>A Generic Self-Training Approach</a:t>
            </a:r>
          </a:p>
        </p:txBody>
      </p:sp>
      <p:grpSp>
        <p:nvGrpSpPr>
          <p:cNvPr id="5" name="Group 4"/>
          <p:cNvGrpSpPr/>
          <p:nvPr/>
        </p:nvGrpSpPr>
        <p:grpSpPr>
          <a:xfrm>
            <a:off x="214505" y="1226158"/>
            <a:ext cx="1695945" cy="1263071"/>
            <a:chOff x="1379764" y="685802"/>
            <a:chExt cx="1665515" cy="1575706"/>
          </a:xfrm>
        </p:grpSpPr>
        <p:sp>
          <p:nvSpPr>
            <p:cNvPr id="6" name="Flowchart: Magnetic Disk 5"/>
            <p:cNvSpPr/>
            <p:nvPr/>
          </p:nvSpPr>
          <p:spPr>
            <a:xfrm>
              <a:off x="1379764" y="685802"/>
              <a:ext cx="1665515" cy="1575706"/>
            </a:xfrm>
            <a:prstGeom prst="flowChartMagneticDisk">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Helvetica" panose="020B0604020202020204" pitchFamily="34" charset="0"/>
                  <a:cs typeface="Helvetica" panose="020B0604020202020204" pitchFamily="34" charset="0"/>
                </a:rPr>
                <a:t>Labeled Data</a:t>
              </a:r>
            </a:p>
          </p:txBody>
        </p:sp>
        <p:sp>
          <p:nvSpPr>
            <p:cNvPr id="7" name="Oval 6"/>
            <p:cNvSpPr/>
            <p:nvPr/>
          </p:nvSpPr>
          <p:spPr>
            <a:xfrm>
              <a:off x="1379764" y="685802"/>
              <a:ext cx="1665515" cy="51434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2131476" y="721797"/>
            <a:ext cx="3183903" cy="2133600"/>
            <a:chOff x="3168903" y="775853"/>
            <a:chExt cx="3183903" cy="2133600"/>
          </a:xfrm>
        </p:grpSpPr>
        <p:sp>
          <p:nvSpPr>
            <p:cNvPr id="9" name="Rectangle 8"/>
            <p:cNvSpPr/>
            <p:nvPr/>
          </p:nvSpPr>
          <p:spPr>
            <a:xfrm>
              <a:off x="3168903" y="775853"/>
              <a:ext cx="3183903" cy="21336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3312882" y="1187573"/>
              <a:ext cx="1061074" cy="667909"/>
            </a:xfrm>
            <a:prstGeom prst="rect">
              <a:avLst/>
            </a:prstGeom>
          </p:spPr>
        </p:pic>
        <p:pic>
          <p:nvPicPr>
            <p:cNvPr id="11" name="Picture 10"/>
            <p:cNvPicPr>
              <a:picLocks noChangeAspect="1"/>
            </p:cNvPicPr>
            <p:nvPr/>
          </p:nvPicPr>
          <p:blipFill>
            <a:blip r:embed="rId2"/>
            <a:stretch>
              <a:fillRect/>
            </a:stretch>
          </p:blipFill>
          <p:spPr>
            <a:xfrm>
              <a:off x="3312882" y="2150426"/>
              <a:ext cx="1061074" cy="667909"/>
            </a:xfrm>
            <a:prstGeom prst="rect">
              <a:avLst/>
            </a:prstGeom>
          </p:spPr>
        </p:pic>
        <p:pic>
          <p:nvPicPr>
            <p:cNvPr id="12" name="Picture 11"/>
            <p:cNvPicPr>
              <a:picLocks noChangeAspect="1"/>
            </p:cNvPicPr>
            <p:nvPr/>
          </p:nvPicPr>
          <p:blipFill rotWithShape="1">
            <a:blip r:embed="rId2"/>
            <a:srcRect t="15094"/>
            <a:stretch/>
          </p:blipFill>
          <p:spPr>
            <a:xfrm>
              <a:off x="3312882" y="1805501"/>
              <a:ext cx="1061074" cy="543336"/>
            </a:xfrm>
            <a:prstGeom prst="rect">
              <a:avLst/>
            </a:prstGeom>
          </p:spPr>
        </p:pic>
        <p:grpSp>
          <p:nvGrpSpPr>
            <p:cNvPr id="13" name="Group 12"/>
            <p:cNvGrpSpPr/>
            <p:nvPr/>
          </p:nvGrpSpPr>
          <p:grpSpPr>
            <a:xfrm>
              <a:off x="4478725" y="1223658"/>
              <a:ext cx="1309980" cy="193545"/>
              <a:chOff x="7754591" y="2226647"/>
              <a:chExt cx="2597789" cy="221816"/>
            </a:xfrm>
          </p:grpSpPr>
          <p:sp>
            <p:nvSpPr>
              <p:cNvPr id="95" name="Rectangle 94"/>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4631125" y="1376058"/>
              <a:ext cx="1309980" cy="193545"/>
              <a:chOff x="7754591" y="2226647"/>
              <a:chExt cx="2597789" cy="221816"/>
            </a:xfrm>
          </p:grpSpPr>
          <p:sp>
            <p:nvSpPr>
              <p:cNvPr id="86" name="Rectangle 85"/>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783525" y="1528458"/>
              <a:ext cx="1309980" cy="193545"/>
              <a:chOff x="7754591" y="2226647"/>
              <a:chExt cx="2597789" cy="221816"/>
            </a:xfrm>
          </p:grpSpPr>
          <p:sp>
            <p:nvSpPr>
              <p:cNvPr id="77" name="Rectangle 76"/>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584416" y="1762502"/>
              <a:ext cx="1309980" cy="193545"/>
              <a:chOff x="7754591" y="2226647"/>
              <a:chExt cx="2597789" cy="221816"/>
            </a:xfrm>
          </p:grpSpPr>
          <p:sp>
            <p:nvSpPr>
              <p:cNvPr id="68" name="Rectangle 67"/>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736816" y="1914902"/>
              <a:ext cx="1309980" cy="193545"/>
              <a:chOff x="7754591" y="2226647"/>
              <a:chExt cx="2597789" cy="221816"/>
            </a:xfrm>
          </p:grpSpPr>
          <p:sp>
            <p:nvSpPr>
              <p:cNvPr id="59" name="Rectangle 58"/>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889216" y="2067302"/>
              <a:ext cx="1309980" cy="193545"/>
              <a:chOff x="7754591" y="2226647"/>
              <a:chExt cx="2597789" cy="221816"/>
            </a:xfrm>
          </p:grpSpPr>
          <p:sp>
            <p:nvSpPr>
              <p:cNvPr id="50" name="Rectangle 49"/>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625374" y="2319990"/>
              <a:ext cx="1309980" cy="193545"/>
              <a:chOff x="7754591" y="2226647"/>
              <a:chExt cx="2597789" cy="221816"/>
            </a:xfrm>
          </p:grpSpPr>
          <p:sp>
            <p:nvSpPr>
              <p:cNvPr id="41" name="Rectangle 40"/>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777774" y="2472390"/>
              <a:ext cx="1309980" cy="193545"/>
              <a:chOff x="7754591" y="2226647"/>
              <a:chExt cx="2597789" cy="221816"/>
            </a:xfrm>
          </p:grpSpPr>
          <p:sp>
            <p:nvSpPr>
              <p:cNvPr id="32" name="Rectangle 31"/>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930174" y="2624790"/>
              <a:ext cx="1309980" cy="193545"/>
              <a:chOff x="7754591" y="2226647"/>
              <a:chExt cx="2597789" cy="221816"/>
            </a:xfrm>
          </p:grpSpPr>
          <p:sp>
            <p:nvSpPr>
              <p:cNvPr id="23" name="Rectangle 22"/>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3662735" y="813827"/>
              <a:ext cx="2367689" cy="369332"/>
            </a:xfrm>
            <a:prstGeom prst="rect">
              <a:avLst/>
            </a:prstGeom>
            <a:noFill/>
          </p:spPr>
          <p:txBody>
            <a:bodyPr wrap="square" rtlCol="0">
              <a:spAutoFit/>
            </a:bodyPr>
            <a:lstStyle/>
            <a:p>
              <a:r>
                <a:rPr lang="en-US" b="1" dirty="0">
                  <a:solidFill>
                    <a:srgbClr val="002060"/>
                  </a:solidFill>
                  <a:latin typeface="Helvetica" panose="020B0604020202020204" pitchFamily="34" charset="0"/>
                  <a:cs typeface="Helvetica" panose="020B0604020202020204" pitchFamily="34" charset="0"/>
                </a:rPr>
                <a:t>Feature Extraction</a:t>
              </a:r>
            </a:p>
          </p:txBody>
        </p:sp>
      </p:grpSp>
      <p:grpSp>
        <p:nvGrpSpPr>
          <p:cNvPr id="104" name="Group 103"/>
          <p:cNvGrpSpPr/>
          <p:nvPr/>
        </p:nvGrpSpPr>
        <p:grpSpPr>
          <a:xfrm>
            <a:off x="5590824" y="734626"/>
            <a:ext cx="3183903" cy="2133600"/>
            <a:chOff x="6628251" y="788682"/>
            <a:chExt cx="3183903" cy="2133600"/>
          </a:xfrm>
        </p:grpSpPr>
        <p:grpSp>
          <p:nvGrpSpPr>
            <p:cNvPr id="105" name="Group 104"/>
            <p:cNvGrpSpPr/>
            <p:nvPr/>
          </p:nvGrpSpPr>
          <p:grpSpPr>
            <a:xfrm>
              <a:off x="6890398" y="1034342"/>
              <a:ext cx="2547331" cy="1745566"/>
              <a:chOff x="2594085" y="3732096"/>
              <a:chExt cx="2786847" cy="2137318"/>
            </a:xfrm>
          </p:grpSpPr>
          <p:grpSp>
            <p:nvGrpSpPr>
              <p:cNvPr id="108" name="Group 107"/>
              <p:cNvGrpSpPr/>
              <p:nvPr/>
            </p:nvGrpSpPr>
            <p:grpSpPr>
              <a:xfrm>
                <a:off x="2946400" y="3732096"/>
                <a:ext cx="2312251" cy="1204994"/>
                <a:chOff x="961368" y="4059520"/>
                <a:chExt cx="2312251" cy="1204994"/>
              </a:xfrm>
            </p:grpSpPr>
            <p:grpSp>
              <p:nvGrpSpPr>
                <p:cNvPr id="122" name="Group 121"/>
                <p:cNvGrpSpPr/>
                <p:nvPr/>
              </p:nvGrpSpPr>
              <p:grpSpPr>
                <a:xfrm rot="2603054">
                  <a:off x="961368" y="4811931"/>
                  <a:ext cx="443345" cy="452583"/>
                  <a:chOff x="1176457" y="4770782"/>
                  <a:chExt cx="443345" cy="452583"/>
                </a:xfrm>
              </p:grpSpPr>
              <p:sp>
                <p:nvSpPr>
                  <p:cNvPr id="136" name="Oval 135"/>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Curved Connector 136"/>
                  <p:cNvCxnSpPr>
                    <a:stCxn id="136" idx="0"/>
                    <a:endCxn id="136"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rot="2603054">
                  <a:off x="1792322" y="4794074"/>
                  <a:ext cx="443345" cy="452583"/>
                  <a:chOff x="1176457" y="4770782"/>
                  <a:chExt cx="443345" cy="452583"/>
                </a:xfrm>
              </p:grpSpPr>
              <p:sp>
                <p:nvSpPr>
                  <p:cNvPr id="134" name="Oval 133"/>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Curved Connector 134"/>
                  <p:cNvCxnSpPr>
                    <a:stCxn id="134" idx="0"/>
                    <a:endCxn id="134"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rot="2603054">
                  <a:off x="2649027" y="4794072"/>
                  <a:ext cx="443345" cy="452583"/>
                  <a:chOff x="1176457" y="4770782"/>
                  <a:chExt cx="443345" cy="452583"/>
                </a:xfrm>
              </p:grpSpPr>
              <p:sp>
                <p:nvSpPr>
                  <p:cNvPr id="132" name="Oval 131"/>
                  <p:cNvSpPr/>
                  <p:nvPr/>
                </p:nvSpPr>
                <p:spPr>
                  <a:xfrm>
                    <a:off x="1176457" y="4770783"/>
                    <a:ext cx="443345" cy="452582"/>
                  </a:xfrm>
                  <a:prstGeom prst="ellipse">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Curved Connector 132"/>
                  <p:cNvCxnSpPr>
                    <a:stCxn id="132" idx="0"/>
                    <a:endCxn id="132" idx="2"/>
                  </p:cNvCxnSpPr>
                  <p:nvPr/>
                </p:nvCxnSpPr>
                <p:spPr>
                  <a:xfrm rot="16200000" flipH="1" flipV="1">
                    <a:off x="1174148" y="4773091"/>
                    <a:ext cx="226291" cy="221673"/>
                  </a:xfrm>
                  <a:prstGeom prst="curvedConnector4">
                    <a:avLst>
                      <a:gd name="adj1" fmla="val -117347"/>
                      <a:gd name="adj2" fmla="val 203125"/>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5" name="Straight Arrow Connector 124"/>
                <p:cNvCxnSpPr>
                  <a:stCxn id="136" idx="7"/>
                  <a:endCxn id="134" idx="3"/>
                </p:cNvCxnSpPr>
                <p:nvPr/>
              </p:nvCxnSpPr>
              <p:spPr>
                <a:xfrm flipV="1">
                  <a:off x="1406868" y="5028990"/>
                  <a:ext cx="383299" cy="60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34" idx="7"/>
                  <a:endCxn id="132" idx="3"/>
                </p:cNvCxnSpPr>
                <p:nvPr/>
              </p:nvCxnSpPr>
              <p:spPr>
                <a:xfrm>
                  <a:off x="2237822" y="5011742"/>
                  <a:ext cx="409050" cy="17246"/>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7" name="TextBox 126"/>
                    <p:cNvSpPr txBox="1"/>
                    <p:nvPr/>
                  </p:nvSpPr>
                  <p:spPr>
                    <a:xfrm>
                      <a:off x="1105048" y="4059520"/>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11</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3" name="TextBox 162"/>
                    <p:cNvSpPr txBox="1">
                      <a:spLocks noRot="1" noChangeAspect="1" noMove="1" noResize="1" noEditPoints="1" noAdjustHandles="1" noChangeArrowheads="1" noChangeShapeType="1" noTextEdit="1"/>
                    </p:cNvSpPr>
                    <p:nvPr/>
                  </p:nvSpPr>
                  <p:spPr>
                    <a:xfrm>
                      <a:off x="1105048" y="4059520"/>
                      <a:ext cx="422525" cy="369332"/>
                    </a:xfrm>
                    <a:prstGeom prst="rect">
                      <a:avLst/>
                    </a:prstGeom>
                    <a:blipFill>
                      <a:blip r:embed="rId3"/>
                      <a:stretch>
                        <a:fillRect r="-20635"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1978071" y="4077809"/>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22</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4" name="TextBox 163"/>
                    <p:cNvSpPr txBox="1">
                      <a:spLocks noRot="1" noChangeAspect="1" noMove="1" noResize="1" noEditPoints="1" noAdjustHandles="1" noChangeArrowheads="1" noChangeShapeType="1" noTextEdit="1"/>
                    </p:cNvSpPr>
                    <p:nvPr/>
                  </p:nvSpPr>
                  <p:spPr>
                    <a:xfrm>
                      <a:off x="1978071" y="4077809"/>
                      <a:ext cx="422525" cy="369332"/>
                    </a:xfrm>
                    <a:prstGeom prst="rect">
                      <a:avLst/>
                    </a:prstGeom>
                    <a:blipFill>
                      <a:blip r:embed="rId4"/>
                      <a:stretch>
                        <a:fillRect r="-22222"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2851094" y="4096547"/>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33</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5" name="TextBox 164"/>
                    <p:cNvSpPr txBox="1">
                      <a:spLocks noRot="1" noChangeAspect="1" noMove="1" noResize="1" noEditPoints="1" noAdjustHandles="1" noChangeArrowheads="1" noChangeShapeType="1" noTextEdit="1"/>
                    </p:cNvSpPr>
                    <p:nvPr/>
                  </p:nvSpPr>
                  <p:spPr>
                    <a:xfrm>
                      <a:off x="2851094" y="4096547"/>
                      <a:ext cx="422525" cy="369332"/>
                    </a:xfrm>
                    <a:prstGeom prst="rect">
                      <a:avLst/>
                    </a:prstGeom>
                    <a:blipFill>
                      <a:blip r:embed="rId5"/>
                      <a:stretch>
                        <a:fillRect r="-21875"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1316310" y="4538314"/>
                      <a:ext cx="3096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12</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6" name="TextBox 165"/>
                    <p:cNvSpPr txBox="1">
                      <a:spLocks noRot="1" noChangeAspect="1" noMove="1" noResize="1" noEditPoints="1" noAdjustHandles="1" noChangeArrowheads="1" noChangeShapeType="1" noTextEdit="1"/>
                    </p:cNvSpPr>
                    <p:nvPr/>
                  </p:nvSpPr>
                  <p:spPr>
                    <a:xfrm>
                      <a:off x="1316310" y="4538314"/>
                      <a:ext cx="309641" cy="369332"/>
                    </a:xfrm>
                    <a:prstGeom prst="rect">
                      <a:avLst/>
                    </a:prstGeom>
                    <a:blipFill>
                      <a:blip r:embed="rId6"/>
                      <a:stretch>
                        <a:fillRect r="-63830"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2168011" y="4554604"/>
                      <a:ext cx="3096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lumMod val="50000"/>
                                      </a:schemeClr>
                                    </a:solidFill>
                                    <a:latin typeface="Cambria Math" charset="0"/>
                                    <a:cs typeface="Helvetica" panose="020B0604020202020204" pitchFamily="34" charset="0"/>
                                  </a:rPr>
                                </m:ctrlPr>
                              </m:sSubPr>
                              <m:e>
                                <m:r>
                                  <a:rPr lang="en-US" b="0" i="1" smtClean="0">
                                    <a:solidFill>
                                      <a:schemeClr val="accent1">
                                        <a:lumMod val="50000"/>
                                      </a:schemeClr>
                                    </a:solidFill>
                                    <a:latin typeface="Cambria Math" panose="02040503050406030204" pitchFamily="18" charset="0"/>
                                    <a:cs typeface="Helvetica" panose="020B0604020202020204" pitchFamily="34" charset="0"/>
                                  </a:rPr>
                                  <m:t>𝑎</m:t>
                                </m:r>
                              </m:e>
                              <m:sub>
                                <m:r>
                                  <a:rPr lang="en-US" b="0" i="1" smtClean="0">
                                    <a:solidFill>
                                      <a:schemeClr val="accent1">
                                        <a:lumMod val="50000"/>
                                      </a:schemeClr>
                                    </a:solidFill>
                                    <a:latin typeface="Cambria Math" panose="02040503050406030204" pitchFamily="18" charset="0"/>
                                    <a:cs typeface="Helvetica" panose="020B0604020202020204" pitchFamily="34" charset="0"/>
                                  </a:rPr>
                                  <m:t>23</m:t>
                                </m:r>
                              </m:sub>
                            </m:sSub>
                          </m:oMath>
                        </m:oMathPara>
                      </a14:m>
                      <a:endParaRPr lang="en-US" i="1" dirty="0">
                        <a:solidFill>
                          <a:schemeClr val="accent1">
                            <a:lumMod val="50000"/>
                          </a:schemeClr>
                        </a:solidFill>
                        <a:latin typeface="Helvetica" panose="020B0604020202020204" pitchFamily="34" charset="0"/>
                        <a:cs typeface="Helvetica" panose="020B0604020202020204" pitchFamily="34" charset="0"/>
                      </a:endParaRPr>
                    </a:p>
                  </p:txBody>
                </p:sp>
              </mc:Choice>
              <mc:Fallback xmlns="">
                <p:sp>
                  <p:nvSpPr>
                    <p:cNvPr id="167" name="TextBox 166"/>
                    <p:cNvSpPr txBox="1">
                      <a:spLocks noRot="1" noChangeAspect="1" noMove="1" noResize="1" noEditPoints="1" noAdjustHandles="1" noChangeArrowheads="1" noChangeShapeType="1" noTextEdit="1"/>
                    </p:cNvSpPr>
                    <p:nvPr/>
                  </p:nvSpPr>
                  <p:spPr>
                    <a:xfrm>
                      <a:off x="2168011" y="4554604"/>
                      <a:ext cx="309641" cy="369332"/>
                    </a:xfrm>
                    <a:prstGeom prst="rect">
                      <a:avLst/>
                    </a:prstGeom>
                    <a:blipFill>
                      <a:blip r:embed="rId7"/>
                      <a:stretch>
                        <a:fillRect r="-69565" b="-22000"/>
                      </a:stretch>
                    </a:blipFill>
                  </p:spPr>
                  <p:txBody>
                    <a:bodyPr/>
                    <a:lstStyle/>
                    <a:p>
                      <a:r>
                        <a:rPr lang="en-US">
                          <a:noFill/>
                        </a:rPr>
                        <a:t> </a:t>
                      </a:r>
                    </a:p>
                  </p:txBody>
                </p:sp>
              </mc:Fallback>
            </mc:AlternateContent>
          </p:grpSp>
          <p:grpSp>
            <p:nvGrpSpPr>
              <p:cNvPr id="109" name="Group 108"/>
              <p:cNvGrpSpPr/>
              <p:nvPr/>
            </p:nvGrpSpPr>
            <p:grpSpPr>
              <a:xfrm>
                <a:off x="2690568" y="5237565"/>
                <a:ext cx="822036" cy="618838"/>
                <a:chOff x="1440873" y="5049454"/>
                <a:chExt cx="822036" cy="618838"/>
              </a:xfrm>
            </p:grpSpPr>
            <p:cxnSp>
              <p:nvCxnSpPr>
                <p:cNvPr id="119" name="Straight Arrow Connector 118"/>
                <p:cNvCxnSpPr/>
                <p:nvPr/>
              </p:nvCxnSpPr>
              <p:spPr>
                <a:xfrm flipV="1">
                  <a:off x="1440873" y="5049454"/>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1440873" y="5668291"/>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Freeform 120"/>
                <p:cNvSpPr/>
                <p:nvPr/>
              </p:nvSpPr>
              <p:spPr>
                <a:xfrm>
                  <a:off x="1468582" y="5132582"/>
                  <a:ext cx="665067" cy="517236"/>
                </a:xfrm>
                <a:custGeom>
                  <a:avLst/>
                  <a:gdLst>
                    <a:gd name="connsiteX0" fmla="*/ 0 w 665067"/>
                    <a:gd name="connsiteY0" fmla="*/ 517236 h 517236"/>
                    <a:gd name="connsiteX1" fmla="*/ 46182 w 665067"/>
                    <a:gd name="connsiteY1" fmla="*/ 489527 h 517236"/>
                    <a:gd name="connsiteX2" fmla="*/ 83127 w 665067"/>
                    <a:gd name="connsiteY2" fmla="*/ 434109 h 517236"/>
                    <a:gd name="connsiteX3" fmla="*/ 110836 w 665067"/>
                    <a:gd name="connsiteY3" fmla="*/ 378691 h 517236"/>
                    <a:gd name="connsiteX4" fmla="*/ 157018 w 665067"/>
                    <a:gd name="connsiteY4" fmla="*/ 295563 h 517236"/>
                    <a:gd name="connsiteX5" fmla="*/ 184727 w 665067"/>
                    <a:gd name="connsiteY5" fmla="*/ 240145 h 517236"/>
                    <a:gd name="connsiteX6" fmla="*/ 212436 w 665067"/>
                    <a:gd name="connsiteY6" fmla="*/ 221672 h 517236"/>
                    <a:gd name="connsiteX7" fmla="*/ 277091 w 665067"/>
                    <a:gd name="connsiteY7" fmla="*/ 193963 h 517236"/>
                    <a:gd name="connsiteX8" fmla="*/ 360218 w 665067"/>
                    <a:gd name="connsiteY8" fmla="*/ 184727 h 517236"/>
                    <a:gd name="connsiteX9" fmla="*/ 387927 w 665067"/>
                    <a:gd name="connsiteY9" fmla="*/ 175491 h 517236"/>
                    <a:gd name="connsiteX10" fmla="*/ 406400 w 665067"/>
                    <a:gd name="connsiteY10" fmla="*/ 147782 h 517236"/>
                    <a:gd name="connsiteX11" fmla="*/ 434109 w 665067"/>
                    <a:gd name="connsiteY11" fmla="*/ 64654 h 517236"/>
                    <a:gd name="connsiteX12" fmla="*/ 461818 w 665067"/>
                    <a:gd name="connsiteY12" fmla="*/ 9236 h 517236"/>
                    <a:gd name="connsiteX13" fmla="*/ 489527 w 665067"/>
                    <a:gd name="connsiteY13" fmla="*/ 0 h 517236"/>
                    <a:gd name="connsiteX14" fmla="*/ 517236 w 665067"/>
                    <a:gd name="connsiteY14" fmla="*/ 18472 h 517236"/>
                    <a:gd name="connsiteX15" fmla="*/ 535709 w 665067"/>
                    <a:gd name="connsiteY15" fmla="*/ 73891 h 517236"/>
                    <a:gd name="connsiteX16" fmla="*/ 544945 w 665067"/>
                    <a:gd name="connsiteY16" fmla="*/ 120072 h 517236"/>
                    <a:gd name="connsiteX17" fmla="*/ 554182 w 665067"/>
                    <a:gd name="connsiteY17" fmla="*/ 203200 h 517236"/>
                    <a:gd name="connsiteX18" fmla="*/ 581891 w 665067"/>
                    <a:gd name="connsiteY18" fmla="*/ 258618 h 517236"/>
                    <a:gd name="connsiteX19" fmla="*/ 591127 w 665067"/>
                    <a:gd name="connsiteY19" fmla="*/ 286327 h 517236"/>
                    <a:gd name="connsiteX20" fmla="*/ 609600 w 665067"/>
                    <a:gd name="connsiteY20" fmla="*/ 314036 h 517236"/>
                    <a:gd name="connsiteX21" fmla="*/ 628073 w 665067"/>
                    <a:gd name="connsiteY21" fmla="*/ 369454 h 517236"/>
                    <a:gd name="connsiteX22" fmla="*/ 646545 w 665067"/>
                    <a:gd name="connsiteY22" fmla="*/ 397163 h 517236"/>
                    <a:gd name="connsiteX23" fmla="*/ 665018 w 665067"/>
                    <a:gd name="connsiteY23" fmla="*/ 471054 h 51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5067" h="517236">
                      <a:moveTo>
                        <a:pt x="0" y="517236"/>
                      </a:moveTo>
                      <a:cubicBezTo>
                        <a:pt x="15394" y="508000"/>
                        <a:pt x="33488" y="502221"/>
                        <a:pt x="46182" y="489527"/>
                      </a:cubicBezTo>
                      <a:cubicBezTo>
                        <a:pt x="61881" y="473828"/>
                        <a:pt x="83127" y="434109"/>
                        <a:pt x="83127" y="434109"/>
                      </a:cubicBezTo>
                      <a:cubicBezTo>
                        <a:pt x="116809" y="333061"/>
                        <a:pt x="63092" y="486114"/>
                        <a:pt x="110836" y="378691"/>
                      </a:cubicBezTo>
                      <a:cubicBezTo>
                        <a:pt x="147002" y="297318"/>
                        <a:pt x="106442" y="346139"/>
                        <a:pt x="157018" y="295563"/>
                      </a:cubicBezTo>
                      <a:cubicBezTo>
                        <a:pt x="164530" y="273025"/>
                        <a:pt x="166821" y="258051"/>
                        <a:pt x="184727" y="240145"/>
                      </a:cubicBezTo>
                      <a:cubicBezTo>
                        <a:pt x="192576" y="232296"/>
                        <a:pt x="202798" y="227179"/>
                        <a:pt x="212436" y="221672"/>
                      </a:cubicBezTo>
                      <a:cubicBezTo>
                        <a:pt x="226286" y="213758"/>
                        <a:pt x="258809" y="197010"/>
                        <a:pt x="277091" y="193963"/>
                      </a:cubicBezTo>
                      <a:cubicBezTo>
                        <a:pt x="304591" y="189380"/>
                        <a:pt x="332509" y="187806"/>
                        <a:pt x="360218" y="184727"/>
                      </a:cubicBezTo>
                      <a:cubicBezTo>
                        <a:pt x="369454" y="181648"/>
                        <a:pt x="380324" y="181573"/>
                        <a:pt x="387927" y="175491"/>
                      </a:cubicBezTo>
                      <a:cubicBezTo>
                        <a:pt x="396595" y="168556"/>
                        <a:pt x="401892" y="157926"/>
                        <a:pt x="406400" y="147782"/>
                      </a:cubicBezTo>
                      <a:cubicBezTo>
                        <a:pt x="406403" y="147775"/>
                        <a:pt x="429490" y="78513"/>
                        <a:pt x="434109" y="64654"/>
                      </a:cubicBezTo>
                      <a:cubicBezTo>
                        <a:pt x="440194" y="46400"/>
                        <a:pt x="445540" y="22258"/>
                        <a:pt x="461818" y="9236"/>
                      </a:cubicBezTo>
                      <a:cubicBezTo>
                        <a:pt x="469421" y="3154"/>
                        <a:pt x="480291" y="3079"/>
                        <a:pt x="489527" y="0"/>
                      </a:cubicBezTo>
                      <a:cubicBezTo>
                        <a:pt x="498763" y="6157"/>
                        <a:pt x="511353" y="9059"/>
                        <a:pt x="517236" y="18472"/>
                      </a:cubicBezTo>
                      <a:cubicBezTo>
                        <a:pt x="527556" y="34984"/>
                        <a:pt x="531890" y="54797"/>
                        <a:pt x="535709" y="73891"/>
                      </a:cubicBezTo>
                      <a:cubicBezTo>
                        <a:pt x="538788" y="89285"/>
                        <a:pt x="542725" y="104531"/>
                        <a:pt x="544945" y="120072"/>
                      </a:cubicBezTo>
                      <a:cubicBezTo>
                        <a:pt x="548888" y="147672"/>
                        <a:pt x="549599" y="175699"/>
                        <a:pt x="554182" y="203200"/>
                      </a:cubicBezTo>
                      <a:cubicBezTo>
                        <a:pt x="558431" y="228695"/>
                        <a:pt x="567706" y="237340"/>
                        <a:pt x="581891" y="258618"/>
                      </a:cubicBezTo>
                      <a:cubicBezTo>
                        <a:pt x="584970" y="267854"/>
                        <a:pt x="586773" y="277619"/>
                        <a:pt x="591127" y="286327"/>
                      </a:cubicBezTo>
                      <a:cubicBezTo>
                        <a:pt x="596091" y="296256"/>
                        <a:pt x="605091" y="303892"/>
                        <a:pt x="609600" y="314036"/>
                      </a:cubicBezTo>
                      <a:cubicBezTo>
                        <a:pt x="617508" y="331830"/>
                        <a:pt x="617272" y="353252"/>
                        <a:pt x="628073" y="369454"/>
                      </a:cubicBezTo>
                      <a:cubicBezTo>
                        <a:pt x="634230" y="378690"/>
                        <a:pt x="642037" y="387019"/>
                        <a:pt x="646545" y="397163"/>
                      </a:cubicBezTo>
                      <a:cubicBezTo>
                        <a:pt x="666965" y="443109"/>
                        <a:pt x="665018" y="437952"/>
                        <a:pt x="665018" y="47105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0" name="Straight Arrow Connector 109"/>
              <p:cNvCxnSpPr/>
              <p:nvPr/>
            </p:nvCxnSpPr>
            <p:spPr>
              <a:xfrm flipV="1">
                <a:off x="3644642" y="5241339"/>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3644642" y="5860177"/>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V="1">
                <a:off x="4558896" y="5239271"/>
                <a:ext cx="0" cy="6188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4558896" y="5858108"/>
                <a:ext cx="822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Freeform 113"/>
              <p:cNvSpPr/>
              <p:nvPr/>
            </p:nvSpPr>
            <p:spPr>
              <a:xfrm>
                <a:off x="3676073" y="5315232"/>
                <a:ext cx="656114" cy="554182"/>
              </a:xfrm>
              <a:custGeom>
                <a:avLst/>
                <a:gdLst>
                  <a:gd name="connsiteX0" fmla="*/ 0 w 656114"/>
                  <a:gd name="connsiteY0" fmla="*/ 554182 h 554182"/>
                  <a:gd name="connsiteX1" fmla="*/ 73891 w 656114"/>
                  <a:gd name="connsiteY1" fmla="*/ 489527 h 554182"/>
                  <a:gd name="connsiteX2" fmla="*/ 83127 w 656114"/>
                  <a:gd name="connsiteY2" fmla="*/ 461818 h 554182"/>
                  <a:gd name="connsiteX3" fmla="*/ 101600 w 656114"/>
                  <a:gd name="connsiteY3" fmla="*/ 397164 h 554182"/>
                  <a:gd name="connsiteX4" fmla="*/ 120072 w 656114"/>
                  <a:gd name="connsiteY4" fmla="*/ 286327 h 554182"/>
                  <a:gd name="connsiteX5" fmla="*/ 129309 w 656114"/>
                  <a:gd name="connsiteY5" fmla="*/ 240145 h 554182"/>
                  <a:gd name="connsiteX6" fmla="*/ 147782 w 656114"/>
                  <a:gd name="connsiteY6" fmla="*/ 184727 h 554182"/>
                  <a:gd name="connsiteX7" fmla="*/ 166254 w 656114"/>
                  <a:gd name="connsiteY7" fmla="*/ 157018 h 554182"/>
                  <a:gd name="connsiteX8" fmla="*/ 221672 w 656114"/>
                  <a:gd name="connsiteY8" fmla="*/ 138545 h 554182"/>
                  <a:gd name="connsiteX9" fmla="*/ 240145 w 656114"/>
                  <a:gd name="connsiteY9" fmla="*/ 110836 h 554182"/>
                  <a:gd name="connsiteX10" fmla="*/ 267854 w 656114"/>
                  <a:gd name="connsiteY10" fmla="*/ 83127 h 554182"/>
                  <a:gd name="connsiteX11" fmla="*/ 286327 w 656114"/>
                  <a:gd name="connsiteY11" fmla="*/ 27709 h 554182"/>
                  <a:gd name="connsiteX12" fmla="*/ 304800 w 656114"/>
                  <a:gd name="connsiteY12" fmla="*/ 0 h 554182"/>
                  <a:gd name="connsiteX13" fmla="*/ 350982 w 656114"/>
                  <a:gd name="connsiteY13" fmla="*/ 9236 h 554182"/>
                  <a:gd name="connsiteX14" fmla="*/ 406400 w 656114"/>
                  <a:gd name="connsiteY14" fmla="*/ 64655 h 554182"/>
                  <a:gd name="connsiteX15" fmla="*/ 452582 w 656114"/>
                  <a:gd name="connsiteY15" fmla="*/ 147782 h 554182"/>
                  <a:gd name="connsiteX16" fmla="*/ 471054 w 656114"/>
                  <a:gd name="connsiteY16" fmla="*/ 175491 h 554182"/>
                  <a:gd name="connsiteX17" fmla="*/ 498763 w 656114"/>
                  <a:gd name="connsiteY17" fmla="*/ 193964 h 554182"/>
                  <a:gd name="connsiteX18" fmla="*/ 517236 w 656114"/>
                  <a:gd name="connsiteY18" fmla="*/ 221673 h 554182"/>
                  <a:gd name="connsiteX19" fmla="*/ 535709 w 656114"/>
                  <a:gd name="connsiteY19" fmla="*/ 277091 h 554182"/>
                  <a:gd name="connsiteX20" fmla="*/ 581891 w 656114"/>
                  <a:gd name="connsiteY20" fmla="*/ 424873 h 554182"/>
                  <a:gd name="connsiteX21" fmla="*/ 609600 w 656114"/>
                  <a:gd name="connsiteY21" fmla="*/ 434109 h 554182"/>
                  <a:gd name="connsiteX22" fmla="*/ 655782 w 656114"/>
                  <a:gd name="connsiteY22" fmla="*/ 517236 h 554182"/>
                  <a:gd name="connsiteX23" fmla="*/ 655782 w 656114"/>
                  <a:gd name="connsiteY23" fmla="*/ 526473 h 55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6114" h="554182">
                    <a:moveTo>
                      <a:pt x="0" y="554182"/>
                    </a:moveTo>
                    <a:cubicBezTo>
                      <a:pt x="11482" y="544996"/>
                      <a:pt x="61992" y="507376"/>
                      <a:pt x="73891" y="489527"/>
                    </a:cubicBezTo>
                    <a:cubicBezTo>
                      <a:pt x="79291" y="481426"/>
                      <a:pt x="80452" y="471179"/>
                      <a:pt x="83127" y="461818"/>
                    </a:cubicBezTo>
                    <a:cubicBezTo>
                      <a:pt x="106314" y="380661"/>
                      <a:pt x="79459" y="463581"/>
                      <a:pt x="101600" y="397164"/>
                    </a:cubicBezTo>
                    <a:cubicBezTo>
                      <a:pt x="116670" y="276603"/>
                      <a:pt x="102638" y="364780"/>
                      <a:pt x="120072" y="286327"/>
                    </a:cubicBezTo>
                    <a:cubicBezTo>
                      <a:pt x="123478" y="271002"/>
                      <a:pt x="125178" y="255291"/>
                      <a:pt x="129309" y="240145"/>
                    </a:cubicBezTo>
                    <a:cubicBezTo>
                      <a:pt x="134433" y="221359"/>
                      <a:pt x="136981" y="200929"/>
                      <a:pt x="147782" y="184727"/>
                    </a:cubicBezTo>
                    <a:cubicBezTo>
                      <a:pt x="153939" y="175491"/>
                      <a:pt x="156841" y="162901"/>
                      <a:pt x="166254" y="157018"/>
                    </a:cubicBezTo>
                    <a:cubicBezTo>
                      <a:pt x="182766" y="146698"/>
                      <a:pt x="221672" y="138545"/>
                      <a:pt x="221672" y="138545"/>
                    </a:cubicBezTo>
                    <a:cubicBezTo>
                      <a:pt x="227830" y="129309"/>
                      <a:pt x="233038" y="119364"/>
                      <a:pt x="240145" y="110836"/>
                    </a:cubicBezTo>
                    <a:cubicBezTo>
                      <a:pt x="248507" y="100801"/>
                      <a:pt x="261510" y="94545"/>
                      <a:pt x="267854" y="83127"/>
                    </a:cubicBezTo>
                    <a:cubicBezTo>
                      <a:pt x="277310" y="66105"/>
                      <a:pt x="275526" y="43911"/>
                      <a:pt x="286327" y="27709"/>
                    </a:cubicBezTo>
                    <a:lnTo>
                      <a:pt x="304800" y="0"/>
                    </a:lnTo>
                    <a:cubicBezTo>
                      <a:pt x="320194" y="3079"/>
                      <a:pt x="336636" y="2860"/>
                      <a:pt x="350982" y="9236"/>
                    </a:cubicBezTo>
                    <a:cubicBezTo>
                      <a:pt x="383542" y="23707"/>
                      <a:pt x="388954" y="38486"/>
                      <a:pt x="406400" y="64655"/>
                    </a:cubicBezTo>
                    <a:cubicBezTo>
                      <a:pt x="422657" y="113427"/>
                      <a:pt x="410235" y="84261"/>
                      <a:pt x="452582" y="147782"/>
                    </a:cubicBezTo>
                    <a:cubicBezTo>
                      <a:pt x="458739" y="157018"/>
                      <a:pt x="461818" y="169333"/>
                      <a:pt x="471054" y="175491"/>
                    </a:cubicBezTo>
                    <a:lnTo>
                      <a:pt x="498763" y="193964"/>
                    </a:lnTo>
                    <a:cubicBezTo>
                      <a:pt x="504921" y="203200"/>
                      <a:pt x="512727" y="211529"/>
                      <a:pt x="517236" y="221673"/>
                    </a:cubicBezTo>
                    <a:cubicBezTo>
                      <a:pt x="525144" y="239467"/>
                      <a:pt x="535709" y="277091"/>
                      <a:pt x="535709" y="277091"/>
                    </a:cubicBezTo>
                    <a:cubicBezTo>
                      <a:pt x="538053" y="300535"/>
                      <a:pt x="534312" y="409014"/>
                      <a:pt x="581891" y="424873"/>
                    </a:cubicBezTo>
                    <a:lnTo>
                      <a:pt x="609600" y="434109"/>
                    </a:lnTo>
                    <a:cubicBezTo>
                      <a:pt x="637115" y="475381"/>
                      <a:pt x="646028" y="478221"/>
                      <a:pt x="655782" y="517236"/>
                    </a:cubicBezTo>
                    <a:cubicBezTo>
                      <a:pt x="656529" y="520223"/>
                      <a:pt x="655782" y="523394"/>
                      <a:pt x="655782" y="52647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4590473" y="5350108"/>
                <a:ext cx="692726" cy="498763"/>
              </a:xfrm>
              <a:custGeom>
                <a:avLst/>
                <a:gdLst>
                  <a:gd name="connsiteX0" fmla="*/ 0 w 692727"/>
                  <a:gd name="connsiteY0" fmla="*/ 489527 h 498763"/>
                  <a:gd name="connsiteX1" fmla="*/ 73891 w 692727"/>
                  <a:gd name="connsiteY1" fmla="*/ 471054 h 498763"/>
                  <a:gd name="connsiteX2" fmla="*/ 101600 w 692727"/>
                  <a:gd name="connsiteY2" fmla="*/ 452582 h 498763"/>
                  <a:gd name="connsiteX3" fmla="*/ 147782 w 692727"/>
                  <a:gd name="connsiteY3" fmla="*/ 406400 h 498763"/>
                  <a:gd name="connsiteX4" fmla="*/ 193963 w 692727"/>
                  <a:gd name="connsiteY4" fmla="*/ 360218 h 498763"/>
                  <a:gd name="connsiteX5" fmla="*/ 212436 w 692727"/>
                  <a:gd name="connsiteY5" fmla="*/ 304800 h 498763"/>
                  <a:gd name="connsiteX6" fmla="*/ 221672 w 692727"/>
                  <a:gd name="connsiteY6" fmla="*/ 277091 h 498763"/>
                  <a:gd name="connsiteX7" fmla="*/ 240145 w 692727"/>
                  <a:gd name="connsiteY7" fmla="*/ 249382 h 498763"/>
                  <a:gd name="connsiteX8" fmla="*/ 267854 w 692727"/>
                  <a:gd name="connsiteY8" fmla="*/ 129309 h 498763"/>
                  <a:gd name="connsiteX9" fmla="*/ 277091 w 692727"/>
                  <a:gd name="connsiteY9" fmla="*/ 101600 h 498763"/>
                  <a:gd name="connsiteX10" fmla="*/ 304800 w 692727"/>
                  <a:gd name="connsiteY10" fmla="*/ 83127 h 498763"/>
                  <a:gd name="connsiteX11" fmla="*/ 323272 w 692727"/>
                  <a:gd name="connsiteY11" fmla="*/ 27709 h 498763"/>
                  <a:gd name="connsiteX12" fmla="*/ 378691 w 692727"/>
                  <a:gd name="connsiteY12" fmla="*/ 9236 h 498763"/>
                  <a:gd name="connsiteX13" fmla="*/ 406400 w 692727"/>
                  <a:gd name="connsiteY13" fmla="*/ 0 h 498763"/>
                  <a:gd name="connsiteX14" fmla="*/ 461818 w 692727"/>
                  <a:gd name="connsiteY14" fmla="*/ 27709 h 498763"/>
                  <a:gd name="connsiteX15" fmla="*/ 471054 w 692727"/>
                  <a:gd name="connsiteY15" fmla="*/ 55418 h 498763"/>
                  <a:gd name="connsiteX16" fmla="*/ 489527 w 692727"/>
                  <a:gd name="connsiteY16" fmla="*/ 83127 h 498763"/>
                  <a:gd name="connsiteX17" fmla="*/ 517236 w 692727"/>
                  <a:gd name="connsiteY17" fmla="*/ 175491 h 498763"/>
                  <a:gd name="connsiteX18" fmla="*/ 535709 w 692727"/>
                  <a:gd name="connsiteY18" fmla="*/ 203200 h 498763"/>
                  <a:gd name="connsiteX19" fmla="*/ 591127 w 692727"/>
                  <a:gd name="connsiteY19" fmla="*/ 314036 h 498763"/>
                  <a:gd name="connsiteX20" fmla="*/ 609600 w 692727"/>
                  <a:gd name="connsiteY20" fmla="*/ 341745 h 498763"/>
                  <a:gd name="connsiteX21" fmla="*/ 628072 w 692727"/>
                  <a:gd name="connsiteY21" fmla="*/ 397163 h 498763"/>
                  <a:gd name="connsiteX22" fmla="*/ 646545 w 692727"/>
                  <a:gd name="connsiteY22" fmla="*/ 424873 h 498763"/>
                  <a:gd name="connsiteX23" fmla="*/ 655782 w 692727"/>
                  <a:gd name="connsiteY23" fmla="*/ 452582 h 498763"/>
                  <a:gd name="connsiteX24" fmla="*/ 692727 w 692727"/>
                  <a:gd name="connsiteY24" fmla="*/ 498763 h 49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2727" h="498763">
                    <a:moveTo>
                      <a:pt x="0" y="489527"/>
                    </a:moveTo>
                    <a:cubicBezTo>
                      <a:pt x="17572" y="486013"/>
                      <a:pt x="54953" y="480523"/>
                      <a:pt x="73891" y="471054"/>
                    </a:cubicBezTo>
                    <a:cubicBezTo>
                      <a:pt x="83820" y="466090"/>
                      <a:pt x="92364" y="458739"/>
                      <a:pt x="101600" y="452582"/>
                    </a:cubicBezTo>
                    <a:cubicBezTo>
                      <a:pt x="150858" y="378693"/>
                      <a:pt x="86207" y="467975"/>
                      <a:pt x="147782" y="406400"/>
                    </a:cubicBezTo>
                    <a:cubicBezTo>
                      <a:pt x="209361" y="344821"/>
                      <a:pt x="120068" y="409482"/>
                      <a:pt x="193963" y="360218"/>
                    </a:cubicBezTo>
                    <a:lnTo>
                      <a:pt x="212436" y="304800"/>
                    </a:lnTo>
                    <a:cubicBezTo>
                      <a:pt x="215515" y="295564"/>
                      <a:pt x="216271" y="285192"/>
                      <a:pt x="221672" y="277091"/>
                    </a:cubicBezTo>
                    <a:lnTo>
                      <a:pt x="240145" y="249382"/>
                    </a:lnTo>
                    <a:cubicBezTo>
                      <a:pt x="252135" y="165456"/>
                      <a:pt x="242498" y="205376"/>
                      <a:pt x="267854" y="129309"/>
                    </a:cubicBezTo>
                    <a:cubicBezTo>
                      <a:pt x="270933" y="120073"/>
                      <a:pt x="268990" y="107001"/>
                      <a:pt x="277091" y="101600"/>
                    </a:cubicBezTo>
                    <a:lnTo>
                      <a:pt x="304800" y="83127"/>
                    </a:lnTo>
                    <a:cubicBezTo>
                      <a:pt x="310957" y="64654"/>
                      <a:pt x="304799" y="33867"/>
                      <a:pt x="323272" y="27709"/>
                    </a:cubicBezTo>
                    <a:lnTo>
                      <a:pt x="378691" y="9236"/>
                    </a:lnTo>
                    <a:lnTo>
                      <a:pt x="406400" y="0"/>
                    </a:lnTo>
                    <a:cubicBezTo>
                      <a:pt x="424654" y="6085"/>
                      <a:pt x="448796" y="11431"/>
                      <a:pt x="461818" y="27709"/>
                    </a:cubicBezTo>
                    <a:cubicBezTo>
                      <a:pt x="467900" y="35312"/>
                      <a:pt x="466700" y="46710"/>
                      <a:pt x="471054" y="55418"/>
                    </a:cubicBezTo>
                    <a:cubicBezTo>
                      <a:pt x="476018" y="65347"/>
                      <a:pt x="483369" y="73891"/>
                      <a:pt x="489527" y="83127"/>
                    </a:cubicBezTo>
                    <a:cubicBezTo>
                      <a:pt x="494690" y="103781"/>
                      <a:pt x="508239" y="161996"/>
                      <a:pt x="517236" y="175491"/>
                    </a:cubicBezTo>
                    <a:lnTo>
                      <a:pt x="535709" y="203200"/>
                    </a:lnTo>
                    <a:cubicBezTo>
                      <a:pt x="561202" y="279679"/>
                      <a:pt x="543381" y="242418"/>
                      <a:pt x="591127" y="314036"/>
                    </a:cubicBezTo>
                    <a:lnTo>
                      <a:pt x="609600" y="341745"/>
                    </a:lnTo>
                    <a:cubicBezTo>
                      <a:pt x="615757" y="360218"/>
                      <a:pt x="617271" y="380961"/>
                      <a:pt x="628072" y="397163"/>
                    </a:cubicBezTo>
                    <a:cubicBezTo>
                      <a:pt x="634230" y="406400"/>
                      <a:pt x="641580" y="414944"/>
                      <a:pt x="646545" y="424873"/>
                    </a:cubicBezTo>
                    <a:cubicBezTo>
                      <a:pt x="650899" y="433581"/>
                      <a:pt x="651428" y="443874"/>
                      <a:pt x="655782" y="452582"/>
                    </a:cubicBezTo>
                    <a:cubicBezTo>
                      <a:pt x="667435" y="475888"/>
                      <a:pt x="675543" y="481580"/>
                      <a:pt x="692727" y="49876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6" name="TextBox 115"/>
                  <p:cNvSpPr txBox="1"/>
                  <p:nvPr/>
                </p:nvSpPr>
                <p:spPr>
                  <a:xfrm>
                    <a:off x="2594085" y="4862006"/>
                    <a:ext cx="422525"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1</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1" name="TextBox 190"/>
                  <p:cNvSpPr txBox="1">
                    <a:spLocks noRot="1" noChangeAspect="1" noMove="1" noResize="1" noEditPoints="1" noAdjustHandles="1" noChangeArrowheads="1" noChangeShapeType="1" noTextEdit="1"/>
                  </p:cNvSpPr>
                  <p:nvPr/>
                </p:nvSpPr>
                <p:spPr>
                  <a:xfrm>
                    <a:off x="2594085" y="4862006"/>
                    <a:ext cx="422525" cy="369331"/>
                  </a:xfrm>
                  <a:prstGeom prst="rect">
                    <a:avLst/>
                  </a:prstGeom>
                  <a:blipFill>
                    <a:blip r:embed="rId8"/>
                    <a:stretch>
                      <a:fillRect r="-90625"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3441246" y="4857976"/>
                    <a:ext cx="422525" cy="369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2</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2" name="TextBox 191"/>
                  <p:cNvSpPr txBox="1">
                    <a:spLocks noRot="1" noChangeAspect="1" noMove="1" noResize="1" noEditPoints="1" noAdjustHandles="1" noChangeArrowheads="1" noChangeShapeType="1" noTextEdit="1"/>
                  </p:cNvSpPr>
                  <p:nvPr/>
                </p:nvSpPr>
                <p:spPr>
                  <a:xfrm>
                    <a:off x="3441246" y="4857976"/>
                    <a:ext cx="422525" cy="369331"/>
                  </a:xfrm>
                  <a:prstGeom prst="rect">
                    <a:avLst/>
                  </a:prstGeom>
                  <a:blipFill>
                    <a:blip r:embed="rId9"/>
                    <a:stretch>
                      <a:fillRect r="-90625" b="-408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4459403" y="4875046"/>
                    <a:ext cx="42252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charset="0"/>
                                  <a:cs typeface="Helvetica" panose="020B0604020202020204" pitchFamily="34" charset="0"/>
                                </a:rPr>
                              </m:ctrlPr>
                            </m:sSubPr>
                            <m:e>
                              <m:r>
                                <a:rPr lang="en-US" b="0" i="1" smtClean="0">
                                  <a:solidFill>
                                    <a:schemeClr val="tx1"/>
                                  </a:solidFill>
                                  <a:latin typeface="Cambria Math" panose="02040503050406030204" pitchFamily="18" charset="0"/>
                                  <a:cs typeface="Helvetica" panose="020B0604020202020204" pitchFamily="34" charset="0"/>
                                </a:rPr>
                                <m:t>𝑏</m:t>
                              </m:r>
                            </m:e>
                            <m:sub>
                              <m:r>
                                <a:rPr lang="en-US" b="0" i="1" smtClean="0">
                                  <a:solidFill>
                                    <a:schemeClr val="tx1"/>
                                  </a:solidFill>
                                  <a:latin typeface="Cambria Math" panose="02040503050406030204" pitchFamily="18" charset="0"/>
                                  <a:cs typeface="Helvetica" panose="020B0604020202020204" pitchFamily="34" charset="0"/>
                                </a:rPr>
                                <m:t>3</m:t>
                              </m:r>
                            </m:sub>
                          </m:sSub>
                          <m:r>
                            <a:rPr lang="en-US" b="0" i="1" smtClean="0">
                              <a:solidFill>
                                <a:schemeClr val="tx1"/>
                              </a:solidFill>
                              <a:latin typeface="Cambria Math" panose="02040503050406030204" pitchFamily="18" charset="0"/>
                              <a:cs typeface="Helvetica" panose="020B0604020202020204" pitchFamily="34" charset="0"/>
                            </a:rPr>
                            <m:t>(</m:t>
                          </m:r>
                          <m:r>
                            <a:rPr lang="en-US" b="0" i="1" smtClean="0">
                              <a:solidFill>
                                <a:schemeClr val="tx1"/>
                              </a:solidFill>
                              <a:latin typeface="Cambria Math" panose="02040503050406030204" pitchFamily="18" charset="0"/>
                              <a:cs typeface="Helvetica" panose="020B0604020202020204" pitchFamily="34" charset="0"/>
                            </a:rPr>
                            <m:t>𝑥</m:t>
                          </m:r>
                          <m:r>
                            <a:rPr lang="en-US" b="0" i="1" smtClean="0">
                              <a:solidFill>
                                <a:schemeClr val="tx1"/>
                              </a:solidFill>
                              <a:latin typeface="Cambria Math" panose="02040503050406030204" pitchFamily="18" charset="0"/>
                              <a:cs typeface="Helvetica" panose="020B0604020202020204" pitchFamily="34" charset="0"/>
                            </a:rPr>
                            <m:t>)</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3" name="TextBox 192"/>
                  <p:cNvSpPr txBox="1">
                    <a:spLocks noRot="1" noChangeAspect="1" noMove="1" noResize="1" noEditPoints="1" noAdjustHandles="1" noChangeArrowheads="1" noChangeShapeType="1" noTextEdit="1"/>
                  </p:cNvSpPr>
                  <p:nvPr/>
                </p:nvSpPr>
                <p:spPr>
                  <a:xfrm>
                    <a:off x="4459403" y="4875046"/>
                    <a:ext cx="422525" cy="369332"/>
                  </a:xfrm>
                  <a:prstGeom prst="rect">
                    <a:avLst/>
                  </a:prstGeom>
                  <a:blipFill>
                    <a:blip r:embed="rId10"/>
                    <a:stretch>
                      <a:fillRect r="-93651" b="-40816"/>
                    </a:stretch>
                  </a:blipFill>
                </p:spPr>
                <p:txBody>
                  <a:bodyPr/>
                  <a:lstStyle/>
                  <a:p>
                    <a:r>
                      <a:rPr lang="en-US">
                        <a:noFill/>
                      </a:rPr>
                      <a:t> </a:t>
                    </a:r>
                  </a:p>
                </p:txBody>
              </p:sp>
            </mc:Fallback>
          </mc:AlternateContent>
        </p:grpSp>
        <p:sp>
          <p:nvSpPr>
            <p:cNvPr id="106" name="Rectangle 105"/>
            <p:cNvSpPr/>
            <p:nvPr/>
          </p:nvSpPr>
          <p:spPr>
            <a:xfrm>
              <a:off x="6628251" y="788682"/>
              <a:ext cx="3183903" cy="21336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7074579" y="791198"/>
              <a:ext cx="2367689"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Model Training</a:t>
              </a:r>
            </a:p>
          </p:txBody>
        </p:sp>
      </p:grpSp>
      <p:cxnSp>
        <p:nvCxnSpPr>
          <p:cNvPr id="138" name="Straight Arrow Connector 137"/>
          <p:cNvCxnSpPr/>
          <p:nvPr/>
        </p:nvCxnSpPr>
        <p:spPr>
          <a:xfrm>
            <a:off x="5161769" y="1751445"/>
            <a:ext cx="669472"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a:off x="1836562" y="1978932"/>
            <a:ext cx="518398"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5567792" y="3171162"/>
            <a:ext cx="3183903" cy="1125230"/>
            <a:chOff x="6605219" y="3020935"/>
            <a:chExt cx="3183903" cy="1125230"/>
          </a:xfrm>
        </p:grpSpPr>
        <p:sp>
          <p:nvSpPr>
            <p:cNvPr id="141" name="Rectangle 140"/>
            <p:cNvSpPr/>
            <p:nvPr/>
          </p:nvSpPr>
          <p:spPr>
            <a:xfrm>
              <a:off x="6605219" y="3070059"/>
              <a:ext cx="3183903" cy="1076106"/>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2" name="Picture 141"/>
            <p:cNvPicPr>
              <a:picLocks noChangeAspect="1"/>
            </p:cNvPicPr>
            <p:nvPr/>
          </p:nvPicPr>
          <p:blipFill>
            <a:blip r:embed="rId2"/>
            <a:stretch>
              <a:fillRect/>
            </a:stretch>
          </p:blipFill>
          <p:spPr>
            <a:xfrm>
              <a:off x="6768944" y="3277215"/>
              <a:ext cx="1061074" cy="667909"/>
            </a:xfrm>
            <a:prstGeom prst="rect">
              <a:avLst/>
            </a:prstGeom>
          </p:spPr>
        </p:pic>
        <p:sp>
          <p:nvSpPr>
            <p:cNvPr id="143" name="TextBox 142"/>
            <p:cNvSpPr txBox="1"/>
            <p:nvPr/>
          </p:nvSpPr>
          <p:spPr>
            <a:xfrm>
              <a:off x="7051494" y="3020935"/>
              <a:ext cx="2367689"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Recognition</a:t>
              </a:r>
            </a:p>
          </p:txBody>
        </p:sp>
        <p:grpSp>
          <p:nvGrpSpPr>
            <p:cNvPr id="144" name="Group 143"/>
            <p:cNvGrpSpPr/>
            <p:nvPr/>
          </p:nvGrpSpPr>
          <p:grpSpPr>
            <a:xfrm>
              <a:off x="7995796" y="3419714"/>
              <a:ext cx="1309980" cy="193545"/>
              <a:chOff x="7754591" y="2226647"/>
              <a:chExt cx="2597789" cy="221816"/>
            </a:xfrm>
          </p:grpSpPr>
          <p:sp>
            <p:nvSpPr>
              <p:cNvPr id="182" name="Rectangle 181"/>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8148196" y="3572114"/>
              <a:ext cx="1309980" cy="193545"/>
              <a:chOff x="7754591" y="2226647"/>
              <a:chExt cx="2597789" cy="221816"/>
            </a:xfrm>
          </p:grpSpPr>
          <p:sp>
            <p:nvSpPr>
              <p:cNvPr id="173" name="Rectangle 172"/>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8300596" y="3724514"/>
              <a:ext cx="1309980" cy="193545"/>
              <a:chOff x="7754591" y="2226647"/>
              <a:chExt cx="2597789" cy="221816"/>
            </a:xfrm>
          </p:grpSpPr>
          <p:sp>
            <p:nvSpPr>
              <p:cNvPr id="164" name="Rectangle 163"/>
              <p:cNvSpPr/>
              <p:nvPr/>
            </p:nvSpPr>
            <p:spPr>
              <a:xfrm>
                <a:off x="7754591" y="2226647"/>
                <a:ext cx="298205" cy="22181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8049422" y="2226647"/>
                <a:ext cx="298205" cy="22181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8338881" y="2226647"/>
                <a:ext cx="298205" cy="22181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8629896" y="2226647"/>
                <a:ext cx="298205" cy="2218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8918419" y="2226647"/>
                <a:ext cx="298205" cy="221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9211729" y="2226647"/>
                <a:ext cx="298205" cy="22181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9490644" y="2226647"/>
                <a:ext cx="298205" cy="221816"/>
              </a:xfrm>
              <a:prstGeom prst="rect">
                <a:avLst/>
              </a:prstGeom>
              <a:solidFill>
                <a:srgbClr val="E7F2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9763760" y="2226647"/>
                <a:ext cx="298205" cy="22181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10054175" y="2226647"/>
                <a:ext cx="298205" cy="22181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6741405" y="3364086"/>
              <a:ext cx="149600" cy="609600"/>
              <a:chOff x="5174618" y="4078754"/>
              <a:chExt cx="199794" cy="1010482"/>
            </a:xfrm>
          </p:grpSpPr>
          <p:cxnSp>
            <p:nvCxnSpPr>
              <p:cNvPr id="161" name="Straight Connector 160"/>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5181054" y="508000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rot="10800000">
              <a:off x="7155010" y="3358514"/>
              <a:ext cx="149198" cy="609600"/>
              <a:chOff x="5168719" y="4078754"/>
              <a:chExt cx="199257" cy="1010482"/>
            </a:xfrm>
          </p:grpSpPr>
          <p:cxnSp>
            <p:nvCxnSpPr>
              <p:cNvPr id="158" name="Straight Connector 157"/>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5168719" y="50646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7953896" y="3339560"/>
              <a:ext cx="174737" cy="456828"/>
              <a:chOff x="5174618" y="4078754"/>
              <a:chExt cx="199794" cy="1010482"/>
            </a:xfrm>
          </p:grpSpPr>
          <p:cxnSp>
            <p:nvCxnSpPr>
              <p:cNvPr id="155" name="Straight Connector 154"/>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5181054" y="508000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rot="10800000">
              <a:off x="9189040" y="3334394"/>
              <a:ext cx="174267" cy="456828"/>
              <a:chOff x="5168719" y="4078754"/>
              <a:chExt cx="199257" cy="1010482"/>
            </a:xfrm>
          </p:grpSpPr>
          <p:cxnSp>
            <p:nvCxnSpPr>
              <p:cNvPr id="152" name="Straight Connector 151"/>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168719" y="50646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6699832" y="3044446"/>
              <a:ext cx="768089" cy="369332"/>
            </a:xfrm>
            <a:prstGeom prst="rect">
              <a:avLst/>
            </a:prstGeom>
            <a:noFill/>
          </p:spPr>
          <p:txBody>
            <a:bodyPr wrap="square" rtlCol="0">
              <a:spAutoFit/>
            </a:bodyPr>
            <a:lstStyle/>
            <a:p>
              <a:r>
                <a:rPr lang="en-US" i="1" dirty="0">
                  <a:solidFill>
                    <a:srgbClr val="FF0000"/>
                  </a:solidFill>
                  <a:latin typeface="Helvetica" panose="020B0604020202020204" pitchFamily="34" charset="0"/>
                  <a:cs typeface="Helvetica" panose="020B0604020202020204" pitchFamily="34" charset="0"/>
                </a:rPr>
                <a:t>label</a:t>
              </a:r>
            </a:p>
          </p:txBody>
        </p:sp>
      </p:grpSp>
      <p:cxnSp>
        <p:nvCxnSpPr>
          <p:cNvPr id="191" name="Straight Arrow Connector 190"/>
          <p:cNvCxnSpPr/>
          <p:nvPr/>
        </p:nvCxnSpPr>
        <p:spPr>
          <a:xfrm flipH="1">
            <a:off x="8570082" y="2868226"/>
            <a:ext cx="12936" cy="509391"/>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92" name="Group 191"/>
          <p:cNvGrpSpPr/>
          <p:nvPr/>
        </p:nvGrpSpPr>
        <p:grpSpPr>
          <a:xfrm>
            <a:off x="6301186" y="4664793"/>
            <a:ext cx="2318197" cy="1535849"/>
            <a:chOff x="1379764" y="685802"/>
            <a:chExt cx="1665515" cy="1575706"/>
          </a:xfrm>
        </p:grpSpPr>
        <p:sp>
          <p:nvSpPr>
            <p:cNvPr id="193" name="Flowchart: Magnetic Disk 192"/>
            <p:cNvSpPr/>
            <p:nvPr/>
          </p:nvSpPr>
          <p:spPr>
            <a:xfrm>
              <a:off x="1379764" y="685802"/>
              <a:ext cx="1665515" cy="1575706"/>
            </a:xfrm>
            <a:prstGeom prst="flowChartMagneticDisk">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Helvetica" panose="020B0604020202020204" pitchFamily="34" charset="0"/>
                  <a:cs typeface="Helvetica" panose="020B0604020202020204" pitchFamily="34" charset="0"/>
                </a:rPr>
                <a:t>Unlabeled Data</a:t>
              </a:r>
            </a:p>
          </p:txBody>
        </p:sp>
        <p:sp>
          <p:nvSpPr>
            <p:cNvPr id="194" name="Oval 193"/>
            <p:cNvSpPr/>
            <p:nvPr/>
          </p:nvSpPr>
          <p:spPr>
            <a:xfrm>
              <a:off x="1379764" y="685802"/>
              <a:ext cx="1665515" cy="51434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5" name="Elbow Connector 194"/>
          <p:cNvCxnSpPr>
            <a:stCxn id="141" idx="2"/>
            <a:endCxn id="193" idx="4"/>
          </p:cNvCxnSpPr>
          <p:nvPr/>
        </p:nvCxnSpPr>
        <p:spPr>
          <a:xfrm rot="16200000" flipH="1">
            <a:off x="7321400" y="4134735"/>
            <a:ext cx="1136326" cy="1459639"/>
          </a:xfrm>
          <a:prstGeom prst="bentConnector4">
            <a:avLst>
              <a:gd name="adj1" fmla="val 16210"/>
              <a:gd name="adj2" fmla="val 124726"/>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44" name="Group 243"/>
          <p:cNvGrpSpPr/>
          <p:nvPr/>
        </p:nvGrpSpPr>
        <p:grpSpPr>
          <a:xfrm>
            <a:off x="2267050" y="4612501"/>
            <a:ext cx="3965926" cy="1514250"/>
            <a:chOff x="2267050" y="4762401"/>
            <a:chExt cx="3965926" cy="1514250"/>
          </a:xfrm>
        </p:grpSpPr>
        <p:sp>
          <p:nvSpPr>
            <p:cNvPr id="196" name="TextBox 195"/>
            <p:cNvSpPr txBox="1"/>
            <p:nvPr/>
          </p:nvSpPr>
          <p:spPr>
            <a:xfrm>
              <a:off x="2267050" y="4787422"/>
              <a:ext cx="3965926"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High Confidence Label Selection</a:t>
              </a:r>
            </a:p>
          </p:txBody>
        </p:sp>
        <mc:AlternateContent xmlns:mc="http://schemas.openxmlformats.org/markup-compatibility/2006" xmlns:a14="http://schemas.microsoft.com/office/drawing/2010/main">
          <mc:Choice Requires="a14">
            <p:sp>
              <p:nvSpPr>
                <p:cNvPr id="197" name="TextBox 196"/>
                <p:cNvSpPr txBox="1"/>
                <p:nvPr/>
              </p:nvSpPr>
              <p:spPr>
                <a:xfrm>
                  <a:off x="2286363" y="5090179"/>
                  <a:ext cx="123262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Helvetica" panose="020B0604020202020204" pitchFamily="34" charset="0"/>
                          </a:rPr>
                          <m:t>𝑝</m:t>
                        </m:r>
                        <m:r>
                          <a:rPr lang="en-US" b="0" i="1" smtClean="0">
                            <a:solidFill>
                              <a:schemeClr val="tx1"/>
                            </a:solidFill>
                            <a:latin typeface="Cambria Math" panose="02040503050406030204" pitchFamily="18" charset="0"/>
                            <a:cs typeface="Helvetica" panose="020B0604020202020204" pitchFamily="34" charset="0"/>
                          </a:rPr>
                          <m:t>=0.95</m:t>
                        </m:r>
                      </m:oMath>
                    </m:oMathPara>
                  </a14:m>
                  <a:endParaRPr lang="en-US" i="1" dirty="0">
                    <a:solidFill>
                      <a:schemeClr val="tx1"/>
                    </a:solidFill>
                    <a:latin typeface="Helvetica" panose="020B0604020202020204" pitchFamily="34" charset="0"/>
                    <a:cs typeface="Helvetica" panose="020B0604020202020204" pitchFamily="34" charset="0"/>
                  </a:endParaRPr>
                </a:p>
              </p:txBody>
            </p:sp>
          </mc:Choice>
          <mc:Fallback xmlns="">
            <p:sp>
              <p:nvSpPr>
                <p:cNvPr id="197" name="TextBox 196"/>
                <p:cNvSpPr txBox="1">
                  <a:spLocks noRot="1" noChangeAspect="1" noMove="1" noResize="1" noEditPoints="1" noAdjustHandles="1" noChangeArrowheads="1" noChangeShapeType="1" noTextEdit="1"/>
                </p:cNvSpPr>
                <p:nvPr/>
              </p:nvSpPr>
              <p:spPr>
                <a:xfrm>
                  <a:off x="2286363" y="5090179"/>
                  <a:ext cx="1232626" cy="369332"/>
                </a:xfrm>
                <a:prstGeom prst="rect">
                  <a:avLst/>
                </a:prstGeom>
                <a:blipFill>
                  <a:blip r:embed="rId11"/>
                  <a:stretch>
                    <a:fillRect b="-8197"/>
                  </a:stretch>
                </a:blipFill>
              </p:spPr>
              <p:txBody>
                <a:bodyPr/>
                <a:lstStyle/>
                <a:p>
                  <a:r>
                    <a:rPr lang="en-US">
                      <a:noFill/>
                    </a:rPr>
                    <a:t> </a:t>
                  </a:r>
                </a:p>
              </p:txBody>
            </p:sp>
          </mc:Fallback>
        </mc:AlternateContent>
        <p:grpSp>
          <p:nvGrpSpPr>
            <p:cNvPr id="198" name="Group 197"/>
            <p:cNvGrpSpPr/>
            <p:nvPr/>
          </p:nvGrpSpPr>
          <p:grpSpPr>
            <a:xfrm>
              <a:off x="2381586" y="4762401"/>
              <a:ext cx="3756167" cy="1514250"/>
              <a:chOff x="3419013" y="4267713"/>
              <a:chExt cx="3756167" cy="1514250"/>
            </a:xfrm>
          </p:grpSpPr>
          <p:sp>
            <p:nvSpPr>
              <p:cNvPr id="199" name="Rectangle 198"/>
              <p:cNvSpPr/>
              <p:nvPr/>
            </p:nvSpPr>
            <p:spPr>
              <a:xfrm>
                <a:off x="3419013" y="4267713"/>
                <a:ext cx="3756167" cy="151425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0" name="Picture 199"/>
              <p:cNvPicPr>
                <a:picLocks noChangeAspect="1"/>
              </p:cNvPicPr>
              <p:nvPr/>
            </p:nvPicPr>
            <p:blipFill>
              <a:blip r:embed="rId2"/>
              <a:stretch>
                <a:fillRect/>
              </a:stretch>
            </p:blipFill>
            <p:spPr>
              <a:xfrm>
                <a:off x="3586244" y="5116966"/>
                <a:ext cx="3402393" cy="569529"/>
              </a:xfrm>
              <a:prstGeom prst="rect">
                <a:avLst/>
              </a:prstGeom>
            </p:spPr>
          </p:pic>
          <p:grpSp>
            <p:nvGrpSpPr>
              <p:cNvPr id="201" name="Group 200"/>
              <p:cNvGrpSpPr/>
              <p:nvPr/>
            </p:nvGrpSpPr>
            <p:grpSpPr>
              <a:xfrm>
                <a:off x="3583056" y="5189105"/>
                <a:ext cx="184591" cy="471767"/>
                <a:chOff x="5174618" y="4078754"/>
                <a:chExt cx="199794" cy="1010482"/>
              </a:xfrm>
            </p:grpSpPr>
            <p:cxnSp>
              <p:nvCxnSpPr>
                <p:cNvPr id="225" name="Straight Connector 224"/>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5181054" y="508000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rot="10800000">
                <a:off x="4028501" y="5190250"/>
                <a:ext cx="171541" cy="474287"/>
                <a:chOff x="5168719" y="4078754"/>
                <a:chExt cx="199257" cy="1010482"/>
              </a:xfrm>
            </p:grpSpPr>
            <p:cxnSp>
              <p:nvCxnSpPr>
                <p:cNvPr id="222" name="Straight Connector 221"/>
                <p:cNvCxnSpPr/>
                <p:nvPr/>
              </p:nvCxnSpPr>
              <p:spPr>
                <a:xfrm>
                  <a:off x="5183854" y="4078754"/>
                  <a:ext cx="0" cy="10104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5168719" y="50646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5174618" y="4087990"/>
                  <a:ext cx="193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p:nvGrpSpPr>
            <p:grpSpPr>
              <a:xfrm>
                <a:off x="5038277" y="5038807"/>
                <a:ext cx="149600" cy="609600"/>
                <a:chOff x="5174618" y="4078754"/>
                <a:chExt cx="199794" cy="1010482"/>
              </a:xfrm>
            </p:grpSpPr>
            <p:cxnSp>
              <p:nvCxnSpPr>
                <p:cNvPr id="219" name="Straight Connector 218"/>
                <p:cNvCxnSpPr/>
                <p:nvPr/>
              </p:nvCxnSpPr>
              <p:spPr>
                <a:xfrm>
                  <a:off x="5183854" y="4078754"/>
                  <a:ext cx="0" cy="101048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5181054" y="5080000"/>
                  <a:ext cx="193358"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5174618" y="4087990"/>
                  <a:ext cx="193358"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rot="10800000">
                <a:off x="5379535" y="5038807"/>
                <a:ext cx="149198" cy="609600"/>
                <a:chOff x="5168719" y="4078754"/>
                <a:chExt cx="199257" cy="1010482"/>
              </a:xfrm>
            </p:grpSpPr>
            <p:cxnSp>
              <p:nvCxnSpPr>
                <p:cNvPr id="216" name="Straight Connector 215"/>
                <p:cNvCxnSpPr/>
                <p:nvPr/>
              </p:nvCxnSpPr>
              <p:spPr>
                <a:xfrm>
                  <a:off x="5183854" y="4078754"/>
                  <a:ext cx="0" cy="101048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5168719" y="5064690"/>
                  <a:ext cx="193358"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5174618" y="4087990"/>
                  <a:ext cx="193358"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6030424" y="5057279"/>
                <a:ext cx="149600" cy="609600"/>
                <a:chOff x="5174618" y="4078754"/>
                <a:chExt cx="199794" cy="1010482"/>
              </a:xfrm>
            </p:grpSpPr>
            <p:cxnSp>
              <p:nvCxnSpPr>
                <p:cNvPr id="213" name="Straight Connector 212"/>
                <p:cNvCxnSpPr/>
                <p:nvPr/>
              </p:nvCxnSpPr>
              <p:spPr>
                <a:xfrm>
                  <a:off x="5183854" y="4078754"/>
                  <a:ext cx="0" cy="101048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5181054" y="5080000"/>
                  <a:ext cx="193358"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5174618" y="4087990"/>
                  <a:ext cx="193358"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p:nvGrpSpPr>
            <p:grpSpPr>
              <a:xfrm rot="10800000">
                <a:off x="6318840" y="5051707"/>
                <a:ext cx="149198" cy="609600"/>
                <a:chOff x="5168719" y="4078754"/>
                <a:chExt cx="199257" cy="1010482"/>
              </a:xfrm>
            </p:grpSpPr>
            <p:cxnSp>
              <p:nvCxnSpPr>
                <p:cNvPr id="210" name="Straight Connector 209"/>
                <p:cNvCxnSpPr/>
                <p:nvPr/>
              </p:nvCxnSpPr>
              <p:spPr>
                <a:xfrm>
                  <a:off x="5183854" y="4078754"/>
                  <a:ext cx="0" cy="1010482"/>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5168719" y="5064690"/>
                  <a:ext cx="193358"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5174618" y="4087990"/>
                  <a:ext cx="193358"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7" name="TextBox 206"/>
                  <p:cNvSpPr txBox="1"/>
                  <p:nvPr/>
                </p:nvSpPr>
                <p:spPr>
                  <a:xfrm>
                    <a:off x="4637078" y="4580507"/>
                    <a:ext cx="1232626"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cs typeface="Helvetica" panose="020B0604020202020204" pitchFamily="34" charset="0"/>
                          </a:rPr>
                          <m:t>𝑝</m:t>
                        </m:r>
                        <m:r>
                          <a:rPr lang="en-US" b="0" i="1" smtClean="0">
                            <a:solidFill>
                              <a:schemeClr val="tx1"/>
                            </a:solidFill>
                            <a:latin typeface="Cambria Math" panose="02040503050406030204" pitchFamily="18" charset="0"/>
                            <a:cs typeface="Helvetica" panose="020B0604020202020204" pitchFamily="34" charset="0"/>
                          </a:rPr>
                          <m:t>=0.</m:t>
                        </m:r>
                      </m:oMath>
                    </a14:m>
                    <a:r>
                      <a:rPr lang="en-US" i="1" dirty="0">
                        <a:solidFill>
                          <a:schemeClr val="tx1"/>
                        </a:solidFill>
                        <a:latin typeface="Helvetica" panose="020B0604020202020204" pitchFamily="34" charset="0"/>
                        <a:cs typeface="Helvetica" panose="020B0604020202020204" pitchFamily="34" charset="0"/>
                      </a:rPr>
                      <a:t>42</a:t>
                    </a:r>
                  </a:p>
                </p:txBody>
              </p:sp>
            </mc:Choice>
            <mc:Fallback xmlns="">
              <p:sp>
                <p:nvSpPr>
                  <p:cNvPr id="207" name="TextBox 206"/>
                  <p:cNvSpPr txBox="1">
                    <a:spLocks noRot="1" noChangeAspect="1" noMove="1" noResize="1" noEditPoints="1" noAdjustHandles="1" noChangeArrowheads="1" noChangeShapeType="1" noTextEdit="1"/>
                  </p:cNvSpPr>
                  <p:nvPr/>
                </p:nvSpPr>
                <p:spPr>
                  <a:xfrm>
                    <a:off x="4637078" y="4580507"/>
                    <a:ext cx="1232626" cy="369332"/>
                  </a:xfrm>
                  <a:prstGeom prst="rect">
                    <a:avLst/>
                  </a:prstGeom>
                  <a:blipFill>
                    <a:blip r:embed="rId12"/>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 name="TextBox 207"/>
                  <p:cNvSpPr txBox="1"/>
                  <p:nvPr/>
                </p:nvSpPr>
                <p:spPr>
                  <a:xfrm>
                    <a:off x="5722888" y="4545137"/>
                    <a:ext cx="1232626" cy="369332"/>
                  </a:xfrm>
                  <a:prstGeom prst="rect">
                    <a:avLst/>
                  </a:prstGeom>
                  <a:noFill/>
                </p:spPr>
                <p:txBody>
                  <a:bodyPr wrap="square" rtlCol="0">
                    <a:spAutoFit/>
                  </a:bodyPr>
                  <a:lstStyle/>
                  <a:p>
                    <a14:m>
                      <m:oMath xmlns:m="http://schemas.openxmlformats.org/officeDocument/2006/math">
                        <m:r>
                          <a:rPr lang="en-US" b="0" i="1" smtClean="0">
                            <a:solidFill>
                              <a:schemeClr val="tx1"/>
                            </a:solidFill>
                            <a:latin typeface="Cambria Math" panose="02040503050406030204" pitchFamily="18" charset="0"/>
                            <a:cs typeface="Helvetica" panose="020B0604020202020204" pitchFamily="34" charset="0"/>
                          </a:rPr>
                          <m:t>𝑝</m:t>
                        </m:r>
                        <m:r>
                          <a:rPr lang="en-US" b="0" i="1" smtClean="0">
                            <a:solidFill>
                              <a:schemeClr val="tx1"/>
                            </a:solidFill>
                            <a:latin typeface="Cambria Math" panose="02040503050406030204" pitchFamily="18" charset="0"/>
                            <a:cs typeface="Helvetica" panose="020B0604020202020204" pitchFamily="34" charset="0"/>
                          </a:rPr>
                          <m:t>=0.</m:t>
                        </m:r>
                      </m:oMath>
                    </a14:m>
                    <a:r>
                      <a:rPr lang="en-US" i="1" dirty="0">
                        <a:solidFill>
                          <a:schemeClr val="tx1"/>
                        </a:solidFill>
                        <a:latin typeface="Helvetica" panose="020B0604020202020204" pitchFamily="34" charset="0"/>
                        <a:cs typeface="Helvetica" panose="020B0604020202020204" pitchFamily="34" charset="0"/>
                      </a:rPr>
                      <a:t>55</a:t>
                    </a:r>
                  </a:p>
                </p:txBody>
              </p:sp>
            </mc:Choice>
            <mc:Fallback xmlns="">
              <p:sp>
                <p:nvSpPr>
                  <p:cNvPr id="208" name="TextBox 207"/>
                  <p:cNvSpPr txBox="1">
                    <a:spLocks noRot="1" noChangeAspect="1" noMove="1" noResize="1" noEditPoints="1" noAdjustHandles="1" noChangeArrowheads="1" noChangeShapeType="1" noTextEdit="1"/>
                  </p:cNvSpPr>
                  <p:nvPr/>
                </p:nvSpPr>
                <p:spPr>
                  <a:xfrm>
                    <a:off x="5722888" y="4545137"/>
                    <a:ext cx="1232626" cy="369332"/>
                  </a:xfrm>
                  <a:prstGeom prst="rect">
                    <a:avLst/>
                  </a:prstGeom>
                  <a:blipFill>
                    <a:blip r:embed="rId13"/>
                    <a:stretch>
                      <a:fillRect t="-10000" b="-26667"/>
                    </a:stretch>
                  </a:blipFill>
                </p:spPr>
                <p:txBody>
                  <a:bodyPr/>
                  <a:lstStyle/>
                  <a:p>
                    <a:r>
                      <a:rPr lang="en-US">
                        <a:noFill/>
                      </a:rPr>
                      <a:t> </a:t>
                    </a:r>
                  </a:p>
                </p:txBody>
              </p:sp>
            </mc:Fallback>
          </mc:AlternateContent>
          <p:sp>
            <p:nvSpPr>
              <p:cNvPr id="209" name="TextBox 208"/>
              <p:cNvSpPr txBox="1"/>
              <p:nvPr/>
            </p:nvSpPr>
            <p:spPr>
              <a:xfrm>
                <a:off x="3430153" y="4859116"/>
                <a:ext cx="1774151" cy="369332"/>
              </a:xfrm>
              <a:prstGeom prst="rect">
                <a:avLst/>
              </a:prstGeom>
              <a:noFill/>
            </p:spPr>
            <p:txBody>
              <a:bodyPr wrap="square" rtlCol="0">
                <a:spAutoFit/>
              </a:bodyPr>
              <a:lstStyle/>
              <a:p>
                <a:r>
                  <a:rPr lang="en-US" i="1" dirty="0">
                    <a:solidFill>
                      <a:srgbClr val="FF0000"/>
                    </a:solidFill>
                    <a:latin typeface="Helvetica" panose="020B0604020202020204" pitchFamily="34" charset="0"/>
                    <a:cs typeface="Helvetica" panose="020B0604020202020204" pitchFamily="34" charset="0"/>
                  </a:rPr>
                  <a:t>Selected label</a:t>
                </a:r>
              </a:p>
            </p:txBody>
          </p:sp>
        </p:grpSp>
      </p:grpSp>
      <p:cxnSp>
        <p:nvCxnSpPr>
          <p:cNvPr id="228" name="Straight Arrow Connector 227"/>
          <p:cNvCxnSpPr/>
          <p:nvPr/>
        </p:nvCxnSpPr>
        <p:spPr>
          <a:xfrm flipH="1">
            <a:off x="5888604" y="5546559"/>
            <a:ext cx="498298"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29" name="Group 228"/>
          <p:cNvGrpSpPr/>
          <p:nvPr/>
        </p:nvGrpSpPr>
        <p:grpSpPr>
          <a:xfrm>
            <a:off x="250835" y="4398965"/>
            <a:ext cx="1814534" cy="2017347"/>
            <a:chOff x="1379764" y="685802"/>
            <a:chExt cx="1665515" cy="1575706"/>
          </a:xfrm>
          <a:solidFill>
            <a:srgbClr val="C00000"/>
          </a:solidFill>
        </p:grpSpPr>
        <p:sp>
          <p:nvSpPr>
            <p:cNvPr id="230" name="Flowchart: Magnetic Disk 229"/>
            <p:cNvSpPr/>
            <p:nvPr/>
          </p:nvSpPr>
          <p:spPr>
            <a:xfrm>
              <a:off x="1379764" y="685802"/>
              <a:ext cx="1665515" cy="1575706"/>
            </a:xfrm>
            <a:prstGeom prst="flowChartMagneticDisk">
              <a:avLst/>
            </a:prstGeom>
            <a:solidFill>
              <a:schemeClr val="accent1">
                <a:lumMod val="75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Helvetica" panose="020B0604020202020204" pitchFamily="34" charset="0"/>
                  <a:cs typeface="Helvetica" panose="020B0604020202020204" pitchFamily="34" charset="0"/>
                </a:rPr>
                <a:t>Extended Data</a:t>
              </a:r>
            </a:p>
            <a:p>
              <a:pPr algn="ctr"/>
              <a:r>
                <a:rPr lang="en-US" dirty="0">
                  <a:solidFill>
                    <a:schemeClr val="bg1">
                      <a:lumMod val="95000"/>
                    </a:schemeClr>
                  </a:solidFill>
                  <a:latin typeface="Helvetica" panose="020B0604020202020204" pitchFamily="34" charset="0"/>
                  <a:cs typeface="Helvetica" panose="020B0604020202020204" pitchFamily="34" charset="0"/>
                </a:rPr>
                <a:t>Labeled + High Confidence</a:t>
              </a:r>
            </a:p>
          </p:txBody>
        </p:sp>
        <p:sp>
          <p:nvSpPr>
            <p:cNvPr id="231" name="Oval 230"/>
            <p:cNvSpPr/>
            <p:nvPr/>
          </p:nvSpPr>
          <p:spPr>
            <a:xfrm>
              <a:off x="1379764" y="685802"/>
              <a:ext cx="1665515" cy="514348"/>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32" name="Straight Arrow Connector 231"/>
          <p:cNvCxnSpPr/>
          <p:nvPr/>
        </p:nvCxnSpPr>
        <p:spPr>
          <a:xfrm flipH="1">
            <a:off x="1930550" y="5468071"/>
            <a:ext cx="498298"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33" name="Group 232"/>
          <p:cNvGrpSpPr/>
          <p:nvPr/>
        </p:nvGrpSpPr>
        <p:grpSpPr>
          <a:xfrm>
            <a:off x="2663178" y="3393852"/>
            <a:ext cx="2214421" cy="629710"/>
            <a:chOff x="3700605" y="3243625"/>
            <a:chExt cx="2214421" cy="629710"/>
          </a:xfrm>
        </p:grpSpPr>
        <p:sp>
          <p:nvSpPr>
            <p:cNvPr id="234" name="Rectangle 233"/>
            <p:cNvSpPr/>
            <p:nvPr/>
          </p:nvSpPr>
          <p:spPr>
            <a:xfrm>
              <a:off x="3700605" y="3243625"/>
              <a:ext cx="2214421" cy="62971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p:cNvSpPr txBox="1"/>
            <p:nvPr/>
          </p:nvSpPr>
          <p:spPr>
            <a:xfrm>
              <a:off x="4252074" y="3351012"/>
              <a:ext cx="1459412" cy="369332"/>
            </a:xfrm>
            <a:prstGeom prst="rect">
              <a:avLst/>
            </a:prstGeom>
            <a:noFill/>
          </p:spPr>
          <p:txBody>
            <a:bodyPr wrap="square" rtlCol="0">
              <a:spAutoFit/>
            </a:bodyPr>
            <a:lstStyle/>
            <a:p>
              <a:pPr algn="ctr"/>
              <a:r>
                <a:rPr lang="en-US" b="1" dirty="0">
                  <a:solidFill>
                    <a:srgbClr val="002060"/>
                  </a:solidFill>
                  <a:latin typeface="Helvetica" panose="020B0604020202020204" pitchFamily="34" charset="0"/>
                  <a:cs typeface="Helvetica" panose="020B0604020202020204" pitchFamily="34" charset="0"/>
                </a:rPr>
                <a:t>Re-train</a:t>
              </a:r>
            </a:p>
          </p:txBody>
        </p:sp>
      </p:grpSp>
      <p:cxnSp>
        <p:nvCxnSpPr>
          <p:cNvPr id="236" name="Elbow Connector 235"/>
          <p:cNvCxnSpPr>
            <a:stCxn id="231" idx="0"/>
            <a:endCxn id="234" idx="1"/>
          </p:cNvCxnSpPr>
          <p:nvPr/>
        </p:nvCxnSpPr>
        <p:spPr>
          <a:xfrm rot="5400000" flipH="1" flipV="1">
            <a:off x="1565511" y="3301298"/>
            <a:ext cx="690258" cy="1505076"/>
          </a:xfrm>
          <a:prstGeom prst="bentConnector2">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4771906" y="3735338"/>
            <a:ext cx="883915" cy="0"/>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10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5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500"/>
                                        <p:tgtEl>
                                          <p:spTgt spid="1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500"/>
                                        <p:tgtEl>
                                          <p:spTgt spid="1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1"/>
                                        </p:tgtEl>
                                        <p:attrNameLst>
                                          <p:attrName>style.visibility</p:attrName>
                                        </p:attrNameLst>
                                      </p:cBhvr>
                                      <p:to>
                                        <p:strVal val="visible"/>
                                      </p:to>
                                    </p:set>
                                    <p:animEffect transition="in" filter="fade">
                                      <p:cBhvr>
                                        <p:cTn id="32" dur="500"/>
                                        <p:tgtEl>
                                          <p:spTgt spid="19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0"/>
                                        </p:tgtEl>
                                        <p:attrNameLst>
                                          <p:attrName>style.visibility</p:attrName>
                                        </p:attrNameLst>
                                      </p:cBhvr>
                                      <p:to>
                                        <p:strVal val="visible"/>
                                      </p:to>
                                    </p:set>
                                    <p:animEffect transition="in" filter="fade">
                                      <p:cBhvr>
                                        <p:cTn id="37" dur="500"/>
                                        <p:tgtEl>
                                          <p:spTgt spid="1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fade">
                                      <p:cBhvr>
                                        <p:cTn id="42" dur="500"/>
                                        <p:tgtEl>
                                          <p:spTgt spid="19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2"/>
                                        </p:tgtEl>
                                        <p:attrNameLst>
                                          <p:attrName>style.visibility</p:attrName>
                                        </p:attrNameLst>
                                      </p:cBhvr>
                                      <p:to>
                                        <p:strVal val="visible"/>
                                      </p:to>
                                    </p:set>
                                    <p:animEffect transition="in" filter="fade">
                                      <p:cBhvr>
                                        <p:cTn id="47" dur="500"/>
                                        <p:tgtEl>
                                          <p:spTgt spid="19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8"/>
                                        </p:tgtEl>
                                        <p:attrNameLst>
                                          <p:attrName>style.visibility</p:attrName>
                                        </p:attrNameLst>
                                      </p:cBhvr>
                                      <p:to>
                                        <p:strVal val="visible"/>
                                      </p:to>
                                    </p:set>
                                    <p:animEffect transition="in" filter="fade">
                                      <p:cBhvr>
                                        <p:cTn id="52" dur="500"/>
                                        <p:tgtEl>
                                          <p:spTgt spid="2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4"/>
                                        </p:tgtEl>
                                        <p:attrNameLst>
                                          <p:attrName>style.visibility</p:attrName>
                                        </p:attrNameLst>
                                      </p:cBhvr>
                                      <p:to>
                                        <p:strVal val="visible"/>
                                      </p:to>
                                    </p:set>
                                    <p:animEffect transition="in" filter="fade">
                                      <p:cBhvr>
                                        <p:cTn id="57" dur="500"/>
                                        <p:tgtEl>
                                          <p:spTgt spid="2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2"/>
                                        </p:tgtEl>
                                        <p:attrNameLst>
                                          <p:attrName>style.visibility</p:attrName>
                                        </p:attrNameLst>
                                      </p:cBhvr>
                                      <p:to>
                                        <p:strVal val="visible"/>
                                      </p:to>
                                    </p:set>
                                    <p:animEffect transition="in" filter="fade">
                                      <p:cBhvr>
                                        <p:cTn id="62" dur="500"/>
                                        <p:tgtEl>
                                          <p:spTgt spid="2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9"/>
                                        </p:tgtEl>
                                        <p:attrNameLst>
                                          <p:attrName>style.visibility</p:attrName>
                                        </p:attrNameLst>
                                      </p:cBhvr>
                                      <p:to>
                                        <p:strVal val="visible"/>
                                      </p:to>
                                    </p:set>
                                    <p:animEffect transition="in" filter="fade">
                                      <p:cBhvr>
                                        <p:cTn id="67" dur="500"/>
                                        <p:tgtEl>
                                          <p:spTgt spid="2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6"/>
                                        </p:tgtEl>
                                        <p:attrNameLst>
                                          <p:attrName>style.visibility</p:attrName>
                                        </p:attrNameLst>
                                      </p:cBhvr>
                                      <p:to>
                                        <p:strVal val="visible"/>
                                      </p:to>
                                    </p:set>
                                    <p:animEffect transition="in" filter="fade">
                                      <p:cBhvr>
                                        <p:cTn id="72" dur="500"/>
                                        <p:tgtEl>
                                          <p:spTgt spid="2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33"/>
                                        </p:tgtEl>
                                        <p:attrNameLst>
                                          <p:attrName>style.visibility</p:attrName>
                                        </p:attrNameLst>
                                      </p:cBhvr>
                                      <p:to>
                                        <p:strVal val="visible"/>
                                      </p:to>
                                    </p:set>
                                    <p:animEffect transition="in" filter="fade">
                                      <p:cBhvr>
                                        <p:cTn id="77" dur="500"/>
                                        <p:tgtEl>
                                          <p:spTgt spid="23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7"/>
                                        </p:tgtEl>
                                        <p:attrNameLst>
                                          <p:attrName>style.visibility</p:attrName>
                                        </p:attrNameLst>
                                      </p:cBhvr>
                                      <p:to>
                                        <p:strVal val="visible"/>
                                      </p:to>
                                    </p:set>
                                    <p:animEffect transition="in" filter="fade">
                                      <p:cBhvr>
                                        <p:cTn id="82"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2956"/>
          </a:xfrm>
        </p:spPr>
        <p:txBody>
          <a:bodyPr lIns="182880"/>
          <a:lstStyle/>
          <a:p>
            <a:r>
              <a:rPr lang="en-US" dirty="0"/>
              <a:t>Sensitivity Analysis</a:t>
            </a:r>
          </a:p>
        </p:txBody>
      </p:sp>
      <p:sp>
        <p:nvSpPr>
          <p:cNvPr id="3" name="Content Placeholder 2"/>
          <p:cNvSpPr>
            <a:spLocks noGrp="1"/>
          </p:cNvSpPr>
          <p:nvPr>
            <p:ph idx="1"/>
          </p:nvPr>
        </p:nvSpPr>
        <p:spPr>
          <a:xfrm>
            <a:off x="204847" y="716532"/>
            <a:ext cx="8229600" cy="5706569"/>
          </a:xfrm>
        </p:spPr>
        <p:txBody>
          <a:bodyPr lIns="0" tIns="0" rIns="0" bIns="0"/>
          <a:lstStyle/>
          <a:p>
            <a:pPr marL="228600" indent="-228600">
              <a:spcBef>
                <a:spcPts val="0"/>
              </a:spcBef>
              <a:spcAft>
                <a:spcPts val="22500"/>
              </a:spcAft>
            </a:pPr>
            <a:r>
              <a:rPr lang="en-US" sz="1800" b="1" dirty="0">
                <a:latin typeface="Arial" panose="020B0604020202020204" pitchFamily="34" charset="0"/>
                <a:cs typeface="Arial" panose="020B0604020202020204" pitchFamily="34" charset="0"/>
              </a:rPr>
              <a:t>After the first iteration:</a:t>
            </a:r>
          </a:p>
          <a:p>
            <a:pPr marL="228600" indent="-228600">
              <a:spcAft>
                <a:spcPts val="1200"/>
              </a:spcAft>
            </a:pPr>
            <a:r>
              <a:rPr lang="en-US" sz="1800" b="1" dirty="0">
                <a:latin typeface="Arial" panose="020B0604020202020204" pitchFamily="34" charset="0"/>
                <a:cs typeface="Arial" panose="020B0604020202020204" pitchFamily="34" charset="0"/>
              </a:rPr>
              <a:t>Sensitivity improved about 8% absolute for the SPSW class after the first round of re-training. </a:t>
            </a:r>
          </a:p>
          <a:p>
            <a:pPr marL="228600" indent="-228600">
              <a:spcAft>
                <a:spcPts val="1200"/>
              </a:spcAft>
            </a:pPr>
            <a:r>
              <a:rPr lang="en-US" sz="1800" b="1" dirty="0">
                <a:latin typeface="Arial" panose="020B0604020202020204" pitchFamily="34" charset="0"/>
                <a:cs typeface="Arial" panose="020B0604020202020204" pitchFamily="34" charset="0"/>
              </a:rPr>
              <a:t>The sensitivities for GPED and PLED also improved 4% and 6% absolute respectively.</a:t>
            </a:r>
          </a:p>
          <a:p>
            <a:pPr marL="228600" indent="-228600">
              <a:spcAft>
                <a:spcPts val="1200"/>
              </a:spcAft>
            </a:pPr>
            <a:r>
              <a:rPr lang="en-US" sz="1800" b="1" dirty="0">
                <a:latin typeface="Arial" panose="020B0604020202020204" pitchFamily="34" charset="0"/>
                <a:cs typeface="Arial" panose="020B0604020202020204" pitchFamily="34" charset="0"/>
              </a:rPr>
              <a:t>Less effective for the eye movement events (EYEM).</a:t>
            </a:r>
          </a:p>
          <a:p>
            <a:pPr marL="228600" indent="-228600">
              <a:spcAft>
                <a:spcPts val="1200"/>
              </a:spcAft>
            </a:pPr>
            <a:r>
              <a:rPr lang="en-US" sz="1800" b="1" dirty="0">
                <a:latin typeface="Arial" panose="020B0604020202020204" pitchFamily="34" charset="0"/>
                <a:cs typeface="Arial" panose="020B0604020202020204" pitchFamily="34" charset="0"/>
              </a:rPr>
              <a:t>BCKG and ARTF classes suffered a small degradation in performance.</a:t>
            </a:r>
          </a:p>
        </p:txBody>
      </p:sp>
      <p:graphicFrame>
        <p:nvGraphicFramePr>
          <p:cNvPr id="4" name="Content Placeholder 10"/>
          <p:cNvGraphicFramePr>
            <a:graphicFrameLocks/>
          </p:cNvGraphicFramePr>
          <p:nvPr>
            <p:extLst>
              <p:ext uri="{D42A27DB-BD31-4B8C-83A1-F6EECF244321}">
                <p14:modId xmlns:p14="http://schemas.microsoft.com/office/powerpoint/2010/main" val="1424807731"/>
              </p:ext>
            </p:extLst>
          </p:nvPr>
        </p:nvGraphicFramePr>
        <p:xfrm>
          <a:off x="708102" y="1115102"/>
          <a:ext cx="7727796" cy="2499360"/>
        </p:xfrm>
        <a:graphic>
          <a:graphicData uri="http://schemas.openxmlformats.org/drawingml/2006/table">
            <a:tbl>
              <a:tblPr firstRow="1" bandRow="1">
                <a:effectLst>
                  <a:outerShdw blurRad="63500" sx="102000" sy="102000" algn="ctr" rotWithShape="0">
                    <a:prstClr val="black">
                      <a:alpha val="40000"/>
                    </a:prstClr>
                  </a:outerShdw>
                </a:effectLst>
                <a:tableStyleId>{9DCAF9ED-07DC-4A11-8D7F-57B35C25682E}</a:tableStyleId>
              </a:tblPr>
              <a:tblGrid>
                <a:gridCol w="2575932">
                  <a:extLst>
                    <a:ext uri="{9D8B030D-6E8A-4147-A177-3AD203B41FA5}">
                      <a16:colId xmlns:a16="http://schemas.microsoft.com/office/drawing/2014/main" xmlns="" val="2790043854"/>
                    </a:ext>
                  </a:extLst>
                </a:gridCol>
                <a:gridCol w="2575932">
                  <a:extLst>
                    <a:ext uri="{9D8B030D-6E8A-4147-A177-3AD203B41FA5}">
                      <a16:colId xmlns:a16="http://schemas.microsoft.com/office/drawing/2014/main" xmlns="" val="1784794265"/>
                    </a:ext>
                  </a:extLst>
                </a:gridCol>
                <a:gridCol w="2575932">
                  <a:extLst>
                    <a:ext uri="{9D8B030D-6E8A-4147-A177-3AD203B41FA5}">
                      <a16:colId xmlns:a16="http://schemas.microsoft.com/office/drawing/2014/main" xmlns="" val="1665188920"/>
                    </a:ext>
                  </a:extLst>
                </a:gridCol>
              </a:tblGrid>
              <a:tr h="0">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Class</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Before</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After</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419850359"/>
                  </a:ext>
                </a:extLst>
              </a:tr>
              <a:tr h="370840">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GPED</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52.8%</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56.5%</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2049033292"/>
                  </a:ext>
                </a:extLst>
              </a:tr>
              <a:tr h="370840">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PLED</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54.2%</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60.4%</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3898526546"/>
                  </a:ext>
                </a:extLst>
              </a:tr>
              <a:tr h="370840">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SPSW</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41.6%</a:t>
                      </a:r>
                      <a:endParaRPr lang="en-US" sz="1800" b="1">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49.6%</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4079895500"/>
                  </a:ext>
                </a:extLst>
              </a:tr>
              <a:tr h="370840">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EYEM</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81.8%</a:t>
                      </a:r>
                      <a:endParaRPr lang="en-US" sz="1800" b="1">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82.1%</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2210329569"/>
                  </a:ext>
                </a:extLst>
              </a:tr>
              <a:tr h="370840">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BCKG</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Arial" panose="020B0604020202020204" pitchFamily="34" charset="0"/>
                          <a:cs typeface="Arial" panose="020B0604020202020204" pitchFamily="34" charset="0"/>
                        </a:rPr>
                        <a:t>72.1%</a:t>
                      </a:r>
                      <a:endParaRPr lang="en-US" sz="1800" b="1">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71.2%</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1340493257"/>
                  </a:ext>
                </a:extLst>
              </a:tr>
              <a:tr h="370840">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ARTF</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41.2%</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marL="0" marR="0" algn="ctr">
                        <a:spcBef>
                          <a:spcPts val="0"/>
                        </a:spcBef>
                        <a:spcAft>
                          <a:spcPts val="0"/>
                        </a:spcAft>
                      </a:pPr>
                      <a:r>
                        <a:rPr lang="en-US" sz="1800" b="1" dirty="0">
                          <a:effectLst/>
                          <a:latin typeface="Arial" panose="020B0604020202020204" pitchFamily="34" charset="0"/>
                          <a:cs typeface="Arial" panose="020B0604020202020204" pitchFamily="34" charset="0"/>
                        </a:rPr>
                        <a:t>39.1%</a:t>
                      </a:r>
                      <a:endParaRPr lang="en-US" sz="1800" b="1" dirty="0">
                        <a:effectLst/>
                        <a:latin typeface="Arial" panose="020B0604020202020204" pitchFamily="34" charset="0"/>
                        <a:ea typeface="SimSun" panose="02010600030101010101" pitchFamily="2" charset="-122"/>
                        <a:cs typeface="Arial" panose="020B0604020202020204" pitchFamily="34" charset="0"/>
                      </a:endParaRPr>
                    </a:p>
                  </a:txBody>
                  <a:tcPr marL="0" marR="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extLst>
                  <a:ext uri="{0D108BD9-81ED-4DB2-BD59-A6C34878D82A}">
                    <a16:rowId xmlns:a16="http://schemas.microsoft.com/office/drawing/2014/main" xmlns="" val="4067696982"/>
                  </a:ext>
                </a:extLst>
              </a:tr>
            </a:tbl>
          </a:graphicData>
        </a:graphic>
      </p:graphicFrame>
    </p:spTree>
    <p:extLst>
      <p:ext uri="{BB962C8B-B14F-4D97-AF65-F5344CB8AC3E}">
        <p14:creationId xmlns:p14="http://schemas.microsoft.com/office/powerpoint/2010/main" val="111769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6437"/>
          </a:xfrm>
        </p:spPr>
        <p:txBody>
          <a:bodyPr lIns="182880"/>
          <a:lstStyle/>
          <a:p>
            <a:r>
              <a:rPr lang="en-US" dirty="0"/>
              <a:t>Increasing the Number of Self-Training Iterations</a:t>
            </a:r>
          </a:p>
        </p:txBody>
      </p:sp>
      <p:pic>
        <p:nvPicPr>
          <p:cNvPr id="4" name="Content Placeholder 3"/>
          <p:cNvPicPr>
            <a:picLocks noGrp="1" noChangeAspect="1"/>
          </p:cNvPicPr>
          <p:nvPr>
            <p:ph idx="1"/>
          </p:nvPr>
        </p:nvPicPr>
        <p:blipFill>
          <a:blip r:embed="rId2"/>
          <a:stretch>
            <a:fillRect/>
          </a:stretch>
        </p:blipFill>
        <p:spPr>
          <a:xfrm>
            <a:off x="618978" y="1417446"/>
            <a:ext cx="7891976" cy="5130556"/>
          </a:xfrm>
          <a:prstGeom prst="rect">
            <a:avLst/>
          </a:prstGeom>
          <a:effectLst>
            <a:outerShdw blurRad="63500" sx="102000" sy="102000" algn="ctr" rotWithShape="0">
              <a:prstClr val="black">
                <a:alpha val="40000"/>
              </a:prstClr>
            </a:outerShdw>
          </a:effectLst>
        </p:spPr>
      </p:pic>
      <p:sp>
        <p:nvSpPr>
          <p:cNvPr id="6" name="Content Placeholder 2"/>
          <p:cNvSpPr txBox="1">
            <a:spLocks/>
          </p:cNvSpPr>
          <p:nvPr/>
        </p:nvSpPr>
        <p:spPr>
          <a:xfrm>
            <a:off x="201205" y="626951"/>
            <a:ext cx="8686800" cy="667278"/>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1200"/>
              </a:spcAft>
              <a:buFont typeface="Arial" charset="0"/>
              <a:buChar char="•"/>
            </a:pPr>
            <a:r>
              <a:rPr lang="en-US" sz="1800" b="1" dirty="0">
                <a:latin typeface="Arial" panose="020B0604020202020204" pitchFamily="34" charset="0"/>
                <a:cs typeface="Arial" panose="020B0604020202020204" pitchFamily="34" charset="0"/>
              </a:rPr>
              <a:t>Impact of the number of preserved events on recognition performance as a function of the training iteration.</a:t>
            </a:r>
          </a:p>
        </p:txBody>
      </p:sp>
      <p:sp>
        <p:nvSpPr>
          <p:cNvPr id="3" name="TextBox 2"/>
          <p:cNvSpPr txBox="1"/>
          <p:nvPr/>
        </p:nvSpPr>
        <p:spPr>
          <a:xfrm>
            <a:off x="-1019908" y="1043354"/>
            <a:ext cx="715108" cy="276999"/>
          </a:xfrm>
          <a:prstGeom prst="rect">
            <a:avLst/>
          </a:prstGeom>
          <a:noFill/>
        </p:spPr>
        <p:txBody>
          <a:bodyPr wrap="square" lIns="0" tIns="0" rIns="0" bIns="0" rtlCol="0">
            <a:spAutoFit/>
          </a:bodyPr>
          <a:lstStyle/>
          <a:p>
            <a:endParaRPr lang="en-US" dirty="0"/>
          </a:p>
        </p:txBody>
      </p:sp>
    </p:spTree>
    <p:extLst>
      <p:ext uri="{BB962C8B-B14F-4D97-AF65-F5344CB8AC3E}">
        <p14:creationId xmlns:p14="http://schemas.microsoft.com/office/powerpoint/2010/main" val="256552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6437"/>
          </a:xfrm>
        </p:spPr>
        <p:txBody>
          <a:bodyPr lIns="182880"/>
          <a:lstStyle/>
          <a:p>
            <a:r>
              <a:rPr lang="en-US" dirty="0"/>
              <a:t>Re-training Higher Confidence Examples</a:t>
            </a:r>
          </a:p>
        </p:txBody>
      </p:sp>
      <p:pic>
        <p:nvPicPr>
          <p:cNvPr id="4" name="Content Placeholder 3"/>
          <p:cNvPicPr>
            <a:picLocks noGrp="1"/>
          </p:cNvPicPr>
          <p:nvPr>
            <p:ph idx="1"/>
          </p:nvPr>
        </p:nvPicPr>
        <p:blipFill>
          <a:blip r:embed="rId2"/>
          <a:stretch>
            <a:fillRect/>
          </a:stretch>
        </p:blipFill>
        <p:spPr>
          <a:xfrm>
            <a:off x="675249" y="1406769"/>
            <a:ext cx="7863840" cy="5120640"/>
          </a:xfrm>
          <a:prstGeom prst="rect">
            <a:avLst/>
          </a:prstGeom>
          <a:effectLst>
            <a:outerShdw blurRad="63500" sx="102000" sy="102000" algn="ctr" rotWithShape="0">
              <a:prstClr val="black">
                <a:alpha val="40000"/>
              </a:prstClr>
            </a:outerShdw>
          </a:effectLst>
        </p:spPr>
      </p:pic>
      <p:sp>
        <p:nvSpPr>
          <p:cNvPr id="5" name="Content Placeholder 2"/>
          <p:cNvSpPr txBox="1">
            <a:spLocks/>
          </p:cNvSpPr>
          <p:nvPr/>
        </p:nvSpPr>
        <p:spPr>
          <a:xfrm>
            <a:off x="199601" y="656493"/>
            <a:ext cx="8686800" cy="568426"/>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1200"/>
              </a:spcAft>
              <a:buFont typeface="Arial" charset="0"/>
              <a:buChar char="•"/>
            </a:pPr>
            <a:r>
              <a:rPr lang="en-US" sz="1800" b="1" dirty="0">
                <a:latin typeface="Arial" panose="020B0604020202020204" pitchFamily="34" charset="0"/>
                <a:cs typeface="Arial" panose="020B0604020202020204" pitchFamily="34" charset="0"/>
              </a:rPr>
              <a:t>Preserved SPSW epochs for re-training, the figure depicts the performance after the first iteration.</a:t>
            </a:r>
          </a:p>
        </p:txBody>
      </p:sp>
    </p:spTree>
    <p:extLst>
      <p:ext uri="{BB962C8B-B14F-4D97-AF65-F5344CB8AC3E}">
        <p14:creationId xmlns:p14="http://schemas.microsoft.com/office/powerpoint/2010/main" val="97498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989254" cy="506437"/>
          </a:xfrm>
        </p:spPr>
        <p:txBody>
          <a:bodyPr lIns="182880"/>
          <a:lstStyle/>
          <a:p>
            <a:r>
              <a:rPr lang="en-US" dirty="0"/>
              <a:t>Optimizing the Threshold</a:t>
            </a:r>
          </a:p>
        </p:txBody>
      </p:sp>
      <p:sp>
        <p:nvSpPr>
          <p:cNvPr id="4" name="Content Placeholder 2"/>
          <p:cNvSpPr txBox="1">
            <a:spLocks/>
          </p:cNvSpPr>
          <p:nvPr/>
        </p:nvSpPr>
        <p:spPr>
          <a:xfrm>
            <a:off x="190939" y="625709"/>
            <a:ext cx="8565767" cy="656681"/>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1200"/>
              </a:spcAft>
              <a:buFont typeface="Arial" charset="0"/>
              <a:buChar char="•"/>
            </a:pPr>
            <a:r>
              <a:rPr lang="en-US" sz="1800" b="1" dirty="0">
                <a:latin typeface="Arial" panose="020B0604020202020204" pitchFamily="34" charset="0"/>
                <a:cs typeface="Arial" panose="020B0604020202020204" pitchFamily="34" charset="0"/>
              </a:rPr>
              <a:t>Threshold optimization in the initial iteration, in comparison with the baseline performance.</a:t>
            </a:r>
          </a:p>
        </p:txBody>
      </p:sp>
      <p:pic>
        <p:nvPicPr>
          <p:cNvPr id="11" name="Picture 10"/>
          <p:cNvPicPr>
            <a:picLocks noChangeAspect="1"/>
          </p:cNvPicPr>
          <p:nvPr/>
        </p:nvPicPr>
        <p:blipFill rotWithShape="1">
          <a:blip r:embed="rId2"/>
          <a:srcRect l="15077" t="10684" r="20000" b="16291"/>
          <a:stretch/>
        </p:blipFill>
        <p:spPr>
          <a:xfrm>
            <a:off x="662262" y="1406768"/>
            <a:ext cx="7901166" cy="51206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32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Two Training Schemes</a:t>
            </a:r>
          </a:p>
        </p:txBody>
      </p:sp>
      <p:pic>
        <p:nvPicPr>
          <p:cNvPr id="4" name="Content Placeholder 3"/>
          <p:cNvPicPr>
            <a:picLocks noGrp="1"/>
          </p:cNvPicPr>
          <p:nvPr>
            <p:ph idx="1"/>
          </p:nvPr>
        </p:nvPicPr>
        <p:blipFill>
          <a:blip r:embed="rId2"/>
          <a:stretch>
            <a:fillRect/>
          </a:stretch>
        </p:blipFill>
        <p:spPr>
          <a:xfrm>
            <a:off x="588248" y="1287123"/>
            <a:ext cx="7997483" cy="5236340"/>
          </a:xfrm>
          <a:prstGeom prst="rect">
            <a:avLst/>
          </a:prstGeom>
          <a:effectLst>
            <a:outerShdw blurRad="63500" sx="102000" sy="102000" algn="ctr" rotWithShape="0">
              <a:prstClr val="black">
                <a:alpha val="40000"/>
              </a:prstClr>
            </a:outerShdw>
          </a:effectLst>
        </p:spPr>
      </p:pic>
      <p:sp>
        <p:nvSpPr>
          <p:cNvPr id="5" name="Content Placeholder 2"/>
          <p:cNvSpPr txBox="1">
            <a:spLocks/>
          </p:cNvSpPr>
          <p:nvPr/>
        </p:nvSpPr>
        <p:spPr>
          <a:xfrm>
            <a:off x="199939" y="625709"/>
            <a:ext cx="8476557" cy="55621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1200"/>
              </a:spcAft>
              <a:buFont typeface="Arial" charset="0"/>
              <a:buChar char="•"/>
            </a:pPr>
            <a:r>
              <a:rPr lang="en-US" sz="1800" b="1" dirty="0">
                <a:latin typeface="Arial" panose="020B0604020202020204" pitchFamily="34" charset="0"/>
                <a:cs typeface="Arial" panose="020B0604020202020204" pitchFamily="34" charset="0"/>
              </a:rPr>
              <a:t>Comparison of volume-based and threshold-based model training schemes. </a:t>
            </a:r>
          </a:p>
        </p:txBody>
      </p:sp>
    </p:spTree>
    <p:extLst>
      <p:ext uri="{BB962C8B-B14F-4D97-AF65-F5344CB8AC3E}">
        <p14:creationId xmlns:p14="http://schemas.microsoft.com/office/powerpoint/2010/main" val="122246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Summary and Future Work</a:t>
            </a:r>
          </a:p>
        </p:txBody>
      </p:sp>
      <p:sp>
        <p:nvSpPr>
          <p:cNvPr id="3" name="Content Placeholder 2"/>
          <p:cNvSpPr>
            <a:spLocks noGrp="1"/>
          </p:cNvSpPr>
          <p:nvPr>
            <p:ph idx="1"/>
          </p:nvPr>
        </p:nvSpPr>
        <p:spPr>
          <a:xfrm>
            <a:off x="196516" y="633047"/>
            <a:ext cx="8686800" cy="5838092"/>
          </a:xfrm>
        </p:spPr>
        <p:txBody>
          <a:bodyPr lIns="0" tIns="0" rIns="0" bIns="0"/>
          <a:lstStyle/>
          <a:p>
            <a:pPr marL="228600" indent="-22860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After a few iterations, active learning not only allows us to label more EEG signals (about 30,000 new labels) but also improves recognition accuracy about 2%.</a:t>
            </a:r>
          </a:p>
          <a:p>
            <a:pPr marL="228600" indent="-22860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Finding the unlabeled subset of the database can be challenging:   </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Sensitive to outliers.</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The data in which we have the most confidence may not be the most optimal data to include in the training process.</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An early mistake made by the classifier can reinforce itself by generating incorrectly labeled data.</a:t>
            </a:r>
          </a:p>
          <a:p>
            <a:pPr marL="228600" indent="-228600">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How to deal with these issues?</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Finding the optimal threshold.</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Combine self-training with conventional active learning.</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Implement a co-training algorithm.</a:t>
            </a:r>
          </a:p>
          <a:p>
            <a:pPr marL="0" indent="0">
              <a:spcBef>
                <a:spcPts val="0"/>
              </a:spcBef>
              <a:spcAft>
                <a:spcPts val="1200"/>
              </a:spcAft>
              <a:buNone/>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1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2369"/>
          </a:xfrm>
        </p:spPr>
        <p:txBody>
          <a:bodyPr lIns="182880"/>
          <a:lstStyle/>
          <a:p>
            <a:r>
              <a:rPr lang="en-US" dirty="0"/>
              <a:t>Acknowledgments</a:t>
            </a:r>
          </a:p>
        </p:txBody>
      </p:sp>
      <p:sp>
        <p:nvSpPr>
          <p:cNvPr id="3" name="Content Placeholder 2"/>
          <p:cNvSpPr>
            <a:spLocks noGrp="1"/>
          </p:cNvSpPr>
          <p:nvPr>
            <p:ph idx="1"/>
          </p:nvPr>
        </p:nvSpPr>
        <p:spPr>
          <a:xfrm>
            <a:off x="195869" y="675380"/>
            <a:ext cx="8719698" cy="5780103"/>
          </a:xfrm>
        </p:spPr>
        <p:txBody>
          <a:bodyPr lIns="0" tIns="0" rIns="0" bIns="0"/>
          <a:lstStyle/>
          <a:p>
            <a:pPr marL="228600" indent="-228600" algn="just">
              <a:spcBef>
                <a:spcPts val="0"/>
              </a:spcBef>
              <a:spcAft>
                <a:spcPts val="1200"/>
              </a:spcAft>
            </a:pPr>
            <a:r>
              <a:rPr lang="en-US" sz="1800" b="1" dirty="0">
                <a:latin typeface="Arial" panose="020B0604020202020204" pitchFamily="34" charset="0"/>
                <a:cs typeface="Arial" panose="020B0604020202020204" pitchFamily="34" charset="0"/>
              </a:rPr>
              <a:t>This talk is based in part upon work supported by the National Institutes of Health under Award Number U01HG008468. Any opinions, findings, and conclusions or recommendations expressed in this material are those of the author(s) and do not necessarily reflect the views of the National Institutes of Health. </a:t>
            </a:r>
          </a:p>
          <a:p>
            <a:pPr marL="228600" indent="-228600" algn="just">
              <a:spcBef>
                <a:spcPts val="0"/>
              </a:spcBef>
              <a:spcAft>
                <a:spcPts val="1200"/>
              </a:spcAft>
            </a:pPr>
            <a:r>
              <a:rPr lang="en-US" sz="1800" b="1" dirty="0">
                <a:latin typeface="Arial" panose="020B0604020202020204" pitchFamily="34" charset="0"/>
                <a:cs typeface="Arial" panose="020B0604020202020204" pitchFamily="34" charset="0"/>
              </a:rPr>
              <a:t>Research reported in this talk was also supported by the National Science Foundation under Grant No. IIP-1622765. </a:t>
            </a:r>
          </a:p>
          <a:p>
            <a:pPr marL="228600" indent="-228600" algn="just">
              <a:spcBef>
                <a:spcPts val="0"/>
              </a:spcBef>
              <a:spcAft>
                <a:spcPts val="1200"/>
              </a:spcAft>
            </a:pPr>
            <a:r>
              <a:rPr lang="en-US" sz="1800" b="1" dirty="0">
                <a:latin typeface="Arial" panose="020B0604020202020204" pitchFamily="34" charset="0"/>
                <a:cs typeface="Arial" panose="020B0604020202020204" pitchFamily="34" charset="0"/>
              </a:rPr>
              <a:t>The TUH EEG Corpus effort was funded by (1) the Defense Advanced Research Projects Agency (DARPA) MTO under the auspices of Dr. Doug Weber through the Contract No. D13AP00065, (2) Temple University’s College of Engineering and (3) Temple University’s Office of the Senior Vice-Provost for Research.</a:t>
            </a:r>
          </a:p>
        </p:txBody>
      </p:sp>
      <p:pic>
        <p:nvPicPr>
          <p:cNvPr id="4" name="Picture 3"/>
          <p:cNvPicPr>
            <a:picLocks noChangeAspect="1"/>
          </p:cNvPicPr>
          <p:nvPr/>
        </p:nvPicPr>
        <p:blipFill>
          <a:blip r:embed="rId2"/>
          <a:stretch>
            <a:fillRect/>
          </a:stretch>
        </p:blipFill>
        <p:spPr>
          <a:xfrm>
            <a:off x="5319978" y="5718073"/>
            <a:ext cx="732037" cy="732037"/>
          </a:xfrm>
          <a:prstGeom prst="rect">
            <a:avLst/>
          </a:prstGeom>
        </p:spPr>
      </p:pic>
      <p:pic>
        <p:nvPicPr>
          <p:cNvPr id="5" name="Picture 4"/>
          <p:cNvPicPr>
            <a:picLocks noChangeAspect="1"/>
          </p:cNvPicPr>
          <p:nvPr/>
        </p:nvPicPr>
        <p:blipFill>
          <a:blip r:embed="rId3"/>
          <a:stretch>
            <a:fillRect/>
          </a:stretch>
        </p:blipFill>
        <p:spPr>
          <a:xfrm>
            <a:off x="6230092" y="5712699"/>
            <a:ext cx="742784" cy="742784"/>
          </a:xfrm>
          <a:prstGeom prst="rect">
            <a:avLst/>
          </a:prstGeom>
        </p:spPr>
      </p:pic>
      <p:pic>
        <p:nvPicPr>
          <p:cNvPr id="6" name="Picture 5"/>
          <p:cNvPicPr>
            <a:picLocks noChangeAspect="1"/>
          </p:cNvPicPr>
          <p:nvPr/>
        </p:nvPicPr>
        <p:blipFill rotWithShape="1">
          <a:blip r:embed="rId4"/>
          <a:srcRect l="18135" t="11805" r="12852" b="13634"/>
          <a:stretch/>
        </p:blipFill>
        <p:spPr>
          <a:xfrm>
            <a:off x="8307907" y="5742533"/>
            <a:ext cx="603976" cy="683117"/>
          </a:xfrm>
          <a:prstGeom prst="rect">
            <a:avLst/>
          </a:prstGeom>
        </p:spPr>
      </p:pic>
      <p:pic>
        <p:nvPicPr>
          <p:cNvPr id="7" name="Picture 6"/>
          <p:cNvPicPr>
            <a:picLocks noChangeAspect="1"/>
          </p:cNvPicPr>
          <p:nvPr/>
        </p:nvPicPr>
        <p:blipFill>
          <a:blip r:embed="rId5"/>
          <a:stretch>
            <a:fillRect/>
          </a:stretch>
        </p:blipFill>
        <p:spPr>
          <a:xfrm>
            <a:off x="7150953" y="5818396"/>
            <a:ext cx="978877" cy="531390"/>
          </a:xfrm>
          <a:prstGeom prst="rect">
            <a:avLst/>
          </a:prstGeom>
        </p:spPr>
      </p:pic>
    </p:spTree>
    <p:extLst>
      <p:ext uri="{BB962C8B-B14F-4D97-AF65-F5344CB8AC3E}">
        <p14:creationId xmlns:p14="http://schemas.microsoft.com/office/powerpoint/2010/main" val="162489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1273EB3-0C8F-EF4B-B631-4F6FC052770E}" type="slidenum">
              <a:rPr lang="en-US" smtClean="0"/>
              <a:pPr/>
              <a:t>1</a:t>
            </a:fld>
            <a:endParaRPr lang="en-US" dirty="0"/>
          </a:p>
        </p:txBody>
      </p:sp>
      <p:sp>
        <p:nvSpPr>
          <p:cNvPr id="3" name="Title 2"/>
          <p:cNvSpPr>
            <a:spLocks noGrp="1"/>
          </p:cNvSpPr>
          <p:nvPr>
            <p:ph type="title"/>
          </p:nvPr>
        </p:nvSpPr>
        <p:spPr>
          <a:xfrm>
            <a:off x="0" y="919"/>
            <a:ext cx="9144000" cy="500885"/>
          </a:xfrm>
        </p:spPr>
        <p:txBody>
          <a:bodyPr lIns="182880" tIns="0" rIns="0" bIns="0">
            <a:normAutofit/>
          </a:bodyPr>
          <a:lstStyle/>
          <a:p>
            <a:r>
              <a:rPr lang="en-US" dirty="0"/>
              <a:t>Abstract</a:t>
            </a:r>
          </a:p>
        </p:txBody>
      </p:sp>
      <p:sp>
        <p:nvSpPr>
          <p:cNvPr id="5" name="Content Placeholder 2"/>
          <p:cNvSpPr txBox="1">
            <a:spLocks/>
          </p:cNvSpPr>
          <p:nvPr/>
        </p:nvSpPr>
        <p:spPr>
          <a:xfrm>
            <a:off x="203273" y="680379"/>
            <a:ext cx="8719698" cy="5959572"/>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lgn="just">
              <a:spcBef>
                <a:spcPts val="0"/>
              </a:spcBef>
              <a:spcAft>
                <a:spcPts val="1200"/>
              </a:spcAft>
            </a:pPr>
            <a:r>
              <a:rPr lang="en-US" sz="1800" b="1" dirty="0">
                <a:latin typeface="Arial" charset="0"/>
                <a:ea typeface="Arial" charset="0"/>
                <a:cs typeface="Arial" charset="0"/>
              </a:rPr>
              <a:t>To be effective, </a:t>
            </a:r>
            <a:r>
              <a:rPr lang="en-US" sz="1800" b="1" dirty="0">
                <a:solidFill>
                  <a:srgbClr val="C00000"/>
                </a:solidFill>
                <a:latin typeface="Arial" charset="0"/>
                <a:ea typeface="Arial" charset="0"/>
                <a:cs typeface="Arial" charset="0"/>
              </a:rPr>
              <a:t>state of the art machine learning technology needs large amounts of annotated data</a:t>
            </a:r>
            <a:r>
              <a:rPr lang="en-US" sz="1800" b="1" dirty="0">
                <a:latin typeface="Arial" charset="0"/>
                <a:ea typeface="Arial" charset="0"/>
                <a:cs typeface="Arial" charset="0"/>
              </a:rPr>
              <a:t>. There are numerous compelling applications in healthcare that can benefit from high performance automated decision support systems provided by deep learning technology, but they lack the comprehensive data resources required to apply sophisticated machine learning models. Further, for economic reasons, it is very difficult to justify the creation of large annotated corpora for these applications. Hence, automated annotation techniques become increasingly important.</a:t>
            </a:r>
          </a:p>
          <a:p>
            <a:pPr marL="228600" indent="-228600" algn="just">
              <a:spcBef>
                <a:spcPts val="0"/>
              </a:spcBef>
              <a:spcAft>
                <a:spcPts val="1200"/>
              </a:spcAft>
            </a:pPr>
            <a:r>
              <a:rPr lang="en-US" sz="1800" b="1" dirty="0">
                <a:latin typeface="Arial" charset="0"/>
                <a:ea typeface="Arial" charset="0"/>
                <a:cs typeface="Arial" charset="0"/>
              </a:rPr>
              <a:t>In this study, we investigate the effectiveness of using an active learning algorithm to automatically annotate a large EEG corpus. The algorithm is designed to annotate six types of EEG events. Two model training schemes, namely threshold-based and volume-based, are evaluated. In the threshold-based scheme the threshold of confidence scores is optimized in the initial training iteration, whereas for the volume-based scheme only a certain amount of data is preserved after each iteration. Recognition performance is improved by 2% absolute and the system is capable of automatically annotating previously unlabeled data.</a:t>
            </a:r>
          </a:p>
          <a:p>
            <a:pPr marL="228600" indent="-228600" algn="just">
              <a:spcBef>
                <a:spcPts val="0"/>
              </a:spcBef>
              <a:spcAft>
                <a:spcPts val="1200"/>
              </a:spcAft>
            </a:pPr>
            <a:r>
              <a:rPr lang="en-US" sz="1800" b="1" dirty="0">
                <a:latin typeface="Arial" charset="0"/>
                <a:ea typeface="Arial" charset="0"/>
                <a:cs typeface="Arial" charset="0"/>
              </a:rPr>
              <a:t>Given that the interpretation of clinical EEG data is an exceedingly difficult task, this study provides some evidence that the proposed method is a viable alternative to expensive manual annotation. </a:t>
            </a:r>
          </a:p>
        </p:txBody>
      </p:sp>
    </p:spTree>
    <p:extLst>
      <p:ext uri="{BB962C8B-B14F-4D97-AF65-F5344CB8AC3E}">
        <p14:creationId xmlns:p14="http://schemas.microsoft.com/office/powerpoint/2010/main" val="147072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1"/>
            <a:ext cx="9144000" cy="506437"/>
          </a:xfrm>
        </p:spPr>
        <p:txBody>
          <a:bodyPr lIns="182880">
            <a:noAutofit/>
          </a:bodyPr>
          <a:lstStyle/>
          <a:p>
            <a:r>
              <a:rPr lang="en-US" dirty="0">
                <a:solidFill>
                  <a:prstClr val="black"/>
                </a:solidFill>
              </a:rPr>
              <a:t>Biography: </a:t>
            </a:r>
            <a:r>
              <a:rPr lang="en-US" dirty="0"/>
              <a:t>SU YANG, PhD</a:t>
            </a:r>
          </a:p>
        </p:txBody>
      </p:sp>
      <p:pic>
        <p:nvPicPr>
          <p:cNvPr id="12" name="Picture 11"/>
          <p:cNvPicPr>
            <a:picLocks noChangeAspect="1"/>
          </p:cNvPicPr>
          <p:nvPr/>
        </p:nvPicPr>
        <p:blipFill>
          <a:blip r:embed="rId2"/>
          <a:stretch>
            <a:fillRect/>
          </a:stretch>
        </p:blipFill>
        <p:spPr>
          <a:xfrm>
            <a:off x="228600" y="748651"/>
            <a:ext cx="2001225" cy="2222811"/>
          </a:xfrm>
          <a:prstGeom prst="rect">
            <a:avLst/>
          </a:prstGeom>
          <a:effectLst>
            <a:outerShdw blurRad="50800" dist="76200" dir="2700000" algn="tl" rotWithShape="0">
              <a:prstClr val="black">
                <a:alpha val="40000"/>
              </a:prstClr>
            </a:outerShdw>
          </a:effectLst>
        </p:spPr>
      </p:pic>
      <p:sp>
        <p:nvSpPr>
          <p:cNvPr id="13" name="Content Placeholder 2"/>
          <p:cNvSpPr txBox="1">
            <a:spLocks/>
          </p:cNvSpPr>
          <p:nvPr/>
        </p:nvSpPr>
        <p:spPr>
          <a:xfrm>
            <a:off x="2563318" y="748652"/>
            <a:ext cx="6352082" cy="222281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r>
              <a:rPr lang="en-US" sz="1800" b="1" dirty="0">
                <a:latin typeface="Arial" panose="020B0604020202020204" pitchFamily="34" charset="0"/>
                <a:cs typeface="Arial" panose="020B0604020202020204" pitchFamily="34" charset="0"/>
              </a:rPr>
              <a:t>Su Yang obtained his PhD in Electronic Engineering from University of Kent, UK in 2016. As a member of the Intelligent Interactions Research Group at the School of Engineering and Digital Arts, his research focused on using EEG for biometric person recognition. During this time, he also worked as a summer intern at IBM in 2014. He has published several journal and conference papers on his research, and also filed a patent with IBM.</a:t>
            </a:r>
          </a:p>
        </p:txBody>
      </p:sp>
      <p:sp>
        <p:nvSpPr>
          <p:cNvPr id="14" name="Content Placeholder 2"/>
          <p:cNvSpPr txBox="1">
            <a:spLocks/>
          </p:cNvSpPr>
          <p:nvPr/>
        </p:nvSpPr>
        <p:spPr>
          <a:xfrm>
            <a:off x="228600" y="3213677"/>
            <a:ext cx="8686800" cy="223051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spcAft>
                <a:spcPts val="1200"/>
              </a:spcAft>
              <a:buNone/>
            </a:pPr>
            <a:r>
              <a:rPr lang="en-US" sz="1800" b="1" dirty="0">
                <a:latin typeface="Arial" panose="020B0604020202020204" pitchFamily="34" charset="0"/>
                <a:cs typeface="Arial" panose="020B0604020202020204" pitchFamily="34" charset="0"/>
              </a:rPr>
              <a:t>Su Yang is now a postdoc at the Neural Engineering Data Consortium (NEDC), located at Temple University. His current research interests include signal processing, pattern recognition, EEG event detection. He is involved in an NIH funded project named “Automatic Discovery and Processing of EEG Cohorts From Clinical Records,” which is a collaboration between Temple University and the University of Texas at Dallas. He serves as the technical project lead and directs research into deep learning methods and the development of natural language processing approaches to data mining of EEG reports.</a:t>
            </a:r>
          </a:p>
          <a:p>
            <a:pPr marL="0" indent="0" algn="just">
              <a:buNone/>
            </a:pPr>
            <a:r>
              <a:rPr lang="en-US" sz="1800" b="1" dirty="0">
                <a:latin typeface="Arial" panose="020B0604020202020204" pitchFamily="34" charset="0"/>
                <a:cs typeface="Arial" panose="020B0604020202020204" pitchFamily="34" charset="0"/>
              </a:rPr>
              <a:t>Su Yang’s hobbies include traveling and taking photos. Table tennis is one of his favorite sports. He also enjoys reading scientific reports as well as modern fiction.</a:t>
            </a:r>
          </a:p>
        </p:txBody>
      </p:sp>
    </p:spTree>
    <p:extLst>
      <p:ext uri="{BB962C8B-B14F-4D97-AF65-F5344CB8AC3E}">
        <p14:creationId xmlns:p14="http://schemas.microsoft.com/office/powerpoint/2010/main" val="2131594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4572"/>
          </a:xfrm>
        </p:spPr>
        <p:txBody>
          <a:bodyPr lIns="182880"/>
          <a:lstStyle/>
          <a:p>
            <a:r>
              <a:rPr lang="en-US" dirty="0"/>
              <a:t>Brief Bibliography</a:t>
            </a:r>
          </a:p>
        </p:txBody>
      </p:sp>
      <p:sp>
        <p:nvSpPr>
          <p:cNvPr id="3" name="Content Placeholder 2"/>
          <p:cNvSpPr>
            <a:spLocks noGrp="1"/>
          </p:cNvSpPr>
          <p:nvPr>
            <p:ph idx="1"/>
          </p:nvPr>
        </p:nvSpPr>
        <p:spPr>
          <a:xfrm>
            <a:off x="228600" y="647114"/>
            <a:ext cx="8686800" cy="5866228"/>
          </a:xfrm>
        </p:spPr>
        <p:txBody>
          <a:bodyPr lIns="0" tIns="0" rIns="0" bIns="0"/>
          <a:lstStyle/>
          <a:p>
            <a:pPr marL="460375" indent="-460375">
              <a:spcBef>
                <a:spcPts val="0"/>
              </a:spcBef>
              <a:spcAft>
                <a:spcPts val="1200"/>
              </a:spcAft>
              <a:buNone/>
            </a:pPr>
            <a:r>
              <a:rPr lang="en-US" sz="1600" b="1" dirty="0">
                <a:latin typeface="Arial" panose="020B0604020202020204" pitchFamily="34" charset="0"/>
                <a:cs typeface="Arial" panose="020B0604020202020204" pitchFamily="34" charset="0"/>
              </a:rPr>
              <a:t>[1]	X. Zhu and A. B. Goldberg, </a:t>
            </a:r>
            <a:r>
              <a:rPr lang="en-US" sz="1600" b="1" i="1" dirty="0">
                <a:latin typeface="Arial" panose="020B0604020202020204" pitchFamily="34" charset="0"/>
                <a:cs typeface="Arial" panose="020B0604020202020204" pitchFamily="34" charset="0"/>
              </a:rPr>
              <a:t>Introduction to Semi-Supervised Learning</a:t>
            </a:r>
            <a:r>
              <a:rPr lang="en-US" sz="1600" b="1" dirty="0">
                <a:latin typeface="Arial" panose="020B0604020202020204" pitchFamily="34" charset="0"/>
                <a:cs typeface="Arial" panose="020B0604020202020204" pitchFamily="34" charset="0"/>
              </a:rPr>
              <a:t>, vol. 3, no. 1. Morgan &amp; Claypool, 2009.</a:t>
            </a:r>
          </a:p>
          <a:p>
            <a:pPr marL="460375" indent="-460375">
              <a:spcBef>
                <a:spcPts val="0"/>
              </a:spcBef>
              <a:spcAft>
                <a:spcPts val="1200"/>
              </a:spcAft>
              <a:buNone/>
            </a:pPr>
            <a:r>
              <a:rPr lang="en-US" sz="1600" b="1" dirty="0">
                <a:latin typeface="Arial" panose="020B0604020202020204" pitchFamily="34" charset="0"/>
                <a:cs typeface="Arial" panose="020B0604020202020204" pitchFamily="34" charset="0"/>
              </a:rPr>
              <a:t>[2]	A. </a:t>
            </a:r>
            <a:r>
              <a:rPr lang="en-US" sz="1600" b="1" dirty="0" err="1">
                <a:latin typeface="Arial" panose="020B0604020202020204" pitchFamily="34" charset="0"/>
                <a:cs typeface="Arial" panose="020B0604020202020204" pitchFamily="34" charset="0"/>
              </a:rPr>
              <a:t>Harati</a:t>
            </a:r>
            <a:r>
              <a:rPr lang="en-US" sz="1600" b="1" dirty="0">
                <a:latin typeface="Arial" panose="020B0604020202020204" pitchFamily="34" charset="0"/>
                <a:cs typeface="Arial" panose="020B0604020202020204" pitchFamily="34" charset="0"/>
              </a:rPr>
              <a:t>, S. Lopez, I. Obeid, M. Jacobson, S. </a:t>
            </a:r>
            <a:r>
              <a:rPr lang="en-US" sz="1600" b="1" dirty="0" err="1">
                <a:latin typeface="Arial" panose="020B0604020202020204" pitchFamily="34" charset="0"/>
                <a:cs typeface="Arial" panose="020B0604020202020204" pitchFamily="34" charset="0"/>
              </a:rPr>
              <a:t>Tobochnik</a:t>
            </a:r>
            <a:r>
              <a:rPr lang="en-US" sz="1600" b="1" dirty="0">
                <a:latin typeface="Arial" panose="020B0604020202020204" pitchFamily="34" charset="0"/>
                <a:cs typeface="Arial" panose="020B0604020202020204" pitchFamily="34" charset="0"/>
              </a:rPr>
              <a:t>, and J. </a:t>
            </a:r>
            <a:r>
              <a:rPr lang="en-US" sz="1600" b="1" dirty="0" err="1">
                <a:latin typeface="Arial" panose="020B0604020202020204" pitchFamily="34" charset="0"/>
                <a:cs typeface="Arial" panose="020B0604020202020204" pitchFamily="34" charset="0"/>
              </a:rPr>
              <a:t>Picone</a:t>
            </a:r>
            <a:r>
              <a:rPr lang="en-US" sz="1600" b="1" dirty="0">
                <a:latin typeface="Arial" panose="020B0604020202020204" pitchFamily="34" charset="0"/>
                <a:cs typeface="Arial" panose="020B0604020202020204" pitchFamily="34" charset="0"/>
              </a:rPr>
              <a:t>, “THE TUH EEG CORPUS: A Big Data Resource for Automated EEG Interpretation,” in </a:t>
            </a:r>
            <a:r>
              <a:rPr lang="en-US" sz="1600" b="1" i="1" dirty="0">
                <a:latin typeface="Arial" panose="020B0604020202020204" pitchFamily="34" charset="0"/>
                <a:cs typeface="Arial" panose="020B0604020202020204" pitchFamily="34" charset="0"/>
              </a:rPr>
              <a:t>Proceedings of the IEEE Signal Processing in Medicine and Biology Symposium</a:t>
            </a:r>
            <a:r>
              <a:rPr lang="en-US" sz="1600" b="1" dirty="0">
                <a:latin typeface="Arial" panose="020B0604020202020204" pitchFamily="34" charset="0"/>
                <a:cs typeface="Arial" panose="020B0604020202020204" pitchFamily="34" charset="0"/>
              </a:rPr>
              <a:t>, 2014, pp. 1–5.</a:t>
            </a:r>
          </a:p>
          <a:p>
            <a:pPr marL="460375" indent="-460375">
              <a:spcBef>
                <a:spcPts val="0"/>
              </a:spcBef>
              <a:spcAft>
                <a:spcPts val="1200"/>
              </a:spcAft>
              <a:buNone/>
            </a:pPr>
            <a:r>
              <a:rPr lang="en-US" sz="1600" b="1" dirty="0">
                <a:latin typeface="Arial" panose="020B0604020202020204" pitchFamily="34" charset="0"/>
                <a:cs typeface="Arial" panose="020B0604020202020204" pitchFamily="34" charset="0"/>
              </a:rPr>
              <a:t>[3]	S. Yang, S. </a:t>
            </a:r>
            <a:r>
              <a:rPr lang="en-US" sz="1600" b="1" dirty="0" err="1">
                <a:latin typeface="Arial" panose="020B0604020202020204" pitchFamily="34" charset="0"/>
                <a:cs typeface="Arial" panose="020B0604020202020204" pitchFamily="34" charset="0"/>
              </a:rPr>
              <a:t>López</a:t>
            </a:r>
            <a:r>
              <a:rPr lang="en-US" sz="1600" b="1" dirty="0">
                <a:latin typeface="Arial" panose="020B0604020202020204" pitchFamily="34" charset="0"/>
                <a:cs typeface="Arial" panose="020B0604020202020204" pitchFamily="34" charset="0"/>
              </a:rPr>
              <a:t>, M. </a:t>
            </a:r>
            <a:r>
              <a:rPr lang="en-US" sz="1600" b="1" dirty="0" err="1">
                <a:latin typeface="Arial" panose="020B0604020202020204" pitchFamily="34" charset="0"/>
                <a:cs typeface="Arial" panose="020B0604020202020204" pitchFamily="34" charset="0"/>
              </a:rPr>
              <a:t>Golmohammadi</a:t>
            </a:r>
            <a:r>
              <a:rPr lang="en-US" sz="1600" b="1" dirty="0">
                <a:latin typeface="Arial" panose="020B0604020202020204" pitchFamily="34" charset="0"/>
                <a:cs typeface="Arial" panose="020B0604020202020204" pitchFamily="34" charset="0"/>
              </a:rPr>
              <a:t>, I. </a:t>
            </a:r>
            <a:r>
              <a:rPr lang="en-US" sz="1600" b="1" dirty="0" err="1">
                <a:latin typeface="Arial" panose="020B0604020202020204" pitchFamily="34" charset="0"/>
                <a:cs typeface="Arial" panose="020B0604020202020204" pitchFamily="34" charset="0"/>
              </a:rPr>
              <a:t>Obied</a:t>
            </a:r>
            <a:r>
              <a:rPr lang="en-US" sz="1600" b="1" dirty="0">
                <a:latin typeface="Arial" panose="020B0604020202020204" pitchFamily="34" charset="0"/>
                <a:cs typeface="Arial" panose="020B0604020202020204" pitchFamily="34" charset="0"/>
              </a:rPr>
              <a:t> and J. </a:t>
            </a:r>
            <a:r>
              <a:rPr lang="en-US" sz="1600" b="1" dirty="0" err="1">
                <a:latin typeface="Arial" panose="020B0604020202020204" pitchFamily="34" charset="0"/>
                <a:cs typeface="Arial" panose="020B0604020202020204" pitchFamily="34" charset="0"/>
              </a:rPr>
              <a:t>Picone</a:t>
            </a:r>
            <a:r>
              <a:rPr lang="en-US" sz="1600" b="1" dirty="0">
                <a:latin typeface="Arial" panose="020B0604020202020204" pitchFamily="34" charset="0"/>
                <a:cs typeface="Arial" panose="020B0604020202020204" pitchFamily="34" charset="0"/>
              </a:rPr>
              <a:t>, “Semi-Automated Annotation of Signal Events in Clinical EEG Data,” in </a:t>
            </a:r>
            <a:r>
              <a:rPr lang="en-US" sz="1600" b="1" i="1" dirty="0">
                <a:latin typeface="Arial" panose="020B0604020202020204" pitchFamily="34" charset="0"/>
                <a:cs typeface="Arial" panose="020B0604020202020204" pitchFamily="34" charset="0"/>
              </a:rPr>
              <a:t>Proceedings of the IEEE Signal Processing in Medicine and Biology Symposium</a:t>
            </a:r>
            <a:r>
              <a:rPr lang="en-US" sz="1600" b="1" dirty="0">
                <a:latin typeface="Arial" panose="020B0604020202020204" pitchFamily="34" charset="0"/>
                <a:cs typeface="Arial" panose="020B0604020202020204" pitchFamily="34" charset="0"/>
              </a:rPr>
              <a:t>, 2016, pp. 1–5.</a:t>
            </a:r>
          </a:p>
          <a:p>
            <a:pPr marL="460375" indent="-460375">
              <a:spcBef>
                <a:spcPts val="0"/>
              </a:spcBef>
              <a:spcAft>
                <a:spcPts val="1200"/>
              </a:spcAft>
              <a:buNone/>
            </a:pPr>
            <a:r>
              <a:rPr lang="en-US" sz="1600" b="1" dirty="0">
                <a:latin typeface="Arial" panose="020B0604020202020204" pitchFamily="34" charset="0"/>
                <a:cs typeface="Arial" panose="020B0604020202020204" pitchFamily="34" charset="0"/>
              </a:rPr>
              <a:t>[4]	Y. Li, C. Guan, H. Li, and Z. Chin, “A self-training semi-supervised SVM algorithm and its application in an EEG-based brain computer interface speller system,” </a:t>
            </a:r>
            <a:r>
              <a:rPr lang="en-US" sz="1600" b="1" i="1" dirty="0">
                <a:latin typeface="Arial" panose="020B0604020202020204" pitchFamily="34" charset="0"/>
                <a:cs typeface="Arial" panose="020B0604020202020204" pitchFamily="34" charset="0"/>
              </a:rPr>
              <a:t>Pattern </a:t>
            </a:r>
            <a:r>
              <a:rPr lang="en-US" sz="1600" b="1" i="1" dirty="0" err="1">
                <a:latin typeface="Arial" panose="020B0604020202020204" pitchFamily="34" charset="0"/>
                <a:cs typeface="Arial" panose="020B0604020202020204" pitchFamily="34" charset="0"/>
              </a:rPr>
              <a:t>Recognit</a:t>
            </a:r>
            <a:r>
              <a:rPr lang="en-US" sz="1600" b="1" i="1" dirty="0">
                <a:latin typeface="Arial" panose="020B0604020202020204" pitchFamily="34" charset="0"/>
                <a:cs typeface="Arial" panose="020B0604020202020204" pitchFamily="34" charset="0"/>
              </a:rPr>
              <a:t>. Lett.</a:t>
            </a:r>
            <a:r>
              <a:rPr lang="en-US" sz="1600" b="1" dirty="0">
                <a:latin typeface="Arial" panose="020B0604020202020204" pitchFamily="34" charset="0"/>
                <a:cs typeface="Arial" panose="020B0604020202020204" pitchFamily="34" charset="0"/>
              </a:rPr>
              <a:t>, vol. 29, no. 9, pp. 1285–1294, 2008.</a:t>
            </a:r>
          </a:p>
          <a:p>
            <a:pPr marL="460375" indent="-460375">
              <a:spcBef>
                <a:spcPts val="0"/>
              </a:spcBef>
              <a:spcAft>
                <a:spcPts val="1200"/>
              </a:spcAft>
              <a:buNone/>
            </a:pPr>
            <a:r>
              <a:rPr lang="en-US" sz="1600" b="1" dirty="0">
                <a:latin typeface="Arial" panose="020B0604020202020204" pitchFamily="34" charset="0"/>
                <a:cs typeface="Arial" panose="020B0604020202020204" pitchFamily="34" charset="0"/>
              </a:rPr>
              <a:t>[5]	A. T. C. Approach, R. C. </a:t>
            </a:r>
            <a:r>
              <a:rPr lang="en-US" sz="1600" b="1" dirty="0" err="1">
                <a:latin typeface="Arial" panose="020B0604020202020204" pitchFamily="34" charset="0"/>
                <a:cs typeface="Arial" panose="020B0604020202020204" pitchFamily="34" charset="0"/>
              </a:rPr>
              <a:t>Panicker</a:t>
            </a:r>
            <a:r>
              <a:rPr lang="en-US" sz="1600" b="1" dirty="0">
                <a:latin typeface="Arial" panose="020B0604020202020204" pitchFamily="34" charset="0"/>
                <a:cs typeface="Arial" panose="020B0604020202020204" pitchFamily="34" charset="0"/>
              </a:rPr>
              <a:t>, S. Member, S. </a:t>
            </a:r>
            <a:r>
              <a:rPr lang="en-US" sz="1600" b="1" dirty="0" err="1">
                <a:latin typeface="Arial" panose="020B0604020202020204" pitchFamily="34" charset="0"/>
                <a:cs typeface="Arial" panose="020B0604020202020204" pitchFamily="34" charset="0"/>
              </a:rPr>
              <a:t>Puthusserypady</a:t>
            </a:r>
            <a:r>
              <a:rPr lang="en-US" sz="1600" b="1" dirty="0">
                <a:latin typeface="Arial" panose="020B0604020202020204" pitchFamily="34" charset="0"/>
                <a:cs typeface="Arial" panose="020B0604020202020204" pitchFamily="34" charset="0"/>
              </a:rPr>
              <a:t>, and S. Member, “Adaptation in P300 Brain–Computer Interfaces: A Two-Classifier </a:t>
            </a:r>
            <a:r>
              <a:rPr lang="en-US" sz="1600" b="1" dirty="0" err="1">
                <a:latin typeface="Arial" panose="020B0604020202020204" pitchFamily="34" charset="0"/>
                <a:cs typeface="Arial" panose="020B0604020202020204" pitchFamily="34" charset="0"/>
              </a:rPr>
              <a:t>Cotraining</a:t>
            </a:r>
            <a:r>
              <a:rPr lang="en-US" sz="1600" b="1" dirty="0">
                <a:latin typeface="Arial" panose="020B0604020202020204" pitchFamily="34" charset="0"/>
                <a:cs typeface="Arial" panose="020B0604020202020204" pitchFamily="34" charset="0"/>
              </a:rPr>
              <a:t> Approach,” </a:t>
            </a:r>
            <a:r>
              <a:rPr lang="en-US" sz="1600" b="1" i="1" dirty="0">
                <a:latin typeface="Arial" panose="020B0604020202020204" pitchFamily="34" charset="0"/>
                <a:cs typeface="Arial" panose="020B0604020202020204" pitchFamily="34" charset="0"/>
              </a:rPr>
              <a:t>IEEE Trans. Biomed. Eng.</a:t>
            </a:r>
            <a:r>
              <a:rPr lang="en-US" sz="1600" b="1" dirty="0">
                <a:latin typeface="Arial" panose="020B0604020202020204" pitchFamily="34" charset="0"/>
                <a:cs typeface="Arial" panose="020B0604020202020204" pitchFamily="34" charset="0"/>
              </a:rPr>
              <a:t>, vol. 57, no. 12, pp. 2927–2935, 2010.</a:t>
            </a:r>
          </a:p>
          <a:p>
            <a:pPr marL="460375" indent="-460375">
              <a:spcBef>
                <a:spcPts val="0"/>
              </a:spcBef>
              <a:spcAft>
                <a:spcPts val="1200"/>
              </a:spcAft>
              <a:buNone/>
            </a:pPr>
            <a:r>
              <a:rPr lang="en-US" sz="1600" b="1" dirty="0">
                <a:latin typeface="Arial" panose="020B0604020202020204" pitchFamily="34" charset="0"/>
                <a:cs typeface="Arial" panose="020B0604020202020204" pitchFamily="34" charset="0"/>
              </a:rPr>
              <a:t>[6]	</a:t>
            </a:r>
            <a:r>
              <a:rPr lang="en-US" sz="1600" b="1" dirty="0" err="1">
                <a:latin typeface="Arial" panose="020B0604020202020204" pitchFamily="34" charset="0"/>
                <a:cs typeface="Arial" panose="020B0604020202020204" pitchFamily="34" charset="0"/>
              </a:rPr>
              <a:t>Fei</a:t>
            </a:r>
            <a:r>
              <a:rPr lang="en-US" sz="1600" b="1" dirty="0">
                <a:latin typeface="Arial" panose="020B0604020202020204" pitchFamily="34" charset="0"/>
                <a:cs typeface="Arial" panose="020B0604020202020204" pitchFamily="34" charset="0"/>
              </a:rPr>
              <a:t> Xia, </a:t>
            </a:r>
            <a:r>
              <a:rPr lang="fr-FR" sz="1600" b="1" dirty="0">
                <a:latin typeface="Arial" panose="020B0604020202020204" pitchFamily="34" charset="0"/>
                <a:cs typeface="Arial" panose="020B0604020202020204" pitchFamily="34" charset="0"/>
              </a:rPr>
              <a:t>a machine Learning course in </a:t>
            </a:r>
            <a:r>
              <a:rPr lang="en-US" sz="1600" b="1" dirty="0">
                <a:latin typeface="Arial" panose="020B0604020202020204" pitchFamily="34" charset="0"/>
                <a:cs typeface="Arial" panose="020B0604020202020204" pitchFamily="34" charset="0"/>
              </a:rPr>
              <a:t>University</a:t>
            </a:r>
            <a:r>
              <a:rPr lang="fr-FR" sz="1600" b="1" dirty="0">
                <a:latin typeface="Arial" panose="020B0604020202020204" pitchFamily="34" charset="0"/>
                <a:cs typeface="Arial" panose="020B0604020202020204" pitchFamily="34" charset="0"/>
              </a:rPr>
              <a:t> of Washington, </a:t>
            </a:r>
            <a:r>
              <a:rPr lang="en-US" sz="1600" b="1" dirty="0">
                <a:latin typeface="Arial" panose="020B0604020202020204" pitchFamily="34" charset="0"/>
                <a:cs typeface="Arial" panose="020B0604020202020204" pitchFamily="34" charset="0"/>
              </a:rPr>
              <a:t>available</a:t>
            </a:r>
            <a:r>
              <a:rPr lang="fr-FR" sz="1600" b="1" dirty="0">
                <a:latin typeface="Arial" panose="020B0604020202020204" pitchFamily="34" charset="0"/>
                <a:cs typeface="Arial" panose="020B0604020202020204" pitchFamily="34" charset="0"/>
              </a:rPr>
              <a:t> at http://faculty.washington.edu/fxia/courses/LING572/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88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Introduction</a:t>
            </a:r>
          </a:p>
        </p:txBody>
      </p:sp>
      <p:sp>
        <p:nvSpPr>
          <p:cNvPr id="3" name="Content Placeholder 2"/>
          <p:cNvSpPr>
            <a:spLocks noGrp="1"/>
          </p:cNvSpPr>
          <p:nvPr>
            <p:ph idx="1"/>
          </p:nvPr>
        </p:nvSpPr>
        <p:spPr>
          <a:xfrm>
            <a:off x="203273" y="633046"/>
            <a:ext cx="8719698" cy="5627077"/>
          </a:xfrm>
        </p:spPr>
        <p:txBody>
          <a:bodyPr lIns="0" tIns="0" rIns="0" bIns="0"/>
          <a:lstStyle/>
          <a:p>
            <a:pPr marL="228600" indent="-228600" algn="just">
              <a:spcBef>
                <a:spcPts val="0"/>
              </a:spcBef>
              <a:spcAft>
                <a:spcPts val="1200"/>
              </a:spcAft>
            </a:pPr>
            <a:r>
              <a:rPr lang="en-US" sz="1800" b="1" dirty="0">
                <a:latin typeface="Arial" charset="0"/>
                <a:ea typeface="Arial" charset="0"/>
                <a:cs typeface="Arial" charset="0"/>
              </a:rPr>
              <a:t>Many EEG-based bioengineering applications do not involve large amounts of data for system evaluation:</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“Adaptation in P300 Brain–Computer Interfaces: A Two-Classifier </a:t>
            </a:r>
            <a:r>
              <a:rPr lang="en-US" sz="1800" b="1" dirty="0" err="1">
                <a:latin typeface="Arial" charset="0"/>
                <a:ea typeface="Arial" charset="0"/>
                <a:cs typeface="Arial" charset="0"/>
              </a:rPr>
              <a:t>Cotraining</a:t>
            </a:r>
            <a:r>
              <a:rPr lang="en-US" sz="1800" b="1" dirty="0">
                <a:latin typeface="Arial" charset="0"/>
                <a:ea typeface="Arial" charset="0"/>
                <a:cs typeface="Arial" charset="0"/>
              </a:rPr>
              <a:t> Approach” – 5 subjects</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“A self-training semi-supervised SVM algorithm and its application in an EEG-based brain computer interface speller system” – 10 subjects</a:t>
            </a:r>
          </a:p>
          <a:p>
            <a:pPr marL="228600" indent="-228600" algn="just">
              <a:spcBef>
                <a:spcPts val="0"/>
              </a:spcBef>
              <a:spcAft>
                <a:spcPts val="1200"/>
              </a:spcAft>
            </a:pPr>
            <a:r>
              <a:rPr lang="en-US" sz="1800" b="1" dirty="0">
                <a:latin typeface="Arial" charset="0"/>
                <a:ea typeface="Arial" charset="0"/>
                <a:cs typeface="Arial" charset="0"/>
              </a:rPr>
              <a:t>Observations from these reports: error rate reduction between 2% – 15%; addition of unlabeled/auto-labelled data can degrade the performance.</a:t>
            </a:r>
          </a:p>
          <a:p>
            <a:pPr marL="228600" indent="-228600" algn="just">
              <a:spcBef>
                <a:spcPts val="0"/>
              </a:spcBef>
              <a:spcAft>
                <a:spcPts val="1200"/>
              </a:spcAft>
            </a:pPr>
            <a:r>
              <a:rPr lang="en-US" sz="1800" b="1" dirty="0">
                <a:latin typeface="Arial" charset="0"/>
                <a:ea typeface="Arial" charset="0"/>
                <a:cs typeface="Arial" charset="0"/>
              </a:rPr>
              <a:t>Experiments on small data sets do not produce statistically significant results.</a:t>
            </a:r>
          </a:p>
          <a:p>
            <a:pPr marL="228600" indent="-228600" algn="just">
              <a:spcBef>
                <a:spcPts val="0"/>
              </a:spcBef>
              <a:spcAft>
                <a:spcPts val="1200"/>
              </a:spcAft>
            </a:pPr>
            <a:r>
              <a:rPr lang="en-US" sz="1800" b="1" dirty="0">
                <a:latin typeface="Arial" charset="0"/>
                <a:ea typeface="Arial" charset="0"/>
                <a:cs typeface="Arial" charset="0"/>
              </a:rPr>
              <a:t>Medicine by its nature deals with statistical outliers and rare events. Rare diseases are often hard to diagnose yet are critical to effective healthcare:</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Example: Temple Hospital’s Department of Neurology conducts about 3,000 EEGs per year, and less than 1% of these patients are diagnosed with posterior reversible encephalopathy syndrome (PRES).</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It is difficult to build powerful analytics with such small sample sizes.</a:t>
            </a:r>
          </a:p>
          <a:p>
            <a:pPr>
              <a:spcBef>
                <a:spcPts val="0"/>
              </a:spcBef>
              <a:spcAft>
                <a:spcPts val="1200"/>
              </a:spcAft>
              <a:buFont typeface="Wingdings" panose="05000000000000000000" pitchFamily="2" charset="2"/>
              <a:buChar char="§"/>
            </a:pPr>
            <a:endParaRPr lang="en-US" sz="1800" b="1" dirty="0">
              <a:latin typeface="Arial" charset="0"/>
              <a:ea typeface="Arial" charset="0"/>
              <a:cs typeface="Arial" charset="0"/>
            </a:endParaRPr>
          </a:p>
        </p:txBody>
      </p:sp>
    </p:spTree>
    <p:extLst>
      <p:ext uri="{BB962C8B-B14F-4D97-AF65-F5344CB8AC3E}">
        <p14:creationId xmlns:p14="http://schemas.microsoft.com/office/powerpoint/2010/main" val="170243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TUH EEG Corpus</a:t>
            </a:r>
          </a:p>
        </p:txBody>
      </p:sp>
      <p:sp>
        <p:nvSpPr>
          <p:cNvPr id="3" name="Content Placeholder 2"/>
          <p:cNvSpPr>
            <a:spLocks noGrp="1"/>
          </p:cNvSpPr>
          <p:nvPr>
            <p:ph idx="1"/>
          </p:nvPr>
        </p:nvSpPr>
        <p:spPr>
          <a:xfrm>
            <a:off x="206298" y="633046"/>
            <a:ext cx="8719698" cy="5627077"/>
          </a:xfrm>
        </p:spPr>
        <p:txBody>
          <a:bodyPr lIns="0" tIns="0" rIns="0" bIns="0"/>
          <a:lstStyle/>
          <a:p>
            <a:pPr marL="228600" indent="-228600" algn="just">
              <a:spcBef>
                <a:spcPts val="0"/>
              </a:spcBef>
              <a:spcAft>
                <a:spcPts val="1200"/>
              </a:spcAft>
            </a:pPr>
            <a:r>
              <a:rPr lang="en-US" sz="1800" b="1" dirty="0">
                <a:latin typeface="Arial" charset="0"/>
                <a:ea typeface="Arial" charset="0"/>
                <a:cs typeface="Arial" charset="0"/>
              </a:rPr>
              <a:t>The TUH EEG Corpus:</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over 30,000 EEGs from over 16,000 patients in the last 14 </a:t>
            </a:r>
            <a:br>
              <a:rPr lang="en-US" sz="1800" b="1" dirty="0">
                <a:latin typeface="Arial" charset="0"/>
                <a:ea typeface="Arial" charset="0"/>
                <a:cs typeface="Arial" charset="0"/>
              </a:rPr>
            </a:br>
            <a:r>
              <a:rPr lang="en-US" sz="1800" b="1" dirty="0">
                <a:latin typeface="Arial" charset="0"/>
                <a:ea typeface="Arial" charset="0"/>
                <a:cs typeface="Arial" charset="0"/>
              </a:rPr>
              <a:t>years collected in a clinical setting at an urban public hospital;</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at least 4 Petabytes of data including raw EEGs and video;</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patients range in age from 18 to 90+ with an average of 1.6 EEGs per </a:t>
            </a:r>
            <a:r>
              <a:rPr lang="en-US" sz="1800" b="1" dirty="0" smtClean="0">
                <a:latin typeface="Arial" charset="0"/>
                <a:ea typeface="Arial" charset="0"/>
                <a:cs typeface="Arial" charset="0"/>
              </a:rPr>
              <a:t>patient;</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publicly available at </a:t>
            </a:r>
            <a:r>
              <a:rPr lang="en-US" sz="1800" b="1" i="1" dirty="0">
                <a:latin typeface="Arial" charset="0"/>
                <a:ea typeface="Arial" charset="0"/>
                <a:cs typeface="Arial" charset="0"/>
              </a:rPr>
              <a:t>https://</a:t>
            </a:r>
            <a:r>
              <a:rPr lang="en-US" sz="1800" b="1" i="1" dirty="0" err="1">
                <a:latin typeface="Arial" charset="0"/>
                <a:ea typeface="Arial" charset="0"/>
                <a:cs typeface="Arial" charset="0"/>
              </a:rPr>
              <a:t>www.isip.piconepress.com</a:t>
            </a:r>
            <a:r>
              <a:rPr lang="en-US" sz="1800" b="1" i="1" dirty="0">
                <a:latin typeface="Arial" charset="0"/>
                <a:ea typeface="Arial" charset="0"/>
                <a:cs typeface="Arial" charset="0"/>
              </a:rPr>
              <a:t>/projects/</a:t>
            </a:r>
            <a:r>
              <a:rPr lang="en-US" sz="1800" b="1" i="1" dirty="0" err="1">
                <a:latin typeface="Arial" charset="0"/>
                <a:ea typeface="Arial" charset="0"/>
                <a:cs typeface="Arial" charset="0"/>
              </a:rPr>
              <a:t>tuh_eeg</a:t>
            </a:r>
            <a:r>
              <a:rPr lang="en-US" sz="1800" b="1" i="1" dirty="0" smtClean="0">
                <a:latin typeface="Arial" charset="0"/>
                <a:ea typeface="Arial" charset="0"/>
                <a:cs typeface="Arial" charset="0"/>
              </a:rPr>
              <a:t>/</a:t>
            </a:r>
            <a:r>
              <a:rPr lang="en-US" sz="1800" b="1" dirty="0" smtClean="0">
                <a:latin typeface="Arial" charset="0"/>
                <a:ea typeface="Arial" charset="0"/>
                <a:cs typeface="Arial" charset="0"/>
              </a:rPr>
              <a:t>.</a:t>
            </a:r>
            <a:endParaRPr lang="en-US" sz="1800" b="1" dirty="0">
              <a:latin typeface="Arial" charset="0"/>
              <a:ea typeface="Arial" charset="0"/>
              <a:cs typeface="Arial" charset="0"/>
            </a:endParaRPr>
          </a:p>
          <a:p>
            <a:pPr marL="228600" indent="-228600" algn="just">
              <a:spcBef>
                <a:spcPts val="0"/>
              </a:spcBef>
              <a:spcAft>
                <a:spcPts val="1200"/>
              </a:spcAft>
            </a:pPr>
            <a:r>
              <a:rPr lang="en-US" sz="1800" b="1" dirty="0">
                <a:latin typeface="Arial" charset="0"/>
                <a:ea typeface="Arial" charset="0"/>
                <a:cs typeface="Arial" charset="0"/>
              </a:rPr>
              <a:t>Impact:</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s</a:t>
            </a:r>
            <a:r>
              <a:rPr lang="en-US" sz="1800" b="1" dirty="0" smtClean="0">
                <a:latin typeface="Arial" charset="0"/>
                <a:ea typeface="Arial" charset="0"/>
                <a:cs typeface="Arial" charset="0"/>
              </a:rPr>
              <a:t>ufficient </a:t>
            </a:r>
            <a:r>
              <a:rPr lang="en-US" sz="1800" b="1" dirty="0">
                <a:latin typeface="Arial" charset="0"/>
                <a:ea typeface="Arial" charset="0"/>
                <a:cs typeface="Arial" charset="0"/>
              </a:rPr>
              <a:t>data to support application of state of the art machine learning </a:t>
            </a:r>
            <a:r>
              <a:rPr lang="en-US" sz="1800" b="1" dirty="0" smtClean="0">
                <a:latin typeface="Arial" charset="0"/>
                <a:ea typeface="Arial" charset="0"/>
                <a:cs typeface="Arial" charset="0"/>
              </a:rPr>
              <a:t>algorithms;</a:t>
            </a:r>
            <a:endParaRPr lang="en-US" sz="1800" b="1" dirty="0">
              <a:latin typeface="Arial" charset="0"/>
              <a:ea typeface="Arial" charset="0"/>
              <a:cs typeface="Arial" charset="0"/>
            </a:endParaRPr>
          </a:p>
          <a:p>
            <a:pPr marL="466344" indent="-283464">
              <a:spcBef>
                <a:spcPts val="0"/>
              </a:spcBef>
              <a:spcAft>
                <a:spcPts val="1200"/>
              </a:spcAft>
              <a:buFont typeface="Wingdings" charset="2"/>
              <a:buChar char="§"/>
            </a:pPr>
            <a:r>
              <a:rPr lang="en-US" sz="1800" b="1" dirty="0">
                <a:latin typeface="Arial" charset="0"/>
                <a:ea typeface="Arial" charset="0"/>
                <a:cs typeface="Arial" charset="0"/>
              </a:rPr>
              <a:t>p</a:t>
            </a:r>
            <a:r>
              <a:rPr lang="en-US" sz="1800" b="1" dirty="0" smtClean="0">
                <a:latin typeface="Arial" charset="0"/>
                <a:ea typeface="Arial" charset="0"/>
                <a:cs typeface="Arial" charset="0"/>
              </a:rPr>
              <a:t>atient </a:t>
            </a:r>
            <a:r>
              <a:rPr lang="en-US" sz="1800" b="1" dirty="0">
                <a:latin typeface="Arial" charset="0"/>
                <a:ea typeface="Arial" charset="0"/>
                <a:cs typeface="Arial" charset="0"/>
              </a:rPr>
              <a:t>medical histories, particularly drug treatments, supports statistical analysis of correlations between signals and </a:t>
            </a:r>
            <a:r>
              <a:rPr lang="en-US" sz="1800" b="1" dirty="0" smtClean="0">
                <a:latin typeface="Arial" charset="0"/>
                <a:ea typeface="Arial" charset="0"/>
                <a:cs typeface="Arial" charset="0"/>
              </a:rPr>
              <a:t>treatments;</a:t>
            </a:r>
            <a:endParaRPr lang="en-US" sz="1800" b="1" dirty="0">
              <a:latin typeface="Arial" charset="0"/>
              <a:ea typeface="Arial" charset="0"/>
              <a:cs typeface="Arial" charset="0"/>
            </a:endParaRPr>
          </a:p>
          <a:p>
            <a:pPr marL="466344" indent="-283464">
              <a:spcBef>
                <a:spcPts val="0"/>
              </a:spcBef>
              <a:spcAft>
                <a:spcPts val="1200"/>
              </a:spcAft>
              <a:buFont typeface="Wingdings" charset="2"/>
              <a:buChar char="§"/>
            </a:pPr>
            <a:r>
              <a:rPr lang="en-US" sz="1800" b="1" dirty="0">
                <a:latin typeface="Arial" charset="0"/>
                <a:ea typeface="Arial" charset="0"/>
                <a:cs typeface="Arial" charset="0"/>
              </a:rPr>
              <a:t>h</a:t>
            </a:r>
            <a:r>
              <a:rPr lang="en-US" sz="1800" b="1" dirty="0" smtClean="0">
                <a:latin typeface="Arial" charset="0"/>
                <a:ea typeface="Arial" charset="0"/>
                <a:cs typeface="Arial" charset="0"/>
              </a:rPr>
              <a:t>istorical </a:t>
            </a:r>
            <a:r>
              <a:rPr lang="en-US" sz="1800" b="1" dirty="0">
                <a:latin typeface="Arial" charset="0"/>
                <a:ea typeface="Arial" charset="0"/>
                <a:cs typeface="Arial" charset="0"/>
              </a:rPr>
              <a:t>archive also supports investigation of EEG changes over time for a given </a:t>
            </a:r>
            <a:r>
              <a:rPr lang="en-US" sz="1800" b="1" dirty="0" smtClean="0">
                <a:latin typeface="Arial" charset="0"/>
                <a:ea typeface="Arial" charset="0"/>
                <a:cs typeface="Arial" charset="0"/>
              </a:rPr>
              <a:t>patient;</a:t>
            </a:r>
            <a:endParaRPr lang="en-US" sz="1800" b="1" dirty="0">
              <a:latin typeface="Arial" charset="0"/>
              <a:ea typeface="Arial" charset="0"/>
              <a:cs typeface="Arial" charset="0"/>
            </a:endParaRPr>
          </a:p>
          <a:p>
            <a:pPr marL="466344" indent="-283464">
              <a:spcBef>
                <a:spcPts val="0"/>
              </a:spcBef>
              <a:spcAft>
                <a:spcPts val="1200"/>
              </a:spcAft>
              <a:buFont typeface="Wingdings" charset="2"/>
              <a:buChar char="§"/>
            </a:pPr>
            <a:r>
              <a:rPr lang="en-US" sz="1800" b="1" dirty="0">
                <a:latin typeface="Arial" charset="0"/>
                <a:ea typeface="Arial" charset="0"/>
                <a:cs typeface="Arial" charset="0"/>
              </a:rPr>
              <a:t>e</a:t>
            </a:r>
            <a:r>
              <a:rPr lang="en-US" sz="1800" b="1" dirty="0" smtClean="0">
                <a:latin typeface="Arial" charset="0"/>
                <a:ea typeface="Arial" charset="0"/>
                <a:cs typeface="Arial" charset="0"/>
              </a:rPr>
              <a:t>nables </a:t>
            </a:r>
            <a:r>
              <a:rPr lang="en-US" sz="1800" b="1" dirty="0">
                <a:latin typeface="Arial" charset="0"/>
                <a:ea typeface="Arial" charset="0"/>
                <a:cs typeface="Arial" charset="0"/>
              </a:rPr>
              <a:t>the development of real-time </a:t>
            </a:r>
            <a:r>
              <a:rPr lang="en-US" sz="1800" b="1" dirty="0" smtClean="0">
                <a:latin typeface="Arial" charset="0"/>
                <a:ea typeface="Arial" charset="0"/>
                <a:cs typeface="Arial" charset="0"/>
              </a:rPr>
              <a:t>monitoring.</a:t>
            </a:r>
            <a:endParaRPr lang="en-US" sz="1800" b="1" dirty="0">
              <a:latin typeface="Arial" charset="0"/>
              <a:ea typeface="Arial" charset="0"/>
              <a:cs typeface="Arial" charset="0"/>
            </a:endParaRPr>
          </a:p>
        </p:txBody>
      </p:sp>
      <p:grpSp>
        <p:nvGrpSpPr>
          <p:cNvPr id="10" name="Group 9"/>
          <p:cNvGrpSpPr/>
          <p:nvPr/>
        </p:nvGrpSpPr>
        <p:grpSpPr>
          <a:xfrm>
            <a:off x="7702109" y="5109140"/>
            <a:ext cx="1077977" cy="1150983"/>
            <a:chOff x="431127" y="2884519"/>
            <a:chExt cx="1657925" cy="1694516"/>
          </a:xfrm>
          <a:effectLst>
            <a:outerShdw blurRad="63500" sx="102000" sy="102000" algn="ctr" rotWithShape="0">
              <a:prstClr val="black">
                <a:alpha val="40000"/>
              </a:prstClr>
            </a:outerShdw>
          </a:effectLst>
        </p:grpSpPr>
        <p:sp>
          <p:nvSpPr>
            <p:cNvPr id="11" name="Rounded Rectangle 10"/>
            <p:cNvSpPr/>
            <p:nvPr/>
          </p:nvSpPr>
          <p:spPr>
            <a:xfrm>
              <a:off x="431127" y="2884519"/>
              <a:ext cx="1200725" cy="1237316"/>
            </a:xfrm>
            <a:prstGeom prst="roundRect">
              <a:avLst>
                <a:gd name="adj" fmla="val 10000"/>
              </a:avLst>
            </a:prstGeom>
            <a:blipFill>
              <a:blip r:embed="rId2" cstate="print">
                <a:extLst>
                  <a:ext uri="{28A0092B-C50C-407E-A947-70E740481C1C}">
                    <a14:useLocalDpi xmlns:a14="http://schemas.microsoft.com/office/drawing/2010/main"/>
                  </a:ext>
                </a:extLst>
              </a:blip>
              <a:srcRect/>
              <a:stretch>
                <a:fillRect l="-58000" r="-58000"/>
              </a:stretch>
            </a:blipFill>
            <a:ln>
              <a:solidFill>
                <a:schemeClr val="lt1">
                  <a:hueOff val="0"/>
                  <a:satOff val="0"/>
                  <a:lumOff val="0"/>
                </a:schemeClr>
              </a:solidFill>
            </a:ln>
            <a:effectLst>
              <a:outerShdw blurRad="50800" dist="762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2" name="Rounded Rectangle 11"/>
            <p:cNvSpPr/>
            <p:nvPr/>
          </p:nvSpPr>
          <p:spPr>
            <a:xfrm>
              <a:off x="583527" y="3036919"/>
              <a:ext cx="1200725" cy="1237316"/>
            </a:xfrm>
            <a:prstGeom prst="roundRect">
              <a:avLst>
                <a:gd name="adj" fmla="val 10000"/>
              </a:avLst>
            </a:prstGeom>
            <a:blipFill>
              <a:blip r:embed="rId2" cstate="print">
                <a:extLst>
                  <a:ext uri="{28A0092B-C50C-407E-A947-70E740481C1C}">
                    <a14:useLocalDpi xmlns:a14="http://schemas.microsoft.com/office/drawing/2010/main"/>
                  </a:ext>
                </a:extLst>
              </a:blip>
              <a:srcRect/>
              <a:stretch>
                <a:fillRect l="-58000" r="-58000"/>
              </a:stretch>
            </a:blipFill>
            <a:ln>
              <a:solidFill>
                <a:schemeClr val="lt1">
                  <a:hueOff val="0"/>
                  <a:satOff val="0"/>
                  <a:lumOff val="0"/>
                </a:schemeClr>
              </a:solidFill>
            </a:ln>
            <a:effectLst>
              <a:outerShdw blurRad="50800" dist="762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3" name="Rounded Rectangle 12"/>
            <p:cNvSpPr/>
            <p:nvPr/>
          </p:nvSpPr>
          <p:spPr>
            <a:xfrm>
              <a:off x="735927" y="3189319"/>
              <a:ext cx="1200725" cy="1237316"/>
            </a:xfrm>
            <a:prstGeom prst="roundRect">
              <a:avLst>
                <a:gd name="adj" fmla="val 10000"/>
              </a:avLst>
            </a:prstGeom>
            <a:blipFill>
              <a:blip r:embed="rId2" cstate="print">
                <a:extLst>
                  <a:ext uri="{28A0092B-C50C-407E-A947-70E740481C1C}">
                    <a14:useLocalDpi xmlns:a14="http://schemas.microsoft.com/office/drawing/2010/main"/>
                  </a:ext>
                </a:extLst>
              </a:blip>
              <a:srcRect/>
              <a:stretch>
                <a:fillRect l="-58000" r="-58000"/>
              </a:stretch>
            </a:blipFill>
            <a:ln>
              <a:solidFill>
                <a:schemeClr val="lt1">
                  <a:hueOff val="0"/>
                  <a:satOff val="0"/>
                  <a:lumOff val="0"/>
                </a:schemeClr>
              </a:solidFill>
            </a:ln>
            <a:effectLst>
              <a:outerShdw blurRad="50800" dist="762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lIns="0" tIns="0" rIns="0" bIns="0"/>
            <a:lstStyle/>
            <a:p>
              <a:endParaRPr lang="en-US" dirty="0"/>
            </a:p>
          </p:txBody>
        </p:sp>
        <p:sp>
          <p:nvSpPr>
            <p:cNvPr id="14" name="Rounded Rectangle 13"/>
            <p:cNvSpPr/>
            <p:nvPr/>
          </p:nvSpPr>
          <p:spPr>
            <a:xfrm>
              <a:off x="888327" y="3341719"/>
              <a:ext cx="1200725" cy="1237316"/>
            </a:xfrm>
            <a:prstGeom prst="roundRect">
              <a:avLst>
                <a:gd name="adj" fmla="val 10000"/>
              </a:avLst>
            </a:prstGeom>
            <a:blipFill>
              <a:blip r:embed="rId2" cstate="print">
                <a:extLst>
                  <a:ext uri="{28A0092B-C50C-407E-A947-70E740481C1C}">
                    <a14:useLocalDpi xmlns:a14="http://schemas.microsoft.com/office/drawing/2010/main"/>
                  </a:ext>
                </a:extLst>
              </a:blip>
              <a:srcRect/>
              <a:stretch>
                <a:fillRect l="-58000" r="-58000"/>
              </a:stretch>
            </a:blipFill>
            <a:ln>
              <a:solidFill>
                <a:schemeClr val="lt1">
                  <a:hueOff val="0"/>
                  <a:satOff val="0"/>
                  <a:lumOff val="0"/>
                </a:schemeClr>
              </a:solidFill>
            </a:ln>
            <a:effectLst>
              <a:outerShdw blurRad="50800" dist="762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pic>
        <p:nvPicPr>
          <p:cNvPr id="16" name="Picture 15" descr="nedcFinal_hires_2400x1600_t.png"/>
          <p:cNvPicPr>
            <a:picLocks noChangeAspect="1"/>
          </p:cNvPicPr>
          <p:nvPr/>
        </p:nvPicPr>
        <p:blipFill rotWithShape="1">
          <a:blip r:embed="rId3" cstate="print">
            <a:extLst>
              <a:ext uri="{28A0092B-C50C-407E-A947-70E740481C1C}">
                <a14:useLocalDpi xmlns:a14="http://schemas.microsoft.com/office/drawing/2010/main" val="0"/>
              </a:ext>
            </a:extLst>
          </a:blip>
          <a:srcRect l="17989" t="6837" r="18512" b="29217"/>
          <a:stretch/>
        </p:blipFill>
        <p:spPr>
          <a:xfrm>
            <a:off x="7672736" y="520505"/>
            <a:ext cx="1254189" cy="843585"/>
          </a:xfrm>
          <a:prstGeom prst="rect">
            <a:avLst/>
          </a:prstGeom>
          <a:ln>
            <a:noFill/>
          </a:ln>
        </p:spPr>
      </p:pic>
    </p:spTree>
    <p:extLst>
      <p:ext uri="{BB962C8B-B14F-4D97-AF65-F5344CB8AC3E}">
        <p14:creationId xmlns:p14="http://schemas.microsoft.com/office/powerpoint/2010/main" val="147007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4572"/>
          </a:xfrm>
        </p:spPr>
        <p:txBody>
          <a:bodyPr lIns="182880"/>
          <a:lstStyle/>
          <a:p>
            <a:r>
              <a:rPr lang="en-US" dirty="0"/>
              <a:t>Challenges</a:t>
            </a:r>
          </a:p>
        </p:txBody>
      </p:sp>
      <p:sp>
        <p:nvSpPr>
          <p:cNvPr id="3" name="Content Placeholder 2"/>
          <p:cNvSpPr>
            <a:spLocks noGrp="1"/>
          </p:cNvSpPr>
          <p:nvPr>
            <p:ph idx="1"/>
          </p:nvPr>
        </p:nvSpPr>
        <p:spPr>
          <a:xfrm>
            <a:off x="198619" y="700618"/>
            <a:ext cx="8686801" cy="5556738"/>
          </a:xfrm>
        </p:spPr>
        <p:txBody>
          <a:bodyPr lIns="0" tIns="0" rIns="0" bIns="0"/>
          <a:lstStyle/>
          <a:p>
            <a:pPr marL="228600" indent="-228600">
              <a:spcBef>
                <a:spcPts val="0"/>
              </a:spcBef>
              <a:spcAft>
                <a:spcPts val="1200"/>
              </a:spcAft>
            </a:pPr>
            <a:r>
              <a:rPr lang="en-US" sz="1800" b="1" dirty="0">
                <a:latin typeface="Arial" charset="0"/>
                <a:ea typeface="Arial" charset="0"/>
                <a:cs typeface="Arial" charset="0"/>
              </a:rPr>
              <a:t>In the TUH EEG Corpus:</a:t>
            </a:r>
          </a:p>
          <a:p>
            <a:pPr marL="347663" indent="-165100">
              <a:spcBef>
                <a:spcPts val="0"/>
              </a:spcBef>
              <a:spcAft>
                <a:spcPts val="1200"/>
              </a:spcAft>
              <a:buFont typeface="Wingdings" charset="2"/>
              <a:buChar char="§"/>
            </a:pPr>
            <a:r>
              <a:rPr lang="en-US" sz="1800" b="1" dirty="0">
                <a:latin typeface="Arial" charset="0"/>
                <a:ea typeface="Arial" charset="0"/>
                <a:cs typeface="Arial" charset="0"/>
              </a:rPr>
              <a:t>t</a:t>
            </a:r>
            <a:r>
              <a:rPr lang="en-US" sz="1800" b="1" dirty="0" smtClean="0">
                <a:latin typeface="Arial" charset="0"/>
                <a:ea typeface="Arial" charset="0"/>
                <a:cs typeface="Arial" charset="0"/>
              </a:rPr>
              <a:t>he </a:t>
            </a:r>
            <a:r>
              <a:rPr lang="en-US" sz="1800" b="1" dirty="0">
                <a:latin typeface="Arial" charset="0"/>
                <a:ea typeface="Arial" charset="0"/>
                <a:cs typeface="Arial" charset="0"/>
              </a:rPr>
              <a:t>EEG signal data is not </a:t>
            </a:r>
            <a:r>
              <a:rPr lang="en-US" sz="1800" b="1" dirty="0" smtClean="0">
                <a:latin typeface="Arial" charset="0"/>
                <a:ea typeface="Arial" charset="0"/>
                <a:cs typeface="Arial" charset="0"/>
              </a:rPr>
              <a:t>annotated;</a:t>
            </a:r>
            <a:endParaRPr lang="en-US" sz="1800" b="1" dirty="0">
              <a:latin typeface="Arial" charset="0"/>
              <a:ea typeface="Arial" charset="0"/>
              <a:cs typeface="Arial" charset="0"/>
            </a:endParaRPr>
          </a:p>
          <a:p>
            <a:pPr marL="347663" indent="-165100">
              <a:spcBef>
                <a:spcPts val="0"/>
              </a:spcBef>
              <a:spcAft>
                <a:spcPts val="1200"/>
              </a:spcAft>
              <a:buFont typeface="Wingdings" charset="2"/>
              <a:buChar char="§"/>
            </a:pPr>
            <a:r>
              <a:rPr lang="en-US" sz="1800" b="1" dirty="0">
                <a:latin typeface="Arial" charset="0"/>
                <a:ea typeface="Arial" charset="0"/>
                <a:cs typeface="Arial" charset="0"/>
              </a:rPr>
              <a:t>t</a:t>
            </a:r>
            <a:r>
              <a:rPr lang="en-US" sz="1800" b="1" dirty="0" smtClean="0">
                <a:latin typeface="Arial" charset="0"/>
                <a:ea typeface="Arial" charset="0"/>
                <a:cs typeface="Arial" charset="0"/>
              </a:rPr>
              <a:t>he </a:t>
            </a:r>
            <a:r>
              <a:rPr lang="en-US" sz="1800" b="1" dirty="0">
                <a:latin typeface="Arial" charset="0"/>
                <a:ea typeface="Arial" charset="0"/>
                <a:cs typeface="Arial" charset="0"/>
              </a:rPr>
              <a:t>EEG reports are </a:t>
            </a:r>
            <a:r>
              <a:rPr lang="en-US" sz="1800" b="1" dirty="0" smtClean="0">
                <a:latin typeface="Arial" charset="0"/>
                <a:ea typeface="Arial" charset="0"/>
                <a:cs typeface="Arial" charset="0"/>
              </a:rPr>
              <a:t>unstructured;</a:t>
            </a:r>
            <a:endParaRPr lang="en-US" sz="1800" b="1" dirty="0">
              <a:latin typeface="Arial" charset="0"/>
              <a:ea typeface="Arial" charset="0"/>
              <a:cs typeface="Arial" charset="0"/>
            </a:endParaRPr>
          </a:p>
          <a:p>
            <a:pPr marL="347663" indent="-165100">
              <a:spcBef>
                <a:spcPts val="0"/>
              </a:spcBef>
              <a:spcAft>
                <a:spcPts val="1200"/>
              </a:spcAft>
              <a:buFont typeface="Wingdings" charset="2"/>
              <a:buChar char="§"/>
            </a:pPr>
            <a:r>
              <a:rPr lang="en-US" sz="1800" b="1" dirty="0">
                <a:latin typeface="Arial" charset="0"/>
                <a:ea typeface="Arial" charset="0"/>
                <a:cs typeface="Arial" charset="0"/>
              </a:rPr>
              <a:t>o</a:t>
            </a:r>
            <a:r>
              <a:rPr lang="en-US" sz="1800" b="1" dirty="0" smtClean="0">
                <a:latin typeface="Arial" charset="0"/>
                <a:ea typeface="Arial" charset="0"/>
                <a:cs typeface="Arial" charset="0"/>
              </a:rPr>
              <a:t>nly </a:t>
            </a:r>
            <a:r>
              <a:rPr lang="en-US" sz="1800" b="1" dirty="0">
                <a:latin typeface="Arial" charset="0"/>
                <a:ea typeface="Arial" charset="0"/>
                <a:cs typeface="Arial" charset="0"/>
              </a:rPr>
              <a:t>a small amount of text </a:t>
            </a:r>
            <a:r>
              <a:rPr lang="en-US" sz="1800" b="1" dirty="0" smtClean="0">
                <a:latin typeface="Arial" charset="0"/>
                <a:ea typeface="Arial" charset="0"/>
                <a:cs typeface="Arial" charset="0"/>
              </a:rPr>
              <a:t>and</a:t>
            </a:r>
            <a:br>
              <a:rPr lang="en-US" sz="1800" b="1" dirty="0" smtClean="0">
                <a:latin typeface="Arial" charset="0"/>
                <a:ea typeface="Arial" charset="0"/>
                <a:cs typeface="Arial" charset="0"/>
              </a:rPr>
            </a:br>
            <a:r>
              <a:rPr lang="en-US" sz="1800" b="1" dirty="0" smtClean="0">
                <a:latin typeface="Arial" charset="0"/>
                <a:ea typeface="Arial" charset="0"/>
                <a:cs typeface="Arial" charset="0"/>
              </a:rPr>
              <a:t>signal data </a:t>
            </a:r>
            <a:r>
              <a:rPr lang="en-US" sz="1800" b="1" dirty="0">
                <a:latin typeface="Arial" charset="0"/>
                <a:ea typeface="Arial" charset="0"/>
                <a:cs typeface="Arial" charset="0"/>
              </a:rPr>
              <a:t>has been annotated.</a:t>
            </a:r>
          </a:p>
          <a:p>
            <a:pPr marL="228600" indent="-228600">
              <a:spcBef>
                <a:spcPts val="0"/>
              </a:spcBef>
              <a:spcAft>
                <a:spcPts val="1200"/>
              </a:spcAft>
            </a:pPr>
            <a:r>
              <a:rPr lang="en-US" sz="1800" b="1" dirty="0">
                <a:latin typeface="Arial" charset="0"/>
                <a:ea typeface="Arial" charset="0"/>
                <a:cs typeface="Arial" charset="0"/>
              </a:rPr>
              <a:t>For data of this scale, it is</a:t>
            </a:r>
            <a:br>
              <a:rPr lang="en-US" sz="1800" b="1" dirty="0">
                <a:latin typeface="Arial" charset="0"/>
                <a:ea typeface="Arial" charset="0"/>
                <a:cs typeface="Arial" charset="0"/>
              </a:rPr>
            </a:br>
            <a:r>
              <a:rPr lang="en-US" sz="1800" b="1" dirty="0">
                <a:latin typeface="Arial" charset="0"/>
                <a:ea typeface="Arial" charset="0"/>
                <a:cs typeface="Arial" charset="0"/>
              </a:rPr>
              <a:t>impossible to annotate the entire</a:t>
            </a:r>
            <a:br>
              <a:rPr lang="en-US" sz="1800" b="1" dirty="0">
                <a:latin typeface="Arial" charset="0"/>
                <a:ea typeface="Arial" charset="0"/>
                <a:cs typeface="Arial" charset="0"/>
              </a:rPr>
            </a:br>
            <a:r>
              <a:rPr lang="en-US" sz="1800" b="1" dirty="0">
                <a:latin typeface="Arial" charset="0"/>
                <a:ea typeface="Arial" charset="0"/>
                <a:cs typeface="Arial" charset="0"/>
              </a:rPr>
              <a:t>database </a:t>
            </a:r>
            <a:r>
              <a:rPr lang="en-US" sz="1800" b="1" dirty="0" smtClean="0">
                <a:latin typeface="Arial" charset="0"/>
                <a:ea typeface="Arial" charset="0"/>
                <a:cs typeface="Arial" charset="0"/>
              </a:rPr>
              <a:t>manually</a:t>
            </a:r>
            <a:r>
              <a:rPr lang="en-US" sz="1800" b="1" dirty="0">
                <a:latin typeface="Arial" charset="0"/>
                <a:ea typeface="Arial" charset="0"/>
                <a:cs typeface="Arial" charset="0"/>
              </a:rPr>
              <a:t>:</a:t>
            </a:r>
            <a:endParaRPr lang="en-US" sz="1800" b="1" dirty="0">
              <a:latin typeface="Arial" charset="0"/>
              <a:ea typeface="Arial" charset="0"/>
              <a:cs typeface="Arial" charset="0"/>
            </a:endParaRPr>
          </a:p>
          <a:p>
            <a:pPr marL="347663" indent="-165100">
              <a:spcBef>
                <a:spcPts val="0"/>
              </a:spcBef>
              <a:spcAft>
                <a:spcPts val="1200"/>
              </a:spcAft>
              <a:buFont typeface="Wingdings" charset="2"/>
              <a:buChar char="§"/>
            </a:pPr>
            <a:r>
              <a:rPr lang="en-US" sz="1800" b="1" dirty="0">
                <a:latin typeface="Arial" charset="0"/>
                <a:ea typeface="Arial" charset="0"/>
                <a:cs typeface="Arial" charset="0"/>
              </a:rPr>
              <a:t>h</a:t>
            </a:r>
            <a:r>
              <a:rPr lang="en-US" sz="1800" b="1" dirty="0" smtClean="0">
                <a:latin typeface="Arial" charset="0"/>
                <a:ea typeface="Arial" charset="0"/>
                <a:cs typeface="Arial" charset="0"/>
              </a:rPr>
              <a:t>uman </a:t>
            </a:r>
            <a:r>
              <a:rPr lang="en-US" sz="1800" b="1" dirty="0">
                <a:latin typeface="Arial" charset="0"/>
                <a:ea typeface="Arial" charset="0"/>
                <a:cs typeface="Arial" charset="0"/>
              </a:rPr>
              <a:t>expertise is in short supply;</a:t>
            </a:r>
          </a:p>
          <a:p>
            <a:pPr marL="347663" indent="-165100">
              <a:spcBef>
                <a:spcPts val="0"/>
              </a:spcBef>
              <a:spcAft>
                <a:spcPts val="1200"/>
              </a:spcAft>
              <a:buFont typeface="Wingdings" charset="2"/>
              <a:buChar char="§"/>
            </a:pPr>
            <a:r>
              <a:rPr lang="en-US" sz="1800" b="1" dirty="0">
                <a:latin typeface="Arial" charset="0"/>
                <a:ea typeface="Arial" charset="0"/>
                <a:cs typeface="Arial" charset="0"/>
              </a:rPr>
              <a:t>t</a:t>
            </a:r>
            <a:r>
              <a:rPr lang="en-US" sz="1800" b="1" dirty="0" smtClean="0">
                <a:latin typeface="Arial" charset="0"/>
                <a:ea typeface="Arial" charset="0"/>
                <a:cs typeface="Arial" charset="0"/>
              </a:rPr>
              <a:t>ime </a:t>
            </a:r>
            <a:r>
              <a:rPr lang="en-US" sz="1800" b="1" dirty="0">
                <a:latin typeface="Arial" charset="0"/>
                <a:ea typeface="Arial" charset="0"/>
                <a:cs typeface="Arial" charset="0"/>
              </a:rPr>
              <a:t>requirements are significant;</a:t>
            </a:r>
          </a:p>
          <a:p>
            <a:pPr marL="347663" indent="-165100">
              <a:spcBef>
                <a:spcPts val="0"/>
              </a:spcBef>
              <a:spcAft>
                <a:spcPts val="1200"/>
              </a:spcAft>
              <a:buFont typeface="Wingdings" charset="2"/>
              <a:buChar char="§"/>
            </a:pPr>
            <a:r>
              <a:rPr lang="en-US" sz="1800" b="1" dirty="0">
                <a:latin typeface="Arial" charset="0"/>
                <a:ea typeface="Arial" charset="0"/>
                <a:cs typeface="Arial" charset="0"/>
              </a:rPr>
              <a:t>t</a:t>
            </a:r>
            <a:r>
              <a:rPr lang="en-US" sz="1800" b="1" dirty="0" smtClean="0">
                <a:latin typeface="Arial" charset="0"/>
                <a:ea typeface="Arial" charset="0"/>
                <a:cs typeface="Arial" charset="0"/>
              </a:rPr>
              <a:t>he </a:t>
            </a:r>
            <a:r>
              <a:rPr lang="en-US" sz="1800" b="1" dirty="0">
                <a:latin typeface="Arial" charset="0"/>
                <a:ea typeface="Arial" charset="0"/>
                <a:cs typeface="Arial" charset="0"/>
              </a:rPr>
              <a:t>cost is prohibitive.</a:t>
            </a:r>
          </a:p>
          <a:p>
            <a:pPr marL="228600" indent="-228600">
              <a:spcBef>
                <a:spcPts val="0"/>
              </a:spcBef>
              <a:spcAft>
                <a:spcPts val="1200"/>
              </a:spcAft>
            </a:pPr>
            <a:r>
              <a:rPr lang="en-US" sz="1800" b="1" dirty="0">
                <a:latin typeface="Arial" charset="0"/>
                <a:ea typeface="Arial" charset="0"/>
                <a:cs typeface="Arial" charset="0"/>
              </a:rPr>
              <a:t>Our goal: develop a system that</a:t>
            </a:r>
            <a:br>
              <a:rPr lang="en-US" sz="1800" b="1" dirty="0">
                <a:latin typeface="Arial" charset="0"/>
                <a:ea typeface="Arial" charset="0"/>
                <a:cs typeface="Arial" charset="0"/>
              </a:rPr>
            </a:br>
            <a:r>
              <a:rPr lang="en-US" sz="1800" b="1" dirty="0">
                <a:latin typeface="Arial" charset="0"/>
                <a:ea typeface="Arial" charset="0"/>
                <a:cs typeface="Arial" charset="0"/>
              </a:rPr>
              <a:t>can automate this process.</a:t>
            </a:r>
          </a:p>
          <a:p>
            <a:pPr marL="228600" indent="-228600">
              <a:spcBef>
                <a:spcPts val="0"/>
              </a:spcBef>
              <a:spcAft>
                <a:spcPts val="1200"/>
              </a:spcAft>
            </a:pPr>
            <a:r>
              <a:rPr lang="en-US" sz="1800" b="1" dirty="0">
                <a:latin typeface="Arial" charset="0"/>
                <a:ea typeface="Arial" charset="0"/>
                <a:cs typeface="Arial" charset="0"/>
              </a:rPr>
              <a:t>This is a typical </a:t>
            </a:r>
            <a:r>
              <a:rPr lang="en-US" sz="1800" b="1" dirty="0" smtClean="0">
                <a:latin typeface="Arial" charset="0"/>
                <a:ea typeface="Arial" charset="0"/>
                <a:cs typeface="Arial" charset="0"/>
              </a:rPr>
              <a:t>semi-supervised</a:t>
            </a:r>
            <a:br>
              <a:rPr lang="en-US" sz="1800" b="1" dirty="0" smtClean="0">
                <a:latin typeface="Arial" charset="0"/>
                <a:ea typeface="Arial" charset="0"/>
                <a:cs typeface="Arial" charset="0"/>
              </a:rPr>
            </a:br>
            <a:r>
              <a:rPr lang="en-US" sz="1800" b="1" dirty="0" smtClean="0">
                <a:latin typeface="Arial" charset="0"/>
                <a:ea typeface="Arial" charset="0"/>
                <a:cs typeface="Arial" charset="0"/>
              </a:rPr>
              <a:t>learning </a:t>
            </a:r>
            <a:r>
              <a:rPr lang="en-US" sz="1800" b="1" dirty="0">
                <a:latin typeface="Arial" charset="0"/>
                <a:ea typeface="Arial" charset="0"/>
                <a:cs typeface="Arial" charset="0"/>
              </a:rPr>
              <a:t>problem…</a:t>
            </a:r>
          </a:p>
        </p:txBody>
      </p:sp>
      <p:grpSp>
        <p:nvGrpSpPr>
          <p:cNvPr id="4" name="Group 3"/>
          <p:cNvGrpSpPr/>
          <p:nvPr/>
        </p:nvGrpSpPr>
        <p:grpSpPr>
          <a:xfrm>
            <a:off x="4926641" y="970680"/>
            <a:ext cx="3996215" cy="5029135"/>
            <a:chOff x="4926641" y="534572"/>
            <a:chExt cx="3996215" cy="5029135"/>
          </a:xfrm>
        </p:grpSpPr>
        <p:pic>
          <p:nvPicPr>
            <p:cNvPr id="5" name="Picture 4"/>
            <p:cNvPicPr>
              <a:picLocks noChangeAspect="1"/>
            </p:cNvPicPr>
            <p:nvPr/>
          </p:nvPicPr>
          <p:blipFill>
            <a:blip r:embed="rId2"/>
            <a:stretch>
              <a:fillRect/>
            </a:stretch>
          </p:blipFill>
          <p:spPr>
            <a:xfrm>
              <a:off x="4926641" y="2639962"/>
              <a:ext cx="3996215" cy="2923745"/>
            </a:xfrm>
            <a:prstGeom prst="rect">
              <a:avLst/>
            </a:prstGeom>
            <a:ln w="25400">
              <a:solidFill>
                <a:srgbClr val="C00000"/>
              </a:solidFill>
            </a:ln>
            <a:effec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b="4207"/>
            <a:stretch/>
          </p:blipFill>
          <p:spPr bwMode="auto">
            <a:xfrm>
              <a:off x="4926641" y="534572"/>
              <a:ext cx="1932039" cy="2105390"/>
            </a:xfrm>
            <a:prstGeom prst="rect">
              <a:avLst/>
            </a:prstGeom>
            <a:ln w="25400">
              <a:solidFill>
                <a:srgbClr val="C00000"/>
              </a:solidFill>
            </a:ln>
            <a:effectLst/>
            <a:extLst>
              <a:ext uri="{53640926-AAD7-44d8-BBD7-CCE9431645EC}">
                <a14:shadowObscured xmlns:a14="http://schemas.microsoft.com/office/drawing/2010/main" xmln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858680" y="534572"/>
              <a:ext cx="2064176" cy="2105390"/>
            </a:xfrm>
            <a:prstGeom prst="rect">
              <a:avLst/>
            </a:prstGeom>
            <a:ln w="25400">
              <a:solidFill>
                <a:srgbClr val="C00000"/>
              </a:solidFill>
            </a:ln>
            <a:effectLst/>
            <a:extLst>
              <a:ext uri="{53640926-AAD7-44d8-BBD7-CCE9431645EC}">
                <a14:shadowObscured xmlns:a14="http://schemas.microsoft.com/office/drawing/2010/main" xmlns=""/>
              </a:ext>
            </a:extLst>
          </p:spPr>
        </p:pic>
      </p:grpSp>
    </p:spTree>
    <p:extLst>
      <p:ext uri="{BB962C8B-B14F-4D97-AF65-F5344CB8AC3E}">
        <p14:creationId xmlns:p14="http://schemas.microsoft.com/office/powerpoint/2010/main" val="332249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40"/>
          </a:xfrm>
        </p:spPr>
        <p:txBody>
          <a:bodyPr lIns="182880"/>
          <a:lstStyle/>
          <a:p>
            <a:r>
              <a:rPr lang="en-US" dirty="0"/>
              <a:t>Semi-Supervised Machine Learning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93431" y="858643"/>
                <a:ext cx="8686800" cy="5570291"/>
              </a:xfrm>
            </p:spPr>
            <p:txBody>
              <a:bodyPr lIns="0" tIns="0" rIns="0" bIns="0"/>
              <a:lstStyle/>
              <a:p>
                <a:pPr marL="228600" indent="-228600">
                  <a:spcBef>
                    <a:spcPts val="0"/>
                  </a:spcBef>
                  <a:spcAft>
                    <a:spcPts val="1200"/>
                  </a:spcAft>
                </a:pPr>
                <a:r>
                  <a:rPr lang="en-US" sz="1800" b="1" dirty="0">
                    <a:latin typeface="Arial" charset="0"/>
                    <a:ea typeface="Arial" charset="0"/>
                    <a:cs typeface="Arial" charset="0"/>
                  </a:rPr>
                  <a:t>Define the total set of all data as T. Three </a:t>
                </a:r>
                <a:br>
                  <a:rPr lang="en-US" sz="1800" b="1" dirty="0">
                    <a:latin typeface="Arial" charset="0"/>
                    <a:ea typeface="Arial" charset="0"/>
                    <a:cs typeface="Arial" charset="0"/>
                  </a:rPr>
                </a:br>
                <a:r>
                  <a:rPr lang="en-US" sz="1800" b="1" dirty="0">
                    <a:latin typeface="Arial" charset="0"/>
                    <a:ea typeface="Arial" charset="0"/>
                    <a:cs typeface="Arial" charset="0"/>
                  </a:rPr>
                  <a:t>key subsets of data that play a role in </a:t>
                </a:r>
                <a:br>
                  <a:rPr lang="en-US" sz="1800" b="1" dirty="0">
                    <a:latin typeface="Arial" charset="0"/>
                    <a:ea typeface="Arial" charset="0"/>
                    <a:cs typeface="Arial" charset="0"/>
                  </a:rPr>
                </a:br>
                <a:r>
                  <a:rPr lang="en-US" sz="1800" b="1" dirty="0">
                    <a:latin typeface="Arial" charset="0"/>
                    <a:ea typeface="Arial" charset="0"/>
                    <a:cs typeface="Arial" charset="0"/>
                  </a:rPr>
                  <a:t>semi-supervised learning are:</a:t>
                </a:r>
              </a:p>
              <a:p>
                <a:pPr marL="466344" indent="-283464">
                  <a:spcBef>
                    <a:spcPts val="0"/>
                  </a:spcBef>
                  <a:spcAft>
                    <a:spcPts val="1200"/>
                  </a:spcAft>
                  <a:buFont typeface="Wingdings" charset="2"/>
                  <a:buChar char="§"/>
                </a:pP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panose="02040503050406030204" pitchFamily="18" charset="0"/>
                            <a:ea typeface="Arial" charset="0"/>
                            <a:cs typeface="Arial" charset="0"/>
                          </a:rPr>
                          <m:t>𝑻</m:t>
                        </m:r>
                      </m:e>
                      <m:sub>
                        <m:r>
                          <a:rPr lang="en-US" sz="1800" b="1">
                            <a:latin typeface="Cambria Math" panose="02040503050406030204" pitchFamily="18" charset="0"/>
                            <a:ea typeface="Arial" charset="0"/>
                            <a:cs typeface="Arial" charset="0"/>
                          </a:rPr>
                          <m:t>𝒌</m:t>
                        </m:r>
                      </m:sub>
                    </m:sSub>
                  </m:oMath>
                </a14:m>
                <a:r>
                  <a:rPr lang="en-US" sz="1800" b="1" dirty="0">
                    <a:latin typeface="Arial" charset="0"/>
                    <a:ea typeface="Arial" charset="0"/>
                    <a:cs typeface="Arial" charset="0"/>
                  </a:rPr>
                  <a:t>: Data points where the label is </a:t>
                </a:r>
                <a:br>
                  <a:rPr lang="en-US" sz="1800" b="1" dirty="0">
                    <a:latin typeface="Arial" charset="0"/>
                    <a:ea typeface="Arial" charset="0"/>
                    <a:cs typeface="Arial" charset="0"/>
                  </a:rPr>
                </a:br>
                <a:r>
                  <a:rPr lang="en-US" sz="1800" b="1" dirty="0">
                    <a:latin typeface="Arial" charset="0"/>
                    <a:ea typeface="Arial" charset="0"/>
                    <a:cs typeface="Arial" charset="0"/>
                  </a:rPr>
                  <a:t>known.</a:t>
                </a:r>
              </a:p>
              <a:p>
                <a:pPr marL="466344" indent="-283464">
                  <a:spcBef>
                    <a:spcPts val="0"/>
                  </a:spcBef>
                  <a:spcAft>
                    <a:spcPts val="1200"/>
                  </a:spcAft>
                  <a:buFont typeface="Wingdings" charset="2"/>
                  <a:buChar char="§"/>
                </a:pP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panose="02040503050406030204" pitchFamily="18" charset="0"/>
                            <a:ea typeface="Arial" charset="0"/>
                            <a:cs typeface="Arial" charset="0"/>
                          </a:rPr>
                          <m:t>𝑻</m:t>
                        </m:r>
                      </m:e>
                      <m:sub>
                        <m:r>
                          <a:rPr lang="en-US" sz="1800" b="1">
                            <a:latin typeface="Cambria Math" panose="02040503050406030204" pitchFamily="18" charset="0"/>
                            <a:ea typeface="Arial" charset="0"/>
                            <a:cs typeface="Arial" charset="0"/>
                          </a:rPr>
                          <m:t>𝒖</m:t>
                        </m:r>
                      </m:sub>
                    </m:sSub>
                  </m:oMath>
                </a14:m>
                <a:r>
                  <a:rPr lang="en-US" sz="1800" b="1" dirty="0">
                    <a:latin typeface="Arial" charset="0"/>
                    <a:ea typeface="Arial" charset="0"/>
                    <a:cs typeface="Arial" charset="0"/>
                  </a:rPr>
                  <a:t>: Data points where the label is unknown.</a:t>
                </a:r>
              </a:p>
              <a:p>
                <a:pPr marL="466344" indent="-283464">
                  <a:spcBef>
                    <a:spcPts val="0"/>
                  </a:spcBef>
                  <a:spcAft>
                    <a:spcPts val="1200"/>
                  </a:spcAft>
                  <a:buFont typeface="Wingdings" charset="2"/>
                  <a:buChar char="§"/>
                </a:pP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panose="02040503050406030204" pitchFamily="18" charset="0"/>
                            <a:ea typeface="Arial" charset="0"/>
                            <a:cs typeface="Arial" charset="0"/>
                          </a:rPr>
                          <m:t>𝑻</m:t>
                        </m:r>
                      </m:e>
                      <m:sub>
                        <m:r>
                          <a:rPr lang="en-US" sz="1800" b="1">
                            <a:latin typeface="Cambria Math" panose="02040503050406030204" pitchFamily="18" charset="0"/>
                            <a:ea typeface="Arial" charset="0"/>
                            <a:cs typeface="Arial" charset="0"/>
                          </a:rPr>
                          <m:t>𝒄</m:t>
                        </m:r>
                      </m:sub>
                    </m:sSub>
                  </m:oMath>
                </a14:m>
                <a:r>
                  <a:rPr lang="en-US" sz="1800" b="1" dirty="0">
                    <a:latin typeface="Arial" charset="0"/>
                    <a:ea typeface="Arial" charset="0"/>
                    <a:cs typeface="Arial" charset="0"/>
                  </a:rPr>
                  <a:t>: A subset of </a:t>
                </a: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panose="02040503050406030204" pitchFamily="18" charset="0"/>
                            <a:ea typeface="Arial" charset="0"/>
                            <a:cs typeface="Arial" charset="0"/>
                          </a:rPr>
                          <m:t>𝑻</m:t>
                        </m:r>
                      </m:e>
                      <m:sub>
                        <m:r>
                          <a:rPr lang="en-US" sz="1800" b="1">
                            <a:latin typeface="Cambria Math" panose="02040503050406030204" pitchFamily="18" charset="0"/>
                            <a:ea typeface="Arial" charset="0"/>
                            <a:cs typeface="Arial" charset="0"/>
                          </a:rPr>
                          <m:t>𝒖</m:t>
                        </m:r>
                        <m:r>
                          <a:rPr lang="en-US" sz="1800" b="1">
                            <a:latin typeface="Cambria Math" panose="02040503050406030204" pitchFamily="18" charset="0"/>
                            <a:ea typeface="Arial" charset="0"/>
                            <a:cs typeface="Arial" charset="0"/>
                          </a:rPr>
                          <m:t>,</m:t>
                        </m:r>
                        <m:r>
                          <a:rPr lang="en-US" sz="1800" b="1">
                            <a:latin typeface="Cambria Math" panose="02040503050406030204" pitchFamily="18" charset="0"/>
                            <a:ea typeface="Arial" charset="0"/>
                            <a:cs typeface="Arial" charset="0"/>
                          </a:rPr>
                          <m:t>𝒊</m:t>
                        </m:r>
                      </m:sub>
                    </m:sSub>
                  </m:oMath>
                </a14:m>
                <a:r>
                  <a:rPr lang="en-US" sz="1800" b="1" dirty="0">
                    <a:latin typeface="Arial" charset="0"/>
                    <a:ea typeface="Arial" charset="0"/>
                    <a:cs typeface="Arial" charset="0"/>
                  </a:rPr>
                  <a:t> that is chosen to be labeled.</a:t>
                </a:r>
              </a:p>
              <a:p>
                <a:pPr marL="228600" indent="-228600">
                  <a:spcBef>
                    <a:spcPts val="0"/>
                  </a:spcBef>
                  <a:spcAft>
                    <a:spcPts val="1200"/>
                  </a:spcAft>
                </a:pPr>
                <a:r>
                  <a:rPr lang="en-US" sz="1800" b="1" dirty="0">
                    <a:latin typeface="Arial" charset="0"/>
                    <a:ea typeface="Arial" charset="0"/>
                    <a:cs typeface="Arial" charset="0"/>
                  </a:rPr>
                  <a:t>The challenge is how to find the optimal  </a:t>
                </a:r>
                <a14:m>
                  <m:oMath xmlns:m="http://schemas.openxmlformats.org/officeDocument/2006/math">
                    <m:sSub>
                      <m:sSubPr>
                        <m:ctrlPr>
                          <a:rPr lang="en-US" sz="1800" b="1" i="1">
                            <a:latin typeface="Cambria Math" charset="0"/>
                            <a:ea typeface="Arial" charset="0"/>
                            <a:cs typeface="Arial" charset="0"/>
                          </a:rPr>
                        </m:ctrlPr>
                      </m:sSubPr>
                      <m:e>
                        <m:r>
                          <a:rPr lang="en-US" sz="1800" b="1">
                            <a:latin typeface="Cambria Math" panose="02040503050406030204" pitchFamily="18" charset="0"/>
                            <a:ea typeface="Arial" charset="0"/>
                            <a:cs typeface="Arial" charset="0"/>
                          </a:rPr>
                          <m:t>𝑻</m:t>
                        </m:r>
                      </m:e>
                      <m:sub>
                        <m:r>
                          <a:rPr lang="en-US" sz="1800" b="1">
                            <a:latin typeface="Cambria Math" panose="02040503050406030204" pitchFamily="18" charset="0"/>
                            <a:ea typeface="Arial" charset="0"/>
                            <a:cs typeface="Arial" charset="0"/>
                          </a:rPr>
                          <m:t>𝒄</m:t>
                        </m:r>
                      </m:sub>
                    </m:sSub>
                  </m:oMath>
                </a14:m>
                <a:r>
                  <a:rPr lang="en-US" sz="1800" b="1" dirty="0">
                    <a:latin typeface="Arial" charset="0"/>
                    <a:ea typeface="Arial" charset="0"/>
                    <a:cs typeface="Arial" charset="0"/>
                  </a:rPr>
                  <a:t>: which judgment do we trust more, human or machine?</a:t>
                </a:r>
              </a:p>
              <a:p>
                <a:pPr marL="228600" indent="-228600">
                  <a:spcBef>
                    <a:spcPts val="0"/>
                  </a:spcBef>
                  <a:spcAft>
                    <a:spcPts val="1200"/>
                  </a:spcAft>
                </a:pPr>
                <a:r>
                  <a:rPr lang="en-US" sz="1800" b="1" dirty="0">
                    <a:latin typeface="Arial" charset="0"/>
                    <a:ea typeface="Arial" charset="0"/>
                    <a:cs typeface="Arial" charset="0"/>
                  </a:rPr>
                  <a:t>Two major types of active learning approaches (need two full sentences):</a:t>
                </a:r>
              </a:p>
              <a:p>
                <a:pPr marL="466344" indent="-283464">
                  <a:spcBef>
                    <a:spcPts val="0"/>
                  </a:spcBef>
                  <a:spcAft>
                    <a:spcPts val="1200"/>
                  </a:spcAft>
                  <a:buFont typeface="Wingdings" charset="2"/>
                  <a:buChar char="§"/>
                </a:pPr>
                <a:r>
                  <a:rPr lang="en-US" sz="1800" b="1" dirty="0">
                    <a:latin typeface="Arial" charset="0"/>
                    <a:ea typeface="Arial" charset="0"/>
                    <a:cs typeface="Arial" charset="0"/>
                  </a:rPr>
                  <a:t>w</a:t>
                </a:r>
                <a:r>
                  <a:rPr lang="en-US" sz="1800" b="1" dirty="0" smtClean="0">
                    <a:latin typeface="Arial" charset="0"/>
                    <a:ea typeface="Arial" charset="0"/>
                    <a:cs typeface="Arial" charset="0"/>
                  </a:rPr>
                  <a:t>ith </a:t>
                </a:r>
                <a:r>
                  <a:rPr lang="en-US" sz="1800" b="1" dirty="0">
                    <a:latin typeface="Arial" charset="0"/>
                    <a:ea typeface="Arial" charset="0"/>
                    <a:cs typeface="Arial" charset="0"/>
                  </a:rPr>
                  <a:t>the aid of human experts to update the </a:t>
                </a:r>
                <a:r>
                  <a:rPr lang="en-US" sz="1800" b="1" dirty="0" smtClean="0">
                    <a:latin typeface="Arial" charset="0"/>
                    <a:ea typeface="Arial" charset="0"/>
                    <a:cs typeface="Arial" charset="0"/>
                  </a:rPr>
                  <a:t>model;</a:t>
                </a:r>
                <a:endParaRPr lang="en-US" sz="1800" b="1" dirty="0">
                  <a:latin typeface="Arial" charset="0"/>
                  <a:ea typeface="Arial" charset="0"/>
                  <a:cs typeface="Arial" charset="0"/>
                </a:endParaRPr>
              </a:p>
              <a:p>
                <a:pPr marL="466344" indent="-283464">
                  <a:spcBef>
                    <a:spcPts val="0"/>
                  </a:spcBef>
                  <a:spcAft>
                    <a:spcPts val="1200"/>
                  </a:spcAft>
                  <a:buFont typeface="Wingdings" charset="2"/>
                  <a:buChar char="§"/>
                </a:pPr>
                <a:r>
                  <a:rPr lang="en-US" sz="1800" b="1" dirty="0">
                    <a:solidFill>
                      <a:srgbClr val="C00000"/>
                    </a:solidFill>
                    <a:latin typeface="Arial" charset="0"/>
                    <a:ea typeface="Arial" charset="0"/>
                    <a:cs typeface="Arial" charset="0"/>
                  </a:rPr>
                  <a:t>a</a:t>
                </a:r>
                <a:r>
                  <a:rPr lang="en-US" sz="1800" b="1" dirty="0" smtClean="0">
                    <a:solidFill>
                      <a:srgbClr val="C00000"/>
                    </a:solidFill>
                    <a:latin typeface="Arial" charset="0"/>
                    <a:ea typeface="Arial" charset="0"/>
                    <a:cs typeface="Arial" charset="0"/>
                  </a:rPr>
                  <a:t>utomatically </a:t>
                </a:r>
                <a:r>
                  <a:rPr lang="en-US" sz="1800" b="1" dirty="0">
                    <a:solidFill>
                      <a:srgbClr val="C00000"/>
                    </a:solidFill>
                    <a:latin typeface="Arial" charset="0"/>
                    <a:ea typeface="Arial" charset="0"/>
                    <a:cs typeface="Arial" charset="0"/>
                  </a:rPr>
                  <a:t>update the model by “bootstrapping”.</a:t>
                </a:r>
                <a:r>
                  <a:rPr lang="en-US" sz="1800" b="1" dirty="0">
                    <a:latin typeface="Arial" charset="0"/>
                    <a:ea typeface="Arial" charset="0"/>
                    <a:cs typeface="Arial" charset="0"/>
                  </a:rPr>
                  <a:t> </a:t>
                </a:r>
              </a:p>
              <a:p>
                <a:pPr marL="0" indent="0">
                  <a:buNone/>
                </a:pPr>
                <a:endParaRPr lang="en-US" sz="2000" b="1" dirty="0">
                  <a:latin typeface="Arial" panose="020B0604020202020204" pitchFamily="34" charset="0"/>
                  <a:cs typeface="Arial" panose="020B060402020202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93431" y="858643"/>
                <a:ext cx="8686800" cy="5570291"/>
              </a:xfrm>
              <a:blipFill rotWithShape="0">
                <a:blip r:embed="rId3"/>
                <a:stretch>
                  <a:fillRect l="-1544" t="-1422"/>
                </a:stretch>
              </a:blipFill>
            </p:spPr>
            <p:txBody>
              <a:bodyPr/>
              <a:lstStyle/>
              <a:p>
                <a:r>
                  <a:rPr lang="en-US">
                    <a:noFill/>
                  </a:rPr>
                  <a:t> </a:t>
                </a:r>
              </a:p>
            </p:txBody>
          </p:sp>
        </mc:Fallback>
      </mc:AlternateContent>
      <p:pic>
        <p:nvPicPr>
          <p:cNvPr id="5" name="Picture 4"/>
          <p:cNvPicPr>
            <a:picLocks noChangeAspect="1"/>
          </p:cNvPicPr>
          <p:nvPr/>
        </p:nvPicPr>
        <p:blipFill rotWithShape="1">
          <a:blip r:embed="rId4"/>
          <a:srcRect l="14923" t="32017" r="51693" b="33521"/>
          <a:stretch/>
        </p:blipFill>
        <p:spPr>
          <a:xfrm>
            <a:off x="5669280" y="858643"/>
            <a:ext cx="3052689" cy="1772530"/>
          </a:xfrm>
          <a:prstGeom prst="rect">
            <a:avLst/>
          </a:prstGeom>
        </p:spPr>
      </p:pic>
    </p:spTree>
    <p:extLst>
      <p:ext uri="{BB962C8B-B14F-4D97-AF65-F5344CB8AC3E}">
        <p14:creationId xmlns:p14="http://schemas.microsoft.com/office/powerpoint/2010/main" val="1532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dirty="0"/>
              <a:t>Self-Training</a:t>
            </a:r>
          </a:p>
        </p:txBody>
      </p:sp>
      <p:sp>
        <p:nvSpPr>
          <p:cNvPr id="3" name="Content Placeholder 2"/>
          <p:cNvSpPr>
            <a:spLocks noGrp="1"/>
          </p:cNvSpPr>
          <p:nvPr>
            <p:ph idx="1"/>
          </p:nvPr>
        </p:nvSpPr>
        <p:spPr>
          <a:xfrm>
            <a:off x="194096" y="939135"/>
            <a:ext cx="3836019" cy="4675602"/>
          </a:xfrm>
        </p:spPr>
        <p:txBody>
          <a:bodyPr lIns="0" tIns="0" rIns="0" bIns="0"/>
          <a:lstStyle/>
          <a:p>
            <a:pPr marL="228600" indent="-228600">
              <a:spcBef>
                <a:spcPts val="0"/>
              </a:spcBef>
              <a:spcAft>
                <a:spcPts val="1200"/>
              </a:spcAft>
            </a:pPr>
            <a:r>
              <a:rPr lang="en-US" altLang="en-US" sz="1800" b="1" dirty="0">
                <a:latin typeface="Arial" charset="0"/>
                <a:ea typeface="Arial" charset="0"/>
                <a:cs typeface="Arial" charset="0"/>
              </a:rPr>
              <a:t>Let L be the set of labeled data, U be the set of unlabeled data.</a:t>
            </a:r>
          </a:p>
          <a:p>
            <a:pPr marL="228600" indent="-228600">
              <a:spcBef>
                <a:spcPts val="0"/>
              </a:spcBef>
              <a:spcAft>
                <a:spcPts val="1200"/>
              </a:spcAft>
            </a:pPr>
            <a:r>
              <a:rPr lang="en-US" altLang="en-US" sz="1800" b="1" dirty="0">
                <a:latin typeface="Arial" charset="0"/>
                <a:ea typeface="Arial" charset="0"/>
                <a:cs typeface="Arial" charset="0"/>
              </a:rPr>
              <a:t>Repeat: </a:t>
            </a:r>
          </a:p>
          <a:p>
            <a:pPr marL="548640">
              <a:spcBef>
                <a:spcPts val="0"/>
              </a:spcBef>
              <a:spcAft>
                <a:spcPts val="1200"/>
              </a:spcAft>
              <a:buFont typeface="Wingdings" panose="05000000000000000000" pitchFamily="2" charset="2"/>
              <a:buChar char="§"/>
            </a:pPr>
            <a:r>
              <a:rPr lang="en-US" altLang="en-US" sz="1800" b="1" dirty="0">
                <a:latin typeface="Arial" panose="020B0604020202020204" pitchFamily="34" charset="0"/>
                <a:cs typeface="Arial" panose="020B0604020202020204" pitchFamily="34" charset="0"/>
              </a:rPr>
              <a:t>Train a classifier </a:t>
            </a:r>
            <a:r>
              <a:rPr lang="en-US" altLang="en-US" sz="1800" b="1" i="1" dirty="0">
                <a:latin typeface="Arial" panose="020B0604020202020204" pitchFamily="34" charset="0"/>
                <a:cs typeface="Arial" panose="020B0604020202020204" pitchFamily="34" charset="0"/>
              </a:rPr>
              <a:t>h </a:t>
            </a:r>
            <a:r>
              <a:rPr lang="en-US" altLang="en-US" sz="1800" b="1" dirty="0">
                <a:latin typeface="Arial" panose="020B0604020202020204" pitchFamily="34" charset="0"/>
                <a:cs typeface="Arial" panose="020B0604020202020204" pitchFamily="34" charset="0"/>
              </a:rPr>
              <a:t>with training data </a:t>
            </a:r>
            <a:r>
              <a:rPr lang="en-US" altLang="en-US" sz="1800" b="1" i="1" dirty="0">
                <a:latin typeface="Arial" panose="020B0604020202020204" pitchFamily="34" charset="0"/>
                <a:cs typeface="Arial" panose="020B0604020202020204" pitchFamily="34" charset="0"/>
              </a:rPr>
              <a:t>L.</a:t>
            </a:r>
          </a:p>
          <a:p>
            <a:pPr marL="548640">
              <a:spcBef>
                <a:spcPts val="0"/>
              </a:spcBef>
              <a:spcAft>
                <a:spcPts val="1200"/>
              </a:spcAft>
              <a:buFont typeface="Wingdings" panose="05000000000000000000" pitchFamily="2" charset="2"/>
              <a:buChar char="§"/>
            </a:pPr>
            <a:r>
              <a:rPr lang="en-US" altLang="en-US" sz="1800" b="1" dirty="0">
                <a:latin typeface="Arial" panose="020B0604020202020204" pitchFamily="34" charset="0"/>
                <a:cs typeface="Arial" panose="020B0604020202020204" pitchFamily="34" charset="0"/>
              </a:rPr>
              <a:t>Classify data in </a:t>
            </a:r>
            <a:r>
              <a:rPr lang="en-US" altLang="en-US" sz="1800" b="1" i="1" dirty="0">
                <a:latin typeface="Arial" panose="020B0604020202020204" pitchFamily="34" charset="0"/>
                <a:cs typeface="Arial" panose="020B0604020202020204" pitchFamily="34" charset="0"/>
              </a:rPr>
              <a:t>U</a:t>
            </a:r>
            <a:r>
              <a:rPr lang="en-US" altLang="en-US" sz="1800" b="1" dirty="0">
                <a:latin typeface="Arial" panose="020B0604020202020204" pitchFamily="34" charset="0"/>
                <a:cs typeface="Arial" panose="020B0604020202020204" pitchFamily="34" charset="0"/>
              </a:rPr>
              <a:t> with </a:t>
            </a:r>
            <a:r>
              <a:rPr lang="en-US" altLang="en-US" sz="1800" b="1" i="1" dirty="0">
                <a:latin typeface="Arial" panose="020B0604020202020204" pitchFamily="34" charset="0"/>
                <a:cs typeface="Arial" panose="020B0604020202020204" pitchFamily="34" charset="0"/>
              </a:rPr>
              <a:t>h.</a:t>
            </a:r>
          </a:p>
          <a:p>
            <a:pPr marL="548640">
              <a:spcAft>
                <a:spcPts val="1200"/>
              </a:spcAft>
              <a:buFont typeface="Wingdings" panose="05000000000000000000" pitchFamily="2" charset="2"/>
              <a:buChar char="§"/>
            </a:pPr>
            <a:r>
              <a:rPr lang="en-US" altLang="en-US" sz="1800" b="1" dirty="0">
                <a:latin typeface="Arial" panose="020B0604020202020204" pitchFamily="34" charset="0"/>
                <a:cs typeface="Arial" panose="020B0604020202020204" pitchFamily="34" charset="0"/>
              </a:rPr>
              <a:t>Find a subset </a:t>
            </a:r>
            <a:r>
              <a:rPr lang="en-US" altLang="en-US" sz="1800" b="1" i="1" dirty="0">
                <a:latin typeface="Arial" panose="020B0604020202020204" pitchFamily="34" charset="0"/>
                <a:cs typeface="Arial" panose="020B0604020202020204" pitchFamily="34" charset="0"/>
              </a:rPr>
              <a:t>U’</a:t>
            </a:r>
            <a:r>
              <a:rPr lang="en-US" altLang="en-US" sz="1800" b="1" dirty="0">
                <a:latin typeface="Arial" panose="020B0604020202020204" pitchFamily="34" charset="0"/>
                <a:cs typeface="Arial" panose="020B0604020202020204" pitchFamily="34" charset="0"/>
              </a:rPr>
              <a:t> of </a:t>
            </a:r>
            <a:r>
              <a:rPr lang="en-US" altLang="en-US" sz="1800" b="1" i="1" dirty="0">
                <a:latin typeface="Arial" panose="020B0604020202020204" pitchFamily="34" charset="0"/>
                <a:cs typeface="Arial" panose="020B0604020202020204" pitchFamily="34" charset="0"/>
              </a:rPr>
              <a:t>U</a:t>
            </a:r>
            <a:r>
              <a:rPr lang="en-US" altLang="en-US" sz="1800" b="1" dirty="0">
                <a:latin typeface="Arial" panose="020B0604020202020204" pitchFamily="34" charset="0"/>
                <a:cs typeface="Arial" panose="020B0604020202020204" pitchFamily="34" charset="0"/>
              </a:rPr>
              <a:t> with </a:t>
            </a:r>
            <a:br>
              <a:rPr lang="en-US" altLang="en-US" sz="1800" b="1" dirty="0">
                <a:latin typeface="Arial" panose="020B0604020202020204" pitchFamily="34" charset="0"/>
                <a:cs typeface="Arial" panose="020B0604020202020204" pitchFamily="34" charset="0"/>
              </a:rPr>
            </a:br>
            <a:r>
              <a:rPr lang="en-US" altLang="en-US" sz="1800" b="1" dirty="0">
                <a:latin typeface="Arial" panose="020B0604020202020204" pitchFamily="34" charset="0"/>
                <a:cs typeface="Arial" panose="020B0604020202020204" pitchFamily="34" charset="0"/>
              </a:rPr>
              <a:t>the most confident scores.</a:t>
            </a:r>
          </a:p>
          <a:p>
            <a:pPr marL="548640">
              <a:spcAft>
                <a:spcPts val="1200"/>
              </a:spcAft>
              <a:buFont typeface="Wingdings" panose="05000000000000000000" pitchFamily="2" charset="2"/>
              <a:buChar char="§"/>
            </a:pPr>
            <a:r>
              <a:rPr lang="en-US" altLang="en-US" sz="1800" b="1" dirty="0">
                <a:latin typeface="Arial" panose="020B0604020202020204" pitchFamily="34" charset="0"/>
                <a:cs typeface="Arial" panose="020B0604020202020204" pitchFamily="34" charset="0"/>
                <a:sym typeface="Wingdings" panose="05000000000000000000" pitchFamily="2" charset="2"/>
              </a:rPr>
              <a:t>Exclude </a:t>
            </a:r>
            <a:r>
              <a:rPr lang="en-US" altLang="en-US" sz="1800" b="1" i="1" dirty="0">
                <a:latin typeface="Arial" panose="020B0604020202020204" pitchFamily="34" charset="0"/>
                <a:cs typeface="Arial" panose="020B0604020202020204" pitchFamily="34" charset="0"/>
                <a:sym typeface="Wingdings" panose="05000000000000000000" pitchFamily="2" charset="2"/>
              </a:rPr>
              <a:t>U’</a:t>
            </a:r>
            <a:r>
              <a:rPr lang="en-US" altLang="en-US" sz="1800" b="1" dirty="0">
                <a:latin typeface="Arial" panose="020B0604020202020204" pitchFamily="34" charset="0"/>
                <a:cs typeface="Arial" panose="020B0604020202020204" pitchFamily="34" charset="0"/>
                <a:sym typeface="Wingdings" panose="05000000000000000000" pitchFamily="2" charset="2"/>
              </a:rPr>
              <a:t> from </a:t>
            </a:r>
            <a:r>
              <a:rPr lang="en-US" altLang="en-US" sz="1800" b="1" i="1" dirty="0">
                <a:latin typeface="Arial" panose="020B0604020202020204" pitchFamily="34" charset="0"/>
                <a:cs typeface="Arial" panose="020B0604020202020204" pitchFamily="34" charset="0"/>
                <a:sym typeface="Wingdings" panose="05000000000000000000" pitchFamily="2" charset="2"/>
              </a:rPr>
              <a:t>U</a:t>
            </a:r>
            <a:r>
              <a:rPr lang="en-US" altLang="en-US" sz="1800" b="1" dirty="0">
                <a:latin typeface="Arial" panose="020B0604020202020204" pitchFamily="34" charset="0"/>
                <a:cs typeface="Arial" panose="020B0604020202020204" pitchFamily="34" charset="0"/>
                <a:sym typeface="Wingdings" panose="05000000000000000000" pitchFamily="2" charset="2"/>
              </a:rPr>
              <a:t>, the remain of </a:t>
            </a:r>
            <a:r>
              <a:rPr lang="en-US" altLang="en-US" sz="1800" b="1" i="1" dirty="0">
                <a:latin typeface="Arial" panose="020B0604020202020204" pitchFamily="34" charset="0"/>
                <a:cs typeface="Arial" panose="020B0604020202020204" pitchFamily="34" charset="0"/>
                <a:sym typeface="Wingdings" panose="05000000000000000000" pitchFamily="2" charset="2"/>
              </a:rPr>
              <a:t>U</a:t>
            </a:r>
            <a:r>
              <a:rPr lang="en-US" altLang="en-US" sz="1800" b="1" dirty="0">
                <a:latin typeface="Arial" panose="020B0604020202020204" pitchFamily="34" charset="0"/>
                <a:cs typeface="Arial" panose="020B0604020202020204" pitchFamily="34" charset="0"/>
                <a:sym typeface="Wingdings" panose="05000000000000000000" pitchFamily="2" charset="2"/>
              </a:rPr>
              <a:t> is left for next iteration. </a:t>
            </a:r>
            <a:endParaRPr lang="en-US" altLang="en-US" sz="1800" b="1" dirty="0">
              <a:latin typeface="Arial" panose="020B0604020202020204" pitchFamily="34" charset="0"/>
              <a:cs typeface="Arial" panose="020B0604020202020204" pitchFamily="34" charset="0"/>
            </a:endParaRPr>
          </a:p>
          <a:p>
            <a:pPr marL="548640">
              <a:spcAft>
                <a:spcPts val="1200"/>
              </a:spcAft>
              <a:buFont typeface="Wingdings" panose="05000000000000000000" pitchFamily="2" charset="2"/>
              <a:buChar char="§"/>
            </a:pPr>
            <a:r>
              <a:rPr lang="en-US" altLang="en-US" sz="1800" b="1" dirty="0">
                <a:latin typeface="Arial" panose="020B0604020202020204" pitchFamily="34" charset="0"/>
                <a:cs typeface="Arial" panose="020B0604020202020204" pitchFamily="34" charset="0"/>
              </a:rPr>
              <a:t>Concatenate </a:t>
            </a:r>
            <a:r>
              <a:rPr lang="en-US" altLang="en-US" sz="1800" b="1" i="1" dirty="0">
                <a:latin typeface="Arial" panose="020B0604020202020204" pitchFamily="34" charset="0"/>
                <a:cs typeface="Arial" panose="020B0604020202020204" pitchFamily="34" charset="0"/>
              </a:rPr>
              <a:t>L</a:t>
            </a:r>
            <a:r>
              <a:rPr lang="en-US" altLang="en-US" sz="1800" b="1" dirty="0">
                <a:latin typeface="Arial" panose="020B0604020202020204" pitchFamily="34" charset="0"/>
                <a:cs typeface="Arial" panose="020B0604020202020204" pitchFamily="34" charset="0"/>
              </a:rPr>
              <a:t> and </a:t>
            </a:r>
            <a:r>
              <a:rPr lang="en-US" altLang="en-US" sz="1800" b="1" i="1" dirty="0">
                <a:latin typeface="Arial" panose="020B0604020202020204" pitchFamily="34" charset="0"/>
                <a:cs typeface="Arial" panose="020B0604020202020204" pitchFamily="34" charset="0"/>
              </a:rPr>
              <a:t>U’</a:t>
            </a:r>
            <a:r>
              <a:rPr lang="en-US" altLang="en-US" sz="1800" b="1" dirty="0">
                <a:latin typeface="Arial" panose="020B0604020202020204" pitchFamily="34" charset="0"/>
                <a:cs typeface="Arial" panose="020B0604020202020204" pitchFamily="34" charset="0"/>
              </a:rPr>
              <a:t>, re-train the model with the augmented data set.</a:t>
            </a:r>
            <a:endParaRPr lang="en-US" altLang="en-US" sz="1800" b="1" i="1" dirty="0">
              <a:latin typeface="Arial" panose="020B0604020202020204" pitchFamily="34" charset="0"/>
              <a:cs typeface="Arial" panose="020B0604020202020204" pitchFamily="34" charset="0"/>
              <a:sym typeface="Wingdings" panose="05000000000000000000" pitchFamily="2" charset="2"/>
            </a:endParaRPr>
          </a:p>
          <a:p>
            <a:pPr marL="0" indent="0">
              <a:buNone/>
            </a:pPr>
            <a:endParaRPr lang="en-US" altLang="en-US" sz="2000" b="1" dirty="0">
              <a:latin typeface="Arial" panose="020B0604020202020204" pitchFamily="34" charset="0"/>
              <a:cs typeface="Arial" panose="020B0604020202020204" pitchFamily="34" charset="0"/>
            </a:endParaRPr>
          </a:p>
          <a:p>
            <a:pPr marL="0" indent="0">
              <a:buNone/>
            </a:pPr>
            <a:endParaRPr lang="en-US" altLang="en-US" sz="2000" b="1" dirty="0">
              <a:latin typeface="Arial" panose="020B0604020202020204" pitchFamily="34" charset="0"/>
              <a:cs typeface="Arial" panose="020B0604020202020204" pitchFamily="34" charset="0"/>
            </a:endParaRPr>
          </a:p>
          <a:p>
            <a:pPr marL="0" indent="0">
              <a:buNone/>
            </a:pPr>
            <a:endParaRPr lang="en-US" altLang="en-US" sz="2000" b="1" dirty="0">
              <a:latin typeface="Arial" panose="020B0604020202020204" pitchFamily="34" charset="0"/>
              <a:cs typeface="Arial" panose="020B0604020202020204" pitchFamily="34" charset="0"/>
            </a:endParaRPr>
          </a:p>
          <a:p>
            <a:pPr marL="0" indent="0">
              <a:buNone/>
            </a:pPr>
            <a:endParaRPr lang="en-US" altLang="en-US" sz="2000" b="1" dirty="0">
              <a:latin typeface="Arial" panose="020B0604020202020204" pitchFamily="34" charset="0"/>
              <a:cs typeface="Arial" panose="020B0604020202020204" pitchFamily="34" charset="0"/>
            </a:endParaRPr>
          </a:p>
          <a:p>
            <a:pPr marL="0" indent="0">
              <a:buNone/>
            </a:pPr>
            <a:endParaRPr lang="en-US" altLang="en-US" sz="2000" b="1" dirty="0">
              <a:latin typeface="Arial" panose="020B0604020202020204" pitchFamily="34" charset="0"/>
              <a:cs typeface="Arial" panose="020B0604020202020204" pitchFamily="34" charset="0"/>
            </a:endParaRPr>
          </a:p>
          <a:p>
            <a:pPr marL="0" indent="0">
              <a:buNone/>
            </a:pPr>
            <a:endParaRPr lang="en-US" altLang="en-US" sz="20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18769" t="29009" r="45231" b="9453"/>
          <a:stretch/>
        </p:blipFill>
        <p:spPr>
          <a:xfrm>
            <a:off x="4213791" y="939135"/>
            <a:ext cx="4666871" cy="4469204"/>
          </a:xfrm>
          <a:prstGeom prst="rect">
            <a:avLst/>
          </a:prstGeom>
          <a:effectLst>
            <a:outerShdw blurRad="63500" sx="102000" sy="102000" algn="ctr" rotWithShape="0">
              <a:prstClr val="black">
                <a:alpha val="40000"/>
              </a:prstClr>
            </a:outerShdw>
          </a:effectLst>
        </p:spPr>
      </p:pic>
      <p:sp>
        <p:nvSpPr>
          <p:cNvPr id="7" name="Content Placeholder 2"/>
          <p:cNvSpPr txBox="1">
            <a:spLocks/>
          </p:cNvSpPr>
          <p:nvPr/>
        </p:nvSpPr>
        <p:spPr>
          <a:xfrm>
            <a:off x="228599" y="5826969"/>
            <a:ext cx="8686801" cy="618801"/>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spcAft>
                <a:spcPts val="1200"/>
              </a:spcAft>
            </a:pPr>
            <a:r>
              <a:rPr lang="en-US" sz="1800" b="1" dirty="0">
                <a:latin typeface="Arial" charset="0"/>
                <a:ea typeface="Arial" charset="0"/>
                <a:cs typeface="Arial" charset="0"/>
              </a:rPr>
              <a:t>Self-training is historically one of the oldest approaches to semi-supervised learning.</a:t>
            </a:r>
          </a:p>
        </p:txBody>
      </p:sp>
    </p:spTree>
    <p:extLst>
      <p:ext uri="{BB962C8B-B14F-4D97-AF65-F5344CB8AC3E}">
        <p14:creationId xmlns:p14="http://schemas.microsoft.com/office/powerpoint/2010/main" val="37435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20505"/>
          </a:xfrm>
        </p:spPr>
        <p:txBody>
          <a:bodyPr lIns="182880"/>
          <a:lstStyle/>
          <a:p>
            <a:r>
              <a:rPr lang="en-US" altLang="en-US" dirty="0">
                <a:sym typeface="Wingdings" panose="05000000000000000000" pitchFamily="2" charset="2"/>
              </a:rPr>
              <a:t>Self-Training vs. Conventional Active Learning</a:t>
            </a:r>
            <a:endParaRPr lang="en-US" dirty="0"/>
          </a:p>
        </p:txBody>
      </p:sp>
      <p:sp>
        <p:nvSpPr>
          <p:cNvPr id="3" name="Content Placeholder 2"/>
          <p:cNvSpPr>
            <a:spLocks noGrp="1"/>
          </p:cNvSpPr>
          <p:nvPr>
            <p:ph idx="1"/>
          </p:nvPr>
        </p:nvSpPr>
        <p:spPr>
          <a:xfrm>
            <a:off x="197806" y="914400"/>
            <a:ext cx="8709102" cy="5211764"/>
          </a:xfrm>
        </p:spPr>
        <p:txBody>
          <a:bodyPr lIns="0" tIns="0" rIns="0" bIns="0"/>
          <a:lstStyle/>
          <a:p>
            <a:pPr marL="228600" indent="-228600">
              <a:spcBef>
                <a:spcPts val="0"/>
              </a:spcBef>
              <a:spcAft>
                <a:spcPts val="1200"/>
              </a:spcAft>
            </a:pPr>
            <a:r>
              <a:rPr lang="en-US" sz="1800" b="1" dirty="0">
                <a:latin typeface="Arial" charset="0"/>
                <a:ea typeface="Arial" charset="0"/>
                <a:cs typeface="Arial" charset="0"/>
              </a:rPr>
              <a:t>Self-training is </a:t>
            </a:r>
            <a:br>
              <a:rPr lang="en-US" sz="1800" b="1" dirty="0">
                <a:latin typeface="Arial" charset="0"/>
                <a:ea typeface="Arial" charset="0"/>
                <a:cs typeface="Arial" charset="0"/>
              </a:rPr>
            </a:br>
            <a:r>
              <a:rPr lang="en-US" sz="1800" b="1" dirty="0">
                <a:latin typeface="Arial" charset="0"/>
                <a:ea typeface="Arial" charset="0"/>
                <a:cs typeface="Arial" charset="0"/>
              </a:rPr>
              <a:t>designed to search </a:t>
            </a:r>
            <a:br>
              <a:rPr lang="en-US" sz="1800" b="1" dirty="0">
                <a:latin typeface="Arial" charset="0"/>
                <a:ea typeface="Arial" charset="0"/>
                <a:cs typeface="Arial" charset="0"/>
              </a:rPr>
            </a:br>
            <a:r>
              <a:rPr lang="en-US" sz="1800" b="1" dirty="0">
                <a:latin typeface="Arial" charset="0"/>
                <a:ea typeface="Arial" charset="0"/>
                <a:cs typeface="Arial" charset="0"/>
              </a:rPr>
              <a:t>for the “least informative” </a:t>
            </a:r>
            <a:br>
              <a:rPr lang="en-US" sz="1800" b="1" dirty="0">
                <a:latin typeface="Arial" charset="0"/>
                <a:ea typeface="Arial" charset="0"/>
                <a:cs typeface="Arial" charset="0"/>
              </a:rPr>
            </a:br>
            <a:r>
              <a:rPr lang="en-US" sz="1800" b="1" dirty="0">
                <a:latin typeface="Arial" charset="0"/>
                <a:ea typeface="Arial" charset="0"/>
                <a:cs typeface="Arial" charset="0"/>
              </a:rPr>
              <a:t>data points.</a:t>
            </a:r>
          </a:p>
          <a:p>
            <a:pPr marL="228600" indent="-228600">
              <a:spcBef>
                <a:spcPts val="0"/>
              </a:spcBef>
              <a:spcAft>
                <a:spcPts val="1200"/>
              </a:spcAft>
            </a:pPr>
            <a:r>
              <a:rPr lang="en-US" sz="1800" b="1" dirty="0">
                <a:latin typeface="Arial" charset="0"/>
                <a:ea typeface="Arial" charset="0"/>
                <a:cs typeface="Arial" charset="0"/>
              </a:rPr>
              <a:t>Active learning is </a:t>
            </a:r>
            <a:br>
              <a:rPr lang="en-US" sz="1800" b="1" dirty="0">
                <a:latin typeface="Arial" charset="0"/>
                <a:ea typeface="Arial" charset="0"/>
                <a:cs typeface="Arial" charset="0"/>
              </a:rPr>
            </a:br>
            <a:r>
              <a:rPr lang="en-US" sz="1800" b="1" dirty="0">
                <a:latin typeface="Arial" charset="0"/>
                <a:ea typeface="Arial" charset="0"/>
                <a:cs typeface="Arial" charset="0"/>
              </a:rPr>
              <a:t>designed to search for</a:t>
            </a:r>
            <a:br>
              <a:rPr lang="en-US" sz="1800" b="1" dirty="0">
                <a:latin typeface="Arial" charset="0"/>
                <a:ea typeface="Arial" charset="0"/>
                <a:cs typeface="Arial" charset="0"/>
              </a:rPr>
            </a:br>
            <a:r>
              <a:rPr lang="en-US" sz="1800" b="1" dirty="0">
                <a:latin typeface="Arial" charset="0"/>
                <a:ea typeface="Arial" charset="0"/>
                <a:cs typeface="Arial" charset="0"/>
              </a:rPr>
              <a:t>the “most informative” </a:t>
            </a:r>
            <a:br>
              <a:rPr lang="en-US" sz="1800" b="1" dirty="0">
                <a:latin typeface="Arial" charset="0"/>
                <a:ea typeface="Arial" charset="0"/>
                <a:cs typeface="Arial" charset="0"/>
              </a:rPr>
            </a:br>
            <a:r>
              <a:rPr lang="en-US" sz="1800" b="1" dirty="0">
                <a:latin typeface="Arial" charset="0"/>
                <a:ea typeface="Arial" charset="0"/>
                <a:cs typeface="Arial" charset="0"/>
              </a:rPr>
              <a:t>data points.</a:t>
            </a:r>
          </a:p>
          <a:p>
            <a:pPr marL="228600" indent="-228600">
              <a:spcBef>
                <a:spcPts val="0"/>
              </a:spcBef>
              <a:spcAft>
                <a:spcPts val="1200"/>
              </a:spcAft>
            </a:pPr>
            <a:r>
              <a:rPr lang="en-US" sz="1800" b="1" dirty="0">
                <a:latin typeface="Arial" charset="0"/>
                <a:ea typeface="Arial" charset="0"/>
                <a:cs typeface="Arial" charset="0"/>
              </a:rPr>
              <a:t>The self-training process can be completely automated.</a:t>
            </a:r>
          </a:p>
          <a:p>
            <a:pPr marL="228600" indent="-228600">
              <a:spcBef>
                <a:spcPts val="0"/>
              </a:spcBef>
              <a:spcAft>
                <a:spcPts val="1200"/>
              </a:spcAft>
            </a:pPr>
            <a:r>
              <a:rPr lang="en-US" sz="1800" b="1" dirty="0">
                <a:latin typeface="Arial" charset="0"/>
                <a:ea typeface="Arial" charset="0"/>
                <a:cs typeface="Arial" charset="0"/>
              </a:rPr>
              <a:t>Active learning needs human intervention during model updating.</a:t>
            </a:r>
          </a:p>
          <a:p>
            <a:pPr marL="228600" indent="-228600">
              <a:spcBef>
                <a:spcPts val="0"/>
              </a:spcBef>
              <a:spcAft>
                <a:spcPts val="1200"/>
              </a:spcAft>
            </a:pPr>
            <a:r>
              <a:rPr lang="en-US" sz="1800" b="1" dirty="0">
                <a:latin typeface="Arial" charset="0"/>
                <a:ea typeface="Arial" charset="0"/>
                <a:cs typeface="Arial" charset="0"/>
              </a:rPr>
              <a:t>Self-training can go astray in constructing new decision boundaries. </a:t>
            </a:r>
          </a:p>
          <a:p>
            <a:pPr marL="228600" indent="-228600">
              <a:spcBef>
                <a:spcPts val="0"/>
              </a:spcBef>
              <a:spcAft>
                <a:spcPts val="1200"/>
              </a:spcAft>
            </a:pPr>
            <a:r>
              <a:rPr lang="en-US" sz="1800" b="1" dirty="0">
                <a:latin typeface="Arial" charset="0"/>
                <a:ea typeface="Arial" charset="0"/>
                <a:cs typeface="Arial" charset="0"/>
              </a:rPr>
              <a:t>Human intervention in the active learning is time-consuming during the iterative training stage. </a:t>
            </a:r>
          </a:p>
          <a:p>
            <a:pPr marL="228600" indent="-228600">
              <a:spcBef>
                <a:spcPts val="0"/>
              </a:spcBef>
              <a:spcAft>
                <a:spcPts val="1200"/>
              </a:spcAft>
            </a:pPr>
            <a:r>
              <a:rPr lang="en-US" sz="1800" b="1" dirty="0">
                <a:latin typeface="Arial" charset="0"/>
                <a:ea typeface="Arial" charset="0"/>
                <a:cs typeface="Arial" charset="0"/>
              </a:rPr>
              <a:t>The performance of active learning is also debatable.</a:t>
            </a:r>
          </a:p>
          <a:p>
            <a:pPr marL="0" indent="0">
              <a:buNone/>
            </a:pPr>
            <a:endParaRPr 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16615" t="25727" r="9077" b="29966"/>
          <a:stretch/>
        </p:blipFill>
        <p:spPr>
          <a:xfrm>
            <a:off x="3468029" y="914400"/>
            <a:ext cx="5218770" cy="184286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12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534572"/>
          </a:xfrm>
        </p:spPr>
        <p:txBody>
          <a:bodyPr lIns="182880" tIns="0" rIns="0" bIns="0">
            <a:normAutofit/>
          </a:bodyPr>
          <a:lstStyle/>
          <a:p>
            <a:r>
              <a:rPr lang="en-US" dirty="0"/>
              <a:t>Ideal Self-Training</a:t>
            </a:r>
          </a:p>
        </p:txBody>
      </p:sp>
      <p:sp>
        <p:nvSpPr>
          <p:cNvPr id="2" name="TextBox 1"/>
          <p:cNvSpPr txBox="1"/>
          <p:nvPr/>
        </p:nvSpPr>
        <p:spPr>
          <a:xfrm>
            <a:off x="119190" y="549562"/>
            <a:ext cx="8675650" cy="369332"/>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Propagating 1-nearest-neighbor applied to 100 data instances.</a:t>
            </a:r>
          </a:p>
        </p:txBody>
      </p:sp>
      <p:pic>
        <p:nvPicPr>
          <p:cNvPr id="8" name="Picture 7">
            <a:hlinkClick r:id="rId3"/>
          </p:cNvPr>
          <p:cNvPicPr>
            <a:picLocks noChangeAspect="1"/>
          </p:cNvPicPr>
          <p:nvPr/>
        </p:nvPicPr>
        <p:blipFill>
          <a:blip r:embed="rId4"/>
          <a:stretch>
            <a:fillRect/>
          </a:stretch>
        </p:blipFill>
        <p:spPr>
          <a:xfrm>
            <a:off x="1405174" y="1331495"/>
            <a:ext cx="6333652" cy="50247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35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12591</TotalTime>
  <Words>1294</Words>
  <Application>Microsoft Macintosh PowerPoint</Application>
  <PresentationFormat>On-screen Show (4:3)</PresentationFormat>
  <Paragraphs>181</Paragraphs>
  <Slides>21</Slides>
  <Notes>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21</vt:i4>
      </vt:variant>
    </vt:vector>
  </HeadingPairs>
  <TitlesOfParts>
    <vt:vector size="35" baseType="lpstr">
      <vt:lpstr>Calibri</vt:lpstr>
      <vt:lpstr>Cambria Math</vt:lpstr>
      <vt:lpstr>Helvetica</vt:lpstr>
      <vt:lpstr>ＭＳ Ｐゴシック</vt:lpstr>
      <vt:lpstr>SimSun</vt:lpstr>
      <vt:lpstr>Times New Roman</vt:lpstr>
      <vt:lpstr>Wingdings</vt:lpstr>
      <vt:lpstr>Arial</vt:lpstr>
      <vt:lpstr>ISIP Content Slide</vt:lpstr>
      <vt:lpstr>ISIP Title Slide</vt:lpstr>
      <vt:lpstr>1_ISIP Content Slide</vt:lpstr>
      <vt:lpstr>Custom Design</vt:lpstr>
      <vt:lpstr>1_ISIP Title Slide</vt:lpstr>
      <vt:lpstr>2_ISIP Content Slide</vt:lpstr>
      <vt:lpstr>PowerPoint Presentation</vt:lpstr>
      <vt:lpstr>Abstract</vt:lpstr>
      <vt:lpstr>Introduction</vt:lpstr>
      <vt:lpstr>TUH EEG Corpus</vt:lpstr>
      <vt:lpstr>Challenges</vt:lpstr>
      <vt:lpstr>Semi-Supervised Machine Learning</vt:lpstr>
      <vt:lpstr>Self-Training</vt:lpstr>
      <vt:lpstr>Self-Training vs. Conventional Active Learning</vt:lpstr>
      <vt:lpstr>Ideal Self-Training</vt:lpstr>
      <vt:lpstr>Divergence in Self-Learning</vt:lpstr>
      <vt:lpstr>Baseline: Classification of Clinically-Relevant Signal Events</vt:lpstr>
      <vt:lpstr>A Generic Self-Training Approach</vt:lpstr>
      <vt:lpstr>Sensitivity Analysis</vt:lpstr>
      <vt:lpstr>Increasing the Number of Self-Training Iterations</vt:lpstr>
      <vt:lpstr>Re-training Higher Confidence Examples</vt:lpstr>
      <vt:lpstr>Optimizing the Threshold</vt:lpstr>
      <vt:lpstr>Two Training Schemes</vt:lpstr>
      <vt:lpstr>Summary and Future Work</vt:lpstr>
      <vt:lpstr>Acknowledgments</vt:lpstr>
      <vt:lpstr>Biography: SU YANG, PhD</vt:lpstr>
      <vt:lpstr>Brief Bibliography</vt:lpstr>
    </vt:vector>
  </TitlesOfParts>
  <Company>Temple University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Joseph Picone</cp:lastModifiedBy>
  <cp:revision>863</cp:revision>
  <dcterms:created xsi:type="dcterms:W3CDTF">2012-05-05T20:20:58Z</dcterms:created>
  <dcterms:modified xsi:type="dcterms:W3CDTF">2016-12-09T00:33:00Z</dcterms:modified>
</cp:coreProperties>
</file>