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7" r:id="rId2"/>
    <p:sldMasterId id="2147483659" r:id="rId3"/>
    <p:sldMasterId id="2147483662" r:id="rId4"/>
    <p:sldMasterId id="2147483674" r:id="rId5"/>
    <p:sldMasterId id="2147483676" r:id="rId6"/>
  </p:sldMasterIdLst>
  <p:notesMasterIdLst>
    <p:notesMasterId r:id="rId24"/>
  </p:notesMasterIdLst>
  <p:handoutMasterIdLst>
    <p:handoutMasterId r:id="rId25"/>
  </p:handoutMasterIdLst>
  <p:sldIdLst>
    <p:sldId id="298" r:id="rId7"/>
    <p:sldId id="319" r:id="rId8"/>
    <p:sldId id="308" r:id="rId9"/>
    <p:sldId id="302" r:id="rId10"/>
    <p:sldId id="304" r:id="rId11"/>
    <p:sldId id="303" r:id="rId12"/>
    <p:sldId id="309" r:id="rId13"/>
    <p:sldId id="305" r:id="rId14"/>
    <p:sldId id="310" r:id="rId15"/>
    <p:sldId id="306" r:id="rId16"/>
    <p:sldId id="311" r:id="rId17"/>
    <p:sldId id="315" r:id="rId18"/>
    <p:sldId id="277" r:id="rId19"/>
    <p:sldId id="278" r:id="rId20"/>
    <p:sldId id="312" r:id="rId21"/>
    <p:sldId id="316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98">
          <p15:clr>
            <a:srgbClr val="A4A3A4"/>
          </p15:clr>
        </p15:guide>
        <p15:guide id="2" pos="5606">
          <p15:clr>
            <a:srgbClr val="A4A3A4"/>
          </p15:clr>
        </p15:guide>
        <p15:guide id="3" pos="5731">
          <p15:clr>
            <a:srgbClr val="A4A3A4"/>
          </p15:clr>
        </p15:guide>
        <p15:guide id="4" orient="horz" pos="24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90" autoAdjust="0"/>
    <p:restoredTop sz="97384" autoAdjust="0"/>
  </p:normalViewPr>
  <p:slideViewPr>
    <p:cSldViewPr snapToGrid="0" snapToObjects="1" showGuides="1">
      <p:cViewPr varScale="1">
        <p:scale>
          <a:sx n="90" d="100"/>
          <a:sy n="90" d="100"/>
        </p:scale>
        <p:origin x="-1672" y="-104"/>
      </p:cViewPr>
      <p:guideLst>
        <p:guide orient="horz" pos="311"/>
        <p:guide orient="horz" pos="2822"/>
        <p:guide pos="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12/11/14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094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B936-38C4-114A-9699-E529124D075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37FB4-2DFB-D14D-A96F-FBAA0F6BFA0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5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72B3-9736-4C43-B4F3-B9F21DE16C3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62F03-9801-694E-9E3D-850D23F019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6AAA5-58E0-764E-B473-F60A4B57469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0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C6A0C-0D40-114E-883B-8154B8FB755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1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44F14-7E7C-E448-BC29-0766BE54777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5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D9360-4773-444E-B9E0-EF7DCFBF00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3C1D7-C644-4242-AEA9-AEB58743D7D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4E6AE-95CA-4746-8240-C2B492A51F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B0C41-0016-7747-9673-0149E547F4EA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Lopez: TUH EEG Corpus</a:t>
            </a:r>
            <a:r>
              <a:rPr lang="en-US" sz="1000" b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December</a:t>
            </a:r>
            <a:r>
              <a:rPr lang="en-US" sz="1000" b="1" cap="none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13, 2014</a:t>
            </a:r>
            <a:endParaRPr lang="en-US" sz="1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pPr/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3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Lopez: TUH EEG Corpus</a:t>
            </a:r>
            <a:r>
              <a:rPr lang="en-US" sz="10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December 13, 2014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Lopez: </a:t>
            </a: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Interpretation of EEGs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December 13, 2014</a:t>
            </a:r>
            <a:endParaRPr lang="en-US" sz="1000" b="1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nedcdata.org" TargetMode="Externa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hyperlink" Target="http://www.nedcdata.org" TargetMode="External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0.emf"/><Relationship Id="rId5" Type="http://schemas.openxmlformats.org/officeDocument/2006/relationships/image" Target="../media/image35.png"/><Relationship Id="rId6" Type="http://schemas.openxmlformats.org/officeDocument/2006/relationships/image" Target="../media/image11.emf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6400" y="2075299"/>
            <a:ext cx="610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THE TUH EEG CORPUS: </a:t>
            </a:r>
            <a:br>
              <a:rPr lang="en-US" sz="3200" b="1" dirty="0"/>
            </a:br>
            <a:r>
              <a:rPr lang="en-US" sz="3200" b="1" dirty="0"/>
              <a:t>A Big Data Resource for Automated EEG </a:t>
            </a:r>
            <a:r>
              <a:rPr lang="en-US" sz="3200" b="1" dirty="0" smtClean="0"/>
              <a:t>Interpretation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69398" y="4572001"/>
            <a:ext cx="6258401" cy="22897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A. Harati, </a:t>
            </a:r>
            <a:r>
              <a:rPr lang="en-US" sz="1800" b="1" dirty="0">
                <a:solidFill>
                  <a:srgbClr val="C0504D"/>
                </a:solidFill>
                <a:latin typeface="Arial"/>
                <a:cs typeface="Arial"/>
              </a:rPr>
              <a:t>S. </a:t>
            </a:r>
            <a:r>
              <a:rPr lang="en-US" sz="1800" b="1" dirty="0" err="1">
                <a:solidFill>
                  <a:srgbClr val="C0504D"/>
                </a:solidFill>
                <a:latin typeface="Arial"/>
                <a:cs typeface="Arial"/>
              </a:rPr>
              <a:t>López</a:t>
            </a:r>
            <a:r>
              <a:rPr lang="en-US" sz="1800" b="1" dirty="0">
                <a:latin typeface="Arial"/>
                <a:cs typeface="Arial"/>
              </a:rPr>
              <a:t>, I. Obeid and J. Picone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M. P. Jacobson, M.D. and S. Tobochnik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Department of </a:t>
            </a:r>
            <a:r>
              <a:rPr lang="en-US" sz="1800" b="1" dirty="0" smtClean="0">
                <a:latin typeface="Arial"/>
                <a:cs typeface="Arial"/>
              </a:rPr>
              <a:t>Neurology,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Lewis </a:t>
            </a:r>
            <a:r>
              <a:rPr lang="en-US" sz="1800" b="1" dirty="0">
                <a:latin typeface="Arial"/>
                <a:cs typeface="Arial"/>
              </a:rPr>
              <a:t>Katz School of </a:t>
            </a:r>
            <a:r>
              <a:rPr lang="en-US" sz="1800" b="1" dirty="0" smtClean="0">
                <a:latin typeface="Arial"/>
                <a:cs typeface="Arial"/>
              </a:rPr>
              <a:t>Medicine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Temple </a:t>
            </a:r>
            <a:r>
              <a:rPr lang="en-US" sz="1800" b="1" dirty="0">
                <a:latin typeface="Arial"/>
                <a:cs typeface="Arial"/>
              </a:rPr>
              <a:t>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3" y="1435100"/>
            <a:ext cx="2603818" cy="170185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99" y="206375"/>
            <a:ext cx="1250156" cy="1666875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01" y="2508250"/>
            <a:ext cx="1236237" cy="157485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Performance on TUH EEG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2" name="Picture 1" descr="Screen Shot 2014-12-07 at 11.23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583766"/>
            <a:ext cx="3960908" cy="1397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741" y="3071284"/>
            <a:ext cx="386497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2pPr marL="0" lvl="1">
              <a:spcAft>
                <a:spcPts val="600"/>
              </a:spcAft>
              <a:defRPr b="1">
                <a:latin typeface="Arial"/>
                <a:cs typeface="Arial"/>
              </a:defRPr>
            </a:lvl2pPr>
          </a:lstStyle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Correct </a:t>
            </a:r>
            <a:r>
              <a:rPr lang="en-US" b="1" dirty="0">
                <a:latin typeface="Arial"/>
                <a:cs typeface="Arial"/>
              </a:rPr>
              <a:t>recognitions for the three primary event classes (SPSW, PLED, and GPED) are above 40% though misrecognitions are also about 40%. </a:t>
            </a:r>
            <a:endParaRPr lang="en-US" b="1" dirty="0" smtClean="0">
              <a:latin typeface="Arial"/>
              <a:cs typeface="Arial"/>
            </a:endParaRPr>
          </a:p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T</a:t>
            </a:r>
            <a:r>
              <a:rPr lang="en-US" b="1" dirty="0" smtClean="0">
                <a:latin typeface="Arial"/>
                <a:cs typeface="Arial"/>
              </a:rPr>
              <a:t>o </a:t>
            </a:r>
            <a:r>
              <a:rPr lang="en-US" b="1" dirty="0">
                <a:latin typeface="Arial"/>
                <a:cs typeface="Arial"/>
              </a:rPr>
              <a:t>be relevant for clinical use it is not necessary to detect every spike </a:t>
            </a:r>
            <a:r>
              <a:rPr lang="en-US" b="1" dirty="0" smtClean="0">
                <a:latin typeface="Arial"/>
                <a:cs typeface="Arial"/>
              </a:rPr>
              <a:t>correctly.</a:t>
            </a:r>
          </a:p>
          <a:p>
            <a:pPr marL="169863" indent="-169863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 </a:t>
            </a:r>
            <a:r>
              <a:rPr lang="en-US" b="1" dirty="0">
                <a:latin typeface="Arial"/>
                <a:cs typeface="Arial"/>
              </a:rPr>
              <a:t>high false alarm rate </a:t>
            </a:r>
            <a:r>
              <a:rPr lang="en-US" b="1" dirty="0" smtClean="0">
                <a:latin typeface="Arial"/>
                <a:cs typeface="Arial"/>
              </a:rPr>
              <a:t>is of great concern.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800" y="632379"/>
            <a:ext cx="323144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2pPr marL="0" lvl="1">
              <a:spcAft>
                <a:spcPts val="600"/>
              </a:spcAft>
              <a:defRPr b="1">
                <a:latin typeface="Arial"/>
                <a:cs typeface="Arial"/>
              </a:defRPr>
            </a:lvl2pPr>
          </a:lstStyle>
          <a:p>
            <a:pPr marL="169863" indent="-169863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 confusion </a:t>
            </a:r>
            <a:r>
              <a:rPr lang="en-US" b="1" dirty="0">
                <a:latin typeface="Arial"/>
                <a:cs typeface="Arial"/>
              </a:rPr>
              <a:t>matrix for the HMM-based system on the evaluation </a:t>
            </a:r>
            <a:r>
              <a:rPr lang="en-US" b="1" dirty="0" smtClean="0">
                <a:latin typeface="Arial"/>
                <a:cs typeface="Arial"/>
              </a:rPr>
              <a:t>data</a:t>
            </a:r>
            <a:r>
              <a:rPr lang="en-US" b="1" dirty="0">
                <a:latin typeface="Arial"/>
                <a:cs typeface="Arial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r="6076"/>
          <a:stretch/>
        </p:blipFill>
        <p:spPr bwMode="auto">
          <a:xfrm>
            <a:off x="4389572" y="1463376"/>
            <a:ext cx="4754428" cy="2434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65475" y="705878"/>
            <a:ext cx="439508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2pPr marL="0" lvl="1">
              <a:spcAft>
                <a:spcPts val="600"/>
              </a:spcAft>
              <a:defRPr b="1">
                <a:latin typeface="Arial"/>
                <a:cs typeface="Arial"/>
              </a:defRPr>
            </a:lvl2pPr>
          </a:lstStyle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Detections and false alarms can be adjusted using confidence measures: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5475" y="4056240"/>
            <a:ext cx="4395081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2pPr marL="0" lvl="1">
              <a:spcAft>
                <a:spcPts val="600"/>
              </a:spcAft>
              <a:defRPr b="1">
                <a:latin typeface="Arial"/>
                <a:cs typeface="Arial"/>
              </a:defRPr>
            </a:lvl2pPr>
          </a:lstStyle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The same baseline technology provides state of the art results on epileptic seizure detection (CHB-MIT).</a:t>
            </a:r>
          </a:p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However, that technology performs extremely poorly on TUH EEG.</a:t>
            </a:r>
          </a:p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goal: 95% detection and 5% false alarm.</a:t>
            </a:r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Analysis of Performance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5" name="Picture 4" descr="01_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70609"/>
            <a:ext cx="8420100" cy="4536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200" y="5427841"/>
            <a:ext cx="84201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2pPr marL="0" lvl="1">
              <a:spcAft>
                <a:spcPts val="600"/>
              </a:spcAft>
              <a:defRPr b="1">
                <a:latin typeface="Arial"/>
                <a:cs typeface="Arial"/>
              </a:defRPr>
            </a:lvl2pPr>
          </a:lstStyle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Bayesian problem: an extremely small percentage of the data are SPSW, yet this class is crucial to good clinical performance.</a:t>
            </a:r>
          </a:p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Traditional Bayesian techniques choose to ignore SPSW.</a:t>
            </a:r>
          </a:p>
        </p:txBody>
      </p:sp>
    </p:spTree>
    <p:extLst>
      <p:ext uri="{BB962C8B-B14F-4D97-AF65-F5344CB8AC3E}">
        <p14:creationId xmlns:p14="http://schemas.microsoft.com/office/powerpoint/2010/main" val="325344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95325"/>
            <a:ext cx="8670925" cy="562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20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013" y="747889"/>
            <a:ext cx="8640540" cy="32633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2pPr marL="223838" lvl="1" indent="-223838">
              <a:spcAft>
                <a:spcPts val="1200"/>
              </a:spcAft>
              <a:buFont typeface="Arial" charset="0"/>
              <a:buChar char="•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The TUH EEG Corpus: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b="1" dirty="0" smtClean="0">
                <a:latin typeface="Arial"/>
                <a:cs typeface="Arial"/>
              </a:rPr>
              <a:t>Represents a unique opportunity to advance </a:t>
            </a:r>
            <a:r>
              <a:rPr lang="en-US" b="1" dirty="0" smtClean="0">
                <a:latin typeface="Arial"/>
                <a:cs typeface="Arial"/>
              </a:rPr>
              <a:t>EEG </a:t>
            </a:r>
            <a:r>
              <a:rPr lang="en-US" b="1" dirty="0">
                <a:latin typeface="Arial"/>
                <a:cs typeface="Arial"/>
              </a:rPr>
              <a:t>analysis using state of the art machine learning.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b="1" dirty="0" smtClean="0">
                <a:latin typeface="Arial"/>
                <a:cs typeface="Arial"/>
              </a:rPr>
              <a:t>Under </a:t>
            </a:r>
            <a:r>
              <a:rPr lang="en-US" b="1" dirty="0">
                <a:latin typeface="Arial"/>
                <a:cs typeface="Arial"/>
              </a:rPr>
              <a:t>development for two years, with an initial release in February 2014.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b="1" dirty="0" smtClean="0">
                <a:latin typeface="Arial"/>
                <a:cs typeface="Arial"/>
              </a:rPr>
              <a:t>The official release will be done in phases during 1Q 2015, with a maintenance release expected in Summer 2015.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See </a:t>
            </a:r>
            <a:r>
              <a:rPr lang="en-US" i="1" dirty="0" smtClean="0"/>
              <a:t>http://www.nedcdata.org </a:t>
            </a:r>
            <a:r>
              <a:rPr lang="en-US" dirty="0" smtClean="0"/>
              <a:t>for more details.</a:t>
            </a:r>
            <a:endParaRPr lang="en-US" b="1" dirty="0" smtClean="0">
              <a:latin typeface="Arial"/>
              <a:cs typeface="Arial"/>
            </a:endParaRPr>
          </a:p>
          <a:p>
            <a:pPr marL="169863" indent="-169863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Machine learning results using unsupervised training are promising: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Baseline performance of a two-level classification system using sequential decoding for event detection are promising: 70% DET / 7% FA.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More sophisticated systems are under development and delivering much higher performance, approaching the performance needed to be clinically relevant.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High performance system can run hyper real-time (e.g., 100 times faster than real-time).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Brief Bibliography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8"/>
            <a:ext cx="8694738" cy="5901871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	</a:t>
            </a:r>
            <a:r>
              <a:rPr lang="en-US" sz="1600" b="1" dirty="0" err="1" smtClean="0">
                <a:latin typeface="Arial"/>
                <a:cs typeface="Arial"/>
              </a:rPr>
              <a:t>Strayhorn</a:t>
            </a:r>
            <a:r>
              <a:rPr lang="en-US" sz="1600" b="1" dirty="0">
                <a:latin typeface="Arial"/>
                <a:cs typeface="Arial"/>
              </a:rPr>
              <a:t>, D. (2014). </a:t>
            </a:r>
            <a:r>
              <a:rPr lang="en-US" sz="1600" b="1" i="1" dirty="0">
                <a:latin typeface="Arial"/>
                <a:cs typeface="Arial"/>
              </a:rPr>
              <a:t>The Atlas of Adult Electroencephalography</a:t>
            </a:r>
            <a:r>
              <a:rPr lang="en-US" sz="1600" b="1" dirty="0">
                <a:latin typeface="Arial"/>
                <a:cs typeface="Arial"/>
              </a:rPr>
              <a:t>. EEG Atlas Online. Retrieved January 18, </a:t>
            </a:r>
            <a:r>
              <a:rPr lang="en-US" sz="1600" b="1" dirty="0" smtClean="0">
                <a:latin typeface="Arial"/>
                <a:cs typeface="Arial"/>
              </a:rPr>
              <a:t>2014.</a:t>
            </a: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1600" b="1" dirty="0" smtClean="0">
                <a:latin typeface="Arial"/>
                <a:cs typeface="Arial"/>
              </a:rPr>
              <a:t>[2]	Tatum</a:t>
            </a:r>
            <a:r>
              <a:rPr lang="en-US" sz="1600" b="1" dirty="0">
                <a:latin typeface="Arial"/>
                <a:cs typeface="Arial"/>
              </a:rPr>
              <a:t>, W., Husain, A., </a:t>
            </a:r>
            <a:r>
              <a:rPr lang="en-US" sz="1600" b="1" dirty="0" err="1">
                <a:latin typeface="Arial"/>
                <a:cs typeface="Arial"/>
              </a:rPr>
              <a:t>Benbadis</a:t>
            </a:r>
            <a:r>
              <a:rPr lang="en-US" sz="1600" b="1" dirty="0">
                <a:latin typeface="Arial"/>
                <a:cs typeface="Arial"/>
              </a:rPr>
              <a:t>, S., &amp; Kaplan, P. (2007). </a:t>
            </a:r>
            <a:r>
              <a:rPr lang="en-US" sz="1600" b="1" i="1" dirty="0">
                <a:latin typeface="Arial"/>
                <a:cs typeface="Arial"/>
              </a:rPr>
              <a:t>Handbook of EEG Interpretation</a:t>
            </a:r>
            <a:r>
              <a:rPr lang="en-US" sz="1600" b="1" dirty="0">
                <a:latin typeface="Arial"/>
                <a:cs typeface="Arial"/>
              </a:rPr>
              <a:t>. (Kirsch, Ed.) (p. 276). New York City, New York, USA: Demos Medical Publishing (available online at </a:t>
            </a:r>
            <a:r>
              <a:rPr lang="en-US" sz="1600" b="1" dirty="0" err="1">
                <a:latin typeface="Arial"/>
                <a:cs typeface="Arial"/>
              </a:rPr>
              <a:t>Brainmasters</a:t>
            </a:r>
            <a:r>
              <a:rPr lang="en-US" sz="1600" b="1" dirty="0">
                <a:latin typeface="Arial"/>
                <a:cs typeface="Arial"/>
              </a:rPr>
              <a:t> Technologies Inc.)</a:t>
            </a:r>
            <a:r>
              <a:rPr lang="en-US" sz="1600" b="1" dirty="0" smtClean="0">
                <a:latin typeface="Arial"/>
                <a:cs typeface="Arial"/>
              </a:rPr>
              <a:t>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1600" b="1" dirty="0" smtClean="0">
                <a:latin typeface="Arial"/>
                <a:cs typeface="Arial"/>
              </a:rPr>
              <a:t>[3]	D</a:t>
            </a:r>
            <a:r>
              <a:rPr lang="en-US" sz="1600" b="1" dirty="0">
                <a:latin typeface="Arial"/>
                <a:cs typeface="Arial"/>
              </a:rPr>
              <a:t>. Wulsin, </a:t>
            </a:r>
            <a:r>
              <a:rPr lang="en-US" sz="1600" b="1" i="1" dirty="0">
                <a:latin typeface="Arial"/>
                <a:cs typeface="Arial"/>
              </a:rPr>
              <a:t>Bayesian Nonparametric Modeling of Epileptic Events</a:t>
            </a:r>
            <a:r>
              <a:rPr lang="en-US" sz="1600" b="1" dirty="0">
                <a:latin typeface="Arial"/>
                <a:cs typeface="Arial"/>
              </a:rPr>
              <a:t>, University of Pennsylvania, 2013</a:t>
            </a:r>
            <a:r>
              <a:rPr lang="en-US" sz="1600" b="1" dirty="0" smtClean="0">
                <a:latin typeface="Arial"/>
                <a:cs typeface="Arial"/>
              </a:rPr>
              <a:t>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1600" b="1" dirty="0" smtClean="0">
                <a:latin typeface="Arial"/>
                <a:cs typeface="Arial"/>
              </a:rPr>
              <a:t>[4]	S</a:t>
            </a:r>
            <a:r>
              <a:rPr lang="en-US" sz="1600" b="1" dirty="0">
                <a:latin typeface="Arial"/>
                <a:cs typeface="Arial"/>
              </a:rPr>
              <a:t>. </a:t>
            </a:r>
            <a:r>
              <a:rPr lang="en-US" sz="1600" b="1" dirty="0">
                <a:latin typeface="Arial"/>
                <a:cs typeface="Arial"/>
              </a:rPr>
              <a:t>I. Choi, I. Obeid, M. Jacobson, and J. Picone, “The Temple University Hospital EEG Corpus,” The Neural Engineering Data Consortium, College of Eng., Temple Univ., 2013. [Online]. Available: </a:t>
            </a:r>
            <a:r>
              <a:rPr lang="en-US" sz="1600" b="1" i="1" dirty="0">
                <a:latin typeface="Arial"/>
                <a:cs typeface="Arial"/>
              </a:rPr>
              <a:t>http://www. </a:t>
            </a:r>
            <a:r>
              <a:rPr lang="en-US" sz="1600" b="1" i="1" dirty="0" err="1">
                <a:latin typeface="Arial"/>
                <a:cs typeface="Arial"/>
              </a:rPr>
              <a:t>isip.piconepress.com</a:t>
            </a:r>
            <a:r>
              <a:rPr lang="en-US" sz="1600" b="1" i="1" dirty="0">
                <a:latin typeface="Arial"/>
                <a:cs typeface="Arial"/>
              </a:rPr>
              <a:t>/projects/</a:t>
            </a:r>
            <a:r>
              <a:rPr lang="en-US" sz="1600" b="1" i="1" dirty="0" err="1">
                <a:latin typeface="Arial"/>
                <a:cs typeface="Arial"/>
              </a:rPr>
              <a:t>tuh_eeg</a:t>
            </a:r>
            <a:r>
              <a:rPr lang="en-US" sz="1600" b="1" dirty="0">
                <a:latin typeface="Arial"/>
                <a:cs typeface="Arial"/>
              </a:rPr>
              <a:t>. </a:t>
            </a:r>
            <a:r>
              <a:rPr lang="en-US" sz="1600" b="1" dirty="0">
                <a:latin typeface="Arial"/>
                <a:cs typeface="Arial"/>
              </a:rPr>
              <a:t>[Accessed: 06-Jan-2013]</a:t>
            </a:r>
            <a:r>
              <a:rPr lang="en-US" sz="1600" b="1" dirty="0" smtClean="0">
                <a:latin typeface="Arial"/>
                <a:cs typeface="Arial"/>
              </a:rPr>
              <a:t>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1600" b="1" dirty="0" smtClean="0">
                <a:latin typeface="Arial"/>
                <a:cs typeface="Arial"/>
              </a:rPr>
              <a:t>[5]	D</a:t>
            </a:r>
            <a:r>
              <a:rPr lang="en-US" sz="1600" b="1" dirty="0">
                <a:latin typeface="Arial"/>
                <a:cs typeface="Arial"/>
              </a:rPr>
              <a:t>. </a:t>
            </a:r>
            <a:r>
              <a:rPr lang="en-US" sz="1600" b="1" dirty="0">
                <a:latin typeface="Arial"/>
                <a:cs typeface="Arial"/>
              </a:rPr>
              <a:t>Wulsin, J. Blanco, R. Mani, and B. </a:t>
            </a:r>
            <a:r>
              <a:rPr lang="en-US" sz="1600" b="1" dirty="0" err="1">
                <a:latin typeface="Arial"/>
                <a:cs typeface="Arial"/>
              </a:rPr>
              <a:t>Litt</a:t>
            </a:r>
            <a:r>
              <a:rPr lang="en-US" sz="1600" b="1" dirty="0">
                <a:latin typeface="Arial"/>
                <a:cs typeface="Arial"/>
              </a:rPr>
              <a:t>, “Semi-Supervised Anomaly Detection for EEG Waveforms Using Deep Belief Nets,” in </a:t>
            </a:r>
            <a:r>
              <a:rPr lang="en-US" sz="1600" b="1" i="1" dirty="0">
                <a:latin typeface="Arial"/>
                <a:cs typeface="Arial"/>
              </a:rPr>
              <a:t>International Conference on Machine Learning and Applications</a:t>
            </a:r>
            <a:r>
              <a:rPr lang="en-US" sz="1600" b="1" dirty="0">
                <a:latin typeface="Arial"/>
                <a:cs typeface="Arial"/>
              </a:rPr>
              <a:t> (ICMLA), 2010, pp. 436–441.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1600" b="1" dirty="0" smtClean="0">
                <a:latin typeface="Arial"/>
                <a:cs typeface="Arial"/>
              </a:rPr>
              <a:t>[6]	J</a:t>
            </a:r>
            <a:r>
              <a:rPr lang="en-US" sz="1600" b="1" dirty="0">
                <a:latin typeface="Arial"/>
                <a:cs typeface="Arial"/>
              </a:rPr>
              <a:t>. Picone, “Continuous speech recognition using hidden Markov models,” </a:t>
            </a:r>
            <a:r>
              <a:rPr lang="en-US" sz="1600" b="1" i="1" dirty="0">
                <a:latin typeface="Arial"/>
                <a:cs typeface="Arial"/>
              </a:rPr>
              <a:t>IEEE ASSP </a:t>
            </a:r>
            <a:r>
              <a:rPr lang="en-US" sz="1600" b="1" i="1" dirty="0" smtClean="0">
                <a:latin typeface="Arial"/>
                <a:cs typeface="Arial"/>
              </a:rPr>
              <a:t>Magazine</a:t>
            </a:r>
            <a:r>
              <a:rPr lang="en-US" sz="1600" b="1" dirty="0" smtClean="0">
                <a:latin typeface="Arial"/>
                <a:cs typeface="Arial"/>
              </a:rPr>
              <a:t>, </a:t>
            </a:r>
            <a:r>
              <a:rPr lang="en-US" sz="1600" b="1" dirty="0">
                <a:latin typeface="Arial"/>
                <a:cs typeface="Arial"/>
              </a:rPr>
              <a:t>vol. </a:t>
            </a:r>
            <a:r>
              <a:rPr lang="en-US" sz="1600" b="1" dirty="0">
                <a:latin typeface="Arial"/>
                <a:cs typeface="Arial"/>
              </a:rPr>
              <a:t>7, no. 3, pp. 26–41, Jul. 1990.</a:t>
            </a: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1600" b="1" dirty="0" smtClean="0">
                <a:latin typeface="Arial"/>
                <a:cs typeface="Arial"/>
              </a:rPr>
              <a:t>[7]	</a:t>
            </a:r>
            <a:r>
              <a:rPr lang="en-US" sz="1600" b="1" dirty="0" err="1" smtClean="0">
                <a:latin typeface="Arial"/>
                <a:cs typeface="Arial"/>
              </a:rPr>
              <a:t>Shoeb</a:t>
            </a:r>
            <a:r>
              <a:rPr lang="en-US" sz="1600" b="1" dirty="0">
                <a:latin typeface="Arial"/>
                <a:cs typeface="Arial"/>
              </a:rPr>
              <a:t>, A. H., &amp; </a:t>
            </a:r>
            <a:r>
              <a:rPr lang="en-US" sz="1600" b="1" dirty="0" err="1">
                <a:latin typeface="Arial"/>
                <a:cs typeface="Arial"/>
              </a:rPr>
              <a:t>Guttag</a:t>
            </a:r>
            <a:r>
              <a:rPr lang="en-US" sz="1600" b="1" dirty="0">
                <a:latin typeface="Arial"/>
                <a:cs typeface="Arial"/>
              </a:rPr>
              <a:t>, J. V. (2010). Application of machine learning to epileptic seizure detection. </a:t>
            </a:r>
            <a:r>
              <a:rPr lang="en-US" sz="1600" b="1" i="1" dirty="0">
                <a:latin typeface="Arial"/>
                <a:cs typeface="Arial"/>
              </a:rPr>
              <a:t>Proceedings of the International Conference on Machine Learning</a:t>
            </a:r>
            <a:r>
              <a:rPr lang="en-US" sz="1600" b="1" dirty="0">
                <a:latin typeface="Arial"/>
                <a:cs typeface="Arial"/>
              </a:rPr>
              <a:t> (ICML) (pp. 975-982). Haifa, Israel</a:t>
            </a:r>
            <a:r>
              <a:rPr lang="en-US" sz="1600" b="1" dirty="0" smtClean="0">
                <a:latin typeface="Arial"/>
                <a:cs typeface="Arial"/>
              </a:rPr>
              <a:t>.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The Neural Engineering Data Consortium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Mission: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To focus the research community on a progression of research questions and to 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generate massive data sets used to address those questions. To broaden participation by making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data available to research groups who have significant expertise but lack capacity for data generation. </a:t>
            </a:r>
          </a:p>
        </p:txBody>
      </p:sp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Big data resources enables application of state of the art machine-learning algorithms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common evaluation paradigm ensures consistent progress towards long-term research goals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Publicly available data and performance baselines eliminate specious claims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Technology can leverage advances in data collection to produce more robust solutions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Expertise: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Experimental design and instrumentation of bioengineering-related data collection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Signal processing and noise reduction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Preprocessing and preparation of data for distribution and research experimentation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Automatic labeling, alignment and sorting of data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Metadata extraction for enhancing machine learning applications for the data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Statistical modeling, mining and automated interpretation of big data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200" b="1" smtClean="0">
                <a:solidFill>
                  <a:srgbClr val="892034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614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6" r="5309" b="2000"/>
          <a:stretch>
            <a:fillRect/>
          </a:stretch>
        </p:blipFill>
        <p:spPr bwMode="auto">
          <a:xfrm>
            <a:off x="7594600" y="211138"/>
            <a:ext cx="12652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/>
          <a:stretch/>
        </p:blipFill>
        <p:spPr>
          <a:xfrm>
            <a:off x="336550" y="1966913"/>
            <a:ext cx="1182688" cy="152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2119313"/>
            <a:ext cx="1036638" cy="149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613" y="2479675"/>
            <a:ext cx="1073150" cy="139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3" y="4198938"/>
            <a:ext cx="3140075" cy="20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1" name="Rectangle 5"/>
          <p:cNvSpPr>
            <a:spLocks noChangeArrowheads="1"/>
          </p:cNvSpPr>
          <p:nvPr/>
        </p:nvSpPr>
        <p:spPr bwMode="auto">
          <a:xfrm>
            <a:off x="4570413" y="6335713"/>
            <a:ext cx="434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lvl="1" indent="-115888" algn="ctr" defTabSz="914400" fontAlgn="base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1200" b="1" smtClean="0">
                <a:solidFill>
                  <a:srgbClr val="892034"/>
                </a:solidFill>
                <a:latin typeface="Arial" charset="0"/>
                <a:ea typeface="ＭＳ Ｐゴシック" charset="0"/>
                <a:cs typeface="ＭＳ Ｐゴシック" charset="0"/>
              </a:rPr>
              <a:t>To learn more, visit </a:t>
            </a:r>
            <a:r>
              <a:rPr lang="en-US" sz="1200" b="1" smtClean="0">
                <a:solidFill>
                  <a:srgbClr val="892034"/>
                </a:solidFill>
                <a:latin typeface="Arial" charset="0"/>
                <a:ea typeface="ＭＳ Ｐゴシック" charset="0"/>
                <a:cs typeface="ＭＳ Ｐゴシック" charset="0"/>
                <a:hlinkClick r:id="rId6"/>
              </a:rPr>
              <a:t>www.nedcdata.org</a:t>
            </a: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9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775" y="4159250"/>
            <a:ext cx="2106613" cy="23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76775" y="4184650"/>
            <a:ext cx="4137025" cy="48895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372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The Temple University Hospital EEG Corpus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Synopsis: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The world’s largest publicly available EEG corpus consisting of 20,000+ EEGs collected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from 15,000 patients, collected over 12 years. Includes physician’s diagnoses and patient medical 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histories. Number of channels varies from 24 to 36. Signal data distributed in an EDF format.</a:t>
            </a:r>
            <a:endParaRPr lang="en-US" smtClean="0">
              <a:latin typeface="Calibri" charset="0"/>
              <a:cs typeface="Times New Roman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Sufficient data to support application of state of the art machine learning algorithms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 medical histories, particularly drug treatments, supports statistical analysis of correlations between signals and treatments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Historical archive also supports investigation of EEG changes over time for a given patient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Enables the development of real-time monitoring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Database Overview: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21,000+ EEGs collected at Temple University Hospital from 2002 to 2013 (an ongoing process)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Recordings vary from 24 to 36 channels of signal data sampled at 250 Hz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Patients range in age from 18 to 90 with an average of 1.4 EEGs per patient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Data includes a test report generated by a technician, an impedance report and a physician’s report; data from 2009 forward inlcudes ICD-9 codes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total of 1.8 TBytes of data</a:t>
            </a: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2438400" y="2057400"/>
            <a:ext cx="1908175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76775" y="4673600"/>
            <a:ext cx="4137025" cy="639763"/>
          </a:xfrm>
          <a:prstGeom prst="rect">
            <a:avLst/>
          </a:prstGeom>
          <a:solidFill>
            <a:srgbClr val="8B8B8B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6775" y="5313363"/>
            <a:ext cx="4137025" cy="1209675"/>
          </a:xfrm>
          <a:prstGeom prst="rect">
            <a:avLst/>
          </a:prstGeom>
          <a:solidFill>
            <a:srgbClr val="2C2C2C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380" name="TextBox 5"/>
          <p:cNvSpPr txBox="1">
            <a:spLocks noChangeArrowheads="1"/>
          </p:cNvSpPr>
          <p:nvPr/>
        </p:nvSpPr>
        <p:spPr bwMode="auto">
          <a:xfrm>
            <a:off x="6858000" y="4241800"/>
            <a:ext cx="1955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9063" indent="-1190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eaLnBrk="1" fontAlgn="base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Personal information</a:t>
            </a:r>
            <a:br>
              <a:rPr lang="en-US" sz="1200" smtClean="0">
                <a:cs typeface="ＭＳ Ｐゴシック" charset="0"/>
              </a:rPr>
            </a:br>
            <a:r>
              <a:rPr lang="en-US" sz="1200" smtClean="0">
                <a:cs typeface="ＭＳ Ｐゴシック" charset="0"/>
              </a:rPr>
              <a:t>has been redacted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24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Clinical history and medication history are included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Physician notes are captured in three fields: description,  impression and correlation fields.</a:t>
            </a:r>
          </a:p>
        </p:txBody>
      </p:sp>
      <p:pic>
        <p:nvPicPr>
          <p:cNvPr id="30" name="Picture 29" descr="Eeg_Machine.jpg"/>
          <p:cNvPicPr>
            <a:picLocks noChangeAspect="1"/>
          </p:cNvPicPr>
          <p:nvPr/>
        </p:nvPicPr>
        <p:blipFill rotWithShape="1">
          <a:blip r:embed="rId4"/>
          <a:srcRect l="4068" t="5946" b="4778"/>
          <a:stretch/>
        </p:blipFill>
        <p:spPr>
          <a:xfrm>
            <a:off x="548842" y="2057400"/>
            <a:ext cx="1514757" cy="1879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51000" endPos="20000" dist="63500" dir="5400000" sy="-100000" algn="bl" rotWithShape="0"/>
          </a:effectLst>
          <a:scene3d>
            <a:camera prst="orthographicFront">
              <a:rot lat="1800006" lon="21599991" rev="299984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nedcFinal_hires_2400x1600_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6837" r="18512" b="29217"/>
          <a:stretch/>
        </p:blipFill>
        <p:spPr>
          <a:xfrm>
            <a:off x="7620870" y="189166"/>
            <a:ext cx="1254189" cy="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3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Automated Interpretation of EEGs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Goals: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(1) To assist healthcare professionals in interpreting electroencephalography (EEG) tests,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thereby improving the quality and efficiency of a physician’s diagnostic capabilities; (2) Provide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a real-time alerting capability that addresses a critical gap in long-term monitoring technology.</a:t>
            </a:r>
          </a:p>
        </p:txBody>
      </p:sp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Impact:</a:t>
            </a:r>
          </a:p>
          <a:p>
            <a:pPr marL="171450" lvl="1" indent="-119063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Patients and technicians will receive immediate feedback rather than waiting days or weeks for results</a:t>
            </a:r>
          </a:p>
          <a:p>
            <a:pPr marL="171450" lvl="1" indent="-119063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Physicians receive decision-making support that reduces their time spent interpreting EEGs</a:t>
            </a:r>
          </a:p>
          <a:p>
            <a:pPr marL="171450" lvl="1" indent="-119063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Medical students can be trained with the system and use search tools make it easy to view patient histories and comparable conditions in other patients</a:t>
            </a:r>
          </a:p>
          <a:p>
            <a:pPr marL="171450" lvl="1" indent="-119063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Uniform diagnostic techniques can be developed</a:t>
            </a: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Milestones: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Develop an enhanced set of features based on temporal and spectral measures (1Q’2014)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Statistical modeling of time-varying data sources in bioengineering using deep learning (2Q’2014)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Label events at an accuracy of 95% measured on the held-out data from the TUH EEG Corpus (3Q’2014)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Predict diagnoses with an F-score (a weighted average of precision and recall) of 0.95 (4Q’2014)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Demonstrate a clinically-relevant system and assess the impact on physician workflow (4Q’2014)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" name="Picture 21" descr="Screen Shot 2013-07-09 at 12.2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2062163"/>
            <a:ext cx="1912937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2965450"/>
            <a:ext cx="1912937" cy="91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525" y="2073275"/>
            <a:ext cx="984250" cy="120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375" y="2884488"/>
            <a:ext cx="866775" cy="97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47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438" y="4192588"/>
            <a:ext cx="3946525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nedcFinal_hires_2400x1600_t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6837" r="18512" b="29217"/>
          <a:stretch/>
        </p:blipFill>
        <p:spPr>
          <a:xfrm>
            <a:off x="7620870" y="189163"/>
            <a:ext cx="1254189" cy="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8225" y="3262313"/>
            <a:ext cx="2570163" cy="2884487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EEG_Research_with_child_tex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r="31934"/>
          <a:stretch/>
        </p:blipFill>
        <p:spPr>
          <a:xfrm>
            <a:off x="319088" y="1270000"/>
            <a:ext cx="1360487" cy="1447800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48000" y="1160463"/>
            <a:ext cx="5122863" cy="1600200"/>
            <a:chOff x="6721799" y="173038"/>
            <a:chExt cx="5122997" cy="1600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1799" y="173038"/>
              <a:ext cx="3330662" cy="16002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65161" y="173038"/>
              <a:ext cx="1779635" cy="16002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ctangle 3"/>
          <p:cNvSpPr txBox="1">
            <a:spLocks/>
          </p:cNvSpPr>
          <p:nvPr/>
        </p:nvSpPr>
        <p:spPr bwMode="auto">
          <a:xfrm>
            <a:off x="430213" y="3246438"/>
            <a:ext cx="39592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 technician administers a 30−minute recording session.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 EEG specialist (neurologist) interprets the EEG.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 EEG report is generated with the diagnosis.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Patient is billed once the report is coded and signed off.</a:t>
            </a:r>
          </a:p>
        </p:txBody>
      </p:sp>
      <p:sp>
        <p:nvSpPr>
          <p:cNvPr id="10" name="Right Arrow 9"/>
          <p:cNvSpPr>
            <a:spLocks noChangeAspect="1"/>
          </p:cNvSpPr>
          <p:nvPr/>
        </p:nvSpPr>
        <p:spPr>
          <a:xfrm>
            <a:off x="2128838" y="1762125"/>
            <a:ext cx="457200" cy="457200"/>
          </a:xfrm>
          <a:prstGeom prst="rightArrow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4627563" y="3070225"/>
            <a:ext cx="1208087" cy="1116013"/>
          </a:xfrm>
          <a:prstGeom prst="bentArrow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Manual </a:t>
            </a:r>
            <a:r>
              <a:rPr lang="en-US" dirty="0">
                <a:solidFill>
                  <a:prstClr val="black"/>
                </a:solidFill>
              </a:rPr>
              <a:t>Interpretation of </a:t>
            </a:r>
            <a:r>
              <a:rPr lang="en-US" dirty="0" smtClean="0">
                <a:solidFill>
                  <a:prstClr val="black"/>
                </a:solidFill>
              </a:rPr>
              <a:t>EEGs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1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Automatic Interpretation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1" y="5325113"/>
            <a:ext cx="8686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US" b="1" dirty="0" smtClean="0">
                <a:latin typeface="Arial"/>
                <a:cs typeface="Arial"/>
              </a:rPr>
              <a:t>Machine learning is used to map signals to event and epoch labels.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US" b="1" dirty="0" smtClean="0">
                <a:latin typeface="Arial"/>
                <a:cs typeface="Arial"/>
              </a:rPr>
              <a:t>Algorithms typically require </a:t>
            </a:r>
            <a:r>
              <a:rPr lang="en-US" b="1" dirty="0" smtClean="0">
                <a:latin typeface="Arial"/>
                <a:cs typeface="Arial"/>
              </a:rPr>
              <a:t>“truth-marked” data for supervised learning.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US" b="1" dirty="0" smtClean="0">
                <a:latin typeface="Arial"/>
                <a:cs typeface="Arial"/>
              </a:rPr>
              <a:t>Such data is very difficult to create for clinical applications.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6080" y="2713754"/>
            <a:ext cx="6065838" cy="2378075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solidFill>
              <a:srgbClr val="CD1E26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0" y="2975688"/>
            <a:ext cx="1628775" cy="1828800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EEG_Research_with_child_tex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r="31934"/>
          <a:stretch/>
        </p:blipFill>
        <p:spPr>
          <a:xfrm>
            <a:off x="474309" y="747893"/>
            <a:ext cx="1360487" cy="1447800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54338" y="668518"/>
            <a:ext cx="5122862" cy="1600200"/>
            <a:chOff x="6721799" y="173038"/>
            <a:chExt cx="5122997" cy="1600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1799" y="173038"/>
              <a:ext cx="3330663" cy="16002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65162" y="173038"/>
              <a:ext cx="1779634" cy="16002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Right Arrow 13"/>
          <p:cNvSpPr>
            <a:spLocks noChangeAspect="1"/>
          </p:cNvSpPr>
          <p:nvPr/>
        </p:nvSpPr>
        <p:spPr>
          <a:xfrm>
            <a:off x="2137657" y="1240018"/>
            <a:ext cx="457200" cy="457200"/>
          </a:xfrm>
          <a:prstGeom prst="rightArrow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U-Turn Arrow 14"/>
          <p:cNvSpPr/>
          <p:nvPr/>
        </p:nvSpPr>
        <p:spPr>
          <a:xfrm rot="5400000">
            <a:off x="7209721" y="2383722"/>
            <a:ext cx="2696982" cy="61277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9999"/>
            </a:avLst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ight Arrow 16"/>
          <p:cNvSpPr>
            <a:spLocks noChangeAspect="1"/>
          </p:cNvSpPr>
          <p:nvPr/>
        </p:nvSpPr>
        <p:spPr>
          <a:xfrm flipH="1">
            <a:off x="6039380" y="3677010"/>
            <a:ext cx="457200" cy="457200"/>
          </a:xfrm>
          <a:prstGeom prst="rightArrow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ight Arrow 17"/>
          <p:cNvSpPr>
            <a:spLocks noChangeAspect="1"/>
          </p:cNvSpPr>
          <p:nvPr/>
        </p:nvSpPr>
        <p:spPr>
          <a:xfrm flipH="1">
            <a:off x="2144713" y="3677010"/>
            <a:ext cx="457200" cy="457200"/>
          </a:xfrm>
          <a:prstGeom prst="rightArrow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738" y="2989799"/>
            <a:ext cx="1489075" cy="1828800"/>
          </a:xfrm>
          <a:prstGeom prst="rect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8450" y="2989799"/>
            <a:ext cx="3071813" cy="1828800"/>
          </a:xfrm>
          <a:prstGeom prst="rect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62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EEG Reports 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25425" y="705878"/>
            <a:ext cx="8841625" cy="539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9863" indent="-169863">
              <a:spcBef>
                <a:spcPct val="0"/>
              </a:spcBef>
              <a:spcAft>
                <a:spcPts val="1200"/>
              </a:spcAft>
            </a:pPr>
            <a:r>
              <a:rPr lang="en-US" b="1" dirty="0">
                <a:latin typeface="Arial"/>
                <a:cs typeface="Arial"/>
              </a:rPr>
              <a:t>Two Types of Reports:</a:t>
            </a:r>
          </a:p>
          <a:p>
            <a:pPr marL="450850" indent="-280988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b="1" dirty="0">
                <a:latin typeface="Arial"/>
                <a:cs typeface="Arial"/>
              </a:rPr>
              <a:t>Preliminary Report: contains a summary diagnosis (usually in a spreadsheet format).</a:t>
            </a:r>
          </a:p>
          <a:p>
            <a:pPr marL="450850" indent="-280988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b="1" dirty="0">
                <a:latin typeface="Arial"/>
                <a:cs typeface="Arial"/>
              </a:rPr>
              <a:t>EEG Report: the final 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“</a:t>
            </a:r>
            <a:r>
              <a:rPr lang="en-US" b="1" dirty="0">
                <a:latin typeface="Arial"/>
                <a:cs typeface="Arial"/>
              </a:rPr>
              <a:t>signed off” report that 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triggers </a:t>
            </a:r>
            <a:r>
              <a:rPr lang="en-US" b="1" dirty="0">
                <a:latin typeface="Arial"/>
                <a:cs typeface="Arial"/>
              </a:rPr>
              <a:t>billing.</a:t>
            </a:r>
          </a:p>
          <a:p>
            <a:pPr marL="169863" indent="-169863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/>
                <a:cs typeface="Arial"/>
              </a:rPr>
              <a:t>Inconsistent Report Formats:</a:t>
            </a:r>
          </a:p>
          <a:p>
            <a:pPr marL="450850" indent="-280988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b="1" dirty="0">
                <a:latin typeface="Arial"/>
                <a:cs typeface="Arial"/>
              </a:rPr>
              <a:t>The format of reporting 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has </a:t>
            </a:r>
            <a:r>
              <a:rPr lang="en-US" b="1" dirty="0">
                <a:latin typeface="Arial"/>
                <a:cs typeface="Arial"/>
              </a:rPr>
              <a:t>changed several </a:t>
            </a:r>
            <a:r>
              <a:rPr lang="en-US" b="1" dirty="0" smtClean="0">
                <a:latin typeface="Arial"/>
                <a:cs typeface="Arial"/>
              </a:rPr>
              <a:t>times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over </a:t>
            </a:r>
            <a:r>
              <a:rPr lang="en-US" b="1" dirty="0">
                <a:latin typeface="Arial"/>
                <a:cs typeface="Arial"/>
              </a:rPr>
              <a:t>the past 12 years.</a:t>
            </a:r>
          </a:p>
          <a:p>
            <a:pPr marL="169863" indent="-169863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latin typeface="Arial"/>
                <a:cs typeface="Arial"/>
              </a:rPr>
              <a:t>Report Databases:</a:t>
            </a:r>
          </a:p>
          <a:p>
            <a:pPr marL="450850" indent="-280988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b="1" dirty="0" err="1">
                <a:latin typeface="Arial"/>
                <a:cs typeface="Arial"/>
              </a:rPr>
              <a:t>MedQuist</a:t>
            </a:r>
            <a:r>
              <a:rPr lang="en-US" b="1" dirty="0">
                <a:latin typeface="Arial"/>
                <a:cs typeface="Arial"/>
              </a:rPr>
              <a:t> (MS Word .rtf)</a:t>
            </a:r>
          </a:p>
          <a:p>
            <a:pPr marL="450850" indent="-280988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b="1" dirty="0">
                <a:latin typeface="Arial"/>
                <a:cs typeface="Arial"/>
              </a:rPr>
              <a:t>Alpha (</a:t>
            </a:r>
            <a:r>
              <a:rPr lang="en-US" b="1" dirty="0" err="1">
                <a:latin typeface="Arial"/>
                <a:cs typeface="Arial"/>
              </a:rPr>
              <a:t>OCR’ed</a:t>
            </a:r>
            <a:r>
              <a:rPr lang="en-US" b="1" dirty="0">
                <a:latin typeface="Arial"/>
                <a:cs typeface="Arial"/>
              </a:rPr>
              <a:t> .</a:t>
            </a:r>
            <a:r>
              <a:rPr lang="en-US" b="1" dirty="0" err="1">
                <a:latin typeface="Arial"/>
                <a:cs typeface="Arial"/>
              </a:rPr>
              <a:t>pdf</a:t>
            </a:r>
            <a:r>
              <a:rPr lang="en-US" b="1" dirty="0">
                <a:latin typeface="Arial"/>
                <a:cs typeface="Arial"/>
              </a:rPr>
              <a:t>)</a:t>
            </a:r>
          </a:p>
          <a:p>
            <a:pPr marL="450850" indent="-280988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b="1" dirty="0">
                <a:latin typeface="Arial"/>
                <a:cs typeface="Arial"/>
              </a:rPr>
              <a:t>EPIC (text)</a:t>
            </a:r>
          </a:p>
          <a:p>
            <a:pPr marL="450850" indent="-280988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b="1" dirty="0" smtClean="0">
                <a:latin typeface="Arial"/>
                <a:cs typeface="Arial"/>
              </a:rPr>
              <a:t>Physician’s Email</a:t>
            </a:r>
            <a:endParaRPr lang="en-US" b="1" dirty="0">
              <a:latin typeface="Arial"/>
              <a:cs typeface="Arial"/>
            </a:endParaRPr>
          </a:p>
          <a:p>
            <a:pPr marL="450850" indent="-280988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b="1" dirty="0">
                <a:latin typeface="Arial"/>
                <a:cs typeface="Arial"/>
              </a:rPr>
              <a:t>Hardcopies (</a:t>
            </a:r>
            <a:r>
              <a:rPr lang="en-US" b="1" dirty="0" err="1">
                <a:latin typeface="Arial"/>
                <a:cs typeface="Arial"/>
              </a:rPr>
              <a:t>OCR’ed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pdf</a:t>
            </a:r>
            <a:r>
              <a:rPr lang="en-US" b="1" dirty="0">
                <a:latin typeface="Arial"/>
                <a:cs typeface="Arial"/>
              </a:rPr>
              <a:t>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t="3894" r="3226" b="18239"/>
          <a:stretch/>
        </p:blipFill>
        <p:spPr bwMode="auto">
          <a:xfrm>
            <a:off x="4120601" y="1594556"/>
            <a:ext cx="4946449" cy="4942682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2582333" y="2469444"/>
            <a:ext cx="1721556" cy="2746023"/>
          </a:xfrm>
          <a:prstGeom prst="straightConnector1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4303889" y="5215467"/>
            <a:ext cx="4388555" cy="62371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6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2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The TUH EEG Corpus 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25425" y="708194"/>
            <a:ext cx="3819289" cy="534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79400" indent="-279400" defTabSz="9144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Number of Sessions:</a:t>
            </a:r>
          </a:p>
          <a:p>
            <a:pPr marL="460375" indent="0" defTabSz="91440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25,000+</a:t>
            </a:r>
          </a:p>
          <a:p>
            <a:pPr marL="279400" indent="-279400" defTabSz="9144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Number of Patients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marL="460375" indent="0" defTabSz="91440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~15,000</a:t>
            </a:r>
          </a:p>
          <a:p>
            <a:pPr marL="460375" indent="0" defTabSz="91440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Frequent Flyer: 42 sessions</a:t>
            </a:r>
          </a:p>
          <a:p>
            <a:pPr marL="279400" indent="-279400" defTabSz="9144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Age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Range (Years):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60375" indent="0" defTabSz="91440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16 to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90+</a:t>
            </a:r>
          </a:p>
          <a:p>
            <a:pPr marL="292100" indent="-292100" defTabSz="9144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Sampling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marL="460375" indent="0" defTabSz="91440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Rates : 250, 256 or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512 Hz</a:t>
            </a:r>
          </a:p>
          <a:p>
            <a:pPr marL="460375" indent="0" defTabSz="91440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Resolution: 16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bits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92100" indent="-292100" defTabSz="91440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Data Format:</a:t>
            </a:r>
          </a:p>
          <a:p>
            <a:pPr marL="460375" indent="0" defTabSz="91440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European Data Format (EDF)</a:t>
            </a:r>
          </a:p>
          <a:p>
            <a:pPr marL="279400" lvl="0" indent="-27940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Number </a:t>
            </a:r>
            <a:r>
              <a:rPr lang="en-US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of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Channels:</a:t>
            </a:r>
            <a:endParaRPr lang="en-US" b="1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460375" indent="0" defTabSz="914400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Variable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044714" y="705878"/>
            <a:ext cx="4854811" cy="2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Variations in channels and electrode labels are very real challenges</a:t>
            </a:r>
          </a:p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Number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channels ranges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from [28, 129] (one annotation channel per EDF file) </a:t>
            </a:r>
          </a:p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Over 90% of the alternate channel assignments can be mapped to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b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standard 10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-20 configuration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71" y="3073889"/>
            <a:ext cx="4070492" cy="3394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The TUH EEG Corpus 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04330" y="3962836"/>
            <a:ext cx="4013672" cy="257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defTabSz="9144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Corpus is growing at a rate of about 2,750 EEGs per year.</a:t>
            </a:r>
          </a:p>
          <a:p>
            <a:pPr marL="177800" indent="-177800" defTabSz="9144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Two general types of EEGs:</a:t>
            </a:r>
          </a:p>
          <a:p>
            <a:pPr marL="450850" lvl="1" indent="-280988" defTabSz="914400">
              <a:spcBef>
                <a:spcPts val="0"/>
              </a:spcBef>
              <a:spcAft>
                <a:spcPts val="600"/>
              </a:spcAft>
              <a:buFont typeface="Wingdings" charset="2"/>
              <a:buChar char="q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Short-term: 20 to 30 minutes</a:t>
            </a:r>
          </a:p>
          <a:p>
            <a:pPr marL="450850" lvl="1" indent="-280988" defTabSz="914400"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Long-term: 18 to 36 hours</a:t>
            </a:r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7800" indent="-177800" defTabSz="9144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2014, more 40-minute EEGs are being administered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329" y="805892"/>
            <a:ext cx="4013672" cy="300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reen Shot 2014-12-07 at 11.01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90583"/>
            <a:ext cx="4470400" cy="304323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33900" y="3962836"/>
            <a:ext cx="4318000" cy="22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defTabSz="9144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A sample EDF header.</a:t>
            </a:r>
          </a:p>
          <a:p>
            <a:pPr marL="177800" indent="-177800" defTabSz="9144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Data has been carefully deidentified (e.g., removal of medical record number, patient name and exact birthdate)</a:t>
            </a:r>
          </a:p>
          <a:p>
            <a:pPr marL="177800" indent="-177800" defTabSz="9144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“Pruned EEGs” are being used.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Manual Annotations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"/>
          <a:stretch/>
        </p:blipFill>
        <p:spPr bwMode="auto">
          <a:xfrm>
            <a:off x="1468980" y="604060"/>
            <a:ext cx="6206041" cy="3615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779" y="4347949"/>
            <a:ext cx="4346222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b="1" dirty="0" smtClean="0">
                <a:latin typeface="Arial"/>
                <a:cs typeface="Arial"/>
              </a:rPr>
              <a:t>Epileptiforms:</a:t>
            </a:r>
            <a:endParaRPr lang="en-US" b="1" dirty="0">
              <a:latin typeface="Arial"/>
              <a:cs typeface="Arial"/>
            </a:endParaRPr>
          </a:p>
          <a:p>
            <a:pPr marL="687388" lvl="1" indent="-352425">
              <a:spcAft>
                <a:spcPts val="600"/>
              </a:spcAft>
              <a:buFont typeface="+mj-lt"/>
              <a:buAutoNum type="arabicParenR"/>
            </a:pPr>
            <a:r>
              <a:rPr lang="en-US" b="1" dirty="0" smtClean="0">
                <a:latin typeface="Arial"/>
                <a:cs typeface="Arial"/>
              </a:rPr>
              <a:t>SPSW: spike </a:t>
            </a:r>
            <a:r>
              <a:rPr lang="en-US" b="1" dirty="0">
                <a:latin typeface="Arial"/>
                <a:cs typeface="Arial"/>
              </a:rPr>
              <a:t>and sharp </a:t>
            </a:r>
            <a:r>
              <a:rPr lang="en-US" b="1" dirty="0" smtClean="0">
                <a:latin typeface="Arial"/>
                <a:cs typeface="Arial"/>
              </a:rPr>
              <a:t>wave</a:t>
            </a:r>
            <a:endParaRPr lang="en-US" b="1" dirty="0">
              <a:latin typeface="Arial"/>
              <a:cs typeface="Arial"/>
            </a:endParaRPr>
          </a:p>
          <a:p>
            <a:pPr marL="687388" lvl="1" indent="-352425">
              <a:spcAft>
                <a:spcPts val="600"/>
              </a:spcAft>
              <a:buFont typeface="+mj-lt"/>
              <a:buAutoNum type="arabicParenR"/>
            </a:pPr>
            <a:r>
              <a:rPr lang="en-US" b="1" dirty="0" smtClean="0">
                <a:latin typeface="Arial"/>
                <a:cs typeface="Arial"/>
              </a:rPr>
              <a:t>GPED: generalized </a:t>
            </a:r>
            <a:r>
              <a:rPr lang="en-US" b="1" dirty="0">
                <a:latin typeface="Arial"/>
                <a:cs typeface="Arial"/>
              </a:rPr>
              <a:t>periodic epileptiform </a:t>
            </a:r>
            <a:r>
              <a:rPr lang="en-US" b="1" dirty="0" smtClean="0">
                <a:latin typeface="Arial"/>
                <a:cs typeface="Arial"/>
              </a:rPr>
              <a:t>discharges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and </a:t>
            </a:r>
            <a:r>
              <a:rPr lang="en-US" b="1" dirty="0">
                <a:latin typeface="Arial"/>
                <a:cs typeface="Arial"/>
              </a:rPr>
              <a:t>triphasic</a:t>
            </a:r>
          </a:p>
          <a:p>
            <a:pPr marL="687388" lvl="1" indent="-352425">
              <a:spcAft>
                <a:spcPts val="600"/>
              </a:spcAft>
              <a:buFont typeface="+mj-lt"/>
              <a:buAutoNum type="arabicParenR"/>
            </a:pPr>
            <a:r>
              <a:rPr lang="en-US" b="1" dirty="0" smtClean="0">
                <a:latin typeface="Arial"/>
                <a:cs typeface="Arial"/>
              </a:rPr>
              <a:t>PLED: periodic </a:t>
            </a:r>
            <a:r>
              <a:rPr lang="en-US" b="1" dirty="0">
                <a:latin typeface="Arial"/>
                <a:cs typeface="Arial"/>
              </a:rPr>
              <a:t>lateralized epileptiform </a:t>
            </a:r>
            <a:r>
              <a:rPr lang="en-US" b="1" dirty="0" smtClean="0">
                <a:latin typeface="Arial"/>
                <a:cs typeface="Arial"/>
              </a:rPr>
              <a:t>discharges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3178" y="4333838"/>
            <a:ext cx="4233333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b="1" dirty="0" smtClean="0">
                <a:latin typeface="Arial"/>
                <a:cs typeface="Arial"/>
              </a:rPr>
              <a:t>Background:</a:t>
            </a:r>
            <a:endParaRPr lang="en-US" b="1" dirty="0">
              <a:latin typeface="Arial"/>
              <a:cs typeface="Arial"/>
            </a:endParaRPr>
          </a:p>
          <a:p>
            <a:pPr marL="687388" lvl="1" indent="-352425">
              <a:spcAft>
                <a:spcPts val="600"/>
              </a:spcAft>
              <a:buFont typeface="+mj-lt"/>
              <a:buAutoNum type="arabicParenR" startAt="4"/>
            </a:pPr>
            <a:r>
              <a:rPr lang="en-US" b="1" dirty="0">
                <a:latin typeface="Arial"/>
                <a:cs typeface="Arial"/>
              </a:rPr>
              <a:t>ARTF: Artifact</a:t>
            </a:r>
          </a:p>
          <a:p>
            <a:pPr marL="687388" lvl="1" indent="-352425">
              <a:spcAft>
                <a:spcPts val="600"/>
              </a:spcAft>
              <a:buFont typeface="+mj-lt"/>
              <a:buAutoNum type="arabicParenR" startAt="4"/>
            </a:pPr>
            <a:r>
              <a:rPr lang="en-US" b="1" dirty="0" smtClean="0">
                <a:latin typeface="Arial"/>
                <a:cs typeface="Arial"/>
              </a:rPr>
              <a:t>EYBL: Eye Blink</a:t>
            </a:r>
          </a:p>
          <a:p>
            <a:pPr marL="687388" lvl="1" indent="-352425">
              <a:spcAft>
                <a:spcPts val="600"/>
              </a:spcAft>
              <a:buFont typeface="+mj-lt"/>
              <a:buAutoNum type="arabicParenR" startAt="4"/>
            </a:pPr>
            <a:r>
              <a:rPr lang="en-US" b="1" dirty="0" smtClean="0">
                <a:latin typeface="Arial"/>
                <a:cs typeface="Arial"/>
              </a:rPr>
              <a:t>BCKG: Background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02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Two-Level Machine Learning Architecture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3644" y="693251"/>
            <a:ext cx="9053809" cy="5414272"/>
            <a:chOff x="48907" y="236293"/>
            <a:chExt cx="9053809" cy="54142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3491" t="9731" r="5215" b="41039"/>
            <a:stretch/>
          </p:blipFill>
          <p:spPr>
            <a:xfrm>
              <a:off x="48907" y="236293"/>
              <a:ext cx="2325330" cy="753174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 rot="5400000">
              <a:off x="965272" y="2316568"/>
              <a:ext cx="457200" cy="334919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572" y="1643292"/>
              <a:ext cx="1257964" cy="5232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Feature Extraction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6691" y="2980974"/>
              <a:ext cx="1257964" cy="5232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Sequential Modeler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87725" y="3004735"/>
              <a:ext cx="1257964" cy="5232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Post</a:t>
              </a:r>
              <a:br>
                <a:rPr lang="en-US" sz="1400" b="1" dirty="0" smtClean="0">
                  <a:latin typeface="Arial"/>
                  <a:cs typeface="Arial"/>
                </a:rPr>
              </a:br>
              <a:r>
                <a:rPr lang="en-US" sz="1400" b="1" dirty="0" smtClean="0">
                  <a:latin typeface="Arial"/>
                  <a:cs typeface="Arial"/>
                </a:rPr>
                <a:t>Processor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179861" y="3108800"/>
              <a:ext cx="457200" cy="334919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/>
                <a:cs typeface="Arial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03788" y="2803756"/>
              <a:ext cx="2194326" cy="939218"/>
              <a:chOff x="1107876" y="2582236"/>
              <a:chExt cx="2194326" cy="939218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107876" y="2582236"/>
                <a:ext cx="1432326" cy="1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260276" y="2734636"/>
                <a:ext cx="1432326" cy="1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412676" y="2887036"/>
                <a:ext cx="1432326" cy="1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565076" y="3039436"/>
                <a:ext cx="1432326" cy="1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717476" y="3191836"/>
                <a:ext cx="1432326" cy="1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869876" y="3344236"/>
                <a:ext cx="1432326" cy="1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09383" y="2181284"/>
              <a:ext cx="939218" cy="2194326"/>
              <a:chOff x="5684749" y="2043291"/>
              <a:chExt cx="939218" cy="2194326"/>
            </a:xfrm>
          </p:grpSpPr>
          <p:sp>
            <p:nvSpPr>
              <p:cNvPr id="36" name="Rectangle 35"/>
              <p:cNvSpPr/>
              <p:nvPr/>
            </p:nvSpPr>
            <p:spPr>
              <a:xfrm rot="5400000">
                <a:off x="5057195" y="2670845"/>
                <a:ext cx="1432326" cy="1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5209595" y="2823245"/>
                <a:ext cx="1432326" cy="1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5400000">
                <a:off x="5361995" y="2975645"/>
                <a:ext cx="1432326" cy="1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5400000">
                <a:off x="5514395" y="3128045"/>
                <a:ext cx="1432326" cy="1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5400000">
                <a:off x="5666795" y="3280445"/>
                <a:ext cx="1432326" cy="1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5400000">
                <a:off x="5819195" y="3432845"/>
                <a:ext cx="1432326" cy="1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5756693" y="3108800"/>
              <a:ext cx="457200" cy="334919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/>
                <a:cs typeface="Arial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16200000" flipV="1">
              <a:off x="3286922" y="3674751"/>
              <a:ext cx="457200" cy="334919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/>
                <a:cs typeface="Arial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2268582" y="3093496"/>
              <a:ext cx="457200" cy="334919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/>
                <a:cs typeface="Arial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7638414" y="3103838"/>
              <a:ext cx="457200" cy="334919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44752" y="3004735"/>
              <a:ext cx="1257964" cy="52322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Epoch</a:t>
              </a:r>
            </a:p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Label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965272" y="1156206"/>
              <a:ext cx="457200" cy="334919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/>
                <a:cs typeface="Arial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3256" t="3834" r="5037" b="42288"/>
            <a:stretch/>
          </p:blipFill>
          <p:spPr>
            <a:xfrm>
              <a:off x="1840914" y="4223210"/>
              <a:ext cx="3329434" cy="103244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82950" y="3767975"/>
              <a:ext cx="1257964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Epoch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85461" y="1771990"/>
              <a:ext cx="1257964" cy="73866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Temporal and Spatial</a:t>
              </a:r>
              <a:br>
                <a:rPr lang="en-US" sz="1400" b="1" dirty="0" smtClean="0">
                  <a:latin typeface="Arial"/>
                  <a:cs typeface="Arial"/>
                </a:rPr>
              </a:br>
              <a:r>
                <a:rPr lang="en-US" sz="1400" b="1" dirty="0" smtClean="0">
                  <a:latin typeface="Arial"/>
                  <a:cs typeface="Arial"/>
                </a:rPr>
                <a:t>Context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40914" y="5299456"/>
              <a:ext cx="3198087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Hidden Markov Models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 rot="16200000" flipV="1">
              <a:off x="6732195" y="3674750"/>
              <a:ext cx="457200" cy="334919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/>
                <a:cs typeface="Arial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9802" y="4223210"/>
              <a:ext cx="1255887" cy="103244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057251" y="5342788"/>
              <a:ext cx="2038363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Finite State Machine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Unsupervised Training Through Active Learning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8" name="Imagen 5"/>
          <p:cNvPicPr/>
          <p:nvPr/>
        </p:nvPicPr>
        <p:blipFill rotWithShape="1">
          <a:blip r:embed="rId3"/>
          <a:srcRect t="19255" b="17480"/>
          <a:stretch/>
        </p:blipFill>
        <p:spPr>
          <a:xfrm>
            <a:off x="284480" y="824178"/>
            <a:ext cx="8300720" cy="3749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778" y="4531392"/>
            <a:ext cx="869244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b="1" dirty="0" smtClean="0">
                <a:latin typeface="Arial"/>
                <a:cs typeface="Arial"/>
              </a:rPr>
              <a:t>Active Learning:</a:t>
            </a:r>
            <a:endParaRPr lang="en-US" b="1" dirty="0">
              <a:latin typeface="Arial"/>
              <a:cs typeface="Arial"/>
            </a:endParaRPr>
          </a:p>
          <a:p>
            <a:pPr marL="577850" lvl="1" indent="-242888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Seed models with a small amount of transcribed data using reports that clearly indicate the existence of the desired events.</a:t>
            </a:r>
          </a:p>
          <a:p>
            <a:pPr marL="577850" lvl="1" indent="-242888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Classify the data.</a:t>
            </a:r>
          </a:p>
          <a:p>
            <a:pPr marL="577850" lvl="1" indent="-242888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Train models based on generated labels.</a:t>
            </a:r>
          </a:p>
          <a:p>
            <a:pPr marL="577850" lvl="1" indent="-242888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Select high confidence data and iterate.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36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6026</TotalTime>
  <Words>1187</Words>
  <Application>Microsoft Macintosh PowerPoint</Application>
  <PresentationFormat>On-screen Show (4:3)</PresentationFormat>
  <Paragraphs>161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ISIP Content Slide</vt:lpstr>
      <vt:lpstr>ISIP Title Slide</vt:lpstr>
      <vt:lpstr>1_ISIP Content Slide</vt:lpstr>
      <vt:lpstr>Custom Design</vt:lpstr>
      <vt:lpstr>1_ISIP Title Slide</vt:lpstr>
      <vt:lpstr>2_ISIP Content Slide</vt:lpstr>
      <vt:lpstr>PowerPoint Presentation</vt:lpstr>
      <vt:lpstr>PowerPoint Presentation</vt:lpstr>
      <vt:lpstr>Automatic Interpretation </vt:lpstr>
      <vt:lpstr>EEG Reports </vt:lpstr>
      <vt:lpstr>The TUH EEG Corpus </vt:lpstr>
      <vt:lpstr>The TUH EEG Corpus </vt:lpstr>
      <vt:lpstr>Manual Annotations</vt:lpstr>
      <vt:lpstr>Two-Level Machine Learning Architecture</vt:lpstr>
      <vt:lpstr>Unsupervised Training Through Active Learning</vt:lpstr>
      <vt:lpstr>Performance on TUH EEG</vt:lpstr>
      <vt:lpstr>Analysis of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Joseph Picone</cp:lastModifiedBy>
  <cp:revision>389</cp:revision>
  <dcterms:created xsi:type="dcterms:W3CDTF">2012-05-05T20:20:58Z</dcterms:created>
  <dcterms:modified xsi:type="dcterms:W3CDTF">2014-12-12T00:59:33Z</dcterms:modified>
</cp:coreProperties>
</file>