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11480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5363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814" autoAdjust="0"/>
  </p:normalViewPr>
  <p:slideViewPr>
    <p:cSldViewPr snapToObjects="1">
      <p:cViewPr varScale="1">
        <p:scale>
          <a:sx n="22" d="100"/>
          <a:sy n="22" d="100"/>
        </p:scale>
        <p:origin x="-3320" y="-208"/>
      </p:cViewPr>
      <p:guideLst>
        <p:guide orient="horz" pos="25559"/>
        <p:guide orient="horz" pos="18540"/>
        <p:guide orient="horz" pos="11160"/>
        <p:guide orient="horz" pos="360"/>
        <p:guide orient="horz" pos="3780"/>
        <p:guide pos="287"/>
        <p:guide pos="20447"/>
        <p:guide pos="13680"/>
        <p:guide pos="6768"/>
        <p:guide pos="7056"/>
        <p:guide pos="1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2782553"/>
            <a:ext cx="27980640" cy="882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3317200"/>
            <a:ext cx="23042880" cy="10515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647832"/>
            <a:ext cx="7406640" cy="3510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647832"/>
            <a:ext cx="21671280" cy="3510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3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6441403"/>
            <a:ext cx="27980640" cy="817245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7440284"/>
            <a:ext cx="27980640" cy="9001123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9601207"/>
            <a:ext cx="14538960" cy="27155778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9601207"/>
            <a:ext cx="14538960" cy="27155778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8" y="9210680"/>
            <a:ext cx="14544677" cy="3838572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8" y="13049252"/>
            <a:ext cx="14544677" cy="23707728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210680"/>
            <a:ext cx="14550390" cy="3838572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049252"/>
            <a:ext cx="14550390" cy="23707728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7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0" y="1638300"/>
            <a:ext cx="10829927" cy="69723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638306"/>
            <a:ext cx="18402300" cy="35118679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30" y="8610606"/>
            <a:ext cx="10829927" cy="28146379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8803602"/>
            <a:ext cx="19751040" cy="3400429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676650"/>
            <a:ext cx="19751040" cy="2468880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2204030"/>
            <a:ext cx="19751040" cy="4829173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647828"/>
            <a:ext cx="29626560" cy="68580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601207"/>
            <a:ext cx="29626560" cy="27155778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8138104"/>
            <a:ext cx="7680960" cy="219075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C376-8E5D-AB41-8534-9747E6E467A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8138104"/>
            <a:ext cx="10424160" cy="219075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8138104"/>
            <a:ext cx="7680960" cy="219075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2E5B-EF0D-4B48-B988-FD480652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483795" y="152403"/>
            <a:ext cx="32041484" cy="3108543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en-US" sz="10100" dirty="0"/>
              <a:t>Accelerating the Rate of Technology Development in Neural Engineering Through a Common Evaluation Paradigm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9558836" y="3124199"/>
            <a:ext cx="138007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Iyad Obeid PhD, Joseph Picone PhD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207084" y="4139204"/>
            <a:ext cx="14614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953735"/>
                </a:solidFill>
              </a:rPr>
              <a:t>Temple University, Philadelphia, Pennsylvania</a:t>
            </a:r>
            <a:endParaRPr lang="en-US" sz="6000" i="1" dirty="0">
              <a:solidFill>
                <a:srgbClr val="953735"/>
              </a:solidFill>
            </a:endParaRPr>
          </a:p>
        </p:txBody>
      </p:sp>
      <p:pic>
        <p:nvPicPr>
          <p:cNvPr id="143" name="Picture 142" descr="isi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714" y="2954814"/>
            <a:ext cx="2699827" cy="2607787"/>
          </a:xfrm>
          <a:prstGeom prst="rect">
            <a:avLst/>
          </a:prstGeom>
        </p:spPr>
      </p:pic>
      <p:pic>
        <p:nvPicPr>
          <p:cNvPr id="144" name="Picture 32"/>
          <p:cNvPicPr>
            <a:picLocks noChangeAspect="1" noChangeArrowheads="1"/>
          </p:cNvPicPr>
          <p:nvPr/>
        </p:nvPicPr>
        <p:blipFill>
          <a:blip r:embed="rId3">
            <a:lum bright="-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330" y="3460236"/>
            <a:ext cx="4957380" cy="20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4"/>
          <a:srcRect r="88502"/>
          <a:stretch/>
        </p:blipFill>
        <p:spPr>
          <a:xfrm>
            <a:off x="625616" y="3460237"/>
            <a:ext cx="1825918" cy="2043145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17281" y="5976178"/>
            <a:ext cx="10226923" cy="8480499"/>
            <a:chOff x="517277" y="5976176"/>
            <a:chExt cx="10226923" cy="8480500"/>
          </a:xfrm>
        </p:grpSpPr>
        <p:sp>
          <p:nvSpPr>
            <p:cNvPr id="147" name="TextBox 146"/>
            <p:cNvSpPr txBox="1"/>
            <p:nvPr/>
          </p:nvSpPr>
          <p:spPr>
            <a:xfrm>
              <a:off x="517277" y="5976176"/>
              <a:ext cx="10226923" cy="8248412"/>
            </a:xfrm>
            <a:prstGeom prst="rect">
              <a:avLst/>
            </a:prstGeom>
            <a:noFill/>
          </p:spPr>
          <p:txBody>
            <a:bodyPr wrap="square" lIns="182880" rIns="182880" rtlCol="0">
              <a:spAutoFit/>
            </a:bodyPr>
            <a:lstStyle/>
            <a:p>
              <a:r>
                <a:rPr lang="en-US" sz="5400" b="1" dirty="0" smtClean="0"/>
                <a:t>Abstract</a:t>
              </a:r>
            </a:p>
            <a:p>
              <a:r>
                <a:rPr lang="en-US" sz="3400" dirty="0"/>
                <a:t>The Neural Engineering Data Consortium (NEDC) is being launched to focus the research community on high-impact, common-interest neural engineering research questions. Critically, the NEDC will also generate and curate massive data sets to support statistically significant data-driven solutions to those problems. Competition-based evaluations on common data will </a:t>
              </a:r>
              <a:r>
                <a:rPr lang="en-US" sz="3400" dirty="0" smtClean="0"/>
                <a:t>drive </a:t>
              </a:r>
              <a:r>
                <a:rPr lang="en-US" sz="3400" dirty="0"/>
                <a:t>progress by incentivizing </a:t>
              </a:r>
              <a:r>
                <a:rPr lang="en-US" sz="3400" dirty="0" smtClean="0"/>
                <a:t>innovation, </a:t>
              </a:r>
              <a:r>
                <a:rPr lang="en-US" sz="3400" dirty="0"/>
                <a:t>especially from unfunded groups that are unable to generate their own data. </a:t>
              </a:r>
              <a:r>
                <a:rPr lang="en-US" sz="3400" dirty="0" smtClean="0"/>
                <a:t>NEDC’s first dataset will be the Temple </a:t>
              </a:r>
              <a:r>
                <a:rPr lang="en-US" sz="3400" dirty="0"/>
                <a:t>University Hospital EEG Corpus (TUH-EEG</a:t>
              </a:r>
              <a:r>
                <a:rPr lang="en-US" sz="3400" dirty="0" smtClean="0"/>
                <a:t>), which </a:t>
              </a:r>
              <a:r>
                <a:rPr lang="en-US" sz="3400" dirty="0"/>
                <a:t>will be the world’s largest publicly available database of clinical EEG data. The complete corpus is expected to be freely available by the end of 2013.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17277" y="6019800"/>
              <a:ext cx="10226923" cy="8436876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7281" y="14935200"/>
            <a:ext cx="10226923" cy="9982201"/>
            <a:chOff x="517277" y="12725401"/>
            <a:chExt cx="10226923" cy="9982200"/>
          </a:xfrm>
        </p:grpSpPr>
        <p:sp>
          <p:nvSpPr>
            <p:cNvPr id="150" name="Rectangle 149"/>
            <p:cNvSpPr/>
            <p:nvPr/>
          </p:nvSpPr>
          <p:spPr>
            <a:xfrm>
              <a:off x="517277" y="12725401"/>
              <a:ext cx="10226923" cy="9982200"/>
            </a:xfrm>
            <a:prstGeom prst="rect">
              <a:avLst/>
            </a:prstGeom>
            <a:noFill/>
            <a:ln w="762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83017" y="12801600"/>
              <a:ext cx="998498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Existing Research &amp; Funding Model</a:t>
              </a:r>
              <a:endParaRPr lang="en-US" sz="5400" b="1" dirty="0"/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2066982" y="14630400"/>
              <a:ext cx="7153218" cy="4873170"/>
              <a:chOff x="18042889" y="16996827"/>
              <a:chExt cx="7153218" cy="487317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8042889" y="16996827"/>
                <a:ext cx="1036697" cy="486697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Funding Agencies</a:t>
                </a:r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>
                <a:off x="19261934" y="16996827"/>
                <a:ext cx="5934173" cy="1263480"/>
                <a:chOff x="2035446" y="1595490"/>
                <a:chExt cx="5934173" cy="1263480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4276380" y="1595490"/>
                  <a:ext cx="1140368" cy="126348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PI</a:t>
                  </a:r>
                </a:p>
              </p:txBody>
            </p:sp>
            <p:grpSp>
              <p:nvGrpSpPr>
                <p:cNvPr id="250" name="Group 249"/>
                <p:cNvGrpSpPr/>
                <p:nvPr/>
              </p:nvGrpSpPr>
              <p:grpSpPr>
                <a:xfrm rot="5400000">
                  <a:off x="2449200" y="1181736"/>
                  <a:ext cx="1263479" cy="2090988"/>
                  <a:chOff x="6971795" y="2847654"/>
                  <a:chExt cx="1263479" cy="2090988"/>
                </a:xfrm>
              </p:grpSpPr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6971795" y="2847654"/>
                    <a:ext cx="576665" cy="2050455"/>
                    <a:chOff x="816401" y="2536663"/>
                    <a:chExt cx="576665" cy="2050455"/>
                  </a:xfrm>
                </p:grpSpPr>
                <p:sp>
                  <p:nvSpPr>
                    <p:cNvPr id="258" name="Up Arrow 257"/>
                    <p:cNvSpPr/>
                    <p:nvPr/>
                  </p:nvSpPr>
                  <p:spPr>
                    <a:xfrm rot="10800000" flipH="1">
                      <a:off x="816401" y="2536663"/>
                      <a:ext cx="576665" cy="2050455"/>
                    </a:xfrm>
                    <a:prstGeom prst="upArrow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9" name="TextBox 258"/>
                    <p:cNvSpPr txBox="1"/>
                    <p:nvPr/>
                  </p:nvSpPr>
                  <p:spPr>
                    <a:xfrm rot="16200000">
                      <a:off x="198438" y="3431546"/>
                      <a:ext cx="1760774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Research Question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55" name="Group 254"/>
                  <p:cNvGrpSpPr/>
                  <p:nvPr/>
                </p:nvGrpSpPr>
                <p:grpSpPr>
                  <a:xfrm rot="10800000">
                    <a:off x="7658609" y="2888187"/>
                    <a:ext cx="576665" cy="2050455"/>
                    <a:chOff x="816401" y="2536663"/>
                    <a:chExt cx="576665" cy="2050455"/>
                  </a:xfrm>
                </p:grpSpPr>
                <p:sp>
                  <p:nvSpPr>
                    <p:cNvPr id="256" name="Up Arrow 255"/>
                    <p:cNvSpPr/>
                    <p:nvPr/>
                  </p:nvSpPr>
                  <p:spPr>
                    <a:xfrm rot="10800000" flipH="1">
                      <a:off x="816401" y="2536663"/>
                      <a:ext cx="576665" cy="2050455"/>
                    </a:xfrm>
                    <a:prstGeom prst="upArrow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7" name="TextBox 256"/>
                    <p:cNvSpPr txBox="1"/>
                    <p:nvPr/>
                  </p:nvSpPr>
                  <p:spPr>
                    <a:xfrm rot="5400000">
                      <a:off x="800802" y="3431554"/>
                      <a:ext cx="659698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Money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51" name="Rectangle 250"/>
                <p:cNvSpPr/>
                <p:nvPr/>
              </p:nvSpPr>
              <p:spPr>
                <a:xfrm>
                  <a:off x="5714801" y="1642564"/>
                  <a:ext cx="2254818" cy="353845"/>
                </a:xfrm>
                <a:prstGeom prst="rect">
                  <a:avLst/>
                </a:prstGeom>
                <a:solidFill>
                  <a:srgbClr val="7F7F7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5714801" y="2053255"/>
                  <a:ext cx="2254818" cy="353845"/>
                </a:xfrm>
                <a:prstGeom prst="rect">
                  <a:avLst/>
                </a:prstGeom>
                <a:solidFill>
                  <a:srgbClr val="7F7F7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Methods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5714801" y="2463946"/>
                  <a:ext cx="2254818" cy="353845"/>
                </a:xfrm>
                <a:prstGeom prst="rect">
                  <a:avLst/>
                </a:prstGeom>
                <a:solidFill>
                  <a:srgbClr val="7F7F7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Results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" name="Group 224"/>
              <p:cNvGrpSpPr/>
              <p:nvPr/>
            </p:nvGrpSpPr>
            <p:grpSpPr>
              <a:xfrm>
                <a:off x="19261933" y="18801672"/>
                <a:ext cx="5934173" cy="1263480"/>
                <a:chOff x="2035446" y="1595490"/>
                <a:chExt cx="5934173" cy="1263480"/>
              </a:xfrm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4276380" y="1595490"/>
                  <a:ext cx="1140368" cy="126348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PI</a:t>
                  </a:r>
                </a:p>
              </p:txBody>
            </p:sp>
            <p:grpSp>
              <p:nvGrpSpPr>
                <p:cNvPr id="239" name="Group 238"/>
                <p:cNvGrpSpPr/>
                <p:nvPr/>
              </p:nvGrpSpPr>
              <p:grpSpPr>
                <a:xfrm rot="5400000">
                  <a:off x="2449200" y="1181736"/>
                  <a:ext cx="1263479" cy="2090988"/>
                  <a:chOff x="6971795" y="2847654"/>
                  <a:chExt cx="1263479" cy="2090988"/>
                </a:xfrm>
              </p:grpSpPr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6971795" y="2847654"/>
                    <a:ext cx="576665" cy="2050455"/>
                    <a:chOff x="816401" y="2536663"/>
                    <a:chExt cx="576665" cy="2050455"/>
                  </a:xfrm>
                </p:grpSpPr>
                <p:sp>
                  <p:nvSpPr>
                    <p:cNvPr id="247" name="Up Arrow 246"/>
                    <p:cNvSpPr/>
                    <p:nvPr/>
                  </p:nvSpPr>
                  <p:spPr>
                    <a:xfrm flipH="1" flipV="1">
                      <a:off x="816401" y="2536663"/>
                      <a:ext cx="576665" cy="2050455"/>
                    </a:xfrm>
                    <a:prstGeom prst="upArrow">
                      <a:avLst/>
                    </a:prstGeom>
                    <a:gradFill>
                      <a:lin ang="0" scaled="0"/>
                    </a:gra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48" name="TextBox 247"/>
                    <p:cNvSpPr txBox="1"/>
                    <p:nvPr/>
                  </p:nvSpPr>
                  <p:spPr>
                    <a:xfrm rot="16200000">
                      <a:off x="198438" y="3431546"/>
                      <a:ext cx="1760774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Research Question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4" name="Group 243"/>
                  <p:cNvGrpSpPr/>
                  <p:nvPr/>
                </p:nvGrpSpPr>
                <p:grpSpPr>
                  <a:xfrm rot="10800000">
                    <a:off x="7658609" y="2888187"/>
                    <a:ext cx="576665" cy="2050455"/>
                    <a:chOff x="816401" y="2536663"/>
                    <a:chExt cx="576665" cy="2050455"/>
                  </a:xfrm>
                </p:grpSpPr>
                <p:sp>
                  <p:nvSpPr>
                    <p:cNvPr id="245" name="Up Arrow 244"/>
                    <p:cNvSpPr/>
                    <p:nvPr/>
                  </p:nvSpPr>
                  <p:spPr>
                    <a:xfrm rot="10800000" flipH="1">
                      <a:off x="816401" y="2536663"/>
                      <a:ext cx="576665" cy="2050455"/>
                    </a:xfrm>
                    <a:prstGeom prst="upArrow">
                      <a:avLst/>
                    </a:prstGeom>
                    <a:gradFill>
                      <a:lin ang="0" scaled="0"/>
                    </a:gra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46" name="TextBox 245"/>
                    <p:cNvSpPr txBox="1"/>
                    <p:nvPr/>
                  </p:nvSpPr>
                  <p:spPr>
                    <a:xfrm rot="5400000">
                      <a:off x="800805" y="3431553"/>
                      <a:ext cx="659698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Money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0" name="Rectangle 239"/>
                <p:cNvSpPr/>
                <p:nvPr/>
              </p:nvSpPr>
              <p:spPr>
                <a:xfrm>
                  <a:off x="5714801" y="1642564"/>
                  <a:ext cx="2254818" cy="353845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5714801" y="2053255"/>
                  <a:ext cx="2254818" cy="353845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Methods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5714801" y="2463946"/>
                  <a:ext cx="2254818" cy="353845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Results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19261932" y="20606517"/>
                <a:ext cx="5934173" cy="1263480"/>
                <a:chOff x="2035446" y="1595490"/>
                <a:chExt cx="5934173" cy="1263480"/>
              </a:xfrm>
            </p:grpSpPr>
            <p:sp>
              <p:nvSpPr>
                <p:cNvPr id="227" name="Rectangle 226"/>
                <p:cNvSpPr/>
                <p:nvPr/>
              </p:nvSpPr>
              <p:spPr>
                <a:xfrm>
                  <a:off x="4276380" y="1595490"/>
                  <a:ext cx="1140368" cy="1263480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PI</a:t>
                  </a:r>
                </a:p>
              </p:txBody>
            </p:sp>
            <p:grpSp>
              <p:nvGrpSpPr>
                <p:cNvPr id="228" name="Group 227"/>
                <p:cNvGrpSpPr/>
                <p:nvPr/>
              </p:nvGrpSpPr>
              <p:grpSpPr>
                <a:xfrm rot="5400000">
                  <a:off x="2449200" y="1181736"/>
                  <a:ext cx="1263479" cy="2090988"/>
                  <a:chOff x="6971795" y="2847654"/>
                  <a:chExt cx="1263479" cy="2090988"/>
                </a:xfrm>
              </p:grpSpPr>
              <p:grpSp>
                <p:nvGrpSpPr>
                  <p:cNvPr id="232" name="Group 231"/>
                  <p:cNvGrpSpPr/>
                  <p:nvPr/>
                </p:nvGrpSpPr>
                <p:grpSpPr>
                  <a:xfrm>
                    <a:off x="6971795" y="2847654"/>
                    <a:ext cx="576665" cy="2050455"/>
                    <a:chOff x="816401" y="2536663"/>
                    <a:chExt cx="576665" cy="2050455"/>
                  </a:xfrm>
                </p:grpSpPr>
                <p:sp>
                  <p:nvSpPr>
                    <p:cNvPr id="236" name="Up Arrow 235"/>
                    <p:cNvSpPr/>
                    <p:nvPr/>
                  </p:nvSpPr>
                  <p:spPr>
                    <a:xfrm flipH="1" flipV="1">
                      <a:off x="816401" y="2536663"/>
                      <a:ext cx="576665" cy="2050455"/>
                    </a:xfrm>
                    <a:prstGeom prst="upArrow">
                      <a:avLst/>
                    </a:prstGeom>
                    <a:gradFill>
                      <a:lin ang="0" scaled="0"/>
                    </a:gra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7" name="TextBox 236"/>
                    <p:cNvSpPr txBox="1"/>
                    <p:nvPr/>
                  </p:nvSpPr>
                  <p:spPr>
                    <a:xfrm rot="16200000" flipH="1">
                      <a:off x="198439" y="3431546"/>
                      <a:ext cx="1760774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Research Question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33" name="Group 232"/>
                  <p:cNvGrpSpPr/>
                  <p:nvPr/>
                </p:nvGrpSpPr>
                <p:grpSpPr>
                  <a:xfrm rot="10800000">
                    <a:off x="7658609" y="2888187"/>
                    <a:ext cx="576665" cy="2050455"/>
                    <a:chOff x="816401" y="2536663"/>
                    <a:chExt cx="576665" cy="2050455"/>
                  </a:xfrm>
                </p:grpSpPr>
                <p:sp>
                  <p:nvSpPr>
                    <p:cNvPr id="234" name="Up Arrow 233"/>
                    <p:cNvSpPr/>
                    <p:nvPr/>
                  </p:nvSpPr>
                  <p:spPr>
                    <a:xfrm rot="10800000" flipH="1">
                      <a:off x="816401" y="2536663"/>
                      <a:ext cx="576665" cy="2050455"/>
                    </a:xfrm>
                    <a:prstGeom prst="upArrow">
                      <a:avLst/>
                    </a:prstGeom>
                    <a:gradFill>
                      <a:lin ang="0" scaled="0"/>
                    </a:gra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5" name="TextBox 234"/>
                    <p:cNvSpPr txBox="1"/>
                    <p:nvPr/>
                  </p:nvSpPr>
                  <p:spPr>
                    <a:xfrm rot="5400000">
                      <a:off x="800805" y="3431553"/>
                      <a:ext cx="659698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Money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29" name="Rectangle 228"/>
                <p:cNvSpPr/>
                <p:nvPr/>
              </p:nvSpPr>
              <p:spPr>
                <a:xfrm>
                  <a:off x="5714801" y="1642564"/>
                  <a:ext cx="2254818" cy="353845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Data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5714801" y="2053255"/>
                  <a:ext cx="2254818" cy="353845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Methods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5714801" y="2463946"/>
                  <a:ext cx="2254818" cy="353845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 smtClean="0">
                      <a:solidFill>
                        <a:srgbClr val="000000"/>
                      </a:solidFill>
                    </a:rPr>
                    <a:t>Results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2" name="TextBox 221"/>
            <p:cNvSpPr txBox="1"/>
            <p:nvPr/>
          </p:nvSpPr>
          <p:spPr>
            <a:xfrm>
              <a:off x="838200" y="19507200"/>
              <a:ext cx="9525000" cy="3077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There is a fundamental limit to how much data any single lab or group can produce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/>
                <a:t>E</a:t>
              </a:r>
              <a:r>
                <a:rPr lang="en-US" sz="4000" i="1" dirty="0" smtClean="0"/>
                <a:t>ach lab uses its own experimental protocols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Results between labs are hard to compare</a:t>
              </a:r>
              <a:endParaRPr lang="en-US" sz="4000" i="1" dirty="0"/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914400" y="26400503"/>
            <a:ext cx="979406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53735"/>
                </a:solidFill>
              </a:rPr>
              <a:t>Progress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Over $200M spent by NIH &amp; NSF alone on BCI &amp; neural engineering in past decade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Additional investments by DARPA, ONR, others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Over 1700 peer-reviewed journal papers</a:t>
            </a:r>
          </a:p>
          <a:p>
            <a:r>
              <a:rPr lang="en-US" sz="4800" b="1" dirty="0" smtClean="0">
                <a:solidFill>
                  <a:srgbClr val="953735"/>
                </a:solidFill>
              </a:rPr>
              <a:t>Limitations</a:t>
            </a:r>
            <a:endParaRPr lang="en-US" sz="4000" b="1" dirty="0" smtClean="0">
              <a:solidFill>
                <a:srgbClr val="953735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Relatively little commercial technology development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Relatively little translation from academia into industry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Risk of alienating the funding community</a:t>
            </a:r>
          </a:p>
          <a:p>
            <a:pPr algn="ctr"/>
            <a:endParaRPr lang="en-US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Is there a better way to invest resources?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941130" y="25383395"/>
            <a:ext cx="6875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Existing Funding Model</a:t>
            </a:r>
            <a:endParaRPr lang="en-US" sz="5400" b="1" dirty="0"/>
          </a:p>
        </p:txBody>
      </p:sp>
      <p:sp>
        <p:nvSpPr>
          <p:cNvPr id="262" name="Rectangle 261"/>
          <p:cNvSpPr/>
          <p:nvPr/>
        </p:nvSpPr>
        <p:spPr>
          <a:xfrm>
            <a:off x="483799" y="25383396"/>
            <a:ext cx="10260405" cy="10444121"/>
          </a:xfrm>
          <a:prstGeom prst="rect">
            <a:avLst/>
          </a:prstGeom>
          <a:noFill/>
          <a:ln w="762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" name="Group 262"/>
          <p:cNvGrpSpPr/>
          <p:nvPr/>
        </p:nvGrpSpPr>
        <p:grpSpPr>
          <a:xfrm>
            <a:off x="11242141" y="5978266"/>
            <a:ext cx="10474859" cy="13352682"/>
            <a:chOff x="11242141" y="4835265"/>
            <a:chExt cx="10474859" cy="13352682"/>
          </a:xfrm>
        </p:grpSpPr>
        <p:sp>
          <p:nvSpPr>
            <p:cNvPr id="264" name="Rectangle 263"/>
            <p:cNvSpPr/>
            <p:nvPr/>
          </p:nvSpPr>
          <p:spPr>
            <a:xfrm>
              <a:off x="11242141" y="4835265"/>
              <a:ext cx="10474859" cy="13352682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11612801" y="4875073"/>
              <a:ext cx="995179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Proposed Research &amp; Funding Model</a:t>
              </a:r>
              <a:endParaRPr lang="en-US" sz="5400" b="1" dirty="0"/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11582400" y="6694439"/>
              <a:ext cx="9772162" cy="5726161"/>
              <a:chOff x="23294824" y="26047011"/>
              <a:chExt cx="6515622" cy="3817937"/>
            </a:xfrm>
          </p:grpSpPr>
          <p:grpSp>
            <p:nvGrpSpPr>
              <p:cNvPr id="268" name="Group 267"/>
              <p:cNvGrpSpPr/>
              <p:nvPr/>
            </p:nvGrpSpPr>
            <p:grpSpPr>
              <a:xfrm>
                <a:off x="27391236" y="27752266"/>
                <a:ext cx="2419210" cy="2110496"/>
                <a:chOff x="4202411" y="3916781"/>
                <a:chExt cx="2419210" cy="2110496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4202411" y="3916781"/>
                  <a:ext cx="1140368" cy="630936"/>
                </a:xfrm>
                <a:prstGeom prst="rect">
                  <a:avLst/>
                </a:prstGeom>
                <a:solidFill>
                  <a:srgbClr val="7F7F7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Funded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PI</a:t>
                  </a: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4202411" y="4664549"/>
                  <a:ext cx="1140368" cy="630936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Funded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PI</a:t>
                  </a: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4202411" y="5402620"/>
                  <a:ext cx="1140368" cy="624657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Funded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PI</a:t>
                  </a: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5481253" y="3916781"/>
                  <a:ext cx="1140368" cy="630936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Unfunded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PI</a:t>
                  </a: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5481253" y="4663618"/>
                  <a:ext cx="1140368" cy="623099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Unfunded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PI</a:t>
                  </a: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5481253" y="5402619"/>
                  <a:ext cx="1140368" cy="624657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Unfunded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PI</a:t>
                  </a:r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23313112" y="27840157"/>
                <a:ext cx="2526631" cy="2024791"/>
                <a:chOff x="227256" y="4004672"/>
                <a:chExt cx="2526631" cy="2024791"/>
              </a:xfrm>
              <a:effectLst/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227256" y="4004672"/>
                  <a:ext cx="2526631" cy="2024791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Neural Engineering Data</a:t>
                  </a:r>
                </a:p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black"/>
                      </a:solidFill>
                      <a:latin typeface="Calibri"/>
                    </a:rPr>
                    <a:t>Consortium</a:t>
                  </a: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363162" y="4664549"/>
                  <a:ext cx="2254818" cy="353845"/>
                </a:xfrm>
                <a:prstGeom prst="rect">
                  <a:avLst/>
                </a:prstGeom>
                <a:solidFill>
                  <a:srgbClr val="80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schemeClr val="bg1"/>
                      </a:solidFill>
                      <a:latin typeface="Calibri"/>
                    </a:rPr>
                    <a:t>Data Design</a:t>
                  </a: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363162" y="5070734"/>
                  <a:ext cx="2254818" cy="353845"/>
                </a:xfrm>
                <a:prstGeom prst="rect">
                  <a:avLst/>
                </a:prstGeom>
                <a:solidFill>
                  <a:srgbClr val="80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schemeClr val="bg1"/>
                      </a:solidFill>
                      <a:latin typeface="Calibri"/>
                    </a:rPr>
                    <a:t>Data Generation</a:t>
                  </a:r>
                </a:p>
              </p:txBody>
            </p:sp>
          </p:grpSp>
          <p:sp>
            <p:nvSpPr>
              <p:cNvPr id="270" name="Rectangle 269"/>
              <p:cNvSpPr/>
              <p:nvPr/>
            </p:nvSpPr>
            <p:spPr>
              <a:xfrm>
                <a:off x="23449018" y="29312404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Results Scoring</a:t>
                </a:r>
              </a:p>
            </p:txBody>
          </p:sp>
          <p:sp>
            <p:nvSpPr>
              <p:cNvPr id="271" name="Down Arrow 270"/>
              <p:cNvSpPr/>
              <p:nvPr/>
            </p:nvSpPr>
            <p:spPr>
              <a:xfrm rot="5400000">
                <a:off x="26221323" y="28414058"/>
                <a:ext cx="670902" cy="1583937"/>
              </a:xfrm>
              <a:prstGeom prst="downArrow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Results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Chevron 271"/>
              <p:cNvSpPr/>
              <p:nvPr/>
            </p:nvSpPr>
            <p:spPr>
              <a:xfrm>
                <a:off x="25839743" y="26772475"/>
                <a:ext cx="3730058" cy="487728"/>
              </a:xfrm>
              <a:prstGeom prst="chevron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Research Questions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4728108" y="26995387"/>
                <a:ext cx="1036697" cy="68714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Funding Agencies</a:t>
                </a:r>
              </a:p>
            </p:txBody>
          </p:sp>
          <p:sp>
            <p:nvSpPr>
              <p:cNvPr id="274" name="Circular Arrow 273"/>
              <p:cNvSpPr/>
              <p:nvPr/>
            </p:nvSpPr>
            <p:spPr>
              <a:xfrm rot="2335699">
                <a:off x="24554594" y="26064785"/>
                <a:ext cx="1164475" cy="141194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9818"/>
                </a:avLst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84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84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8400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5" name="Down Arrow 274"/>
              <p:cNvSpPr/>
              <p:nvPr/>
            </p:nvSpPr>
            <p:spPr>
              <a:xfrm rot="5400000">
                <a:off x="26221322" y="27778800"/>
                <a:ext cx="670902" cy="1583937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Fees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6" name="Down Arrow 275"/>
              <p:cNvSpPr/>
              <p:nvPr/>
            </p:nvSpPr>
            <p:spPr>
              <a:xfrm rot="16200000">
                <a:off x="26442958" y="28204633"/>
                <a:ext cx="670902" cy="1396041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Data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7" name="Rectangle 276"/>
              <p:cNvSpPr>
                <a:spLocks/>
              </p:cNvSpPr>
              <p:nvPr/>
            </p:nvSpPr>
            <p:spPr>
              <a:xfrm>
                <a:off x="24179821" y="26190582"/>
                <a:ext cx="961759" cy="43866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Calibri"/>
                  </a:rPr>
                  <a:t>Industry</a:t>
                </a:r>
              </a:p>
            </p:txBody>
          </p:sp>
          <p:sp>
            <p:nvSpPr>
              <p:cNvPr id="278" name="Circular Arrow 277"/>
              <p:cNvSpPr/>
              <p:nvPr/>
            </p:nvSpPr>
            <p:spPr>
              <a:xfrm rot="18634041">
                <a:off x="23418558" y="25923277"/>
                <a:ext cx="1164475" cy="141194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9818"/>
                </a:avLst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84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84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8400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9" name="Rectangle 278"/>
              <p:cNvSpPr>
                <a:spLocks/>
              </p:cNvSpPr>
              <p:nvPr/>
            </p:nvSpPr>
            <p:spPr>
              <a:xfrm>
                <a:off x="23391052" y="26673439"/>
                <a:ext cx="685800" cy="68580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80" name="Circular Arrow 279"/>
              <p:cNvSpPr/>
              <p:nvPr/>
            </p:nvSpPr>
            <p:spPr>
              <a:xfrm rot="10800000">
                <a:off x="23689273" y="26774396"/>
                <a:ext cx="1227099" cy="97786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0800000"/>
                  <a:gd name="adj5" fmla="val 19251"/>
                </a:avLst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84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84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8400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7" name="TextBox 266"/>
            <p:cNvSpPr txBox="1"/>
            <p:nvPr/>
          </p:nvSpPr>
          <p:spPr>
            <a:xfrm>
              <a:off x="11737909" y="12503289"/>
              <a:ext cx="9839444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Communal resources are pooled, allowing NEDC to create massive datasets, orders of magnitude larger than what any individual PI could generate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Data is custom tailored to resolve specific questions of interest to the community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Performance claims are easier to compare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Research community is focused on common problems</a:t>
              </a:r>
              <a:endParaRPr lang="en-US" sz="4000" i="1" dirty="0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11201400" y="24917400"/>
            <a:ext cx="10474860" cy="10910117"/>
            <a:chOff x="11242141" y="24675284"/>
            <a:chExt cx="10474860" cy="10910116"/>
          </a:xfrm>
        </p:grpSpPr>
        <p:sp>
          <p:nvSpPr>
            <p:cNvPr id="291" name="TextBox 290"/>
            <p:cNvSpPr txBox="1"/>
            <p:nvPr/>
          </p:nvSpPr>
          <p:spPr>
            <a:xfrm>
              <a:off x="11621199" y="24756070"/>
              <a:ext cx="98458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Comparison to Existing Resources</a:t>
              </a:r>
              <a:endParaRPr lang="en-US" sz="5400" b="1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11743652" y="25650408"/>
              <a:ext cx="9973348" cy="95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953735"/>
                  </a:solidFill>
                </a:rPr>
                <a:t>Repositories</a:t>
              </a:r>
              <a:endParaRPr lang="en-US" sz="4000" b="1" dirty="0" smtClean="0">
                <a:solidFill>
                  <a:srgbClr val="953735"/>
                </a:solidFill>
              </a:endParaRPr>
            </a:p>
            <a:p>
              <a:pPr marL="685800" indent="-685800">
                <a:buFont typeface="Arial"/>
                <a:buChar char="•"/>
              </a:pPr>
              <a:r>
                <a:rPr lang="en-US" sz="4000" dirty="0" err="1" smtClean="0"/>
                <a:t>Physionet</a:t>
              </a:r>
              <a:endParaRPr lang="en-US" sz="4000" dirty="0" smtClean="0"/>
            </a:p>
            <a:p>
              <a:pPr marL="685800" indent="-685800">
                <a:buFont typeface="Arial"/>
                <a:buChar char="•"/>
              </a:pPr>
              <a:r>
                <a:rPr lang="en-US" sz="4000" dirty="0"/>
                <a:t>Collaborative Research in Computational Neuroscience (CRCNS</a:t>
              </a:r>
              <a:r>
                <a:rPr lang="en-US" sz="4000" dirty="0" smtClean="0"/>
                <a:t>)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err="1" smtClean="0"/>
                <a:t>HeadIT</a:t>
              </a:r>
              <a:r>
                <a:rPr lang="en-US" sz="4000" dirty="0" smtClean="0"/>
                <a:t> (UCSD)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International Electrophysiology Portal (</a:t>
              </a:r>
              <a:r>
                <a:rPr lang="en-US" sz="4000" dirty="0" err="1" smtClean="0"/>
                <a:t>UPenn</a:t>
              </a:r>
              <a:r>
                <a:rPr lang="en-US" sz="4000" dirty="0" smtClean="0"/>
                <a:t>)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/>
                <a:t>Swartz Center for Computational </a:t>
              </a:r>
              <a:r>
                <a:rPr lang="en-US" sz="4000" dirty="0" smtClean="0"/>
                <a:t>Neuroscience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NSF Data Sharing Policy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None are “common protocol”</a:t>
              </a:r>
            </a:p>
            <a:p>
              <a:pPr algn="ctr"/>
              <a:r>
                <a:rPr lang="en-US" sz="4000" b="1" i="1" dirty="0" smtClean="0">
                  <a:solidFill>
                    <a:srgbClr val="953735"/>
                  </a:solidFill>
                </a:rPr>
                <a:t>We are not proposing just another repository!</a:t>
              </a:r>
            </a:p>
            <a:p>
              <a:r>
                <a:rPr lang="en-US" sz="4800" b="1" dirty="0" smtClean="0">
                  <a:solidFill>
                    <a:srgbClr val="953735"/>
                  </a:solidFill>
                </a:rPr>
                <a:t>Prize-Based Research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Berlin BCI Contest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X-Prize, Netflix, others</a:t>
              </a: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1242141" y="24675284"/>
              <a:ext cx="10474860" cy="10910116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1242140" y="19888202"/>
            <a:ext cx="10474860" cy="4534442"/>
            <a:chOff x="19093156" y="15963358"/>
            <a:chExt cx="12886946" cy="4534441"/>
          </a:xfrm>
        </p:grpSpPr>
        <p:sp>
          <p:nvSpPr>
            <p:cNvPr id="295" name="TextBox 294"/>
            <p:cNvSpPr txBox="1"/>
            <p:nvPr/>
          </p:nvSpPr>
          <p:spPr>
            <a:xfrm>
              <a:off x="19559502" y="16946702"/>
              <a:ext cx="12420600" cy="317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Board of Directors</a:t>
              </a:r>
              <a:endParaRPr lang="en-US" sz="4000" dirty="0"/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Operations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Data Design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Data Collection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Data Delivery &amp; IT Support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9550492" y="15963359"/>
              <a:ext cx="47702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Organization</a:t>
              </a:r>
              <a:endParaRPr lang="en-US" sz="5400" b="1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9093156" y="15963358"/>
              <a:ext cx="12886945" cy="4534441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TextBox 297"/>
          <p:cNvSpPr txBox="1"/>
          <p:nvPr/>
        </p:nvSpPr>
        <p:spPr>
          <a:xfrm>
            <a:off x="22479000" y="7839482"/>
            <a:ext cx="988473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53735"/>
                </a:solidFill>
              </a:rPr>
              <a:t>Data Corpus with 22,000 Clinical EEG records</a:t>
            </a:r>
            <a:endParaRPr lang="en-US" sz="4000" b="1" dirty="0" smtClean="0">
              <a:solidFill>
                <a:srgbClr val="953735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Clinical data from Temple University Hospital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Over ten years of records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De-identified but fully annotated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Demographic data, medical history, presenting complaint, medications all included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Rich patient demographics and medical conditions</a:t>
            </a:r>
          </a:p>
          <a:p>
            <a:pPr marL="685800" indent="-685800">
              <a:buFont typeface="Arial"/>
              <a:buChar char="•"/>
            </a:pPr>
            <a:r>
              <a:rPr lang="en-US" sz="4000" dirty="0" smtClean="0"/>
              <a:t>Will be made freely available</a:t>
            </a:r>
          </a:p>
          <a:p>
            <a:pPr algn="ctr"/>
            <a:r>
              <a:rPr lang="en-US" sz="4000" b="1" i="1" dirty="0" smtClean="0">
                <a:solidFill>
                  <a:srgbClr val="953735"/>
                </a:solidFill>
              </a:rPr>
              <a:t>Expected Completion in Late 2013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2479004" y="5998477"/>
            <a:ext cx="102854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Proof-of-Concept EEG Big Data Project</a:t>
            </a:r>
            <a:endParaRPr lang="en-US" sz="5400" b="1" dirty="0"/>
          </a:p>
        </p:txBody>
      </p:sp>
      <p:sp>
        <p:nvSpPr>
          <p:cNvPr id="300" name="Rectangle 299"/>
          <p:cNvSpPr/>
          <p:nvPr/>
        </p:nvSpPr>
        <p:spPr>
          <a:xfrm>
            <a:off x="22174204" y="5966791"/>
            <a:ext cx="10285413" cy="10416209"/>
          </a:xfrm>
          <a:prstGeom prst="rect">
            <a:avLst/>
          </a:prstGeom>
          <a:noFill/>
          <a:ln w="76200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Group 300"/>
          <p:cNvGrpSpPr/>
          <p:nvPr/>
        </p:nvGrpSpPr>
        <p:grpSpPr>
          <a:xfrm>
            <a:off x="22174204" y="16916402"/>
            <a:ext cx="10285413" cy="14703441"/>
            <a:chOff x="19106323" y="17673771"/>
            <a:chExt cx="10285413" cy="14703442"/>
          </a:xfrm>
        </p:grpSpPr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923" y="18970279"/>
              <a:ext cx="9966618" cy="7474963"/>
            </a:xfrm>
            <a:prstGeom prst="rect">
              <a:avLst/>
            </a:prstGeom>
          </p:spPr>
        </p:pic>
        <p:sp>
          <p:nvSpPr>
            <p:cNvPr id="303" name="TextBox 302"/>
            <p:cNvSpPr txBox="1"/>
            <p:nvPr/>
          </p:nvSpPr>
          <p:spPr>
            <a:xfrm>
              <a:off x="19334923" y="17749972"/>
              <a:ext cx="56840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A Proven Paradigm</a:t>
              </a:r>
              <a:endParaRPr lang="en-US" sz="5400" b="1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9106323" y="17673771"/>
              <a:ext cx="10285413" cy="14703442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19532041" y="26698468"/>
              <a:ext cx="9327882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Speech processing field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Linguistics Data Consortium (LDC)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Massive common data corpora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Benchmark evaluations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Tiered consortium membership fees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Community resource serving academia and industry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4000" i="1" dirty="0" smtClean="0"/>
                <a:t>Credited with enabling commercial technology development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174204" y="32181195"/>
            <a:ext cx="10351079" cy="3614852"/>
            <a:chOff x="19093157" y="15468600"/>
            <a:chExt cx="12886945" cy="3614852"/>
          </a:xfrm>
        </p:grpSpPr>
        <p:sp>
          <p:nvSpPr>
            <p:cNvPr id="307" name="TextBox 306"/>
            <p:cNvSpPr txBox="1"/>
            <p:nvPr/>
          </p:nvSpPr>
          <p:spPr>
            <a:xfrm>
              <a:off x="19559502" y="16775459"/>
              <a:ext cx="12420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NSF, DARPA seed funding in place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Recruiting Board of Directors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Seeking partners</a:t>
              </a: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19550493" y="15759796"/>
              <a:ext cx="36431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Summary</a:t>
              </a:r>
              <a:endParaRPr lang="en-US" sz="5400" b="1" dirty="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19093157" y="15468600"/>
              <a:ext cx="12805192" cy="3614852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3" name="Picture 312" descr="logo_nedc_website_v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4349"/>
            <a:ext cx="3697794" cy="2360653"/>
          </a:xfrm>
          <a:prstGeom prst="rect">
            <a:avLst/>
          </a:prstGeom>
        </p:spPr>
      </p:pic>
      <p:grpSp>
        <p:nvGrpSpPr>
          <p:cNvPr id="314" name="Group 313"/>
          <p:cNvGrpSpPr/>
          <p:nvPr/>
        </p:nvGrpSpPr>
        <p:grpSpPr>
          <a:xfrm>
            <a:off x="483795" y="36237755"/>
            <a:ext cx="13613209" cy="4072053"/>
            <a:chOff x="3654085" y="36237748"/>
            <a:chExt cx="10351079" cy="4072052"/>
          </a:xfrm>
        </p:grpSpPr>
        <p:sp>
          <p:nvSpPr>
            <p:cNvPr id="315" name="TextBox 314"/>
            <p:cNvSpPr txBox="1"/>
            <p:nvPr/>
          </p:nvSpPr>
          <p:spPr>
            <a:xfrm>
              <a:off x="4028664" y="37544607"/>
              <a:ext cx="9976500" cy="255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DARPA/</a:t>
              </a:r>
              <a:r>
                <a:rPr lang="en-US" sz="4000" dirty="0"/>
                <a:t>MTO (</a:t>
              </a:r>
              <a:r>
                <a:rPr lang="en-US" sz="4000" dirty="0" smtClean="0"/>
                <a:t>D13AP00065)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/>
                <a:t>NSF (CNS-</a:t>
              </a:r>
              <a:r>
                <a:rPr lang="en-US" sz="4000" dirty="0" smtClean="0"/>
                <a:t>1305190)</a:t>
              </a:r>
            </a:p>
            <a:p>
              <a:pPr marL="685800" indent="-685800">
                <a:buFont typeface="Arial"/>
                <a:buChar char="•"/>
              </a:pPr>
              <a:r>
                <a:rPr lang="en-US" sz="4000" dirty="0" smtClean="0"/>
                <a:t>Temple University (College of Engineering and Office of Research)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4021427" y="36528944"/>
              <a:ext cx="58534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Acknowledgements</a:t>
              </a:r>
              <a:endParaRPr lang="en-US" sz="5400" b="1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654085" y="36237748"/>
              <a:ext cx="10285413" cy="4072052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4504574" y="36237747"/>
            <a:ext cx="17956626" cy="4072052"/>
            <a:chOff x="14504574" y="36237748"/>
            <a:chExt cx="17956626" cy="4072052"/>
          </a:xfrm>
        </p:grpSpPr>
        <p:grpSp>
          <p:nvGrpSpPr>
            <p:cNvPr id="320" name="Group 319"/>
            <p:cNvGrpSpPr/>
            <p:nvPr/>
          </p:nvGrpSpPr>
          <p:grpSpPr>
            <a:xfrm>
              <a:off x="14935200" y="36620946"/>
              <a:ext cx="17526000" cy="3231654"/>
              <a:chOff x="8763000" y="38297346"/>
              <a:chExt cx="17526000" cy="3231654"/>
            </a:xfrm>
          </p:grpSpPr>
          <p:sp>
            <p:nvSpPr>
              <p:cNvPr id="322" name="TextBox 321"/>
              <p:cNvSpPr txBox="1"/>
              <p:nvPr/>
            </p:nvSpPr>
            <p:spPr>
              <a:xfrm>
                <a:off x="14554200" y="38297346"/>
                <a:ext cx="117348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953735"/>
                    </a:solidFill>
                  </a:rPr>
                  <a:t>Take the Survey!</a:t>
                </a:r>
              </a:p>
              <a:p>
                <a:pPr marL="571500" indent="-571500">
                  <a:buFont typeface="Arial"/>
                  <a:buChar char="•"/>
                </a:pPr>
                <a:r>
                  <a:rPr lang="en-US" sz="4800" dirty="0" smtClean="0"/>
                  <a:t>What are your Big Data needs?</a:t>
                </a:r>
              </a:p>
              <a:p>
                <a:pPr marL="571500" indent="-571500">
                  <a:buFont typeface="Arial"/>
                  <a:buChar char="•"/>
                </a:pPr>
                <a:r>
                  <a:rPr lang="en-US" sz="4800" dirty="0" smtClean="0"/>
                  <a:t>How can Big Data accelerate your research?</a:t>
                </a:r>
              </a:p>
              <a:p>
                <a:pPr marL="571500" indent="-571500">
                  <a:buFont typeface="Arial"/>
                  <a:buChar char="•"/>
                </a:pPr>
                <a:r>
                  <a:rPr lang="en-US" sz="4800" dirty="0" smtClean="0"/>
                  <a:t>How could membership benefit you?</a:t>
                </a:r>
              </a:p>
            </p:txBody>
          </p:sp>
          <p:grpSp>
            <p:nvGrpSpPr>
              <p:cNvPr id="323" name="Group 322"/>
              <p:cNvGrpSpPr/>
              <p:nvPr/>
            </p:nvGrpSpPr>
            <p:grpSpPr>
              <a:xfrm>
                <a:off x="8763000" y="38313013"/>
                <a:ext cx="5726335" cy="3148717"/>
                <a:chOff x="8763000" y="38313013"/>
                <a:chExt cx="5726335" cy="3148717"/>
              </a:xfrm>
            </p:grpSpPr>
            <p:pic>
              <p:nvPicPr>
                <p:cNvPr id="324" name="Picture 323" descr="qrcode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81059" y="38313013"/>
                  <a:ext cx="2540000" cy="2540000"/>
                </a:xfrm>
                <a:prstGeom prst="rect">
                  <a:avLst/>
                </a:prstGeom>
              </p:spPr>
            </p:pic>
            <p:sp>
              <p:nvSpPr>
                <p:cNvPr id="325" name="TextBox 324"/>
                <p:cNvSpPr txBox="1"/>
                <p:nvPr/>
              </p:nvSpPr>
              <p:spPr>
                <a:xfrm>
                  <a:off x="8763000" y="40538400"/>
                  <a:ext cx="572633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b="1" dirty="0" err="1" smtClean="0">
                      <a:solidFill>
                        <a:srgbClr val="953635"/>
                      </a:solidFill>
                    </a:rPr>
                    <a:t>www.nedcdata.org</a:t>
                  </a:r>
                  <a:endParaRPr lang="en-US" sz="5400" b="1" dirty="0">
                    <a:solidFill>
                      <a:srgbClr val="953635"/>
                    </a:solidFill>
                  </a:endParaRPr>
                </a:p>
              </p:txBody>
            </p:sp>
          </p:grpSp>
        </p:grpSp>
        <p:sp>
          <p:nvSpPr>
            <p:cNvPr id="321" name="Rectangle 320"/>
            <p:cNvSpPr/>
            <p:nvPr/>
          </p:nvSpPr>
          <p:spPr>
            <a:xfrm>
              <a:off x="14504574" y="36237748"/>
              <a:ext cx="17956626" cy="4072052"/>
            </a:xfrm>
            <a:prstGeom prst="rect">
              <a:avLst/>
            </a:prstGeom>
            <a:noFill/>
            <a:ln w="76200" cmpd="sng"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96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595</Words>
  <Application>Microsoft Macintosh PowerPoint</Application>
  <PresentationFormat>Custom</PresentationFormat>
  <Paragraphs>117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Iyad Obeid</dc:creator>
  <cp:lastModifiedBy>Iyad Obeid</cp:lastModifiedBy>
  <cp:revision>73</cp:revision>
  <cp:lastPrinted>2013-06-02T15:09:28Z</cp:lastPrinted>
  <dcterms:created xsi:type="dcterms:W3CDTF">2013-05-30T18:39:15Z</dcterms:created>
  <dcterms:modified xsi:type="dcterms:W3CDTF">2013-12-02T10:35:06Z</dcterms:modified>
</cp:coreProperties>
</file>