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2F2F2"/>
    <a:srgbClr val="C9C9ED"/>
    <a:srgbClr val="BE0F34"/>
    <a:srgbClr val="FFF3F3"/>
    <a:srgbClr val="333399"/>
    <a:srgbClr val="F0F0FA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28" d="100"/>
          <a:sy n="28" d="100"/>
        </p:scale>
        <p:origin x="1080" y="-132"/>
      </p:cViewPr>
      <p:guideLst>
        <p:guide orient="horz" pos="19385"/>
        <p:guide orient="horz" pos="19446"/>
        <p:guide pos="6267"/>
        <p:guide pos="112"/>
        <p:guide pos="8050"/>
        <p:guide pos="29737"/>
        <p:guide pos="1516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2/14/2013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6035644" y="18024634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29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Experimentation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Duration is the most significant feature with around 40% correlation.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Core Features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196301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Machine Learning Algorithms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rate (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WER)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score is defined based on average WER predicted for a word:  </a:t>
            </a:r>
          </a:p>
          <a:p>
            <a:pPr lvl="4"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Strength Score = 1 − WER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Algorithms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 Linear Regression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Feed-Forward Neural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Network, Regression Tree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and 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-nearest neighbors (KNN) in the phonetic space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Preprocessing includes whitening using singular value decomposition (SVD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Two-layer, 30-neuron neural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etwork that used back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-propagation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 training.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53" descr="Description: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1628" r="7355" b="2455"/>
          <a:stretch>
            <a:fillRect/>
          </a:stretch>
        </p:blipFill>
        <p:spPr bwMode="auto">
          <a:xfrm>
            <a:off x="26923047" y="23988895"/>
            <a:ext cx="10058391" cy="528266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>
            <a:off x="26052220" y="29652658"/>
            <a:ext cx="118650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 4. The relationship between duration and error rate shows that longer words generally result in better performance.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7"/>
            <a:ext cx="24780549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4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>
              <a:latin typeface="Arial"/>
              <a:cs typeface="Arial"/>
            </a:endParaRPr>
          </a:p>
          <a:p>
            <a:pPr marL="685800" indent="-685800" defTabSz="893979">
              <a:spcAft>
                <a:spcPts val="1800"/>
              </a:spcAft>
              <a:buFont typeface="Arial"/>
              <a:buChar char="•"/>
              <a:tabLst>
                <a:tab pos="489852" algn="l"/>
              </a:tabLst>
              <a:defRPr/>
            </a:pP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235688" y="15887078"/>
            <a:ext cx="59435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Table 2.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KNN’s predictions show a relatively good  correlation  with reference WER.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91521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Summary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overall correlation between the reference and predictions is not large enough.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One of the serious limitation for the current work was the size and quality of the data set.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Despite of all problems the developed system works and can help the users to choose better keywords. 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data generated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from acoustically clean speech with proper speech rate  and accent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Finding features with small correlation to the existed set of features.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more complicated models such as nonparametric Bayesian models (e.g. Gaussian process.) for regression.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 extension of this work is currently under development with promising results. 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Develop a tool similar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how password checkers assess the strength of a password.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software:</a:t>
            </a: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2. </a:t>
            </a:r>
            <a:r>
              <a:rPr lang="en-US" i="1" dirty="0"/>
              <a:t>A common approach in STD is to use a speech to text system to index the speech signal (J. G. </a:t>
            </a:r>
            <a:r>
              <a:rPr lang="en-US" i="1" dirty="0" err="1"/>
              <a:t>Fiscus</a:t>
            </a:r>
            <a:r>
              <a:rPr lang="en-US" i="1" dirty="0"/>
              <a:t>, et al., 2007).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16687"/>
              </p:ext>
            </p:extLst>
          </p:nvPr>
        </p:nvGraphicFramePr>
        <p:xfrm>
          <a:off x="33925940" y="6495523"/>
          <a:ext cx="9050862" cy="803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028"/>
                <a:gridCol w="885411"/>
                <a:gridCol w="885411"/>
                <a:gridCol w="885411"/>
                <a:gridCol w="885411"/>
                <a:gridCol w="893779"/>
                <a:gridCol w="885411"/>
              </a:tblGrid>
              <a:tr h="53060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Features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Train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Eval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82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Reg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NN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Reg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NN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9285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Duration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8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 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Syllables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0.53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928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Consonants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0.54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0.39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6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No. Syllables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Consonants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0.60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0.37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0.41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+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Length + 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Syllables /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0.47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0.80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0.29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98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+ # Consonants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+ CVC2 + Length/</a:t>
                      </a:r>
                      <a:r>
                        <a:rPr lang="en-US" sz="2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+ #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Syllables/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0.47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0.83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0.42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0.34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05402"/>
              </p:ext>
            </p:extLst>
          </p:nvPr>
        </p:nvGraphicFramePr>
        <p:xfrm>
          <a:off x="44413805" y="11358091"/>
          <a:ext cx="5152390" cy="412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908"/>
                <a:gridCol w="2075973"/>
                <a:gridCol w="1662509"/>
              </a:tblGrid>
              <a:tr h="824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" name="Picture 3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3842" y="5082159"/>
            <a:ext cx="6836400" cy="443636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43886457" y="9756770"/>
            <a:ext cx="6222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>
                <a:latin typeface="Arial" pitchFamily="34" charset="0"/>
                <a:cs typeface="Arial" pitchFamily="34" charset="0"/>
              </a:rPr>
              <a:t>Figure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Correlation between the predicted and reference error rates.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96885" y="22414619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An overview of our approach to search term strength prediction that is based on decomposing terms into features.</a:t>
            </a:r>
          </a:p>
        </p:txBody>
      </p:sp>
      <p:pic>
        <p:nvPicPr>
          <p:cNvPr id="48" name="Picture 47" descr="Description: bd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3682116" y="20899743"/>
            <a:ext cx="10916740" cy="12650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56944"/>
              </p:ext>
            </p:extLst>
          </p:nvPr>
        </p:nvGraphicFramePr>
        <p:xfrm>
          <a:off x="14098586" y="13247286"/>
          <a:ext cx="10083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188"/>
                <a:gridCol w="7704612"/>
              </a:tblGrid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Word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tsunami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Phonemes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t s uh n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aa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m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iy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2800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Vowels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uh 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aa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iy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Consonants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t s n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Syllables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Tsoo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nah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mee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BPC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S F V N V N 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CVC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V C V C V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67141"/>
              </p:ext>
            </p:extLst>
          </p:nvPr>
        </p:nvGraphicFramePr>
        <p:xfrm>
          <a:off x="14085886" y="9191631"/>
          <a:ext cx="101092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599"/>
                <a:gridCol w="7729601"/>
              </a:tblGrid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Class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Phone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de-DE" sz="2800" b="1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Stops 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 p d t g k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Fricative (F)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s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z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zh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f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v dh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hh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Nasals (N)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 n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en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Liquids (L)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 el r w y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Vowels (V)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ae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aa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aw ay ah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ao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ax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ow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uh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uw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er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19438"/>
              </p:ext>
            </p:extLst>
          </p:nvPr>
        </p:nvGraphicFramePr>
        <p:xfrm>
          <a:off x="26777909" y="19247282"/>
          <a:ext cx="10433014" cy="279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065"/>
                <a:gridCol w="2751983"/>
                <a:gridCol w="2751983"/>
                <a:gridCol w="2751983"/>
              </a:tblGrid>
              <a:tr h="5578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Set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NIST Spoken Term Detection</a:t>
                      </a:r>
                      <a:b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2006 Evaluation Results </a:t>
                      </a:r>
                      <a:endParaRPr lang="en-US" sz="2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2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Sites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BBN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IBM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SRI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51418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Sources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Broadcast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News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(3hrs)</a:t>
                      </a:r>
                      <a:endParaRPr lang="en-US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Conversational Telephone Speech (3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Conference Meetings (2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59" name="Rectangle 180"/>
          <p:cNvSpPr>
            <a:spLocks noChangeArrowheads="1"/>
          </p:cNvSpPr>
          <p:nvPr/>
        </p:nvSpPr>
        <p:spPr bwMode="auto">
          <a:xfrm>
            <a:off x="12288838" y="116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60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736515"/>
              </p:ext>
            </p:extLst>
          </p:nvPr>
        </p:nvGraphicFramePr>
        <p:xfrm>
          <a:off x="13537849" y="5563437"/>
          <a:ext cx="1120527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498"/>
                <a:gridCol w="5916776"/>
              </a:tblGrid>
              <a:tr h="370840">
                <a:tc>
                  <a:txBody>
                    <a:bodyPr/>
                    <a:lstStyle/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Length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Syllables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Vowels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Consonants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Phoneme Frequency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  <a:sym typeface="Wingdings"/>
                        </a:rPr>
                        <a:t>BPC and CVC Frequency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-111" charset="-128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Length/Duration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Syllables/Duration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Vowels/No. Consonants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Start-End Phoneme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2-Grams of Phonemes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2-Grams of BPC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 and 3-Grams of CVCs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-111" charset="-128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33938391" y="14858414"/>
            <a:ext cx="8695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Table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1-  The correlation between the hypothesis and the reference  WER  for both training and evaluations subsets.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86491" y="6044068"/>
            <a:ext cx="6702842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200" b="1" dirty="0">
                <a:latin typeface="Arial"/>
                <a:cs typeface="Arial"/>
              </a:rPr>
              <a:t>Maximum  correlation  is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46%, which explains 21% 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of the variance.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200" b="1" dirty="0">
                <a:latin typeface="Arial"/>
                <a:cs typeface="Arial"/>
              </a:rPr>
              <a:t>Many of the core features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are highly correlated.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200" b="1" dirty="0">
                <a:latin typeface="Arial"/>
                <a:cs typeface="Arial"/>
              </a:rPr>
              <a:t>KNN demonstrates the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most promising prediction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capability.</a:t>
            </a:r>
          </a:p>
          <a:p>
            <a:pPr marL="571500" indent="-571500" defTabSz="893979">
              <a:spcAft>
                <a:spcPts val="1800"/>
              </a:spcAft>
              <a:buFont typeface="Arial" pitchFamily="34" charset="0"/>
              <a:buChar char="•"/>
              <a:tabLst>
                <a:tab pos="1958975" algn="l"/>
              </a:tabLst>
              <a:defRPr/>
            </a:pPr>
            <a:r>
              <a:rPr lang="en-US" sz="3200" b="1" dirty="0">
                <a:latin typeface="Arial"/>
                <a:cs typeface="Arial"/>
              </a:rPr>
              <a:t>Data set is not  </a:t>
            </a:r>
            <a:r>
              <a:rPr lang="en-US" sz="3200" b="1" dirty="0" smtClean="0">
                <a:latin typeface="Arial"/>
                <a:cs typeface="Arial"/>
              </a:rPr>
              <a:t>balanced. Number of data points with low error rate is much more than points with high error rate which reduce the accuracy of the predictor. </a:t>
            </a:r>
            <a:endParaRPr lang="en-US" sz="3200" b="1" dirty="0">
              <a:latin typeface="Arial"/>
              <a:cs typeface="Arial"/>
            </a:endParaRP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200" b="1" dirty="0">
                <a:latin typeface="Arial"/>
                <a:cs typeface="Arial"/>
              </a:rPr>
              <a:t>A significant portion of the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error rate is related to 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factors beyond the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spelling of the search term, </a:t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such as speech rate.</a:t>
            </a:r>
            <a:endParaRPr lang="en-US" sz="3200" b="1" dirty="0"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16568</TotalTime>
  <Words>720</Words>
  <Application>Microsoft Office PowerPoint</Application>
  <PresentationFormat>Custom</PresentationFormat>
  <Paragraphs>183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amir</cp:lastModifiedBy>
  <cp:revision>783</cp:revision>
  <cp:lastPrinted>2009-04-08T18:36:54Z</cp:lastPrinted>
  <dcterms:created xsi:type="dcterms:W3CDTF">2009-07-23T17:37:26Z</dcterms:created>
  <dcterms:modified xsi:type="dcterms:W3CDTF">2013-02-15T19:07:33Z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