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2F2F2"/>
    <a:srgbClr val="C9C9ED"/>
    <a:srgbClr val="BE0F34"/>
    <a:srgbClr val="FFF3F3"/>
    <a:srgbClr val="333399"/>
    <a:srgbClr val="F0F0FA"/>
    <a:srgbClr val="0000FF"/>
    <a:srgbClr val="FFFFE1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>
        <p:scale>
          <a:sx n="30" d="100"/>
          <a:sy n="30" d="100"/>
        </p:scale>
        <p:origin x="1776" y="2712"/>
      </p:cViewPr>
      <p:guideLst>
        <p:guide orient="horz" pos="16673"/>
        <p:guide orient="horz" pos="11309"/>
        <p:guide pos="23775"/>
        <p:guide pos="112"/>
        <p:guide pos="8050"/>
        <p:guide pos="31497"/>
        <p:guide pos="1638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2/12/2013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2/12/2013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6913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5000" y="696913"/>
            <a:ext cx="57404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180"/>
          <p:cNvSpPr>
            <a:spLocks noChangeArrowheads="1"/>
          </p:cNvSpPr>
          <p:nvPr/>
        </p:nvSpPr>
        <p:spPr bwMode="auto">
          <a:xfrm>
            <a:off x="8996998" y="926028"/>
            <a:ext cx="32224154" cy="341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7200" b="1" cap="all" dirty="0">
                <a:solidFill>
                  <a:srgbClr val="333399"/>
                </a:solidFill>
              </a:rPr>
              <a:t>ASSESSING SEARCH TERM STRENGTH IN SPOKEN TERM DETECTION</a:t>
            </a: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</a:t>
            </a:r>
            <a:endParaRPr lang="en-US" sz="4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26035644" y="18024634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Experimentation 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Correlation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(R) and mean square error (MSE) are used to assess the prediction quality.</a:t>
            </a: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Duration is the most significant feature with around 40% correlation.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196886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Features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Most features can be derived from some basic representations (Table 3). </a:t>
            </a:r>
          </a:p>
          <a:p>
            <a:pPr marL="440867" lvl="1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A duration model based on N-gram phonetic representation developed and trained using TIMIT dataset.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3196301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Machine Learning Algorithms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Using machine learning algorithms to learn the relationship between a phonetic representation of a word and its word error rate  (WER).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score is defined based on average WER predicted for a word.  </a:t>
            </a:r>
          </a:p>
          <a:p>
            <a:pPr lvl="4"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Strength Score =1-WER</a:t>
            </a:r>
            <a:endParaRPr lang="en-US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Algorithms: Linear Regression,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Feed-Forward Neural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Network, Regression Tree and  K-nearest neighbors (KNN) in the phonetic space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Preprocessing includes whitening using singular value decomposition (SVD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Neural Network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has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two layers with 30 neurons and trained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by back-propagation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algorithm.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4" name="Picture 53" descr="Description: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7" t="1628" r="7355" b="2455"/>
          <a:stretch>
            <a:fillRect/>
          </a:stretch>
        </p:blipFill>
        <p:spPr bwMode="auto">
          <a:xfrm>
            <a:off x="28852585" y="25629326"/>
            <a:ext cx="7004036" cy="367851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ectangle 55"/>
          <p:cNvSpPr/>
          <p:nvPr/>
        </p:nvSpPr>
        <p:spPr>
          <a:xfrm>
            <a:off x="26126245" y="29652658"/>
            <a:ext cx="118872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/>
            <a:r>
              <a:rPr lang="en-US" sz="2800" b="1" dirty="0">
                <a:latin typeface="Arial" pitchFamily="34" charset="0"/>
                <a:cs typeface="Arial" pitchFamily="34" charset="0"/>
              </a:rPr>
              <a:t>Figure 4. The relationship between duration and error rate shows that longer words generally result in better performance.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6035154" y="4528147"/>
            <a:ext cx="24780549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7029501" y="10698114"/>
            <a:ext cx="11887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 5-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Results for feature based method over NIST 2006.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807493" y="15778215"/>
            <a:ext cx="5943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 6-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Results for  KNN in Phonetic space for BBN dataset.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28504" y="17991521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audio, unlike  text data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is approximate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based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likelihoods.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Performance  depends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acoustic channel, speech rate, accent,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language and confusability.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Unlike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text-based searches, the quality of the search term plays a significant role in the overall perception of the usability of the system.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Goal: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Develop a tool similar to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how password checkers assess the strength of a password.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161"/>
          <p:cNvSpPr txBox="1">
            <a:spLocks noChangeArrowheads="1"/>
          </p:cNvSpPr>
          <p:nvPr/>
        </p:nvSpPr>
        <p:spPr bwMode="auto">
          <a:xfrm>
            <a:off x="381000" y="16218111"/>
            <a:ext cx="1186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Figure 1. A screenshot of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our demonstration software:</a:t>
            </a:r>
          </a:p>
          <a:p>
            <a:pPr algn="ctr" defTabSz="695325"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http://www.isip.piconepress.com/projects/ks_prediction/demo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2127887" y="11570697"/>
            <a:ext cx="8393426" cy="4200405"/>
            <a:chOff x="1456236" y="11201399"/>
            <a:chExt cx="9592764" cy="4800601"/>
          </a:xfrm>
        </p:grpSpPr>
        <p:sp>
          <p:nvSpPr>
            <p:cNvPr id="9" name="Rectangle 8"/>
            <p:cNvSpPr/>
            <p:nvPr/>
          </p:nvSpPr>
          <p:spPr>
            <a:xfrm>
              <a:off x="1507065" y="11277600"/>
              <a:ext cx="9525000" cy="4724400"/>
            </a:xfrm>
            <a:prstGeom prst="rect">
              <a:avLst/>
            </a:prstGeom>
            <a:solidFill>
              <a:srgbClr val="BE0F34"/>
            </a:solidFill>
            <a:ln w="12700">
              <a:noFill/>
              <a:miter lim="800000"/>
              <a:headEnd/>
              <a:tailEnd/>
            </a:ln>
            <a:effectLst>
              <a:outerShdw blurRad="139700" dist="254000" dir="2700000" algn="tl" rotWithShape="0">
                <a:srgbClr val="BE0F34">
                  <a:alpha val="40000"/>
                </a:srgbClr>
              </a:outerShdw>
            </a:effectLst>
          </p:spPr>
          <p:txBody>
            <a:bodyPr lIns="457200" tIns="45720" rIns="457200" bIns="45720"/>
            <a:lstStyle/>
            <a:p>
              <a:pPr defTabSz="893979">
                <a:spcAft>
                  <a:spcPts val="1800"/>
                </a:spcAft>
                <a:tabLst>
                  <a:tab pos="489852" algn="l"/>
                </a:tabLst>
              </a:pPr>
              <a:endParaRPr lang="en-US" sz="4800" b="1">
                <a:solidFill>
                  <a:srgbClr val="333399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45" t="21735" r="33358" b="27506"/>
            <a:stretch/>
          </p:blipFill>
          <p:spPr bwMode="auto">
            <a:xfrm>
              <a:off x="1456236" y="11201399"/>
              <a:ext cx="9592764" cy="480060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1000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Spoken Term Detection (STD)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STD Goal: “…detect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presence of a term in large audio corpus of heterogeneous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speech…” 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STD P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hases: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Indexing  the audio file.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through the indexed data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Error types: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False alarms. 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Missed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detections.</a:t>
            </a:r>
          </a:p>
          <a:p>
            <a:pPr marL="457200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61"/>
          <p:cNvSpPr txBox="1">
            <a:spLocks noChangeArrowheads="1"/>
          </p:cNvSpPr>
          <p:nvPr/>
        </p:nvSpPr>
        <p:spPr bwMode="auto">
          <a:xfrm>
            <a:off x="381000" y="29686337"/>
            <a:ext cx="1191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>
            <a:defPPr>
              <a:defRPr lang="en-US"/>
            </a:defPPr>
            <a:lvl1pPr defTabSz="695325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Figure 2. </a:t>
            </a:r>
            <a:r>
              <a:rPr lang="en-US" i="1" dirty="0"/>
              <a:t>A common approach in STD is to use a speech to text system to index the speech signal (J. G. </a:t>
            </a:r>
            <a:r>
              <a:rPr lang="en-US" i="1" dirty="0" err="1"/>
              <a:t>Fiscus</a:t>
            </a:r>
            <a:r>
              <a:rPr lang="en-US" i="1" dirty="0"/>
              <a:t>, et al., 2007).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21" y="24590754"/>
            <a:ext cx="6289959" cy="4717086"/>
          </a:xfrm>
          <a:prstGeom prst="rect">
            <a:avLst/>
          </a:prstGeom>
          <a:ln>
            <a:noFill/>
          </a:ln>
          <a:effectLst/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584296"/>
              </p:ext>
            </p:extLst>
          </p:nvPr>
        </p:nvGraphicFramePr>
        <p:xfrm>
          <a:off x="36209487" y="5283607"/>
          <a:ext cx="13956388" cy="519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1022"/>
                <a:gridCol w="693683"/>
                <a:gridCol w="914400"/>
                <a:gridCol w="756745"/>
                <a:gridCol w="567558"/>
                <a:gridCol w="819807"/>
                <a:gridCol w="725214"/>
                <a:gridCol w="756745"/>
                <a:gridCol w="693683"/>
                <a:gridCol w="693683"/>
                <a:gridCol w="693682"/>
                <a:gridCol w="851338"/>
                <a:gridCol w="718828"/>
              </a:tblGrid>
              <a:tr h="355309">
                <a:tc rowSpan="3">
                  <a:txBody>
                    <a:bodyPr/>
                    <a:lstStyle/>
                    <a:p>
                      <a:pPr algn="ctr"/>
                      <a:r>
                        <a:rPr 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30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30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62179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 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882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No. Syllables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Length + 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 /Duration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0.044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0.021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+#Consonants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+ Length/Duration + #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Syllables / Duration +CVC2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0.044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0.018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734041"/>
              </p:ext>
            </p:extLst>
          </p:nvPr>
        </p:nvGraphicFramePr>
        <p:xfrm>
          <a:off x="45467753" y="11743414"/>
          <a:ext cx="4785344" cy="361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195"/>
                <a:gridCol w="967041"/>
                <a:gridCol w="1163142"/>
                <a:gridCol w="931483"/>
                <a:gridCol w="931483"/>
              </a:tblGrid>
              <a:tr h="602083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20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MSR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602083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" name="Picture 3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6621" y="11359953"/>
            <a:ext cx="6836400" cy="443636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5936226" y="15925701"/>
            <a:ext cx="7036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The predicted error rate is plotted against the reference error rate, demonstrating good correlation between the two.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3196885" y="24675219"/>
            <a:ext cx="118872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/>
            <a:r>
              <a:rPr lang="en-US" sz="2800" b="1" dirty="0">
                <a:latin typeface="Arial" pitchFamily="34" charset="0"/>
                <a:cs typeface="Arial" pitchFamily="34" charset="0"/>
              </a:rPr>
              <a:t>Figure 3. 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An overview of our approach to search term strength prediction that is based on decomposing terms into features.</a:t>
            </a:r>
          </a:p>
        </p:txBody>
      </p:sp>
      <p:pic>
        <p:nvPicPr>
          <p:cNvPr id="48" name="Picture 47" descr="Description: bd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t="20792" r="3630" b="28712"/>
          <a:stretch>
            <a:fillRect/>
          </a:stretch>
        </p:blipFill>
        <p:spPr bwMode="auto">
          <a:xfrm>
            <a:off x="13682116" y="23160343"/>
            <a:ext cx="10916740" cy="1265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552210"/>
            <a:ext cx="12240727" cy="226407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39956" y="2264075"/>
            <a:ext cx="6018598" cy="82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173790"/>
              </p:ext>
            </p:extLst>
          </p:nvPr>
        </p:nvGraphicFramePr>
        <p:xfrm>
          <a:off x="19680323" y="13235754"/>
          <a:ext cx="4922023" cy="2740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346"/>
                <a:gridCol w="2865677"/>
              </a:tblGrid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Word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tsunami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Phonemes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 s uh n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aa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m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iy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Vowels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uh 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aa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iy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Consonants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 s n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Syllables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Tsoo</a:t>
                      </a:r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nah</a:t>
                      </a:r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mee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BPC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S F V N V N 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CVC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V C V C V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023615"/>
              </p:ext>
            </p:extLst>
          </p:nvPr>
        </p:nvGraphicFramePr>
        <p:xfrm>
          <a:off x="14093802" y="13255631"/>
          <a:ext cx="4987690" cy="272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488"/>
                <a:gridCol w="3448202"/>
              </a:tblGrid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Class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Phone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de-DE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Stops (S)</a:t>
                      </a:r>
                      <a:endParaRPr lang="de-DE" sz="1800" b="1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 p d t g k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Fricative (F)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jh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zh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 dh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hh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Nasals (N)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 n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Liquids (L)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 el r w y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8010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Vowels (V)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ih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eh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aw ay ah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ax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ow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uh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uw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endParaRPr lang="en-US" sz="1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 rot="10800000" flipV="1">
            <a:off x="14010968" y="16118374"/>
            <a:ext cx="5129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 2-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Broad Phonetic Classes (BPC)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 rot="10800000" flipV="1">
            <a:off x="19561319" y="16056611"/>
            <a:ext cx="5129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 3-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Example of converting word into basic feature representations 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83644"/>
              </p:ext>
            </p:extLst>
          </p:nvPr>
        </p:nvGraphicFramePr>
        <p:xfrm>
          <a:off x="26382752" y="5399059"/>
          <a:ext cx="8723150" cy="1152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3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Observations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Maximum  correlation  around 46%  means  just around 21% of the variance in the data is explained by the predictor.</a:t>
                      </a:r>
                    </a:p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Features used in this work are highly correlated. 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Part of the error rate related to factors beyond the “structure” of the word itself. For example, speech rate  or acoustic channel are greatly effect the error rate associated with a word.</a:t>
                      </a:r>
                    </a:p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KNN on phonetic space shows a better prediction capability.</a:t>
                      </a:r>
                    </a:p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Trained models have some intrinsic inaccuracy  because of the conditional diversity of the Data.</a:t>
                      </a:r>
                    </a:p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485924"/>
              </p:ext>
            </p:extLst>
          </p:nvPr>
        </p:nvGraphicFramePr>
        <p:xfrm>
          <a:off x="13978953" y="5722378"/>
          <a:ext cx="10321895" cy="3282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555"/>
                <a:gridCol w="1216034"/>
                <a:gridCol w="1270675"/>
                <a:gridCol w="1737408"/>
                <a:gridCol w="1314452"/>
                <a:gridCol w="1312037"/>
                <a:gridCol w="1027702"/>
                <a:gridCol w="874032"/>
              </a:tblGrid>
              <a:tr h="714503"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Feature</a:t>
                      </a:r>
                      <a:r>
                        <a:rPr lang="en-US" sz="1800" b="1" baseline="0" dirty="0" smtClean="0"/>
                        <a:t> Set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46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Duration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Length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No.</a:t>
                      </a:r>
                      <a:r>
                        <a:rPr lang="en-US" sz="1800" b="1" baseline="0" dirty="0" smtClean="0"/>
                        <a:t> of </a:t>
                      </a:r>
                      <a:r>
                        <a:rPr lang="en-US" sz="1800" b="1" dirty="0" smtClean="0"/>
                        <a:t> </a:t>
                      </a:r>
                    </a:p>
                    <a:p>
                      <a:pPr algn="ctr"/>
                      <a:r>
                        <a:rPr lang="en-US" sz="1800" b="1" dirty="0" smtClean="0"/>
                        <a:t>Syllables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Consonants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No. of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Vowels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phoneme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Freq.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BPC</a:t>
                      </a:r>
                    </a:p>
                    <a:p>
                      <a:pPr algn="ctr"/>
                      <a:r>
                        <a:rPr lang="en-US" sz="1800" b="1" dirty="0" smtClean="0"/>
                        <a:t>Freq.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CVC</a:t>
                      </a:r>
                    </a:p>
                    <a:p>
                      <a:pPr algn="ctr"/>
                      <a:r>
                        <a:rPr lang="en-US" sz="1800" b="1" dirty="0" smtClean="0"/>
                        <a:t>Freq.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98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2-Grams</a:t>
                      </a:r>
                      <a:r>
                        <a:rPr lang="en-US" sz="1800" b="1" baseline="0" dirty="0" smtClean="0"/>
                        <a:t> of</a:t>
                      </a:r>
                    </a:p>
                    <a:p>
                      <a:pPr algn="ctr"/>
                      <a:r>
                        <a:rPr lang="en-US" sz="1800" b="1" dirty="0" smtClean="0"/>
                        <a:t>Phoneme , BPC, CVC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2-Gram</a:t>
                      </a:r>
                    </a:p>
                    <a:p>
                      <a:pPr algn="ctr"/>
                      <a:r>
                        <a:rPr lang="en-US" sz="1800" b="1" dirty="0" smtClean="0"/>
                        <a:t>Of</a:t>
                      </a:r>
                    </a:p>
                    <a:p>
                      <a:pPr algn="ctr"/>
                      <a:r>
                        <a:rPr lang="en-US" sz="1800" b="1" dirty="0" smtClean="0"/>
                        <a:t>BPC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2-Grmas of </a:t>
                      </a:r>
                    </a:p>
                    <a:p>
                      <a:pPr algn="ctr"/>
                      <a:r>
                        <a:rPr lang="en-US" sz="1800" b="1" dirty="0" smtClean="0"/>
                        <a:t>CVC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3-Grams</a:t>
                      </a:r>
                      <a:r>
                        <a:rPr lang="en-US" sz="1800" b="1" baseline="0" dirty="0" smtClean="0"/>
                        <a:t> of CVC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Syllables/ Duration 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Length/</a:t>
                      </a:r>
                    </a:p>
                    <a:p>
                      <a:pPr algn="ctr"/>
                      <a:r>
                        <a:rPr lang="en-US" sz="1800" b="1" dirty="0" smtClean="0"/>
                        <a:t>Duration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No. Vowels/ No  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Consonants</a:t>
                      </a:r>
                      <a:endParaRPr lang="en-US" sz="1800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Start-End </a:t>
                      </a:r>
                      <a:r>
                        <a:rPr lang="en-US" sz="1800" b="1" dirty="0" smtClean="0"/>
                        <a:t>Phone 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Rectangle 51"/>
          <p:cNvSpPr/>
          <p:nvPr/>
        </p:nvSpPr>
        <p:spPr>
          <a:xfrm rot="10800000" flipV="1">
            <a:off x="14487834" y="9140184"/>
            <a:ext cx="91980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Table1-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Features used to predict the keyword strength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318471"/>
              </p:ext>
            </p:extLst>
          </p:nvPr>
        </p:nvGraphicFramePr>
        <p:xfrm>
          <a:off x="26853114" y="19376063"/>
          <a:ext cx="10176387" cy="2437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471"/>
                <a:gridCol w="2177972"/>
                <a:gridCol w="2177972"/>
                <a:gridCol w="2177972"/>
              </a:tblGrid>
              <a:tr h="55785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Data</a:t>
                      </a:r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Set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NIST Spoken Term Detection  2006 Evaluation results </a:t>
                      </a:r>
                      <a:endParaRPr lang="en-US" sz="1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20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Sites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BBN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IBM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SRI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151418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Sources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Broadcast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News</a:t>
                      </a:r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(3hrs)</a:t>
                      </a:r>
                      <a:endParaRPr lang="en-U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Conversational Telephone Speech (3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hrs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Conference Meetings (2 </a:t>
                      </a:r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hrs</a:t>
                      </a: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5" name="Rectangle 54"/>
          <p:cNvSpPr/>
          <p:nvPr/>
        </p:nvSpPr>
        <p:spPr>
          <a:xfrm>
            <a:off x="26375261" y="21823410"/>
            <a:ext cx="11887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 4-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Results for feature based method over NIST 2006.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19676"/>
              </p:ext>
            </p:extLst>
          </p:nvPr>
        </p:nvGraphicFramePr>
        <p:xfrm>
          <a:off x="40261583" y="18666373"/>
          <a:ext cx="9221042" cy="11769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1042"/>
              </a:tblGrid>
              <a:tr h="88820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Future Works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Use data generated carefully from acoustically clean speech with proper speech rate  and accent for training.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Finding features with small correlation to the existed set of features. Among the candidates are  confusability score and  expected number of occurrences of a word in the language model.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latin typeface="Arial" pitchFamily="34" charset="0"/>
                          <a:cs typeface="Arial" pitchFamily="34" charset="0"/>
                        </a:rPr>
                        <a:t>Combining the outputs of several machines using optimization techniques such as particle swarm optimization (PSO).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Using more complicated models such as nonparametric Bayesian models (e.g. Gaussian process.) for regression.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latin typeface="Arial" pitchFamily="34" charset="0"/>
                          <a:cs typeface="Arial" pitchFamily="34" charset="0"/>
                        </a:rPr>
                        <a:t>We have developed algorithms based on some of these suggestions which improves the correlation to around 76% which corresponds to explaining 58% of the variance of the observed data.  The results will be published in the near future.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15472</TotalTime>
  <Words>988</Words>
  <Application>Microsoft Office PowerPoint</Application>
  <PresentationFormat>Custom</PresentationFormat>
  <Paragraphs>270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amir</cp:lastModifiedBy>
  <cp:revision>753</cp:revision>
  <cp:lastPrinted>2009-04-08T18:36:54Z</cp:lastPrinted>
  <dcterms:created xsi:type="dcterms:W3CDTF">2009-07-23T17:37:26Z</dcterms:created>
  <dcterms:modified xsi:type="dcterms:W3CDTF">2013-02-13T04:09:43Z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