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F34"/>
    <a:srgbClr val="FFF3F3"/>
    <a:srgbClr val="333399"/>
    <a:srgbClr val="F0F0FA"/>
    <a:srgbClr val="C9C9ED"/>
    <a:srgbClr val="0000FF"/>
    <a:srgbClr val="FFFFE1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>
        <p:scale>
          <a:sx n="24" d="100"/>
          <a:sy n="24" d="100"/>
        </p:scale>
        <p:origin x="366" y="1482"/>
      </p:cViewPr>
      <p:guideLst>
        <p:guide orient="horz" pos="16673"/>
        <p:guide orient="horz" pos="11309"/>
        <p:guide pos="23775"/>
        <p:guide pos="112"/>
        <p:guide pos="8050"/>
        <p:guide pos="31497"/>
        <p:guide pos="1638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2/12/2013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2/12/2013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6913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5000" y="696913"/>
            <a:ext cx="57404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180"/>
          <p:cNvSpPr>
            <a:spLocks noChangeArrowheads="1"/>
          </p:cNvSpPr>
          <p:nvPr/>
        </p:nvSpPr>
        <p:spPr bwMode="auto">
          <a:xfrm>
            <a:off x="8996998" y="926028"/>
            <a:ext cx="32224154" cy="341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7200" b="1" cap="all" dirty="0">
                <a:solidFill>
                  <a:srgbClr val="333399"/>
                </a:solidFill>
              </a:rPr>
              <a:t>ASSESSING SEARCH TERM STRENGTH IN SPOKEN TERM DETECTION</a:t>
            </a: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</a:t>
            </a:r>
            <a:endParaRPr lang="en-US" sz="4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26112618" y="17909185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Observations</a:t>
            </a:r>
          </a:p>
          <a:p>
            <a:pPr marL="571500" indent="-5715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Prediction accuracy for the NIST 2006 results is relatively poor. Maximum  correlation  around 46%  means  just around 21% of the variance in the data is explained by the predictor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Features used in this work are highly correlated. 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KNN on phonetic space shows a better prediction capability.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Part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of the error rate related to factors beyond the “structure” of the word itself. For example, speech rate  or acoustic channel are greatly effect the error rate associated with a word.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Since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data used in this research is not restricted to acoustically clean data and with standard accent and speech rate, the trained models have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some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intrinsic inaccuracy.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Despite relatively low correlation the system can still be used in practice to help users to choose better search words.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23140" y="442192"/>
            <a:ext cx="8965080" cy="16582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52693" y="1641407"/>
            <a:ext cx="6018598" cy="82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196886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Search Term Strength Prediction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Using machine learning algorithms to learn the relationship between a phonetic representation of a word and its word error rate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(WER).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Algorithms : Linear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Regression,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Neural Network, Regression Tree and  K-nearest neighbors (KNN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 in the phonetic space.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Features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such as: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Duration, #Syllables, #Consonants,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broad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phonetic class (BPC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frequencies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iphone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frequencies,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2-grams of the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BPC.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Preprocessing includes whitening of the features using singular value decomposition (SVD).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final  strength score is defined as  1-WER.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562646" y="15857950"/>
            <a:ext cx="118872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/>
            <a:r>
              <a:rPr lang="en-US" sz="2800" b="1" dirty="0">
                <a:latin typeface="Arial" pitchFamily="34" charset="0"/>
                <a:cs typeface="Arial" pitchFamily="34" charset="0"/>
              </a:rPr>
              <a:t>Figure 3. An overview of our approach to search term strength prediction that is based on decomposing terms into features.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3194754" y="17983200"/>
            <a:ext cx="11888747" cy="12801600"/>
            <a:chOff x="13228621" y="17983200"/>
            <a:chExt cx="11888747" cy="12801600"/>
          </a:xfrm>
        </p:grpSpPr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13230168" y="17983200"/>
              <a:ext cx="11887200" cy="12801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BE0F34"/>
              </a:solidFill>
              <a:miter lim="800000"/>
              <a:headEnd/>
              <a:tailEnd/>
            </a:ln>
            <a:effectLst>
              <a:outerShdw blurRad="139700" dist="139700" dir="2700000" algn="tl" rotWithShape="0">
                <a:srgbClr val="BE0F34">
                  <a:alpha val="40000"/>
                </a:srgbClr>
              </a:outerShdw>
            </a:effectLst>
          </p:spPr>
          <p:txBody>
            <a:bodyPr lIns="457200" tIns="45720" rIns="457200" bIns="45720"/>
            <a:lstStyle/>
            <a:p>
              <a:pPr defTabSz="893979">
                <a:spcAft>
                  <a:spcPts val="1800"/>
                </a:spcAft>
                <a:tabLst>
                  <a:tab pos="489852" algn="l"/>
                </a:tabLst>
                <a:defRPr/>
              </a:pPr>
              <a:r>
                <a:rPr lang="en-US" sz="4800" b="1" dirty="0" smtClean="0">
                  <a:solidFill>
                    <a:srgbClr val="333399"/>
                  </a:solidFill>
                  <a:latin typeface="Arial" pitchFamily="34" charset="0"/>
                  <a:cs typeface="Arial" pitchFamily="34" charset="0"/>
                </a:rPr>
                <a:t>Experimentation </a:t>
              </a:r>
            </a:p>
            <a:p>
              <a:pPr marL="457200" lvl="1" indent="-457200" defTabSz="893979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  <a:tabLst>
                  <a:tab pos="489852" algn="l"/>
                </a:tabLst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Data: NIST Spoken Term Detection  2006 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Evaluation 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results which includes BBN, IBM and SRI sites.</a:t>
              </a:r>
              <a:endParaRPr lang="en-US" sz="3600" b="1" dirty="0">
                <a:latin typeface="Arial" pitchFamily="34" charset="0"/>
                <a:cs typeface="Arial" pitchFamily="34" charset="0"/>
              </a:endParaRPr>
            </a:p>
            <a:p>
              <a:pPr marL="457200" lvl="1" indent="-457200" defTabSz="893979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  <a:tabLst>
                  <a:tab pos="489852" algn="l"/>
                </a:tabLst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Correlation (R) and mean square error (MSE) are used to assess the prediction quality.</a:t>
              </a:r>
            </a:p>
            <a:p>
              <a:pPr marL="457200" lvl="1" indent="-457200" defTabSz="893979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  <a:tabLst>
                  <a:tab pos="489852" algn="l"/>
                </a:tabLst>
                <a:defRPr/>
              </a:pP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Duration 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is the most significant 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feature with around 40% correlation.</a:t>
              </a:r>
              <a:endParaRPr lang="en-US" sz="3600" b="1" dirty="0">
                <a:latin typeface="Arial" pitchFamily="34" charset="0"/>
                <a:cs typeface="Arial" pitchFamily="34" charset="0"/>
              </a:endParaRPr>
            </a:p>
            <a:p>
              <a:pPr marL="457200" lvl="1" indent="-457200" defTabSz="893979">
                <a:spcBef>
                  <a:spcPts val="0"/>
                </a:spcBef>
                <a:spcAft>
                  <a:spcPts val="1800"/>
                </a:spcAft>
                <a:buFont typeface="Arial" pitchFamily="34" charset="0"/>
                <a:buChar char="•"/>
                <a:tabLst>
                  <a:tab pos="489852" algn="l"/>
                </a:tabLst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A duration model 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based on N-gram phonetic representation developed and trained using TIMIT dataset.</a:t>
              </a:r>
              <a:endParaRPr lang="en-US" sz="3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4" name="Picture 53" descr="Description: 1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7" t="1628" r="7355" b="2455"/>
            <a:stretch>
              <a:fillRect/>
            </a:stretch>
          </p:blipFill>
          <p:spPr bwMode="auto">
            <a:xfrm>
              <a:off x="15456265" y="25347168"/>
              <a:ext cx="7364450" cy="41554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Rectangle 55"/>
            <p:cNvSpPr/>
            <p:nvPr/>
          </p:nvSpPr>
          <p:spPr>
            <a:xfrm>
              <a:off x="13228621" y="29691142"/>
              <a:ext cx="11887201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 lIns="274320" rIns="274320">
              <a:spAutoFit/>
            </a:bodyPr>
            <a:lstStyle/>
            <a:p>
              <a:pPr defTabSz="695325"/>
              <a:r>
                <a:rPr lang="en-US" sz="2800" b="1" dirty="0">
                  <a:latin typeface="Arial" pitchFamily="34" charset="0"/>
                  <a:cs typeface="Arial" pitchFamily="34" charset="0"/>
                </a:rPr>
                <a:t>Figure 4. The relationship between duration and error rate shows that longer words generally result in better performance.</a:t>
              </a:r>
            </a:p>
          </p:txBody>
        </p:sp>
      </p:grp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6035154" y="4528147"/>
            <a:ext cx="24780549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374791" y="11109032"/>
            <a:ext cx="11887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Table1- Results for feature based method over NIST 2006.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933617" y="16279664"/>
            <a:ext cx="5943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Table2- Results for  KNN in Phonetic space for BBN dataset.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28504" y="17953038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data generated carefully from acoustically clean speech with proper speech rate  and accent for training.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Finding features with small correlation to the existed set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features.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Among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candidates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are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confusability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score and  expected number of occurrences of a word in the language model.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Combining the outputs of several machines using optimization techniques such as particle swarm optimization (PSO).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Using more complicated models such as nonparametric Bayesian models (e.g. Gaussian process.) for regression. 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We have developed algorithms based on some of these suggestions which improves the correlation to around 76% which corresponds to explaining 58% of the variance of the observed data.  The results will be published in the near future.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audio, unlike  text data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is approximate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based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likelihoods.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Performance  depends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acoustic channel, speech rate, accent,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language and confusability.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Unlike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text-based searches, the quality of the search term plays a significant role in the overall perception of the usability of the system.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Goal: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Develop a tool similar to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how password checkers assess the strength of a password.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161"/>
          <p:cNvSpPr txBox="1">
            <a:spLocks noChangeArrowheads="1"/>
          </p:cNvSpPr>
          <p:nvPr/>
        </p:nvSpPr>
        <p:spPr bwMode="auto">
          <a:xfrm>
            <a:off x="381000" y="16218111"/>
            <a:ext cx="1186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Figure 1. A screenshot of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our demonstration software:</a:t>
            </a:r>
          </a:p>
          <a:p>
            <a:pPr algn="ctr" defTabSz="695325"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http://www.isip.piconepress.com/projects/ks_prediction/demo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2127887" y="11570697"/>
            <a:ext cx="8393426" cy="4200405"/>
            <a:chOff x="1456236" y="11201399"/>
            <a:chExt cx="9592764" cy="4800601"/>
          </a:xfrm>
        </p:grpSpPr>
        <p:sp>
          <p:nvSpPr>
            <p:cNvPr id="9" name="Rectangle 8"/>
            <p:cNvSpPr/>
            <p:nvPr/>
          </p:nvSpPr>
          <p:spPr>
            <a:xfrm>
              <a:off x="1507065" y="11277600"/>
              <a:ext cx="9525000" cy="4724400"/>
            </a:xfrm>
            <a:prstGeom prst="rect">
              <a:avLst/>
            </a:prstGeom>
            <a:solidFill>
              <a:srgbClr val="BE0F34"/>
            </a:solidFill>
            <a:ln w="12700">
              <a:noFill/>
              <a:miter lim="800000"/>
              <a:headEnd/>
              <a:tailEnd/>
            </a:ln>
            <a:effectLst>
              <a:outerShdw blurRad="139700" dist="254000" dir="2700000" algn="tl" rotWithShape="0">
                <a:srgbClr val="BE0F34">
                  <a:alpha val="40000"/>
                </a:srgbClr>
              </a:outerShdw>
            </a:effectLst>
          </p:spPr>
          <p:txBody>
            <a:bodyPr lIns="457200" tIns="45720" rIns="457200" bIns="45720"/>
            <a:lstStyle/>
            <a:p>
              <a:pPr defTabSz="893979">
                <a:spcAft>
                  <a:spcPts val="1800"/>
                </a:spcAft>
                <a:tabLst>
                  <a:tab pos="489852" algn="l"/>
                </a:tabLst>
              </a:pPr>
              <a:endParaRPr lang="en-US" sz="4800" b="1">
                <a:solidFill>
                  <a:srgbClr val="333399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45" t="21735" r="33358" b="27506"/>
            <a:stretch/>
          </p:blipFill>
          <p:spPr bwMode="auto">
            <a:xfrm>
              <a:off x="1456236" y="11201399"/>
              <a:ext cx="9592764" cy="480060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1000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Spoken Term Detection (STD)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STD Goal: “…detect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presence of a term in large audio corpus of heterogeneous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speech…” 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STD P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hases: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Indexing  the audio file.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through the indexed data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Error types: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False alarms. 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Missed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detections.</a:t>
            </a:r>
          </a:p>
          <a:p>
            <a:pPr marL="457200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61"/>
          <p:cNvSpPr txBox="1">
            <a:spLocks noChangeArrowheads="1"/>
          </p:cNvSpPr>
          <p:nvPr/>
        </p:nvSpPr>
        <p:spPr bwMode="auto">
          <a:xfrm>
            <a:off x="381000" y="29686337"/>
            <a:ext cx="1191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>
            <a:defPPr>
              <a:defRPr lang="en-US"/>
            </a:defPPr>
            <a:lvl1pPr defTabSz="695325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Figure 2. A common approach in STD is to use a speech to text system to index the speech signal (J. G. </a:t>
            </a:r>
            <a:r>
              <a:rPr lang="en-US" dirty="0" err="1"/>
              <a:t>Fiscus</a:t>
            </a:r>
            <a:r>
              <a:rPr lang="en-US" dirty="0"/>
              <a:t>, et al., 2007).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21" y="24590754"/>
            <a:ext cx="6289959" cy="471708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6" name="Picture 45" descr="Description: bd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t="20792" r="3630" b="28712"/>
          <a:stretch>
            <a:fillRect/>
          </a:stretch>
        </p:blipFill>
        <p:spPr bwMode="auto">
          <a:xfrm>
            <a:off x="14008608" y="14274845"/>
            <a:ext cx="10168128" cy="153283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11927"/>
              </p:ext>
            </p:extLst>
          </p:nvPr>
        </p:nvGraphicFramePr>
        <p:xfrm>
          <a:off x="26446081" y="6081544"/>
          <a:ext cx="2369351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52"/>
                <a:gridCol w="1270648"/>
                <a:gridCol w="1236581"/>
                <a:gridCol w="1319018"/>
                <a:gridCol w="1401458"/>
                <a:gridCol w="1319018"/>
                <a:gridCol w="1154142"/>
                <a:gridCol w="1483896"/>
                <a:gridCol w="1813651"/>
                <a:gridCol w="1566335"/>
                <a:gridCol w="1401458"/>
                <a:gridCol w="1483896"/>
                <a:gridCol w="1190065"/>
              </a:tblGrid>
              <a:tr h="341149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Features 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1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11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3411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7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 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7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28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No. Syllables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7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Length + 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 /Duration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0.044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70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+#Consonants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+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Length/Duration +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Syllables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/ Duration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+CVC2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0.044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0.018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91022"/>
              </p:ext>
            </p:extLst>
          </p:nvPr>
        </p:nvGraphicFramePr>
        <p:xfrm>
          <a:off x="45984279" y="12349581"/>
          <a:ext cx="4079632" cy="361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367"/>
                <a:gridCol w="824428"/>
                <a:gridCol w="991609"/>
                <a:gridCol w="794114"/>
                <a:gridCol w="794114"/>
              </a:tblGrid>
              <a:tr h="602083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20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" name="Picture 33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5909" y="11920396"/>
            <a:ext cx="5889927" cy="443636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3391239" y="16279665"/>
            <a:ext cx="11887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 The predicted error rate is plotted against the reference error rate, demonstrating good correlation between the two.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433405" y="12287640"/>
            <a:ext cx="904531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Correlation between the prediction and reference is not satisfactory. </a:t>
            </a:r>
          </a:p>
          <a:p>
            <a:pPr marL="1616511" lvl="2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Insufficient amount of data.</a:t>
            </a:r>
          </a:p>
          <a:p>
            <a:pPr marL="1616511" lvl="2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Training data is not based on clean speech.</a:t>
            </a:r>
          </a:p>
          <a:p>
            <a:endParaRPr lang="en-US" dirty="0"/>
          </a:p>
        </p:txBody>
      </p:sp>
      <p:sp>
        <p:nvSpPr>
          <p:cNvPr id="38" name="Text Box 176"/>
          <p:cNvSpPr txBox="1">
            <a:spLocks noChangeArrowheads="1"/>
          </p:cNvSpPr>
          <p:nvPr/>
        </p:nvSpPr>
        <p:spPr bwMode="auto">
          <a:xfrm>
            <a:off x="228600" y="323850"/>
            <a:ext cx="9042400" cy="1828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95325" eaLnBrk="0" hangingPunct="0"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1pPr>
            <a:lvl2pPr defTabSz="695325" eaLnBrk="0" hangingPunct="0"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2pPr>
            <a:lvl3pPr defTabSz="695325" eaLnBrk="0" hangingPunct="0"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3pPr>
            <a:lvl4pPr defTabSz="695325" eaLnBrk="0" hangingPunct="0"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4pPr>
            <a:lvl5pPr defTabSz="695325" eaLnBrk="0" hangingPunct="0"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5pPr>
            <a:lvl6pPr defTabSz="695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6pPr>
            <a:lvl7pPr defTabSz="695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7pPr>
            <a:lvl8pPr defTabSz="695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8pPr>
            <a:lvl9pPr defTabSz="6953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-111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2400"/>
              <a:t>                      </a:t>
            </a:r>
            <a:r>
              <a:rPr lang="en-US" sz="6000"/>
              <a:t>C</a:t>
            </a:r>
            <a:r>
              <a:rPr lang="en-US" sz="5400"/>
              <a:t>ollege of Engineering</a:t>
            </a:r>
            <a:r>
              <a:rPr lang="en-US" sz="4800"/>
              <a:t>  </a:t>
            </a:r>
          </a:p>
          <a:p>
            <a:pPr eaLnBrk="1" hangingPunct="1"/>
            <a:r>
              <a:rPr lang="en-US" sz="4800"/>
              <a:t>                </a:t>
            </a:r>
            <a:r>
              <a:rPr lang="en-US" sz="5400"/>
              <a:t>Temple University</a:t>
            </a:r>
            <a:endParaRPr lang="en-US" sz="2400"/>
          </a:p>
        </p:txBody>
      </p:sp>
      <p:pic>
        <p:nvPicPr>
          <p:cNvPr id="44" name="Picture 175" descr="templ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5300"/>
            <a:ext cx="1703388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15282</TotalTime>
  <Words>848</Words>
  <Application>Microsoft Office PowerPoint</Application>
  <PresentationFormat>Custom</PresentationFormat>
  <Paragraphs>184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amir</cp:lastModifiedBy>
  <cp:revision>724</cp:revision>
  <cp:lastPrinted>2009-04-08T18:36:54Z</cp:lastPrinted>
  <dcterms:created xsi:type="dcterms:W3CDTF">2009-07-23T17:37:26Z</dcterms:created>
  <dcterms:modified xsi:type="dcterms:W3CDTF">2013-02-12T23:43:56Z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