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FFF3F3"/>
    <a:srgbClr val="333399"/>
    <a:srgbClr val="F0F0FA"/>
    <a:srgbClr val="C9C9ED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33" d="100"/>
          <a:sy n="33" d="100"/>
        </p:scale>
        <p:origin x="-504" y="392"/>
      </p:cViewPr>
      <p:guideLst>
        <p:guide orient="horz" pos="16673"/>
        <p:guide orient="horz" pos="11309"/>
        <p:guide pos="23775"/>
        <p:guide pos="112"/>
        <p:guide pos="8050"/>
        <p:guide pos="31497"/>
        <p:guide pos="163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2/12/13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jpg"/><Relationship Id="rId8" Type="http://schemas.openxmlformats.org/officeDocument/2006/relationships/image" Target="../media/image5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Prediction accuracy for the NIST 2006 results is relatively poor. Maximum  correlation  around 46%  means  just around 21% of the variance in the data is explained by the predictor.</a:t>
            </a: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Using more data, better algorithms (random forest and KNN in acoustic  space ), new features  (count)  and combining different  approaches (using PSO optimizer), the predictions  improve significantly. Correlation  around 76%  means predictor can explain around 57% of the variance in the data.  </a:t>
            </a: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Part of the error rate related to factors beyond the “structure” of the word itself. For example, speech rate  or acoustic channel are greatly effect the error rate associated with a word. Since the data used in this research is not restricted to acoustically clean data and with standard accent and speech rate, the trained models have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some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intrinsic inaccuracy.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100115" y="17953038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Search Term Strength Prediction 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rate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(WER).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Phonetic Space: Linear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Regression,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Neural Network, Regression Tree and  K-nearest neighbors (KNN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include: Duration, #Syllables, #Consonants,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#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vowels, monophone, broad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phonetic class (BPC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consonant-vowel-consonant (CVC)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frequencies.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iphone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frequencies,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2-grams of the BPC and CVC frequencies, and 3-grams of the CVC frequencies.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(…. Reword this …)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96885" y="16216864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An overview of our approach to search term strength prediction that is based on decomposing terms into features.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194754" y="17983200"/>
            <a:ext cx="11888747" cy="12801600"/>
            <a:chOff x="13228621" y="17983200"/>
            <a:chExt cx="11888747" cy="12801600"/>
          </a:xfrm>
        </p:grpSpPr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13230168" y="17983200"/>
              <a:ext cx="11887200" cy="12801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BE0F34"/>
              </a:solidFill>
              <a:miter lim="800000"/>
              <a:headEnd/>
              <a:tailEnd/>
            </a:ln>
            <a:effectLst>
              <a:outerShdw blurRad="139700" dist="1397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  <a:defRPr/>
              </a:pPr>
              <a:r>
                <a:rPr lang="en-US" sz="4800" b="1" dirty="0" smtClean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Experimentation </a:t>
              </a:r>
            </a:p>
            <a:p>
              <a:pPr marL="457200" lvl="1" indent="-457200" defTabSz="893979">
                <a:spcBef>
                  <a:spcPts val="0"/>
                </a:spcBef>
                <a:spcAft>
                  <a:spcPts val="12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Data: NIST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Spoken Term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Detection  2006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Evaluation (… summarize stats …)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  <a:p>
              <a:pPr marL="457200" lvl="1" indent="-457200" defTabSz="893979">
                <a:spcBef>
                  <a:spcPts val="0"/>
                </a:spcBef>
                <a:spcAft>
                  <a:spcPts val="12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Assessment: correlation (R)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  <a:p>
              <a:pPr marL="457200" lvl="1" indent="-457200" defTabSz="893979">
                <a:spcBef>
                  <a:spcPts val="0"/>
                </a:spcBef>
                <a:spcAft>
                  <a:spcPts val="12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Duration is the most significant feature</a:t>
              </a:r>
              <a:br>
                <a:rPr lang="en-US" sz="3600" b="1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(quantify this …).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  <a:p>
              <a:pPr marL="457200" lvl="1" indent="-457200" defTabSz="893979">
                <a:spcBef>
                  <a:spcPts val="0"/>
                </a:spcBef>
                <a:spcAft>
                  <a:spcPts val="12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A duration model based on N-gram representation developed and trained using TIMIT dataset.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(…reword this…)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4" name="Picture 53" descr="Description: 1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" t="1628" r="7355" b="2455"/>
            <a:stretch>
              <a:fillRect/>
            </a:stretch>
          </p:blipFill>
          <p:spPr bwMode="auto">
            <a:xfrm>
              <a:off x="15456265" y="24944482"/>
              <a:ext cx="7638574" cy="45581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Rectangle 55"/>
            <p:cNvSpPr/>
            <p:nvPr/>
          </p:nvSpPr>
          <p:spPr>
            <a:xfrm>
              <a:off x="13228621" y="29691142"/>
              <a:ext cx="11887201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274320" rIns="274320">
              <a:spAutoFit/>
            </a:bodyPr>
            <a:lstStyle/>
            <a:p>
              <a:pPr defTabSz="695325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Figure 4. The relationship between duration and error rate shows that longer words generally result in better performance.</a:t>
              </a:r>
            </a:p>
          </p:txBody>
        </p:sp>
      </p:grp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5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Correlation between the prediction and reference is not satisfactory. 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Insufficient amount of data.   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Training data is not based on clean speech.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6112618" y="13811975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Table1- Results for feature based method over NIST 2006.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012771" y="16405716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Table2- Results for  KNN in Phonetic space for BBN dataset.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53038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Use data generated carefully from acoustically clean speech with proper speech rate  and accent for training.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Finding features with small correlation to the existed set of features (“count” was such a feature). Among candidates is  confusability score.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Using more complicated models such as nonparametric Bayesian models (e.g. Gaussian process.) for regression.  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</a:rPr>
              <a:t>Goal: </a:t>
            </a:r>
            <a:r>
              <a:rPr lang="en-US" sz="3600" b="1" dirty="0"/>
              <a:t>Develop a tool similar to </a:t>
            </a:r>
            <a:r>
              <a:rPr lang="en-US" sz="3600" b="1" dirty="0" smtClean="0"/>
              <a:t>how password checkers assess the strength of a password.</a:t>
            </a:r>
            <a:endParaRPr lang="en-US" sz="3600" b="1" dirty="0"/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software: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1422400" lvl="4" indent="-558800" defTabSz="893979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</a:t>
            </a:r>
            <a:r>
              <a:rPr lang="en-US" dirty="0"/>
              <a:t>2. A common approach in STD is to use a </a:t>
            </a:r>
            <a:r>
              <a:rPr lang="en-US" dirty="0"/>
              <a:t>speech to text </a:t>
            </a:r>
            <a:r>
              <a:rPr lang="en-US" dirty="0"/>
              <a:t>system to index the speech signal (J. G. </a:t>
            </a:r>
            <a:r>
              <a:rPr lang="en-US" dirty="0" err="1"/>
              <a:t>Fiscus</a:t>
            </a:r>
            <a:r>
              <a:rPr lang="en-US" dirty="0"/>
              <a:t>, et al., 2007).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59982"/>
              </p:ext>
            </p:extLst>
          </p:nvPr>
        </p:nvGraphicFramePr>
        <p:xfrm>
          <a:off x="29590966" y="14491084"/>
          <a:ext cx="4813909" cy="1887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56"/>
                <a:gridCol w="1466427"/>
                <a:gridCol w="1174363"/>
                <a:gridCol w="1174363"/>
              </a:tblGrid>
              <a:tr h="2424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99488"/>
              </p:ext>
            </p:extLst>
          </p:nvPr>
        </p:nvGraphicFramePr>
        <p:xfrm>
          <a:off x="26986022" y="8549354"/>
          <a:ext cx="10025545" cy="56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515"/>
                <a:gridCol w="1152505"/>
                <a:gridCol w="1152505"/>
                <a:gridCol w="1152505"/>
                <a:gridCol w="1152505"/>
                <a:gridCol w="1152505"/>
                <a:gridCol w="1152505"/>
              </a:tblGrid>
              <a:tr h="2802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77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287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7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1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No. Syllables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/Duration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+ Length/Duration +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 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CVC2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" name="Picture 45" descr="Description: bd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3682116" y="14782394"/>
            <a:ext cx="10916740" cy="1265091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14774</TotalTime>
  <Words>690</Words>
  <Application>Microsoft Macintosh PowerPoint</Application>
  <PresentationFormat>Custom</PresentationFormat>
  <Paragraphs>114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697</cp:revision>
  <cp:lastPrinted>2009-04-08T18:36:54Z</cp:lastPrinted>
  <dcterms:created xsi:type="dcterms:W3CDTF">2009-07-23T17:37:26Z</dcterms:created>
  <dcterms:modified xsi:type="dcterms:W3CDTF">2013-02-12T14:09:22Z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