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F34"/>
    <a:srgbClr val="FFF3F3"/>
    <a:srgbClr val="333399"/>
    <a:srgbClr val="F0F0FA"/>
    <a:srgbClr val="C9C9ED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24" d="100"/>
          <a:sy n="24" d="100"/>
        </p:scale>
        <p:origin x="-72" y="1482"/>
      </p:cViewPr>
      <p:guideLst>
        <p:guide orient="horz" pos="19048"/>
        <p:guide orient="horz" pos="3915"/>
        <p:guide pos="22975"/>
        <p:guide pos="112"/>
        <p:guide pos="8050"/>
        <p:guide pos="31497"/>
        <p:guide pos="2017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2/11/2013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12288838" y="11628"/>
            <a:ext cx="32224154" cy="341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ASSESSING SEARCH TERM STRENGTH IN SPOKEN TERM DETECTION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</a:t>
            </a:r>
            <a:endParaRPr 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230168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Search Term Strength Prediction 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sing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machine learning algorithms to learn the relationship between a phonetic representation of a word and its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word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rate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WER)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Algorithms: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Linear Regression,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Neural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Network, Regression Tree and  K-nearest neighbors (KNN)  in phonetic space.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Other algorithm   including  Random Forest and K-nearest neighbors in acoustic space applied for the extension of this work (see section 6).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 include: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Duration,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#Syllables, #Consonants,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#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vowels,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monophone, broad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phonetic class (BPC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 and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consonant-vowel-consonant (CVC)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frequencies.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iphone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frequencies,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2-grams of the BPC and CVC frequencies, and 3-grams of the CVC frequencies.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230168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Experimentation 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Data: NIST </a:t>
            </a: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Spoken Term 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Detection  2006 evaluation 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results; Cross-validation.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Correlation 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(R) 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used 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to assess the prediction quality.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It is shown that “duration” is the most important feature.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 duration model based on N-gram representation developed and trained using TIMIT dataset. 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928504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571500" indent="-5715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Prediction accuracy for the NIST 2006 results is relatively poor.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Maximum  correlation  around 46%  means  just around 21% of the variance in the data is explained by the predictor.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Using more data, better algorithms (random forest and KNN in acoustic  space ), new features  (count)  and combining different  approaches (using PSO optimizer), the predictions  improve significantly. Correlation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around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76%  means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predictor can explain around 57% of the variance in the data.  </a:t>
            </a:r>
          </a:p>
          <a:p>
            <a:pPr marL="571500" indent="-5715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Part of the error rate related to factors beyond the “structure” of the word itself. For example, speech rate  or acoustic channel are greatly effect the error rate associated with a word. Since the data used in this research is not restricted to acoustically clean data and with standard accent and speech rate, the trained models have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some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intrinsic inaccuracy.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Use data generated carefully from acoustically clean speech with proper speech rate  and accent for training.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Finding features with small correlation to the existed set of features (“count” was such a feature). Among candidates is  confusability score.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Using more complicated models such as nonparametric Bayesian models (e.g. Gaussian process.) for regression.  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Key </a:t>
            </a: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G.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Fiscus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et al., “Results of the 2006 spoken term detection evaluation,” Proc. Workshop Searching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Spont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Conv. Speech, pp. 45–50, Amsterdam, NL, July 2007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Miller, et al., “Rapid and Accurate Spoken Term Detection,” Proceedings of INTERSPEECH, pp. 314-317, Antwerp, Belgium, Sep.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2007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Spoken Term Detection (STD)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oal  of STD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system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‎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 “to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rapidly detect the presence of a term in large audio corpus of heterogeneous speech material.”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phases:  </a:t>
            </a:r>
          </a:p>
          <a:p>
            <a:pPr marL="2277816" lvl="3" indent="-51435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Indexing  the audio file.</a:t>
            </a:r>
          </a:p>
          <a:p>
            <a:pPr marL="2277816" lvl="3" indent="-51435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through the indexed data.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types:</a:t>
            </a:r>
          </a:p>
          <a:p>
            <a:pPr marL="2277816" lvl="3" indent="-51435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False alarms. </a:t>
            </a:r>
          </a:p>
          <a:p>
            <a:pPr marL="2277816" lvl="3" indent="-51435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missed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algn="just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audio, unlike  text data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is approximate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likelihoods </a:t>
            </a:r>
          </a:p>
          <a:p>
            <a:pPr marL="440867" indent="-440867" algn="just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depends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acoustic channel, speech rate, accent,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language and confusability.</a:t>
            </a:r>
          </a:p>
          <a:p>
            <a:pPr marL="440867" indent="-440867" algn="just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Unlike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text-based searches, the quality of the search term plays a significant role in the overall perception of the usability of the system. </a:t>
            </a:r>
          </a:p>
          <a:p>
            <a:pPr marL="440867" indent="-440867" algn="just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/>
              <a:t>Goal: Develop a tool similar to the way password checking tools to predict the reliability or strength of a search </a:t>
            </a:r>
            <a:r>
              <a:rPr lang="en-US" sz="3600" b="1" dirty="0" smtClean="0"/>
              <a:t>term. </a:t>
            </a:r>
            <a:endParaRPr lang="en-US" sz="3600" b="1" dirty="0"/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582291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Correlation between the prediction and reference is not satisfactory. </a:t>
            </a:r>
          </a:p>
          <a:p>
            <a:pPr marL="1616511" lvl="2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Insufficient amount of data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 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1616511" lvl="2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Training data is not based on clean speech.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6079336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Further Results using BBN data</a:t>
            </a:r>
            <a:r>
              <a:rPr lang="en-US" sz="4800" b="1" baseline="30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†</a:t>
            </a:r>
            <a:endParaRPr lang="en-US" sz="4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KNN in acoustic space (R=0.6)/new feature(count)+Random Forest (R= 0.7).</a:t>
            </a:r>
          </a:p>
          <a:p>
            <a:pPr marL="440867" indent="-440867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Particle Swarm Optimization (PSO) used to combine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machines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More than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70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(Table 3).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635278" y="15800160"/>
            <a:ext cx="1138709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Figure 1. A screenshot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our demonstration software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tool that assesses voice keyword search term strength and displays a confidence measure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 defTabSz="695325">
              <a:defRPr/>
            </a:pPr>
            <a:r>
              <a:rPr lang="en-US" sz="2800" i="1" dirty="0">
                <a:latin typeface="Arial" pitchFamily="34" charset="0"/>
                <a:cs typeface="Arial" pitchFamily="34" charset="0"/>
              </a:rPr>
              <a:t>http://www.isip.piconepress.com/projects/ks_prediction/demo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3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21470" r="33205" b="25776"/>
          <a:stretch/>
        </p:blipFill>
        <p:spPr bwMode="auto">
          <a:xfrm>
            <a:off x="2448516" y="11882378"/>
            <a:ext cx="7646460" cy="37620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366" y="24960360"/>
            <a:ext cx="8153994" cy="4329653"/>
          </a:xfrm>
          <a:prstGeom prst="rect">
            <a:avLst/>
          </a:prstGeom>
        </p:spPr>
      </p:pic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578200" y="29304424"/>
            <a:ext cx="113870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Figure 2-Spoken term detection can be partitioned into two tasks: indexing and search. One common approach to indexing is to use a speech to text system (after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Fiscus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et al., 2007). </a:t>
            </a:r>
          </a:p>
        </p:txBody>
      </p:sp>
      <p:pic>
        <p:nvPicPr>
          <p:cNvPr id="50" name="Picture 49" descr="Description: bd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20792" r="3630" b="28712"/>
          <a:stretch>
            <a:fillRect/>
          </a:stretch>
        </p:blipFill>
        <p:spPr bwMode="auto">
          <a:xfrm>
            <a:off x="15321285" y="14870683"/>
            <a:ext cx="7704963" cy="11943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3230167" y="16216864"/>
            <a:ext cx="11887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>
                <a:latin typeface="Arial" pitchFamily="34" charset="0"/>
                <a:cs typeface="Arial" pitchFamily="34" charset="0"/>
              </a:rPr>
              <a:t>Figure 3. An overview of our approach to search term strength prediction that is based on decomposing terms into features.</a:t>
            </a:r>
          </a:p>
        </p:txBody>
      </p:sp>
      <p:pic>
        <p:nvPicPr>
          <p:cNvPr id="54" name="Picture 53" descr="Description: 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" t="1628" r="7355" b="2455"/>
          <a:stretch>
            <a:fillRect/>
          </a:stretch>
        </p:blipFill>
        <p:spPr bwMode="auto">
          <a:xfrm>
            <a:off x="15456265" y="24944482"/>
            <a:ext cx="7638574" cy="455816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 55"/>
          <p:cNvSpPr/>
          <p:nvPr/>
        </p:nvSpPr>
        <p:spPr>
          <a:xfrm>
            <a:off x="13382567" y="29652659"/>
            <a:ext cx="11887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>
                <a:latin typeface="Arial" pitchFamily="34" charset="0"/>
                <a:cs typeface="Arial" pitchFamily="34" charset="0"/>
              </a:rPr>
              <a:t>Figure 4. The relationship between duration and error rate shows that longer words generally result in better performance.</a:t>
            </a: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660120"/>
              </p:ext>
            </p:extLst>
          </p:nvPr>
        </p:nvGraphicFramePr>
        <p:xfrm>
          <a:off x="26585901" y="8164523"/>
          <a:ext cx="10025545" cy="56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0515"/>
                <a:gridCol w="1152505"/>
                <a:gridCol w="1152505"/>
                <a:gridCol w="1152505"/>
                <a:gridCol w="1152505"/>
                <a:gridCol w="1152505"/>
                <a:gridCol w="1152505"/>
              </a:tblGrid>
              <a:tr h="2802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Features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77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LR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LR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28773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75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1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No. Syllables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0.60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Length + 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 /Duration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0.46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8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Consonants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+ Length/Duration +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No. Syllables / Duration +</a:t>
                      </a:r>
                      <a:b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CVC2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0.83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825580"/>
              </p:ext>
            </p:extLst>
          </p:nvPr>
        </p:nvGraphicFramePr>
        <p:xfrm>
          <a:off x="29437019" y="14452600"/>
          <a:ext cx="4813909" cy="1887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756"/>
                <a:gridCol w="1466427"/>
                <a:gridCol w="1174363"/>
                <a:gridCol w="1174363"/>
              </a:tblGrid>
              <a:tr h="2424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728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28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50728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Rectangle 66"/>
          <p:cNvSpPr/>
          <p:nvPr/>
        </p:nvSpPr>
        <p:spPr>
          <a:xfrm>
            <a:off x="25900373" y="13811975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Table1- Results for feature based method over NIST 2006.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5800526" y="16405716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Table2- Results for  KNN in Phonetic space for BBN dataset.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784341"/>
              </p:ext>
            </p:extLst>
          </p:nvPr>
        </p:nvGraphicFramePr>
        <p:xfrm>
          <a:off x="27630780" y="21902086"/>
          <a:ext cx="950181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2334"/>
                <a:gridCol w="1069525"/>
                <a:gridCol w="1375106"/>
                <a:gridCol w="1731615"/>
                <a:gridCol w="1731615"/>
                <a:gridCol w="1731615"/>
              </a:tblGrid>
              <a:tr h="457582">
                <a:tc>
                  <a:txBody>
                    <a:bodyPr/>
                    <a:lstStyle/>
                    <a:p>
                      <a:pPr marL="0" marR="0" indent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Relative Contribution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765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Machines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itchFamily="34" charset="0"/>
                          <a:cs typeface="Arial" pitchFamily="34" charset="0"/>
                        </a:rPr>
                        <a:t>Acoustic</a:t>
                      </a:r>
                      <a:endParaRPr lang="en-US" sz="1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itchFamily="34" charset="0"/>
                          <a:cs typeface="Arial" pitchFamily="34" charset="0"/>
                        </a:rPr>
                        <a:t>Phonetic</a:t>
                      </a:r>
                      <a:endParaRPr lang="en-US" sz="1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itchFamily="34" charset="0"/>
                          <a:cs typeface="Arial" pitchFamily="34" charset="0"/>
                        </a:rPr>
                        <a:t>Feature</a:t>
                      </a:r>
                      <a:endParaRPr lang="en-US" sz="18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765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0.913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0.760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41.1%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10.5%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48.3%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765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NN+RF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E0F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0.918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0.762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44.7%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15.7%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39.5%</a:t>
                      </a:r>
                      <a:endParaRPr lang="en-U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26516661" y="24215917"/>
            <a:ext cx="11887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Table3-Best results after combining  different machine using PSO.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72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7972" y="24677582"/>
            <a:ext cx="6177228" cy="4817104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>
          <a:xfrm>
            <a:off x="26079336" y="29513184"/>
            <a:ext cx="11887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 The predicted error rate is plotted against the reference error rate, demonstrating good correlation between the two.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8952598" y="29684406"/>
            <a:ext cx="118872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† 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Result of this section will be published in “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Journal of Speech Technology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 shortly.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14705</TotalTime>
  <Words>918</Words>
  <Application>Microsoft Office PowerPoint</Application>
  <PresentationFormat>Custom</PresentationFormat>
  <Paragraphs>146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amir</cp:lastModifiedBy>
  <cp:revision>689</cp:revision>
  <cp:lastPrinted>2009-04-08T18:36:54Z</cp:lastPrinted>
  <dcterms:created xsi:type="dcterms:W3CDTF">2009-07-23T17:37:26Z</dcterms:created>
  <dcterms:modified xsi:type="dcterms:W3CDTF">2013-02-11T22:51:13Z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