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1089600"/>
  <p:notesSz cx="7010400" cy="9296400"/>
  <p:defaultTextStyle>
    <a:defPPr>
      <a:defRPr lang="en-US"/>
    </a:defPPr>
    <a:lvl1pPr algn="l" rtl="0" fontAlgn="base">
      <a:spcBef>
        <a:spcPct val="0"/>
      </a:spcBef>
      <a:spcAft>
        <a:spcPct val="0"/>
      </a:spcAft>
      <a:defRPr sz="3100" kern="1200">
        <a:solidFill>
          <a:schemeClr val="tx1"/>
        </a:solidFill>
        <a:latin typeface="Helvetica" pitchFamily="-111" charset="0"/>
        <a:ea typeface="ＭＳ Ｐゴシック" pitchFamily="-111" charset="-128"/>
        <a:cs typeface="+mn-cs"/>
      </a:defRPr>
    </a:lvl1pPr>
    <a:lvl2pPr marL="587822" algn="l" rtl="0" fontAlgn="base">
      <a:spcBef>
        <a:spcPct val="0"/>
      </a:spcBef>
      <a:spcAft>
        <a:spcPct val="0"/>
      </a:spcAft>
      <a:defRPr sz="3100" kern="1200">
        <a:solidFill>
          <a:schemeClr val="tx1"/>
        </a:solidFill>
        <a:latin typeface="Helvetica" pitchFamily="-111" charset="0"/>
        <a:ea typeface="ＭＳ Ｐゴシック" pitchFamily="-111" charset="-128"/>
        <a:cs typeface="+mn-cs"/>
      </a:defRPr>
    </a:lvl2pPr>
    <a:lvl3pPr marL="1175644" algn="l" rtl="0" fontAlgn="base">
      <a:spcBef>
        <a:spcPct val="0"/>
      </a:spcBef>
      <a:spcAft>
        <a:spcPct val="0"/>
      </a:spcAft>
      <a:defRPr sz="3100" kern="1200">
        <a:solidFill>
          <a:schemeClr val="tx1"/>
        </a:solidFill>
        <a:latin typeface="Helvetica" pitchFamily="-111" charset="0"/>
        <a:ea typeface="ＭＳ Ｐゴシック" pitchFamily="-111" charset="-128"/>
        <a:cs typeface="+mn-cs"/>
      </a:defRPr>
    </a:lvl3pPr>
    <a:lvl4pPr marL="1763466" algn="l" rtl="0" fontAlgn="base">
      <a:spcBef>
        <a:spcPct val="0"/>
      </a:spcBef>
      <a:spcAft>
        <a:spcPct val="0"/>
      </a:spcAft>
      <a:defRPr sz="3100" kern="1200">
        <a:solidFill>
          <a:schemeClr val="tx1"/>
        </a:solidFill>
        <a:latin typeface="Helvetica" pitchFamily="-111" charset="0"/>
        <a:ea typeface="ＭＳ Ｐゴシック" pitchFamily="-111" charset="-128"/>
        <a:cs typeface="+mn-cs"/>
      </a:defRPr>
    </a:lvl4pPr>
    <a:lvl5pPr marL="2351288" algn="l" rtl="0" fontAlgn="base">
      <a:spcBef>
        <a:spcPct val="0"/>
      </a:spcBef>
      <a:spcAft>
        <a:spcPct val="0"/>
      </a:spcAft>
      <a:defRPr sz="3100" kern="1200">
        <a:solidFill>
          <a:schemeClr val="tx1"/>
        </a:solidFill>
        <a:latin typeface="Helvetica" pitchFamily="-111" charset="0"/>
        <a:ea typeface="ＭＳ Ｐゴシック" pitchFamily="-111" charset="-128"/>
        <a:cs typeface="+mn-cs"/>
      </a:defRPr>
    </a:lvl5pPr>
    <a:lvl6pPr marL="2939110" algn="l" defTabSz="1175644" rtl="0" eaLnBrk="1" latinLnBrk="0" hangingPunct="1">
      <a:defRPr sz="3100" kern="1200">
        <a:solidFill>
          <a:schemeClr val="tx1"/>
        </a:solidFill>
        <a:latin typeface="Helvetica" pitchFamily="-111" charset="0"/>
        <a:ea typeface="ＭＳ Ｐゴシック" pitchFamily="-111" charset="-128"/>
        <a:cs typeface="+mn-cs"/>
      </a:defRPr>
    </a:lvl6pPr>
    <a:lvl7pPr marL="3526932" algn="l" defTabSz="1175644" rtl="0" eaLnBrk="1" latinLnBrk="0" hangingPunct="1">
      <a:defRPr sz="3100" kern="1200">
        <a:solidFill>
          <a:schemeClr val="tx1"/>
        </a:solidFill>
        <a:latin typeface="Helvetica" pitchFamily="-111" charset="0"/>
        <a:ea typeface="ＭＳ Ｐゴシック" pitchFamily="-111" charset="-128"/>
        <a:cs typeface="+mn-cs"/>
      </a:defRPr>
    </a:lvl7pPr>
    <a:lvl8pPr marL="4114754" algn="l" defTabSz="1175644" rtl="0" eaLnBrk="1" latinLnBrk="0" hangingPunct="1">
      <a:defRPr sz="3100" kern="1200">
        <a:solidFill>
          <a:schemeClr val="tx1"/>
        </a:solidFill>
        <a:latin typeface="Helvetica" pitchFamily="-111" charset="0"/>
        <a:ea typeface="ＭＳ Ｐゴシック" pitchFamily="-111" charset="-128"/>
        <a:cs typeface="+mn-cs"/>
      </a:defRPr>
    </a:lvl8pPr>
    <a:lvl9pPr marL="4702576" algn="l" defTabSz="1175644" rtl="0" eaLnBrk="1" latinLnBrk="0" hangingPunct="1">
      <a:defRPr sz="31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0F34"/>
    <a:srgbClr val="FFF3F3"/>
    <a:srgbClr val="333399"/>
    <a:srgbClr val="F0F0FA"/>
    <a:srgbClr val="C9C9ED"/>
    <a:srgbClr val="0000FF"/>
    <a:srgbClr val="FFFFE1"/>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3" autoAdjust="0"/>
    <p:restoredTop sz="96552" autoAdjust="0"/>
  </p:normalViewPr>
  <p:slideViewPr>
    <p:cSldViewPr snapToGrid="0" showGuides="1">
      <p:cViewPr>
        <p:scale>
          <a:sx n="33" d="100"/>
          <a:sy n="33" d="100"/>
        </p:scale>
        <p:origin x="3390" y="2742"/>
      </p:cViewPr>
      <p:guideLst>
        <p:guide orient="horz" pos="19048"/>
        <p:guide orient="horz" pos="3915"/>
        <p:guide pos="22975"/>
        <p:guide pos="112"/>
        <p:guide pos="8050"/>
        <p:guide pos="31497"/>
        <p:guide pos="20178"/>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2/6/2013</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2/6/2013</a:t>
            </a:fld>
            <a:endParaRPr lang="en-US" dirty="0"/>
          </a:p>
        </p:txBody>
      </p:sp>
      <p:sp>
        <p:nvSpPr>
          <p:cNvPr id="4" name="Slide Image Placeholder 3"/>
          <p:cNvSpPr>
            <a:spLocks noGrp="1" noRot="1" noChangeAspect="1"/>
          </p:cNvSpPr>
          <p:nvPr>
            <p:ph type="sldImg" idx="2"/>
          </p:nvPr>
        </p:nvSpPr>
        <p:spPr>
          <a:xfrm>
            <a:off x="635000" y="696913"/>
            <a:ext cx="57404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587822" rtl="0" eaLnBrk="0" fontAlgn="base" hangingPunct="0">
      <a:spcBef>
        <a:spcPct val="30000"/>
      </a:spcBef>
      <a:spcAft>
        <a:spcPct val="0"/>
      </a:spcAft>
      <a:defRPr sz="1500" kern="1200">
        <a:solidFill>
          <a:schemeClr val="tx1"/>
        </a:solidFill>
        <a:latin typeface="+mn-lt"/>
        <a:ea typeface="ＭＳ Ｐゴシック" pitchFamily="-111" charset="-128"/>
        <a:cs typeface="ＭＳ Ｐゴシック" pitchFamily="-111" charset="-128"/>
      </a:defRPr>
    </a:lvl1pPr>
    <a:lvl2pPr marL="587822" algn="l" defTabSz="587822" rtl="0" eaLnBrk="0" fontAlgn="base" hangingPunct="0">
      <a:spcBef>
        <a:spcPct val="30000"/>
      </a:spcBef>
      <a:spcAft>
        <a:spcPct val="0"/>
      </a:spcAft>
      <a:defRPr sz="1500" kern="1200">
        <a:solidFill>
          <a:schemeClr val="tx1"/>
        </a:solidFill>
        <a:latin typeface="+mn-lt"/>
        <a:ea typeface="ＭＳ Ｐゴシック" pitchFamily="-111" charset="-128"/>
        <a:cs typeface="+mn-cs"/>
      </a:defRPr>
    </a:lvl2pPr>
    <a:lvl3pPr marL="1175644" algn="l" defTabSz="587822" rtl="0" eaLnBrk="0" fontAlgn="base" hangingPunct="0">
      <a:spcBef>
        <a:spcPct val="30000"/>
      </a:spcBef>
      <a:spcAft>
        <a:spcPct val="0"/>
      </a:spcAft>
      <a:defRPr sz="1500" kern="1200">
        <a:solidFill>
          <a:schemeClr val="tx1"/>
        </a:solidFill>
        <a:latin typeface="+mn-lt"/>
        <a:ea typeface="ＭＳ Ｐゴシック" pitchFamily="-111" charset="-128"/>
        <a:cs typeface="+mn-cs"/>
      </a:defRPr>
    </a:lvl3pPr>
    <a:lvl4pPr marL="1763466" algn="l" defTabSz="587822" rtl="0" eaLnBrk="0" fontAlgn="base" hangingPunct="0">
      <a:spcBef>
        <a:spcPct val="30000"/>
      </a:spcBef>
      <a:spcAft>
        <a:spcPct val="0"/>
      </a:spcAft>
      <a:defRPr sz="1500" kern="1200">
        <a:solidFill>
          <a:schemeClr val="tx1"/>
        </a:solidFill>
        <a:latin typeface="+mn-lt"/>
        <a:ea typeface="ＭＳ Ｐゴシック" pitchFamily="-111" charset="-128"/>
        <a:cs typeface="+mn-cs"/>
      </a:defRPr>
    </a:lvl4pPr>
    <a:lvl5pPr marL="2351288" algn="l" defTabSz="587822" rtl="0" eaLnBrk="0" fontAlgn="base" hangingPunct="0">
      <a:spcBef>
        <a:spcPct val="30000"/>
      </a:spcBef>
      <a:spcAft>
        <a:spcPct val="0"/>
      </a:spcAft>
      <a:defRPr sz="1500" kern="1200">
        <a:solidFill>
          <a:schemeClr val="tx1"/>
        </a:solidFill>
        <a:latin typeface="+mn-lt"/>
        <a:ea typeface="ＭＳ Ｐゴシック" pitchFamily="-111" charset="-128"/>
        <a:cs typeface="+mn-cs"/>
      </a:defRPr>
    </a:lvl5pPr>
    <a:lvl6pPr marL="2939110" algn="l" defTabSz="587822" rtl="0" eaLnBrk="1" latinLnBrk="0" hangingPunct="1">
      <a:defRPr sz="1500" kern="1200">
        <a:solidFill>
          <a:schemeClr val="tx1"/>
        </a:solidFill>
        <a:latin typeface="+mn-lt"/>
        <a:ea typeface="+mn-ea"/>
        <a:cs typeface="+mn-cs"/>
      </a:defRPr>
    </a:lvl6pPr>
    <a:lvl7pPr marL="3526932" algn="l" defTabSz="587822" rtl="0" eaLnBrk="1" latinLnBrk="0" hangingPunct="1">
      <a:defRPr sz="1500" kern="1200">
        <a:solidFill>
          <a:schemeClr val="tx1"/>
        </a:solidFill>
        <a:latin typeface="+mn-lt"/>
        <a:ea typeface="+mn-ea"/>
        <a:cs typeface="+mn-cs"/>
      </a:defRPr>
    </a:lvl7pPr>
    <a:lvl8pPr marL="4114754" algn="l" defTabSz="587822" rtl="0" eaLnBrk="1" latinLnBrk="0" hangingPunct="1">
      <a:defRPr sz="1500" kern="1200">
        <a:solidFill>
          <a:schemeClr val="tx1"/>
        </a:solidFill>
        <a:latin typeface="+mn-lt"/>
        <a:ea typeface="+mn-ea"/>
        <a:cs typeface="+mn-cs"/>
      </a:defRPr>
    </a:lvl8pPr>
    <a:lvl9pPr marL="4702576" algn="l" defTabSz="587822"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635000" y="696913"/>
            <a:ext cx="5740400" cy="348615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76231" y="11590232"/>
            <a:ext cx="60936505" cy="7995497"/>
          </a:xfrm>
        </p:spPr>
        <p:txBody>
          <a:bodyPr/>
          <a:lstStyle/>
          <a:p>
            <a:r>
              <a:rPr lang="en-US" smtClean="0"/>
              <a:t>Click to edit Master title style</a:t>
            </a:r>
            <a:endParaRPr lang="en-US"/>
          </a:p>
        </p:txBody>
      </p:sp>
      <p:sp>
        <p:nvSpPr>
          <p:cNvPr id="3" name="Subtitle 2"/>
          <p:cNvSpPr>
            <a:spLocks noGrp="1"/>
          </p:cNvSpPr>
          <p:nvPr>
            <p:ph type="subTitle" idx="1"/>
          </p:nvPr>
        </p:nvSpPr>
        <p:spPr>
          <a:xfrm>
            <a:off x="10752455" y="21140209"/>
            <a:ext cx="50184050" cy="9535583"/>
          </a:xfrm>
        </p:spPr>
        <p:txBody>
          <a:bodyPr/>
          <a:lstStyle>
            <a:lvl1pPr marL="0" indent="0" algn="ctr">
              <a:buNone/>
              <a:defRPr/>
            </a:lvl1pPr>
            <a:lvl2pPr marL="587822" indent="0" algn="ctr">
              <a:buNone/>
              <a:defRPr/>
            </a:lvl2pPr>
            <a:lvl3pPr marL="1175644" indent="0" algn="ctr">
              <a:buNone/>
              <a:defRPr/>
            </a:lvl3pPr>
            <a:lvl4pPr marL="1763466" indent="0" algn="ctr">
              <a:buNone/>
              <a:defRPr/>
            </a:lvl4pPr>
            <a:lvl5pPr marL="2351288" indent="0" algn="ctr">
              <a:buNone/>
              <a:defRPr/>
            </a:lvl5pPr>
            <a:lvl6pPr marL="2939110" indent="0" algn="ctr">
              <a:buNone/>
              <a:defRPr/>
            </a:lvl6pPr>
            <a:lvl7pPr marL="3526932" indent="0" algn="ctr">
              <a:buNone/>
              <a:defRPr/>
            </a:lvl7pPr>
            <a:lvl8pPr marL="4114754" indent="0" algn="ctr">
              <a:buNone/>
              <a:defRPr/>
            </a:lvl8pPr>
            <a:lvl9pPr marL="4702576"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079721" y="3315865"/>
            <a:ext cx="15233015" cy="29846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76228" y="3315865"/>
            <a:ext cx="45490130" cy="2984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62933" y="23973897"/>
            <a:ext cx="60936505" cy="7408968"/>
          </a:xfrm>
        </p:spPr>
        <p:txBody>
          <a:bodyPr anchor="t"/>
          <a:lstStyle>
            <a:lvl1pPr algn="l">
              <a:defRPr sz="5100" b="1" cap="all"/>
            </a:lvl1pPr>
          </a:lstStyle>
          <a:p>
            <a:r>
              <a:rPr lang="en-US" smtClean="0"/>
              <a:t>Click to edit Master title style</a:t>
            </a:r>
            <a:endParaRPr lang="en-US"/>
          </a:p>
        </p:txBody>
      </p:sp>
      <p:sp>
        <p:nvSpPr>
          <p:cNvPr id="3" name="Text Placeholder 2"/>
          <p:cNvSpPr>
            <a:spLocks noGrp="1"/>
          </p:cNvSpPr>
          <p:nvPr>
            <p:ph type="body" idx="1"/>
          </p:nvPr>
        </p:nvSpPr>
        <p:spPr>
          <a:xfrm>
            <a:off x="5662933" y="15812876"/>
            <a:ext cx="60936505" cy="8161020"/>
          </a:xfrm>
        </p:spPr>
        <p:txBody>
          <a:bodyPr anchor="b"/>
          <a:lstStyle>
            <a:lvl1pPr marL="0" indent="0">
              <a:buNone/>
              <a:defRPr sz="2600"/>
            </a:lvl1pPr>
            <a:lvl2pPr marL="587822" indent="0">
              <a:buNone/>
              <a:defRPr sz="2300"/>
            </a:lvl2pPr>
            <a:lvl3pPr marL="1175644" indent="0">
              <a:buNone/>
              <a:defRPr sz="2100"/>
            </a:lvl3pPr>
            <a:lvl4pPr marL="1763466" indent="0">
              <a:buNone/>
              <a:defRPr sz="1800"/>
            </a:lvl4pPr>
            <a:lvl5pPr marL="2351288" indent="0">
              <a:buNone/>
              <a:defRPr sz="1800"/>
            </a:lvl5pPr>
            <a:lvl6pPr marL="2939110" indent="0">
              <a:buNone/>
              <a:defRPr sz="1800"/>
            </a:lvl6pPr>
            <a:lvl7pPr marL="3526932" indent="0">
              <a:buNone/>
              <a:defRPr sz="1800"/>
            </a:lvl7pPr>
            <a:lvl8pPr marL="4114754" indent="0">
              <a:buNone/>
              <a:defRPr sz="1800"/>
            </a:lvl8pPr>
            <a:lvl9pPr marL="4702576" indent="0">
              <a:buNone/>
              <a:defRPr sz="18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76229" y="10778809"/>
            <a:ext cx="30361572" cy="22383432"/>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951162" y="10778809"/>
            <a:ext cx="30361573" cy="22383432"/>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84896" y="1493308"/>
            <a:ext cx="64519175" cy="621792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584893" y="8351732"/>
            <a:ext cx="31675070" cy="3479588"/>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3584893" y="11831320"/>
            <a:ext cx="31675070" cy="21494645"/>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6417887" y="8351732"/>
            <a:ext cx="31686183" cy="3479588"/>
          </a:xfrm>
        </p:spPr>
        <p:txBody>
          <a:bodyPr anchor="b"/>
          <a:lstStyle>
            <a:lvl1pPr marL="0" indent="0">
              <a:buNone/>
              <a:defRPr sz="3100" b="1"/>
            </a:lvl1pPr>
            <a:lvl2pPr marL="587822" indent="0">
              <a:buNone/>
              <a:defRPr sz="2600" b="1"/>
            </a:lvl2pPr>
            <a:lvl3pPr marL="1175644" indent="0">
              <a:buNone/>
              <a:defRPr sz="2300" b="1"/>
            </a:lvl3pPr>
            <a:lvl4pPr marL="1763466" indent="0">
              <a:buNone/>
              <a:defRPr sz="2100" b="1"/>
            </a:lvl4pPr>
            <a:lvl5pPr marL="2351288" indent="0">
              <a:buNone/>
              <a:defRPr sz="2100" b="1"/>
            </a:lvl5pPr>
            <a:lvl6pPr marL="2939110" indent="0">
              <a:buNone/>
              <a:defRPr sz="2100" b="1"/>
            </a:lvl6pPr>
            <a:lvl7pPr marL="3526932" indent="0">
              <a:buNone/>
              <a:defRPr sz="2100" b="1"/>
            </a:lvl7pPr>
            <a:lvl8pPr marL="4114754" indent="0">
              <a:buNone/>
              <a:defRPr sz="2100" b="1"/>
            </a:lvl8pPr>
            <a:lvl9pPr marL="4702576"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36417887" y="11831320"/>
            <a:ext cx="31686183" cy="21494645"/>
          </a:xfrm>
        </p:spPr>
        <p:txBody>
          <a:bodyPr/>
          <a:lstStyle>
            <a:lvl1pPr>
              <a:defRPr sz="3100"/>
            </a:lvl1pPr>
            <a:lvl2pPr>
              <a:defRPr sz="26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893" y="1486113"/>
            <a:ext cx="23585170" cy="6320473"/>
          </a:xfrm>
        </p:spPr>
        <p:txBody>
          <a:bodyPr anchor="b"/>
          <a:lstStyle>
            <a:lvl1pPr algn="l">
              <a:defRPr sz="2600" b="1"/>
            </a:lvl1pPr>
          </a:lstStyle>
          <a:p>
            <a:r>
              <a:rPr lang="en-US" smtClean="0"/>
              <a:t>Click to edit Master title style</a:t>
            </a:r>
            <a:endParaRPr lang="en-US"/>
          </a:p>
        </p:txBody>
      </p:sp>
      <p:sp>
        <p:nvSpPr>
          <p:cNvPr id="3" name="Content Placeholder 2"/>
          <p:cNvSpPr>
            <a:spLocks noGrp="1"/>
          </p:cNvSpPr>
          <p:nvPr>
            <p:ph idx="1"/>
          </p:nvPr>
        </p:nvSpPr>
        <p:spPr>
          <a:xfrm>
            <a:off x="28027948" y="1486113"/>
            <a:ext cx="40076120" cy="31839853"/>
          </a:xfrm>
        </p:spPr>
        <p:txBody>
          <a:bodyPr/>
          <a:lstStyle>
            <a:lvl1pPr>
              <a:defRPr sz="41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84893" y="7806585"/>
            <a:ext cx="23585170" cy="25519380"/>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050648" y="26114905"/>
            <a:ext cx="43014265" cy="3083772"/>
          </a:xfrm>
        </p:spPr>
        <p:txBody>
          <a:bodyPr anchor="b"/>
          <a:lstStyle>
            <a:lvl1pPr algn="l">
              <a:defRPr sz="2600" b="1"/>
            </a:lvl1pPr>
          </a:lstStyle>
          <a:p>
            <a:r>
              <a:rPr lang="en-US" smtClean="0"/>
              <a:t>Click to edit Master title style</a:t>
            </a:r>
            <a:endParaRPr lang="en-US"/>
          </a:p>
        </p:txBody>
      </p:sp>
      <p:sp>
        <p:nvSpPr>
          <p:cNvPr id="3" name="Picture Placeholder 2"/>
          <p:cNvSpPr>
            <a:spLocks noGrp="1"/>
          </p:cNvSpPr>
          <p:nvPr>
            <p:ph type="pic" idx="1"/>
          </p:nvPr>
        </p:nvSpPr>
        <p:spPr>
          <a:xfrm>
            <a:off x="14050648" y="3333857"/>
            <a:ext cx="43014265" cy="22383432"/>
          </a:xfrm>
        </p:spPr>
        <p:txBody>
          <a:bodyPr lIns="523996" tIns="261999" rIns="523996" bIns="261999"/>
          <a:lstStyle>
            <a:lvl1pPr marL="0" indent="0">
              <a:buNone/>
              <a:defRPr sz="4100"/>
            </a:lvl1pPr>
            <a:lvl2pPr marL="587822" indent="0">
              <a:buNone/>
              <a:defRPr sz="3600"/>
            </a:lvl2pPr>
            <a:lvl3pPr marL="1175644" indent="0">
              <a:buNone/>
              <a:defRPr sz="3100"/>
            </a:lvl3pPr>
            <a:lvl4pPr marL="1763466" indent="0">
              <a:buNone/>
              <a:defRPr sz="2600"/>
            </a:lvl4pPr>
            <a:lvl5pPr marL="2351288" indent="0">
              <a:buNone/>
              <a:defRPr sz="2600"/>
            </a:lvl5pPr>
            <a:lvl6pPr marL="2939110" indent="0">
              <a:buNone/>
              <a:defRPr sz="2600"/>
            </a:lvl6pPr>
            <a:lvl7pPr marL="3526932" indent="0">
              <a:buNone/>
              <a:defRPr sz="2600"/>
            </a:lvl7pPr>
            <a:lvl8pPr marL="4114754" indent="0">
              <a:buNone/>
              <a:defRPr sz="2600"/>
            </a:lvl8pPr>
            <a:lvl9pPr marL="4702576" indent="0">
              <a:buNone/>
              <a:defRPr sz="2600"/>
            </a:lvl9pPr>
          </a:lstStyle>
          <a:p>
            <a:pPr lvl="0"/>
            <a:endParaRPr lang="en-US" noProof="0" dirty="0" smtClean="0"/>
          </a:p>
        </p:txBody>
      </p:sp>
      <p:sp>
        <p:nvSpPr>
          <p:cNvPr id="4" name="Text Placeholder 3"/>
          <p:cNvSpPr>
            <a:spLocks noGrp="1"/>
          </p:cNvSpPr>
          <p:nvPr>
            <p:ph type="body" sz="half" idx="2"/>
          </p:nvPr>
        </p:nvSpPr>
        <p:spPr>
          <a:xfrm>
            <a:off x="14050648" y="29198677"/>
            <a:ext cx="43014265" cy="4377372"/>
          </a:xfrm>
        </p:spPr>
        <p:txBody>
          <a:bodyPr/>
          <a:lstStyle>
            <a:lvl1pPr marL="0" indent="0">
              <a:buNone/>
              <a:defRPr sz="1800"/>
            </a:lvl1pPr>
            <a:lvl2pPr marL="587822" indent="0">
              <a:buNone/>
              <a:defRPr sz="1500"/>
            </a:lvl2pPr>
            <a:lvl3pPr marL="1175644" indent="0">
              <a:buNone/>
              <a:defRPr sz="1300"/>
            </a:lvl3pPr>
            <a:lvl4pPr marL="1763466" indent="0">
              <a:buNone/>
              <a:defRPr sz="1200"/>
            </a:lvl4pPr>
            <a:lvl5pPr marL="2351288" indent="0">
              <a:buNone/>
              <a:defRPr sz="1200"/>
            </a:lvl5pPr>
            <a:lvl6pPr marL="2939110" indent="0">
              <a:buNone/>
              <a:defRPr sz="1200"/>
            </a:lvl6pPr>
            <a:lvl7pPr marL="3526932" indent="0">
              <a:buNone/>
              <a:defRPr sz="1200"/>
            </a:lvl7pPr>
            <a:lvl8pPr marL="4114754" indent="0">
              <a:buNone/>
              <a:defRPr sz="1200"/>
            </a:lvl8pPr>
            <a:lvl9pPr marL="4702576" indent="0">
              <a:buNone/>
              <a:defRPr sz="12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40480" y="2763520"/>
            <a:ext cx="43525440" cy="5181600"/>
          </a:xfrm>
          <a:prstGeom prst="rect">
            <a:avLst/>
          </a:prstGeom>
          <a:noFill/>
          <a:ln w="9525">
            <a:noFill/>
            <a:miter lim="800000"/>
            <a:headEnd/>
            <a:tailEnd/>
          </a:ln>
        </p:spPr>
        <p:txBody>
          <a:bodyPr vert="horz" wrap="square" lIns="398656" tIns="199328" rIns="398656" bIns="19932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3840480" y="8983240"/>
            <a:ext cx="43525440" cy="1865196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480" y="28326080"/>
            <a:ext cx="10668000" cy="207264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defRPr sz="6000"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7495520" y="28326080"/>
            <a:ext cx="16215360" cy="207264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ctr">
              <a:defRPr sz="6000"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36697920" y="28326080"/>
            <a:ext cx="10668000" cy="207264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r">
              <a:defRPr sz="6000"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86169" rtl="0" eaLnBrk="0" fontAlgn="base" hangingPunct="0">
        <a:spcBef>
          <a:spcPct val="0"/>
        </a:spcBef>
        <a:spcAft>
          <a:spcPct val="0"/>
        </a:spcAft>
        <a:defRPr sz="19200">
          <a:solidFill>
            <a:schemeClr val="tx2"/>
          </a:solidFill>
          <a:latin typeface="+mj-lt"/>
          <a:ea typeface="ＭＳ Ｐゴシック" pitchFamily="-65" charset="-128"/>
          <a:cs typeface="ＭＳ Ｐゴシック" pitchFamily="-65" charset="-128"/>
        </a:defRPr>
      </a:lvl1pPr>
      <a:lvl2pPr algn="ctr" defTabSz="3986169" rtl="0" eaLnBrk="0" fontAlgn="base" hangingPunct="0">
        <a:spcBef>
          <a:spcPct val="0"/>
        </a:spcBef>
        <a:spcAft>
          <a:spcPct val="0"/>
        </a:spcAft>
        <a:defRPr sz="19200">
          <a:solidFill>
            <a:schemeClr val="tx2"/>
          </a:solidFill>
          <a:latin typeface="Times New Roman" pitchFamily="-65" charset="0"/>
          <a:ea typeface="ＭＳ Ｐゴシック" pitchFamily="-65" charset="-128"/>
          <a:cs typeface="ＭＳ Ｐゴシック" pitchFamily="-65" charset="-128"/>
        </a:defRPr>
      </a:lvl2pPr>
      <a:lvl3pPr algn="ctr" defTabSz="3986169" rtl="0" eaLnBrk="0" fontAlgn="base" hangingPunct="0">
        <a:spcBef>
          <a:spcPct val="0"/>
        </a:spcBef>
        <a:spcAft>
          <a:spcPct val="0"/>
        </a:spcAft>
        <a:defRPr sz="19200">
          <a:solidFill>
            <a:schemeClr val="tx2"/>
          </a:solidFill>
          <a:latin typeface="Times New Roman" pitchFamily="-65" charset="0"/>
          <a:ea typeface="ＭＳ Ｐゴシック" pitchFamily="-65" charset="-128"/>
          <a:cs typeface="ＭＳ Ｐゴシック" pitchFamily="-65" charset="-128"/>
        </a:defRPr>
      </a:lvl3pPr>
      <a:lvl4pPr algn="ctr" defTabSz="3986169" rtl="0" eaLnBrk="0" fontAlgn="base" hangingPunct="0">
        <a:spcBef>
          <a:spcPct val="0"/>
        </a:spcBef>
        <a:spcAft>
          <a:spcPct val="0"/>
        </a:spcAft>
        <a:defRPr sz="19200">
          <a:solidFill>
            <a:schemeClr val="tx2"/>
          </a:solidFill>
          <a:latin typeface="Times New Roman" pitchFamily="-65" charset="0"/>
          <a:ea typeface="ＭＳ Ｐゴシック" pitchFamily="-65" charset="-128"/>
          <a:cs typeface="ＭＳ Ｐゴシック" pitchFamily="-65" charset="-128"/>
        </a:defRPr>
      </a:lvl4pPr>
      <a:lvl5pPr algn="ctr" defTabSz="3986169" rtl="0" eaLnBrk="0" fontAlgn="base" hangingPunct="0">
        <a:spcBef>
          <a:spcPct val="0"/>
        </a:spcBef>
        <a:spcAft>
          <a:spcPct val="0"/>
        </a:spcAft>
        <a:defRPr sz="19200">
          <a:solidFill>
            <a:schemeClr val="tx2"/>
          </a:solidFill>
          <a:latin typeface="Times New Roman" pitchFamily="-65" charset="0"/>
          <a:ea typeface="ＭＳ Ｐゴシック" pitchFamily="-65" charset="-128"/>
          <a:cs typeface="ＭＳ Ｐゴシック" pitchFamily="-65" charset="-128"/>
        </a:defRPr>
      </a:lvl5pPr>
      <a:lvl6pPr marL="587822" algn="ctr" defTabSz="5239373" rtl="0" fontAlgn="base">
        <a:spcBef>
          <a:spcPct val="0"/>
        </a:spcBef>
        <a:spcAft>
          <a:spcPct val="0"/>
        </a:spcAft>
        <a:defRPr sz="25200">
          <a:solidFill>
            <a:schemeClr val="tx2"/>
          </a:solidFill>
          <a:latin typeface="Times New Roman" pitchFamily="-65" charset="0"/>
        </a:defRPr>
      </a:lvl6pPr>
      <a:lvl7pPr marL="1175644" algn="ctr" defTabSz="5239373" rtl="0" fontAlgn="base">
        <a:spcBef>
          <a:spcPct val="0"/>
        </a:spcBef>
        <a:spcAft>
          <a:spcPct val="0"/>
        </a:spcAft>
        <a:defRPr sz="25200">
          <a:solidFill>
            <a:schemeClr val="tx2"/>
          </a:solidFill>
          <a:latin typeface="Times New Roman" pitchFamily="-65" charset="0"/>
        </a:defRPr>
      </a:lvl7pPr>
      <a:lvl8pPr marL="1763466" algn="ctr" defTabSz="5239373" rtl="0" fontAlgn="base">
        <a:spcBef>
          <a:spcPct val="0"/>
        </a:spcBef>
        <a:spcAft>
          <a:spcPct val="0"/>
        </a:spcAft>
        <a:defRPr sz="25200">
          <a:solidFill>
            <a:schemeClr val="tx2"/>
          </a:solidFill>
          <a:latin typeface="Times New Roman" pitchFamily="-65" charset="0"/>
        </a:defRPr>
      </a:lvl8pPr>
      <a:lvl9pPr marL="2351288" algn="ctr" defTabSz="5239373" rtl="0" fontAlgn="base">
        <a:spcBef>
          <a:spcPct val="0"/>
        </a:spcBef>
        <a:spcAft>
          <a:spcPct val="0"/>
        </a:spcAft>
        <a:defRPr sz="25200">
          <a:solidFill>
            <a:schemeClr val="tx2"/>
          </a:solidFill>
          <a:latin typeface="Times New Roman" pitchFamily="-65" charset="0"/>
        </a:defRPr>
      </a:lvl9pPr>
    </p:titleStyle>
    <p:bodyStyle>
      <a:lvl1pPr marL="1496089" indent="-1496089" algn="l" defTabSz="3986169" rtl="0" eaLnBrk="0" fontAlgn="base" hangingPunct="0">
        <a:spcBef>
          <a:spcPct val="20000"/>
        </a:spcBef>
        <a:spcAft>
          <a:spcPct val="0"/>
        </a:spcAft>
        <a:buChar char="•"/>
        <a:defRPr sz="14000">
          <a:solidFill>
            <a:schemeClr val="tx1"/>
          </a:solidFill>
          <a:latin typeface="+mn-lt"/>
          <a:ea typeface="ＭＳ Ｐゴシック" pitchFamily="-65" charset="-128"/>
          <a:cs typeface="ＭＳ Ｐゴシック" pitchFamily="-65" charset="-128"/>
        </a:defRPr>
      </a:lvl1pPr>
      <a:lvl2pPr marL="3239145" indent="-1245040" algn="l" defTabSz="3986169" rtl="0" eaLnBrk="0" fontAlgn="base" hangingPunct="0">
        <a:spcBef>
          <a:spcPct val="20000"/>
        </a:spcBef>
        <a:spcAft>
          <a:spcPct val="0"/>
        </a:spcAft>
        <a:buChar char="–"/>
        <a:defRPr sz="12200">
          <a:solidFill>
            <a:schemeClr val="tx1"/>
          </a:solidFill>
          <a:latin typeface="+mn-lt"/>
          <a:ea typeface="ＭＳ Ｐゴシック" pitchFamily="-65" charset="-128"/>
        </a:defRPr>
      </a:lvl2pPr>
      <a:lvl3pPr marL="4982201" indent="-996032" algn="l" defTabSz="3986169" rtl="0" eaLnBrk="0" fontAlgn="base" hangingPunct="0">
        <a:spcBef>
          <a:spcPct val="20000"/>
        </a:spcBef>
        <a:spcAft>
          <a:spcPct val="0"/>
        </a:spcAft>
        <a:buChar char="•"/>
        <a:defRPr sz="10400">
          <a:solidFill>
            <a:schemeClr val="tx1"/>
          </a:solidFill>
          <a:latin typeface="+mn-lt"/>
          <a:ea typeface="ＭＳ Ｐゴシック" pitchFamily="-65" charset="-128"/>
        </a:defRPr>
      </a:lvl3pPr>
      <a:lvl4pPr marL="6976305" indent="-996032" algn="l" defTabSz="3986169" rtl="0" eaLnBrk="0" fontAlgn="base" hangingPunct="0">
        <a:spcBef>
          <a:spcPct val="20000"/>
        </a:spcBef>
        <a:spcAft>
          <a:spcPct val="0"/>
        </a:spcAft>
        <a:buChar char="–"/>
        <a:defRPr sz="8700">
          <a:solidFill>
            <a:schemeClr val="tx1"/>
          </a:solidFill>
          <a:latin typeface="+mn-lt"/>
          <a:ea typeface="ＭＳ Ｐゴシック" pitchFamily="-65" charset="-128"/>
        </a:defRPr>
      </a:lvl4pPr>
      <a:lvl5pPr marL="8968368" indent="-993991" algn="l" defTabSz="3986169" rtl="0" eaLnBrk="0" fontAlgn="base" hangingPunct="0">
        <a:spcBef>
          <a:spcPct val="20000"/>
        </a:spcBef>
        <a:spcAft>
          <a:spcPct val="0"/>
        </a:spcAft>
        <a:buChar char="»"/>
        <a:defRPr sz="8700">
          <a:solidFill>
            <a:schemeClr val="tx1"/>
          </a:solidFill>
          <a:latin typeface="+mn-lt"/>
          <a:ea typeface="ＭＳ Ｐゴシック" pitchFamily="-65" charset="-128"/>
        </a:defRPr>
      </a:lvl5pPr>
      <a:lvl6pPr marL="12376920" indent="-1308313" algn="l" defTabSz="5239373" rtl="0" fontAlgn="base">
        <a:spcBef>
          <a:spcPct val="20000"/>
        </a:spcBef>
        <a:spcAft>
          <a:spcPct val="0"/>
        </a:spcAft>
        <a:buChar char="»"/>
        <a:defRPr sz="11400">
          <a:solidFill>
            <a:schemeClr val="tx1"/>
          </a:solidFill>
          <a:latin typeface="+mn-lt"/>
          <a:ea typeface="ＭＳ Ｐゴシック" pitchFamily="-65" charset="-128"/>
        </a:defRPr>
      </a:lvl6pPr>
      <a:lvl7pPr marL="12964742" indent="-1308313" algn="l" defTabSz="5239373" rtl="0" fontAlgn="base">
        <a:spcBef>
          <a:spcPct val="20000"/>
        </a:spcBef>
        <a:spcAft>
          <a:spcPct val="0"/>
        </a:spcAft>
        <a:buChar char="»"/>
        <a:defRPr sz="11400">
          <a:solidFill>
            <a:schemeClr val="tx1"/>
          </a:solidFill>
          <a:latin typeface="+mn-lt"/>
          <a:ea typeface="ＭＳ Ｐゴシック" pitchFamily="-65" charset="-128"/>
        </a:defRPr>
      </a:lvl7pPr>
      <a:lvl8pPr marL="13552564" indent="-1308313" algn="l" defTabSz="5239373" rtl="0" fontAlgn="base">
        <a:spcBef>
          <a:spcPct val="20000"/>
        </a:spcBef>
        <a:spcAft>
          <a:spcPct val="0"/>
        </a:spcAft>
        <a:buChar char="»"/>
        <a:defRPr sz="11400">
          <a:solidFill>
            <a:schemeClr val="tx1"/>
          </a:solidFill>
          <a:latin typeface="+mn-lt"/>
          <a:ea typeface="ＭＳ Ｐゴシック" pitchFamily="-65" charset="-128"/>
        </a:defRPr>
      </a:lvl8pPr>
      <a:lvl9pPr marL="14140386" indent="-1308313" algn="l" defTabSz="5239373" rtl="0" fontAlgn="base">
        <a:spcBef>
          <a:spcPct val="20000"/>
        </a:spcBef>
        <a:spcAft>
          <a:spcPct val="0"/>
        </a:spcAft>
        <a:buChar char="»"/>
        <a:defRPr sz="11400">
          <a:solidFill>
            <a:schemeClr val="tx1"/>
          </a:solidFill>
          <a:latin typeface="+mn-lt"/>
          <a:ea typeface="ＭＳ Ｐゴシック" pitchFamily="-65" charset="-128"/>
        </a:defRPr>
      </a:lvl9pPr>
    </p:bodyStyle>
    <p:otherStyle>
      <a:defPPr>
        <a:defRPr lang="en-US"/>
      </a:defPPr>
      <a:lvl1pPr marL="0" algn="l" defTabSz="587822" rtl="0" eaLnBrk="1" latinLnBrk="0" hangingPunct="1">
        <a:defRPr sz="2300" kern="1200">
          <a:solidFill>
            <a:schemeClr val="tx1"/>
          </a:solidFill>
          <a:latin typeface="+mn-lt"/>
          <a:ea typeface="+mn-ea"/>
          <a:cs typeface="+mn-cs"/>
        </a:defRPr>
      </a:lvl1pPr>
      <a:lvl2pPr marL="587822" algn="l" defTabSz="587822" rtl="0" eaLnBrk="1" latinLnBrk="0" hangingPunct="1">
        <a:defRPr sz="2300" kern="1200">
          <a:solidFill>
            <a:schemeClr val="tx1"/>
          </a:solidFill>
          <a:latin typeface="+mn-lt"/>
          <a:ea typeface="+mn-ea"/>
          <a:cs typeface="+mn-cs"/>
        </a:defRPr>
      </a:lvl2pPr>
      <a:lvl3pPr marL="1175644" algn="l" defTabSz="587822" rtl="0" eaLnBrk="1" latinLnBrk="0" hangingPunct="1">
        <a:defRPr sz="2300" kern="1200">
          <a:solidFill>
            <a:schemeClr val="tx1"/>
          </a:solidFill>
          <a:latin typeface="+mn-lt"/>
          <a:ea typeface="+mn-ea"/>
          <a:cs typeface="+mn-cs"/>
        </a:defRPr>
      </a:lvl3pPr>
      <a:lvl4pPr marL="1763466" algn="l" defTabSz="587822" rtl="0" eaLnBrk="1" latinLnBrk="0" hangingPunct="1">
        <a:defRPr sz="2300" kern="1200">
          <a:solidFill>
            <a:schemeClr val="tx1"/>
          </a:solidFill>
          <a:latin typeface="+mn-lt"/>
          <a:ea typeface="+mn-ea"/>
          <a:cs typeface="+mn-cs"/>
        </a:defRPr>
      </a:lvl4pPr>
      <a:lvl5pPr marL="2351288" algn="l" defTabSz="587822" rtl="0" eaLnBrk="1" latinLnBrk="0" hangingPunct="1">
        <a:defRPr sz="2300" kern="1200">
          <a:solidFill>
            <a:schemeClr val="tx1"/>
          </a:solidFill>
          <a:latin typeface="+mn-lt"/>
          <a:ea typeface="+mn-ea"/>
          <a:cs typeface="+mn-cs"/>
        </a:defRPr>
      </a:lvl5pPr>
      <a:lvl6pPr marL="2939110" algn="l" defTabSz="587822" rtl="0" eaLnBrk="1" latinLnBrk="0" hangingPunct="1">
        <a:defRPr sz="2300" kern="1200">
          <a:solidFill>
            <a:schemeClr val="tx1"/>
          </a:solidFill>
          <a:latin typeface="+mn-lt"/>
          <a:ea typeface="+mn-ea"/>
          <a:cs typeface="+mn-cs"/>
        </a:defRPr>
      </a:lvl6pPr>
      <a:lvl7pPr marL="3526932" algn="l" defTabSz="587822" rtl="0" eaLnBrk="1" latinLnBrk="0" hangingPunct="1">
        <a:defRPr sz="2300" kern="1200">
          <a:solidFill>
            <a:schemeClr val="tx1"/>
          </a:solidFill>
          <a:latin typeface="+mn-lt"/>
          <a:ea typeface="+mn-ea"/>
          <a:cs typeface="+mn-cs"/>
        </a:defRPr>
      </a:lvl7pPr>
      <a:lvl8pPr marL="4114754" algn="l" defTabSz="587822" rtl="0" eaLnBrk="1" latinLnBrk="0" hangingPunct="1">
        <a:defRPr sz="2300" kern="1200">
          <a:solidFill>
            <a:schemeClr val="tx1"/>
          </a:solidFill>
          <a:latin typeface="+mn-lt"/>
          <a:ea typeface="+mn-ea"/>
          <a:cs typeface="+mn-cs"/>
        </a:defRPr>
      </a:lvl8pPr>
      <a:lvl9pPr marL="4702576" algn="l" defTabSz="587822"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Text Box 14"/>
          <p:cNvSpPr txBox="1">
            <a:spLocks noChangeArrowheads="1"/>
          </p:cNvSpPr>
          <p:nvPr/>
        </p:nvSpPr>
        <p:spPr bwMode="auto">
          <a:xfrm>
            <a:off x="0" y="1731062"/>
            <a:ext cx="51206399" cy="738664"/>
          </a:xfrm>
          <a:prstGeom prst="rect">
            <a:avLst/>
          </a:prstGeom>
          <a:noFill/>
          <a:ln w="12700">
            <a:noFill/>
            <a:miter lim="800000"/>
            <a:headEnd/>
            <a:tailEnd/>
          </a:ln>
        </p:spPr>
        <p:txBody>
          <a:bodyPr wrap="square" lIns="0" tIns="0" rIns="0" bIns="0">
            <a:spAutoFit/>
          </a:bodyPr>
          <a:lstStyle/>
          <a:p>
            <a:pPr defTabSz="893979">
              <a:spcAft>
                <a:spcPts val="1543"/>
              </a:spcAft>
              <a:tabLst>
                <a:tab pos="19050000" algn="ctr"/>
                <a:tab pos="31638875" algn="ctr"/>
              </a:tabLst>
            </a:pPr>
            <a:r>
              <a:rPr lang="en-US" sz="4800" b="1" dirty="0" smtClean="0">
                <a:latin typeface="Arial" charset="0"/>
                <a:cs typeface="Arial" charset="0"/>
              </a:rPr>
              <a:t>	</a:t>
            </a:r>
            <a:endParaRPr lang="en-US" sz="4800" b="1" dirty="0">
              <a:latin typeface="Arial" charset="0"/>
              <a:cs typeface="Arial" charset="0"/>
            </a:endParaRPr>
          </a:p>
        </p:txBody>
      </p:sp>
      <p:sp>
        <p:nvSpPr>
          <p:cNvPr id="1032" name="Rectangle 180"/>
          <p:cNvSpPr>
            <a:spLocks noChangeArrowheads="1"/>
          </p:cNvSpPr>
          <p:nvPr/>
        </p:nvSpPr>
        <p:spPr bwMode="auto">
          <a:xfrm>
            <a:off x="12288838" y="11628"/>
            <a:ext cx="32224154" cy="3414304"/>
          </a:xfrm>
          <a:prstGeom prst="rect">
            <a:avLst/>
          </a:prstGeom>
          <a:noFill/>
          <a:ln w="9525">
            <a:noFill/>
            <a:miter lim="800000"/>
            <a:headEnd/>
            <a:tailEnd/>
          </a:ln>
        </p:spPr>
        <p:txBody>
          <a:bodyPr wrap="square" lIns="89444" tIns="44722" rIns="89444" bIns="44722">
            <a:spAutoFit/>
          </a:bodyPr>
          <a:lstStyle/>
          <a:p>
            <a:pPr algn="ctr"/>
            <a:r>
              <a:rPr lang="en-US" sz="7200" b="1" cap="all" dirty="0">
                <a:solidFill>
                  <a:srgbClr val="333399"/>
                </a:solidFill>
              </a:rPr>
              <a:t>ASSESSING SEARCH TERM STRENGTH IN SPOKEN TERM DETECTION</a:t>
            </a:r>
            <a:r>
              <a:rPr lang="en-US" sz="9600" b="1" dirty="0">
                <a:solidFill>
                  <a:srgbClr val="BE0F34"/>
                </a:solidFill>
                <a:latin typeface="Arial" charset="0"/>
                <a:cs typeface="Arial" charset="0"/>
              </a:rPr>
              <a:t>	</a:t>
            </a:r>
            <a:r>
              <a:rPr lang="en-US" sz="4800" b="1" dirty="0">
                <a:solidFill>
                  <a:srgbClr val="000000"/>
                </a:solidFill>
                <a:latin typeface="Arial" charset="0"/>
                <a:cs typeface="Arial" charset="0"/>
              </a:rPr>
              <a:t>Amir </a:t>
            </a:r>
            <a:r>
              <a:rPr lang="en-US" sz="4800" b="1" dirty="0" err="1">
                <a:solidFill>
                  <a:srgbClr val="000000"/>
                </a:solidFill>
                <a:latin typeface="Arial" charset="0"/>
                <a:cs typeface="Arial" charset="0"/>
              </a:rPr>
              <a:t>Harati</a:t>
            </a:r>
            <a:r>
              <a:rPr lang="en-US" sz="4800" b="1" dirty="0">
                <a:solidFill>
                  <a:srgbClr val="000000"/>
                </a:solidFill>
                <a:latin typeface="Arial" charset="0"/>
                <a:cs typeface="Arial" charset="0"/>
              </a:rPr>
              <a:t> and Joseph Picone	</a:t>
            </a:r>
            <a:endParaRPr lang="en-US" sz="4800" b="1" dirty="0" smtClean="0">
              <a:solidFill>
                <a:srgbClr val="000000"/>
              </a:solidFill>
              <a:latin typeface="Arial" charset="0"/>
              <a:cs typeface="Arial" charset="0"/>
            </a:endParaRPr>
          </a:p>
          <a:p>
            <a:pPr algn="ctr"/>
            <a:r>
              <a:rPr lang="en-US" sz="4800" b="1" dirty="0">
                <a:solidFill>
                  <a:srgbClr val="000000"/>
                </a:solidFill>
                <a:latin typeface="Arial" charset="0"/>
                <a:cs typeface="Arial" charset="0"/>
              </a:rPr>
              <a:t>	Institute for Signal and Information </a:t>
            </a:r>
            <a:r>
              <a:rPr lang="en-US" sz="4800" b="1" dirty="0" smtClean="0">
                <a:solidFill>
                  <a:srgbClr val="000000"/>
                </a:solidFill>
                <a:latin typeface="Arial" charset="0"/>
                <a:cs typeface="Arial" charset="0"/>
              </a:rPr>
              <a:t>Processing, Temple University</a:t>
            </a:r>
            <a:r>
              <a:rPr lang="en-US" sz="4800" b="1" dirty="0">
                <a:solidFill>
                  <a:srgbClr val="000000"/>
                </a:solidFill>
                <a:latin typeface="Arial" charset="0"/>
                <a:cs typeface="Arial" charset="0"/>
              </a:rPr>
              <a:t>	</a:t>
            </a:r>
            <a:endParaRPr lang="en-US" sz="4800" dirty="0">
              <a:solidFill>
                <a:srgbClr val="000000"/>
              </a:solidFill>
            </a:endParaRPr>
          </a:p>
        </p:txBody>
      </p:sp>
      <p:sp>
        <p:nvSpPr>
          <p:cNvPr id="14411" name="Rectangle 75"/>
          <p:cNvSpPr>
            <a:spLocks noChangeArrowheads="1"/>
          </p:cNvSpPr>
          <p:nvPr/>
        </p:nvSpPr>
        <p:spPr bwMode="auto">
          <a:xfrm>
            <a:off x="853440" y="-297884"/>
            <a:ext cx="237424" cy="59576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117564" tIns="58782" rIns="117564" bIns="58782" anchor="ctr">
            <a:spAutoFit/>
          </a:bodyPr>
          <a:lstStyle/>
          <a:p>
            <a:pPr>
              <a:defRPr/>
            </a:pPr>
            <a:endParaRPr lang="en-US" dirty="0">
              <a:latin typeface="Arial" pitchFamily="34" charset="0"/>
              <a:cs typeface="Arial" pitchFamily="34" charset="0"/>
            </a:endParaRPr>
          </a:p>
        </p:txBody>
      </p:sp>
      <p:sp>
        <p:nvSpPr>
          <p:cNvPr id="14413" name="Rectangle 77"/>
          <p:cNvSpPr>
            <a:spLocks noChangeArrowheads="1"/>
          </p:cNvSpPr>
          <p:nvPr/>
        </p:nvSpPr>
        <p:spPr bwMode="auto">
          <a:xfrm>
            <a:off x="853440" y="-297884"/>
            <a:ext cx="237424" cy="59576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117564" tIns="58782" rIns="117564" bIns="58782" anchor="ctr">
            <a:spAutoFit/>
          </a:bodyPr>
          <a:lstStyle/>
          <a:p>
            <a:pPr>
              <a:defRPr/>
            </a:pPr>
            <a:endParaRPr lang="en-US" dirty="0">
              <a:latin typeface="Arial" pitchFamily="34" charset="0"/>
              <a:cs typeface="Arial" pitchFamily="34" charset="0"/>
            </a:endParaRPr>
          </a:p>
        </p:txBody>
      </p:sp>
      <p:sp>
        <p:nvSpPr>
          <p:cNvPr id="14415" name="Rectangle 79"/>
          <p:cNvSpPr>
            <a:spLocks noChangeArrowheads="1"/>
          </p:cNvSpPr>
          <p:nvPr/>
        </p:nvSpPr>
        <p:spPr bwMode="auto">
          <a:xfrm>
            <a:off x="853440" y="-297884"/>
            <a:ext cx="237424" cy="595766"/>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117564" tIns="58782" rIns="117564" bIns="58782" anchor="ctr">
            <a:spAutoFit/>
          </a:bodyPr>
          <a:lstStyle/>
          <a:p>
            <a:pPr>
              <a:defRPr/>
            </a:pPr>
            <a:endParaRPr lang="en-US" dirty="0">
              <a:latin typeface="Arial" pitchFamily="34" charset="0"/>
              <a:cs typeface="Arial" pitchFamily="34" charset="0"/>
            </a:endParaRPr>
          </a:p>
        </p:txBody>
      </p:sp>
      <p:sp>
        <p:nvSpPr>
          <p:cNvPr id="14527" name="Text Box 114"/>
          <p:cNvSpPr txBox="1">
            <a:spLocks noChangeArrowheads="1"/>
          </p:cNvSpPr>
          <p:nvPr/>
        </p:nvSpPr>
        <p:spPr bwMode="auto">
          <a:xfrm>
            <a:off x="13230168" y="4528147"/>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smtClean="0">
                <a:solidFill>
                  <a:srgbClr val="333399"/>
                </a:solidFill>
                <a:latin typeface="Arial" pitchFamily="34" charset="0"/>
                <a:cs typeface="Arial" pitchFamily="34" charset="0"/>
              </a:rPr>
              <a:t>Search Term Strength Prediction </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Our approach is to use machine learning algorithms to learn the relationship between a phonetic representation of a word and its reliability ( word error rate or WER).</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Algorithms include: Linear Regression, Feed-forward Neural Network, Regression Tree and  K-nearest neighbors (KNN)  in phonetic space.</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Other algorithm   including  Random Forest and K-nearest neighbors in acoustic space applied for the extension of this work (see section 6).</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Features include: Duration, #Syllables, #Syllables, #Consonants, </a:t>
            </a:r>
            <a:r>
              <a:rPr lang="en-US" sz="3200" b="1" dirty="0">
                <a:latin typeface="Arial" pitchFamily="34" charset="0"/>
                <a:cs typeface="Arial" pitchFamily="34" charset="0"/>
              </a:rPr>
              <a:t>#</a:t>
            </a:r>
            <a:r>
              <a:rPr lang="en-US" sz="3200" b="1" dirty="0" smtClean="0">
                <a:latin typeface="Arial" pitchFamily="34" charset="0"/>
                <a:cs typeface="Arial" pitchFamily="34" charset="0"/>
              </a:rPr>
              <a:t>vowels, #Occurrences </a:t>
            </a:r>
            <a:r>
              <a:rPr lang="en-US" sz="3200" b="1" dirty="0">
                <a:latin typeface="Arial" pitchFamily="34" charset="0"/>
                <a:cs typeface="Arial" pitchFamily="34" charset="0"/>
              </a:rPr>
              <a:t>in the language model (count), </a:t>
            </a:r>
            <a:r>
              <a:rPr lang="en-US" sz="3200" b="1" dirty="0" smtClean="0">
                <a:latin typeface="Arial" pitchFamily="34" charset="0"/>
                <a:cs typeface="Arial" pitchFamily="34" charset="0"/>
              </a:rPr>
              <a:t>monophone, broad </a:t>
            </a:r>
            <a:r>
              <a:rPr lang="en-US" sz="3200" b="1" dirty="0">
                <a:latin typeface="Arial" pitchFamily="34" charset="0"/>
                <a:cs typeface="Arial" pitchFamily="34" charset="0"/>
              </a:rPr>
              <a:t>phonetic class (BPC</a:t>
            </a:r>
            <a:r>
              <a:rPr lang="en-US" sz="3200" b="1" dirty="0" smtClean="0">
                <a:latin typeface="Arial" pitchFamily="34" charset="0"/>
                <a:cs typeface="Arial" pitchFamily="34" charset="0"/>
              </a:rPr>
              <a:t>) and </a:t>
            </a:r>
            <a:r>
              <a:rPr lang="en-US" sz="3200" b="1" dirty="0">
                <a:latin typeface="Arial" pitchFamily="34" charset="0"/>
                <a:cs typeface="Arial" pitchFamily="34" charset="0"/>
              </a:rPr>
              <a:t>consonant-vowel-consonant (CVC)</a:t>
            </a:r>
            <a:r>
              <a:rPr lang="en-US" sz="3200" b="1" dirty="0" smtClean="0">
                <a:latin typeface="Arial" pitchFamily="34" charset="0"/>
                <a:cs typeface="Arial" pitchFamily="34" charset="0"/>
              </a:rPr>
              <a:t>  frequencies. </a:t>
            </a:r>
            <a:r>
              <a:rPr lang="en-US" sz="3200" b="1" dirty="0" err="1">
                <a:latin typeface="Arial" pitchFamily="34" charset="0"/>
                <a:cs typeface="Arial" pitchFamily="34" charset="0"/>
              </a:rPr>
              <a:t>B</a:t>
            </a:r>
            <a:r>
              <a:rPr lang="en-US" sz="3200" b="1" dirty="0" err="1" smtClean="0">
                <a:latin typeface="Arial" pitchFamily="34" charset="0"/>
                <a:cs typeface="Arial" pitchFamily="34" charset="0"/>
              </a:rPr>
              <a:t>iphone</a:t>
            </a:r>
            <a:r>
              <a:rPr lang="en-US" sz="3200" b="1" dirty="0" smtClean="0">
                <a:latin typeface="Arial" pitchFamily="34" charset="0"/>
                <a:cs typeface="Arial" pitchFamily="34" charset="0"/>
              </a:rPr>
              <a:t> frequencies, </a:t>
            </a:r>
            <a:r>
              <a:rPr lang="en-US" sz="3200" b="1" dirty="0">
                <a:latin typeface="Arial" pitchFamily="34" charset="0"/>
                <a:cs typeface="Arial" pitchFamily="34" charset="0"/>
              </a:rPr>
              <a:t>2-grams of the BPC and CVC frequencies, and 3-grams of the CVC frequencies. </a:t>
            </a:r>
            <a:endParaRPr lang="en-US" sz="3200" b="1" dirty="0" smtClean="0">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endParaRPr lang="en-US" sz="3200" b="1" dirty="0" smtClean="0">
              <a:latin typeface="Arial" pitchFamily="34" charset="0"/>
              <a:cs typeface="Arial" pitchFamily="34" charset="0"/>
            </a:endParaRPr>
          </a:p>
        </p:txBody>
      </p:sp>
      <p:sp>
        <p:nvSpPr>
          <p:cNvPr id="58" name="Text Box 7"/>
          <p:cNvSpPr txBox="1">
            <a:spLocks noChangeArrowheads="1"/>
          </p:cNvSpPr>
          <p:nvPr/>
        </p:nvSpPr>
        <p:spPr bwMode="auto">
          <a:xfrm>
            <a:off x="13230168" y="17983200"/>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smtClean="0">
                <a:solidFill>
                  <a:srgbClr val="333399"/>
                </a:solidFill>
                <a:latin typeface="Arial" pitchFamily="34" charset="0"/>
                <a:cs typeface="Arial" pitchFamily="34" charset="0"/>
              </a:rPr>
              <a:t>Experimentation </a:t>
            </a:r>
          </a:p>
          <a:p>
            <a:pPr marL="984250" lvl="1" indent="-635000">
              <a:spcBef>
                <a:spcPts val="0"/>
              </a:spcBef>
              <a:spcAft>
                <a:spcPts val="1200"/>
              </a:spcAft>
              <a:buFont typeface="Arial" pitchFamily="34" charset="0"/>
              <a:buChar char="•"/>
              <a:tabLst>
                <a:tab pos="0" algn="l"/>
                <a:tab pos="920750" algn="l"/>
              </a:tabLst>
            </a:pPr>
            <a:r>
              <a:rPr lang="en-US" sz="3200" b="1" dirty="0" smtClean="0">
                <a:latin typeface="Arial" pitchFamily="34" charset="0"/>
                <a:ea typeface="Calibri"/>
                <a:cs typeface="Arial" pitchFamily="34" charset="0"/>
              </a:rPr>
              <a:t>Data: NIST </a:t>
            </a:r>
            <a:r>
              <a:rPr lang="en-US" sz="3200" b="1" dirty="0">
                <a:latin typeface="Arial" pitchFamily="34" charset="0"/>
                <a:ea typeface="Calibri"/>
                <a:cs typeface="Arial" pitchFamily="34" charset="0"/>
              </a:rPr>
              <a:t>Spoken Term </a:t>
            </a:r>
            <a:r>
              <a:rPr lang="en-US" sz="3200" b="1" dirty="0" smtClean="0">
                <a:latin typeface="Arial" pitchFamily="34" charset="0"/>
                <a:ea typeface="Calibri"/>
                <a:cs typeface="Arial" pitchFamily="34" charset="0"/>
              </a:rPr>
              <a:t>Detection  2006 evaluation results; Cross-validation use for training. </a:t>
            </a:r>
            <a:endParaRPr lang="en-US" sz="3200" b="1" dirty="0" smtClean="0">
              <a:latin typeface="Arial" pitchFamily="34" charset="0"/>
              <a:ea typeface="Calibri"/>
              <a:cs typeface="Arial" pitchFamily="34" charset="0"/>
            </a:endParaRPr>
          </a:p>
          <a:p>
            <a:pPr marL="984250" lvl="1" indent="-635000">
              <a:spcBef>
                <a:spcPts val="0"/>
              </a:spcBef>
              <a:spcAft>
                <a:spcPts val="1200"/>
              </a:spcAft>
              <a:buFont typeface="Arial" pitchFamily="34" charset="0"/>
              <a:buChar char="•"/>
              <a:tabLst>
                <a:tab pos="0" algn="l"/>
                <a:tab pos="920750" algn="l"/>
              </a:tabLst>
            </a:pPr>
            <a:r>
              <a:rPr lang="en-US" sz="3200" b="1" dirty="0" smtClean="0">
                <a:latin typeface="Arial" pitchFamily="34" charset="0"/>
                <a:ea typeface="Calibri"/>
                <a:cs typeface="Arial" pitchFamily="34" charset="0"/>
              </a:rPr>
              <a:t>Different features are correlated with the  word strength (1-WER), but the variance is  high.</a:t>
            </a:r>
          </a:p>
          <a:p>
            <a:pPr marL="984250" lvl="1" indent="-635000">
              <a:spcBef>
                <a:spcPts val="0"/>
              </a:spcBef>
              <a:spcAft>
                <a:spcPts val="1200"/>
              </a:spcAft>
              <a:buFont typeface="Arial" pitchFamily="34" charset="0"/>
              <a:buChar char="•"/>
              <a:tabLst>
                <a:tab pos="0" algn="l"/>
                <a:tab pos="920750" algn="l"/>
              </a:tabLst>
            </a:pPr>
            <a:r>
              <a:rPr lang="en-US" sz="3200" b="1" dirty="0" smtClean="0">
                <a:latin typeface="Arial" pitchFamily="34" charset="0"/>
                <a:ea typeface="Calibri"/>
                <a:cs typeface="Arial" pitchFamily="34" charset="0"/>
              </a:rPr>
              <a:t>Correlation (R) and mean square error (MSE) are </a:t>
            </a:r>
            <a:r>
              <a:rPr lang="en-US" sz="3200" b="1" dirty="0" smtClean="0">
                <a:latin typeface="Arial" pitchFamily="34" charset="0"/>
                <a:ea typeface="Calibri"/>
                <a:cs typeface="Arial" pitchFamily="34" charset="0"/>
              </a:rPr>
              <a:t>used to assess the prediction quality.</a:t>
            </a:r>
          </a:p>
          <a:p>
            <a:pPr marL="984250" lvl="1" indent="-635000">
              <a:spcBef>
                <a:spcPts val="0"/>
              </a:spcBef>
              <a:spcAft>
                <a:spcPts val="1200"/>
              </a:spcAft>
              <a:buFont typeface="Arial" pitchFamily="34" charset="0"/>
              <a:buChar char="•"/>
              <a:tabLst>
                <a:tab pos="0" algn="l"/>
                <a:tab pos="920750" algn="l"/>
              </a:tabLst>
            </a:pPr>
            <a:r>
              <a:rPr lang="en-US" sz="3200" b="1" dirty="0" smtClean="0">
                <a:latin typeface="Arial" pitchFamily="34" charset="0"/>
                <a:ea typeface="Calibri"/>
                <a:cs typeface="Arial" pitchFamily="34" charset="0"/>
              </a:rPr>
              <a:t>It is shown that “duration” is the most important feature.</a:t>
            </a:r>
          </a:p>
          <a:p>
            <a:pPr marL="984250" lvl="1" indent="-635000">
              <a:spcBef>
                <a:spcPts val="0"/>
              </a:spcBef>
              <a:spcAft>
                <a:spcPts val="1200"/>
              </a:spcAft>
              <a:buFont typeface="Arial" pitchFamily="34" charset="0"/>
              <a:buChar char="•"/>
              <a:tabLst>
                <a:tab pos="0" algn="l"/>
                <a:tab pos="920750" algn="l"/>
              </a:tabLst>
            </a:pPr>
            <a:r>
              <a:rPr lang="en-US" sz="3200" b="1" dirty="0" smtClean="0">
                <a:latin typeface="Arial" pitchFamily="34" charset="0"/>
                <a:ea typeface="Calibri"/>
                <a:cs typeface="Arial" pitchFamily="34" charset="0"/>
              </a:rPr>
              <a:t>A duration model based on N-gram representation developed and trained using TIMIT dataset. </a:t>
            </a:r>
          </a:p>
        </p:txBody>
      </p:sp>
      <p:sp>
        <p:nvSpPr>
          <p:cNvPr id="40" name="Text Box 7"/>
          <p:cNvSpPr txBox="1">
            <a:spLocks noChangeArrowheads="1"/>
          </p:cNvSpPr>
          <p:nvPr/>
        </p:nvSpPr>
        <p:spPr bwMode="auto">
          <a:xfrm>
            <a:off x="38928504" y="4528147"/>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543"/>
              </a:spcAft>
              <a:tabLst>
                <a:tab pos="489852" algn="l"/>
              </a:tabLst>
              <a:defRPr/>
            </a:pPr>
            <a:r>
              <a:rPr lang="en-US" sz="4800" b="1" dirty="0" smtClean="0">
                <a:solidFill>
                  <a:srgbClr val="333399"/>
                </a:solidFill>
                <a:latin typeface="Arial" pitchFamily="34" charset="0"/>
                <a:cs typeface="Arial" pitchFamily="34" charset="0"/>
              </a:rPr>
              <a:t>Observations</a:t>
            </a:r>
          </a:p>
          <a:p>
            <a:pPr marL="571500" indent="-571500"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Prediction accuracy for the NIST 2006 results is relatively poor. The best correlation obtained between the prediction and reference  is around 0.46 which means the predictor can explain only 21% of the variance in the data.</a:t>
            </a:r>
          </a:p>
          <a:p>
            <a:pPr marL="571500" indent="-571500"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Using more data, better algorithms (random forest and KNN in acoustic  space ), new features  (count)  and combining different  approaches (using PSO optimizer), the predictions  improve significantly. Correlation  between the prediction and reference is as large as 0.76  which means predictor can explain around 57% of the variance in the data.  Therefore this predictor can be used  in practice to help users who need search speech data frequently.  </a:t>
            </a:r>
          </a:p>
          <a:p>
            <a:pPr marL="571500" indent="-571500"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Part of the error rate related to factors beyond the “structure” of the word itself. For example, speech rate  or acoustic channel are greatly effect the error rate associated with a word. Since the data used in this research is not restricted to acoustically clean data and with standard accent and speech rate, th</a:t>
            </a:r>
            <a:r>
              <a:rPr lang="en-US" sz="3200" b="1" dirty="0" smtClean="0">
                <a:latin typeface="Arial" pitchFamily="34" charset="0"/>
                <a:cs typeface="Arial" pitchFamily="34" charset="0"/>
              </a:rPr>
              <a:t>e trained models have </a:t>
            </a:r>
            <a:r>
              <a:rPr lang="en-US" sz="3200" b="1" dirty="0">
                <a:latin typeface="Arial" pitchFamily="34" charset="0"/>
                <a:cs typeface="Arial" pitchFamily="34" charset="0"/>
              </a:rPr>
              <a:t>some </a:t>
            </a:r>
            <a:r>
              <a:rPr lang="en-US" sz="3200" b="1" dirty="0" smtClean="0">
                <a:latin typeface="Arial" pitchFamily="34" charset="0"/>
                <a:cs typeface="Arial" pitchFamily="34" charset="0"/>
              </a:rPr>
              <a:t>intrinsic inaccuracy. </a:t>
            </a:r>
            <a:endParaRPr lang="en-US" sz="3600" b="1" dirty="0">
              <a:latin typeface="Arial" pitchFamily="34" charset="0"/>
              <a:cs typeface="Arial" pitchFamily="34" charset="0"/>
            </a:endParaRPr>
          </a:p>
          <a:p>
            <a:pPr defTabSz="893979">
              <a:spcAft>
                <a:spcPts val="1543"/>
              </a:spcAft>
              <a:tabLst>
                <a:tab pos="489852" algn="l"/>
              </a:tabLst>
              <a:defRPr/>
            </a:pPr>
            <a:endParaRPr lang="en-US" b="1" dirty="0" smtClean="0">
              <a:solidFill>
                <a:srgbClr val="000000"/>
              </a:solidFill>
              <a:latin typeface="Arial" pitchFamily="34" charset="0"/>
              <a:cs typeface="Arial" pitchFamily="34" charset="0"/>
            </a:endParaRPr>
          </a:p>
        </p:txBody>
      </p:sp>
      <p:sp>
        <p:nvSpPr>
          <p:cNvPr id="51" name="Text Box 7"/>
          <p:cNvSpPr txBox="1">
            <a:spLocks noChangeArrowheads="1"/>
          </p:cNvSpPr>
          <p:nvPr/>
        </p:nvSpPr>
        <p:spPr bwMode="auto">
          <a:xfrm>
            <a:off x="38928504" y="17983200"/>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543"/>
              </a:spcAft>
              <a:tabLst>
                <a:tab pos="489852" algn="l"/>
              </a:tabLst>
              <a:defRPr/>
            </a:pPr>
            <a:r>
              <a:rPr lang="en-US" sz="4800" b="1" dirty="0" smtClean="0">
                <a:solidFill>
                  <a:srgbClr val="333399"/>
                </a:solidFill>
                <a:latin typeface="Arial" pitchFamily="34" charset="0"/>
                <a:cs typeface="Arial" pitchFamily="34" charset="0"/>
              </a:rPr>
              <a:t>Future Work </a:t>
            </a:r>
            <a:endParaRPr lang="en-US" sz="4800" b="1" dirty="0">
              <a:solidFill>
                <a:srgbClr val="333399"/>
              </a:solidFill>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Use data generated carefully from acoustically clean speech with proper speech rate  and accent for training.</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Finding features with small correlation to the existed set of features (“count” was such a feature). Among candidates is  confusability score.</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Using more complicated models such as nonparametric Bayesian models (e.g. Gaussian process.) </a:t>
            </a:r>
            <a:r>
              <a:rPr lang="en-US" sz="3200" b="1" smtClean="0">
                <a:latin typeface="Arial" pitchFamily="34" charset="0"/>
                <a:cs typeface="Arial" pitchFamily="34" charset="0"/>
              </a:rPr>
              <a:t>for regression.  </a:t>
            </a:r>
            <a:endParaRPr lang="en-US" sz="3200" b="1" dirty="0" smtClean="0">
              <a:latin typeface="Arial" pitchFamily="34" charset="0"/>
              <a:cs typeface="Arial" pitchFamily="34" charset="0"/>
            </a:endParaRPr>
          </a:p>
          <a:p>
            <a:pPr defTabSz="695325">
              <a:spcBef>
                <a:spcPts val="1800"/>
              </a:spcBef>
              <a:spcAft>
                <a:spcPts val="1200"/>
              </a:spcAft>
              <a:tabLst>
                <a:tab pos="381000" algn="l"/>
              </a:tabLst>
              <a:defRPr/>
            </a:pPr>
            <a:r>
              <a:rPr lang="en-US" sz="4800" b="1" dirty="0" smtClean="0">
                <a:solidFill>
                  <a:srgbClr val="333399"/>
                </a:solidFill>
                <a:latin typeface="Arial" pitchFamily="34" charset="0"/>
                <a:cs typeface="Arial" pitchFamily="34" charset="0"/>
              </a:rPr>
              <a:t>Key </a:t>
            </a:r>
            <a:r>
              <a:rPr lang="en-US" sz="4800" b="1" dirty="0">
                <a:solidFill>
                  <a:srgbClr val="333399"/>
                </a:solidFill>
                <a:latin typeface="Arial" pitchFamily="34" charset="0"/>
                <a:cs typeface="Arial" pitchFamily="34" charset="0"/>
              </a:rPr>
              <a:t>References</a:t>
            </a:r>
          </a:p>
          <a:p>
            <a:pPr marL="440867" lvl="0"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J</a:t>
            </a:r>
            <a:r>
              <a:rPr lang="en-US" sz="3200" b="1" dirty="0">
                <a:latin typeface="Arial" pitchFamily="34" charset="0"/>
                <a:cs typeface="Arial" pitchFamily="34" charset="0"/>
              </a:rPr>
              <a:t>. G. </a:t>
            </a:r>
            <a:r>
              <a:rPr lang="en-US" sz="3200" b="1" dirty="0" err="1">
                <a:latin typeface="Arial" pitchFamily="34" charset="0"/>
                <a:cs typeface="Arial" pitchFamily="34" charset="0"/>
              </a:rPr>
              <a:t>Fiscus</a:t>
            </a:r>
            <a:r>
              <a:rPr lang="en-US" sz="3200" b="1" dirty="0">
                <a:latin typeface="Arial" pitchFamily="34" charset="0"/>
                <a:cs typeface="Arial" pitchFamily="34" charset="0"/>
              </a:rPr>
              <a:t>, et al., “Results of the 2006 spoken term detection evaluation,” Proc. Workshop Searching </a:t>
            </a:r>
            <a:r>
              <a:rPr lang="en-US" sz="3200" b="1" dirty="0" err="1">
                <a:latin typeface="Arial" pitchFamily="34" charset="0"/>
                <a:cs typeface="Arial" pitchFamily="34" charset="0"/>
              </a:rPr>
              <a:t>Spont</a:t>
            </a:r>
            <a:r>
              <a:rPr lang="en-US" sz="3200" b="1" dirty="0">
                <a:latin typeface="Arial" pitchFamily="34" charset="0"/>
                <a:cs typeface="Arial" pitchFamily="34" charset="0"/>
              </a:rPr>
              <a:t>. Conv. Speech, pp. 45–50, Amsterdam, NL, July 2007</a:t>
            </a:r>
            <a:r>
              <a:rPr lang="en-US" sz="3200" b="1" dirty="0" smtClean="0">
                <a:latin typeface="Arial" pitchFamily="34" charset="0"/>
                <a:cs typeface="Arial" pitchFamily="34" charset="0"/>
              </a:rPr>
              <a:t>.</a:t>
            </a:r>
          </a:p>
          <a:p>
            <a:pPr marL="440867" lvl="0"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D</a:t>
            </a:r>
            <a:r>
              <a:rPr lang="en-US" sz="3200" b="1" dirty="0">
                <a:latin typeface="Arial" pitchFamily="34" charset="0"/>
                <a:cs typeface="Arial" pitchFamily="34" charset="0"/>
              </a:rPr>
              <a:t>. Miller, et al., “Rapid and Accurate Spoken Term Detection,” Proceedings of INTERSPEECH, pp. 314-317, Antwerp, Belgium, Sep. </a:t>
            </a:r>
            <a:r>
              <a:rPr lang="en-US" sz="3200" b="1" dirty="0" smtClean="0">
                <a:latin typeface="Arial" pitchFamily="34" charset="0"/>
                <a:cs typeface="Arial" pitchFamily="34" charset="0"/>
              </a:rPr>
              <a:t>2007</a:t>
            </a:r>
          </a:p>
        </p:txBody>
      </p:sp>
      <p:sp>
        <p:nvSpPr>
          <p:cNvPr id="53" name="Text Box 7"/>
          <p:cNvSpPr txBox="1">
            <a:spLocks noChangeArrowheads="1"/>
          </p:cNvSpPr>
          <p:nvPr/>
        </p:nvSpPr>
        <p:spPr bwMode="auto">
          <a:xfrm>
            <a:off x="381000" y="17983200"/>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smtClean="0">
                <a:solidFill>
                  <a:srgbClr val="333399"/>
                </a:solidFill>
                <a:latin typeface="Arial" pitchFamily="34" charset="0"/>
                <a:cs typeface="Arial" pitchFamily="34" charset="0"/>
              </a:rPr>
              <a:t>Spoken Term Detection (STD)</a:t>
            </a:r>
            <a:endParaRPr lang="en-US" sz="4800" b="1" dirty="0" smtClean="0">
              <a:solidFill>
                <a:srgbClr val="333399"/>
              </a:solidFill>
              <a:latin typeface="Arial" pitchFamily="34" charset="0"/>
              <a:cs typeface="Arial" pitchFamily="34" charset="0"/>
            </a:endParaRPr>
          </a:p>
          <a:p>
            <a:pPr marL="457200" indent="-457200" defTabSz="893979">
              <a:spcBef>
                <a:spcPts val="0"/>
              </a:spcBef>
              <a:spcAft>
                <a:spcPts val="1800"/>
              </a:spcAft>
              <a:buFont typeface="Arial" pitchFamily="34" charset="0"/>
              <a:buChar char="•"/>
              <a:tabLst>
                <a:tab pos="489852" algn="l"/>
              </a:tabLst>
              <a:defRPr/>
            </a:pPr>
            <a:r>
              <a:rPr lang="en-US" sz="3200" b="1" dirty="0">
                <a:latin typeface="Arial" pitchFamily="34" charset="0"/>
                <a:cs typeface="Arial" pitchFamily="34" charset="0"/>
              </a:rPr>
              <a:t>G</a:t>
            </a:r>
            <a:r>
              <a:rPr lang="en-US" sz="3200" b="1" dirty="0" smtClean="0">
                <a:latin typeface="Arial" pitchFamily="34" charset="0"/>
                <a:cs typeface="Arial" pitchFamily="34" charset="0"/>
              </a:rPr>
              <a:t>oal  of STD </a:t>
            </a:r>
            <a:r>
              <a:rPr lang="en-US" sz="3200" b="1" dirty="0">
                <a:latin typeface="Arial" pitchFamily="34" charset="0"/>
                <a:cs typeface="Arial" pitchFamily="34" charset="0"/>
              </a:rPr>
              <a:t>system </a:t>
            </a:r>
            <a:r>
              <a:rPr lang="en-US" sz="3200" b="1" dirty="0" smtClean="0">
                <a:latin typeface="Arial" pitchFamily="34" charset="0"/>
                <a:cs typeface="Arial" pitchFamily="34" charset="0"/>
              </a:rPr>
              <a:t>‎</a:t>
            </a:r>
            <a:r>
              <a:rPr lang="en-US" sz="3200" b="1" dirty="0">
                <a:latin typeface="Arial" pitchFamily="34" charset="0"/>
                <a:cs typeface="Arial" pitchFamily="34" charset="0"/>
              </a:rPr>
              <a:t> </a:t>
            </a:r>
            <a:r>
              <a:rPr lang="en-US" sz="3200" b="1" dirty="0" smtClean="0">
                <a:latin typeface="Arial" pitchFamily="34" charset="0"/>
                <a:cs typeface="Arial" pitchFamily="34" charset="0"/>
              </a:rPr>
              <a:t>: “to </a:t>
            </a:r>
            <a:r>
              <a:rPr lang="en-US" sz="3200" b="1" dirty="0">
                <a:latin typeface="Arial" pitchFamily="34" charset="0"/>
                <a:cs typeface="Arial" pitchFamily="34" charset="0"/>
              </a:rPr>
              <a:t>rapidly detect the presence of a term in large audio corpus of heterogeneous speech material.” </a:t>
            </a:r>
            <a:endParaRPr lang="en-US" sz="3200" b="1" dirty="0" smtClean="0">
              <a:latin typeface="Arial" pitchFamily="34" charset="0"/>
              <a:cs typeface="Arial" pitchFamily="34" charset="0"/>
            </a:endParaRPr>
          </a:p>
          <a:p>
            <a:pPr marL="457200" indent="-457200" defTabSz="893979">
              <a:spcBef>
                <a:spcPts val="0"/>
              </a:spcBef>
              <a:spcAft>
                <a:spcPts val="1800"/>
              </a:spcAft>
              <a:buFont typeface="Arial" pitchFamily="34" charset="0"/>
              <a:buChar char="•"/>
              <a:tabLst>
                <a:tab pos="489852" algn="l"/>
              </a:tabLst>
              <a:defRPr/>
            </a:pPr>
            <a:r>
              <a:rPr lang="en-US" sz="3200" b="1" dirty="0">
                <a:latin typeface="Arial" pitchFamily="34" charset="0"/>
                <a:cs typeface="Arial" pitchFamily="34" charset="0"/>
              </a:rPr>
              <a:t>STD </a:t>
            </a:r>
            <a:r>
              <a:rPr lang="en-US" sz="3200" b="1" dirty="0" smtClean="0">
                <a:latin typeface="Arial" pitchFamily="34" charset="0"/>
                <a:cs typeface="Arial" pitchFamily="34" charset="0"/>
              </a:rPr>
              <a:t>phases:  </a:t>
            </a:r>
          </a:p>
          <a:p>
            <a:pPr marL="2277816" lvl="3" indent="-514350" defTabSz="893979">
              <a:spcBef>
                <a:spcPts val="0"/>
              </a:spcBef>
              <a:spcAft>
                <a:spcPts val="1800"/>
              </a:spcAft>
              <a:buFont typeface="+mj-lt"/>
              <a:buAutoNum type="arabicPeriod"/>
              <a:tabLst>
                <a:tab pos="489852" algn="l"/>
              </a:tabLst>
              <a:defRPr/>
            </a:pPr>
            <a:r>
              <a:rPr lang="en-US" sz="3200" b="1" dirty="0" smtClean="0">
                <a:latin typeface="Arial" pitchFamily="34" charset="0"/>
                <a:cs typeface="Arial" pitchFamily="34" charset="0"/>
              </a:rPr>
              <a:t>Indexing  the audio file.</a:t>
            </a:r>
          </a:p>
          <a:p>
            <a:pPr marL="2277816" lvl="3" indent="-514350" defTabSz="893979">
              <a:spcBef>
                <a:spcPts val="0"/>
              </a:spcBef>
              <a:spcAft>
                <a:spcPts val="1800"/>
              </a:spcAft>
              <a:buFont typeface="+mj-lt"/>
              <a:buAutoNum type="arabicPeriod"/>
              <a:tabLst>
                <a:tab pos="489852" algn="l"/>
              </a:tabLst>
              <a:defRPr/>
            </a:pPr>
            <a:r>
              <a:rPr lang="en-US" sz="3200" b="1" dirty="0" smtClean="0">
                <a:latin typeface="Arial" pitchFamily="34" charset="0"/>
                <a:cs typeface="Arial" pitchFamily="34" charset="0"/>
              </a:rPr>
              <a:t>Searching through the indexed data.</a:t>
            </a:r>
          </a:p>
          <a:p>
            <a:pPr marL="457200" indent="-457200"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Error types:</a:t>
            </a:r>
          </a:p>
          <a:p>
            <a:pPr marL="2277816" lvl="3" indent="-514350" defTabSz="893979">
              <a:spcBef>
                <a:spcPts val="0"/>
              </a:spcBef>
              <a:spcAft>
                <a:spcPts val="1800"/>
              </a:spcAft>
              <a:buFont typeface="+mj-lt"/>
              <a:buAutoNum type="arabicPeriod"/>
              <a:tabLst>
                <a:tab pos="489852" algn="l"/>
              </a:tabLst>
              <a:defRPr/>
            </a:pPr>
            <a:r>
              <a:rPr lang="en-US" sz="3200" b="1" dirty="0" smtClean="0">
                <a:latin typeface="Arial" pitchFamily="34" charset="0"/>
                <a:cs typeface="Arial" pitchFamily="34" charset="0"/>
              </a:rPr>
              <a:t> False alarms. </a:t>
            </a:r>
          </a:p>
          <a:p>
            <a:pPr marL="2277816" lvl="3" indent="-514350" defTabSz="893979">
              <a:spcBef>
                <a:spcPts val="0"/>
              </a:spcBef>
              <a:spcAft>
                <a:spcPts val="1800"/>
              </a:spcAft>
              <a:buFont typeface="+mj-lt"/>
              <a:buAutoNum type="arabicPeriod"/>
              <a:tabLst>
                <a:tab pos="489852" algn="l"/>
              </a:tabLst>
              <a:defRPr/>
            </a:pPr>
            <a:r>
              <a:rPr lang="en-US" sz="3200" b="1" dirty="0" smtClean="0">
                <a:latin typeface="Arial" pitchFamily="34" charset="0"/>
                <a:cs typeface="Arial" pitchFamily="34" charset="0"/>
              </a:rPr>
              <a:t>missed </a:t>
            </a:r>
            <a:r>
              <a:rPr lang="en-US" sz="3200" b="1" dirty="0">
                <a:latin typeface="Arial" pitchFamily="34" charset="0"/>
                <a:cs typeface="Arial" pitchFamily="34" charset="0"/>
              </a:rPr>
              <a:t>detections</a:t>
            </a:r>
            <a:r>
              <a:rPr lang="en-US" sz="3200" b="1" dirty="0" smtClean="0">
                <a:latin typeface="Arial" pitchFamily="34" charset="0"/>
                <a:cs typeface="Arial" pitchFamily="34" charset="0"/>
              </a:rPr>
              <a:t>.</a:t>
            </a:r>
          </a:p>
          <a:p>
            <a:pPr marL="457200" indent="-457200" defTabSz="893979">
              <a:spcBef>
                <a:spcPts val="0"/>
              </a:spcBef>
              <a:spcAft>
                <a:spcPts val="1800"/>
              </a:spcAft>
              <a:buFont typeface="Arial" pitchFamily="34" charset="0"/>
              <a:buChar char="•"/>
              <a:tabLst>
                <a:tab pos="489852" algn="l"/>
              </a:tabLst>
              <a:defRPr/>
            </a:pPr>
            <a:endParaRPr lang="en-US" sz="3200" b="1" dirty="0">
              <a:latin typeface="Arial" pitchFamily="34" charset="0"/>
              <a:cs typeface="Arial" pitchFamily="34" charset="0"/>
            </a:endParaRPr>
          </a:p>
        </p:txBody>
      </p:sp>
      <p:sp>
        <p:nvSpPr>
          <p:cNvPr id="14339" name="Text Box 7"/>
          <p:cNvSpPr txBox="1">
            <a:spLocks noChangeArrowheads="1"/>
          </p:cNvSpPr>
          <p:nvPr/>
        </p:nvSpPr>
        <p:spPr bwMode="auto">
          <a:xfrm>
            <a:off x="381000" y="4528147"/>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a:solidFill>
                  <a:srgbClr val="333399"/>
                </a:solidFill>
                <a:latin typeface="Arial" pitchFamily="34" charset="0"/>
                <a:cs typeface="Arial" pitchFamily="34" charset="0"/>
              </a:rPr>
              <a:t>Introduction</a:t>
            </a:r>
          </a:p>
          <a:p>
            <a:pPr marL="440867" indent="-440867" algn="just"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Searching audio, unlike  text data</a:t>
            </a:r>
            <a:r>
              <a:rPr lang="en-US" sz="3200" b="1" dirty="0">
                <a:latin typeface="Arial" pitchFamily="34" charset="0"/>
                <a:cs typeface="Arial" pitchFamily="34" charset="0"/>
              </a:rPr>
              <a:t>, is approximate and is typically based on a likelihood computed from some sort of pattern recognition system</a:t>
            </a:r>
            <a:r>
              <a:rPr lang="en-US" sz="3200" b="1" dirty="0" smtClean="0">
                <a:latin typeface="Arial" pitchFamily="34" charset="0"/>
                <a:cs typeface="Arial" pitchFamily="34" charset="0"/>
              </a:rPr>
              <a:t>.</a:t>
            </a:r>
          </a:p>
          <a:p>
            <a:pPr marL="440867" indent="-440867" algn="just"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Performance </a:t>
            </a:r>
            <a:r>
              <a:rPr lang="en-US" sz="3200" b="1" dirty="0">
                <a:latin typeface="Arial" pitchFamily="34" charset="0"/>
                <a:cs typeface="Arial" pitchFamily="34" charset="0"/>
              </a:rPr>
              <a:t> </a:t>
            </a:r>
            <a:r>
              <a:rPr lang="en-US" sz="3200" b="1" dirty="0" smtClean="0">
                <a:latin typeface="Arial" pitchFamily="34" charset="0"/>
                <a:cs typeface="Arial" pitchFamily="34" charset="0"/>
              </a:rPr>
              <a:t>depends </a:t>
            </a:r>
            <a:r>
              <a:rPr lang="en-US" sz="3200" b="1" dirty="0">
                <a:latin typeface="Arial" pitchFamily="34" charset="0"/>
                <a:cs typeface="Arial" pitchFamily="34" charset="0"/>
              </a:rPr>
              <a:t>on </a:t>
            </a:r>
            <a:r>
              <a:rPr lang="en-US" sz="3200" b="1" dirty="0" smtClean="0">
                <a:latin typeface="Arial" pitchFamily="34" charset="0"/>
                <a:cs typeface="Arial" pitchFamily="34" charset="0"/>
              </a:rPr>
              <a:t> </a:t>
            </a:r>
            <a:r>
              <a:rPr lang="en-US" sz="3200" b="1" dirty="0">
                <a:latin typeface="Arial" pitchFamily="34" charset="0"/>
                <a:cs typeface="Arial" pitchFamily="34" charset="0"/>
              </a:rPr>
              <a:t>acoustic channel, speech rate, accent, language, </a:t>
            </a:r>
            <a:r>
              <a:rPr lang="en-US" sz="3200" b="1" dirty="0" smtClean="0">
                <a:latin typeface="Arial" pitchFamily="34" charset="0"/>
                <a:cs typeface="Arial" pitchFamily="34" charset="0"/>
              </a:rPr>
              <a:t>confusability </a:t>
            </a:r>
            <a:r>
              <a:rPr lang="en-US" sz="3200" b="1" dirty="0">
                <a:latin typeface="Arial" pitchFamily="34" charset="0"/>
                <a:cs typeface="Arial" pitchFamily="34" charset="0"/>
              </a:rPr>
              <a:t>of search </a:t>
            </a:r>
            <a:r>
              <a:rPr lang="en-US" sz="3200" b="1" dirty="0" smtClean="0">
                <a:latin typeface="Arial" pitchFamily="34" charset="0"/>
                <a:cs typeface="Arial" pitchFamily="34" charset="0"/>
              </a:rPr>
              <a:t>terms.</a:t>
            </a:r>
          </a:p>
          <a:p>
            <a:pPr marL="440867" indent="-440867" algn="just" defTabSz="893979">
              <a:spcBef>
                <a:spcPts val="0"/>
              </a:spcBef>
              <a:spcAft>
                <a:spcPts val="1800"/>
              </a:spcAft>
              <a:buFont typeface="Arial" pitchFamily="34" charset="0"/>
              <a:buChar char="•"/>
              <a:tabLst>
                <a:tab pos="489852" algn="l"/>
              </a:tabLst>
              <a:defRPr/>
            </a:pPr>
            <a:r>
              <a:rPr lang="en-US" sz="3200" b="1" dirty="0">
                <a:latin typeface="Arial" pitchFamily="34" charset="0"/>
                <a:cs typeface="Arial" pitchFamily="34" charset="0"/>
              </a:rPr>
              <a:t>Unlike text-based searches, the quality of the search term plays a significant role in the overall perception of the usability of the system. </a:t>
            </a:r>
          </a:p>
          <a:p>
            <a:pPr marL="440867" indent="-440867" algn="just" defTabSz="893979">
              <a:spcBef>
                <a:spcPts val="0"/>
              </a:spcBef>
              <a:spcAft>
                <a:spcPts val="1800"/>
              </a:spcAft>
              <a:buFont typeface="Arial" pitchFamily="34" charset="0"/>
              <a:buChar char="•"/>
              <a:tabLst>
                <a:tab pos="489852" algn="l"/>
              </a:tabLst>
              <a:defRPr/>
            </a:pPr>
            <a:r>
              <a:rPr lang="en-US" sz="3200" b="1" dirty="0"/>
              <a:t>Goal: Develop a tool similar to the way password checking tools to predict the reliability or strength of a search </a:t>
            </a:r>
            <a:r>
              <a:rPr lang="en-US" sz="3200" b="1" dirty="0" smtClean="0"/>
              <a:t>term. </a:t>
            </a:r>
            <a:endParaRPr lang="en-US" sz="3200" b="1" dirty="0"/>
          </a:p>
          <a:p>
            <a:pPr marL="440867" indent="-440867" defTabSz="893979">
              <a:spcBef>
                <a:spcPts val="0"/>
              </a:spcBef>
              <a:spcAft>
                <a:spcPts val="1800"/>
              </a:spcAft>
              <a:buFont typeface="Arial" pitchFamily="34" charset="0"/>
              <a:buChar char="•"/>
              <a:tabLst>
                <a:tab pos="489852" algn="l"/>
              </a:tabLst>
              <a:defRPr/>
            </a:pPr>
            <a:endParaRPr lang="en-US" sz="3200" b="1" dirty="0" smtClean="0">
              <a:latin typeface="Arial" pitchFamily="34" charset="0"/>
              <a:cs typeface="Arial" pitchFamily="34" charset="0"/>
            </a:endParaRPr>
          </a:p>
          <a:p>
            <a:pPr defTabSz="893979">
              <a:spcBef>
                <a:spcPts val="0"/>
              </a:spcBef>
              <a:spcAft>
                <a:spcPts val="1543"/>
              </a:spcAft>
              <a:tabLst>
                <a:tab pos="489852" algn="l"/>
              </a:tabLst>
              <a:defRPr/>
            </a:pPr>
            <a:endParaRPr lang="en-US" b="1" dirty="0" smtClean="0">
              <a:latin typeface="Arial" pitchFamily="34" charset="0"/>
              <a:cs typeface="Arial" pitchFamily="34" charset="0"/>
            </a:endParaRPr>
          </a:p>
          <a:p>
            <a:pPr defTabSz="893979">
              <a:spcBef>
                <a:spcPts val="0"/>
              </a:spcBef>
              <a:spcAft>
                <a:spcPts val="1543"/>
              </a:spcAft>
              <a:tabLst>
                <a:tab pos="489852" algn="l"/>
              </a:tabLst>
              <a:defRPr/>
            </a:pPr>
            <a:endParaRPr lang="en-US" b="1" dirty="0" smtClean="0">
              <a:latin typeface="Arial" pitchFamily="34" charset="0"/>
              <a:cs typeface="Arial" pitchFamily="34" charset="0"/>
            </a:endParaRPr>
          </a:p>
          <a:p>
            <a:pPr defTabSz="893979">
              <a:spcBef>
                <a:spcPts val="0"/>
              </a:spcBef>
              <a:spcAft>
                <a:spcPts val="1543"/>
              </a:spcAft>
              <a:tabLst>
                <a:tab pos="489852" algn="l"/>
              </a:tabLst>
              <a:defRPr/>
            </a:pPr>
            <a:endParaRPr lang="en-US" b="1" dirty="0" smtClean="0">
              <a:latin typeface="Arial" pitchFamily="34" charset="0"/>
              <a:cs typeface="Arial" pitchFamily="34" charset="0"/>
            </a:endParaRPr>
          </a:p>
        </p:txBody>
      </p:sp>
      <p:sp>
        <p:nvSpPr>
          <p:cNvPr id="42" name="Text Box 7"/>
          <p:cNvSpPr txBox="1">
            <a:spLocks noChangeArrowheads="1"/>
          </p:cNvSpPr>
          <p:nvPr/>
        </p:nvSpPr>
        <p:spPr bwMode="auto">
          <a:xfrm>
            <a:off x="25822910" y="4528147"/>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smtClean="0">
                <a:solidFill>
                  <a:srgbClr val="333399"/>
                </a:solidFill>
                <a:latin typeface="Arial" pitchFamily="34" charset="0"/>
                <a:cs typeface="Arial" pitchFamily="34" charset="0"/>
              </a:rPr>
              <a:t>Results</a:t>
            </a:r>
            <a:endParaRPr lang="en-US" sz="4800" b="1" dirty="0">
              <a:solidFill>
                <a:srgbClr val="333399"/>
              </a:solidFill>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Correlation between the prediction and reference is not satisfactory. </a:t>
            </a:r>
            <a:endParaRPr lang="en-US" sz="3200" b="1" dirty="0" smtClean="0">
              <a:latin typeface="Arial" pitchFamily="34" charset="0"/>
              <a:cs typeface="Arial" pitchFamily="34" charset="0"/>
            </a:endParaRPr>
          </a:p>
          <a:p>
            <a:pPr marL="1616511" lvl="2"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I</a:t>
            </a:r>
            <a:r>
              <a:rPr lang="en-US" sz="3200" b="1" dirty="0" smtClean="0">
                <a:latin typeface="Arial" pitchFamily="34" charset="0"/>
                <a:cs typeface="Arial" pitchFamily="34" charset="0"/>
              </a:rPr>
              <a:t>nsufficient amount of data.</a:t>
            </a:r>
          </a:p>
          <a:p>
            <a:pPr marL="1616511" lvl="2"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Training data is not based on clean speech.</a:t>
            </a:r>
            <a:endParaRPr lang="en-US" sz="3200" b="1" dirty="0" smtClean="0">
              <a:latin typeface="Arial" pitchFamily="34" charset="0"/>
              <a:cs typeface="Arial" pitchFamily="34" charset="0"/>
            </a:endParaRPr>
          </a:p>
        </p:txBody>
      </p:sp>
      <p:sp>
        <p:nvSpPr>
          <p:cNvPr id="39" name="Text Box 7"/>
          <p:cNvSpPr txBox="1">
            <a:spLocks noChangeArrowheads="1"/>
          </p:cNvSpPr>
          <p:nvPr/>
        </p:nvSpPr>
        <p:spPr bwMode="auto">
          <a:xfrm>
            <a:off x="26079336" y="17983200"/>
            <a:ext cx="11887200" cy="1280160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457200" tIns="45720" rIns="457200" bIns="45720"/>
          <a:lstStyle/>
          <a:p>
            <a:pPr defTabSz="893979">
              <a:spcAft>
                <a:spcPts val="1800"/>
              </a:spcAft>
              <a:tabLst>
                <a:tab pos="489852" algn="l"/>
              </a:tabLst>
              <a:defRPr/>
            </a:pPr>
            <a:r>
              <a:rPr lang="en-US" sz="4800" b="1" dirty="0" smtClean="0">
                <a:solidFill>
                  <a:srgbClr val="333399"/>
                </a:solidFill>
                <a:latin typeface="Arial" pitchFamily="34" charset="0"/>
                <a:cs typeface="Arial" pitchFamily="34" charset="0"/>
              </a:rPr>
              <a:t>Further Results using BBN data</a:t>
            </a:r>
            <a:r>
              <a:rPr lang="en-US" sz="4800" b="1" baseline="30000" dirty="0">
                <a:solidFill>
                  <a:srgbClr val="FF0000"/>
                </a:solidFill>
                <a:latin typeface="Arial" pitchFamily="34" charset="0"/>
                <a:cs typeface="Arial" pitchFamily="34" charset="0"/>
              </a:rPr>
              <a:t>†</a:t>
            </a:r>
            <a:endParaRPr lang="en-US" sz="4800" b="1" dirty="0" smtClean="0">
              <a:solidFill>
                <a:srgbClr val="FF0000"/>
              </a:solidFill>
              <a:latin typeface="Arial" pitchFamily="34" charset="0"/>
              <a:cs typeface="Arial" pitchFamily="34" charset="0"/>
            </a:endParaRP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KNN in acoustic space (R=0.6)/new feature(count)+Random Forest (R= 0.7).</a:t>
            </a:r>
          </a:p>
          <a:p>
            <a:pPr marL="440867" indent="-440867" defTabSz="893979">
              <a:spcBef>
                <a:spcPts val="0"/>
              </a:spcBef>
              <a:spcAft>
                <a:spcPts val="1800"/>
              </a:spcAft>
              <a:buFont typeface="Arial" pitchFamily="34" charset="0"/>
              <a:buChar char="•"/>
              <a:tabLst>
                <a:tab pos="489852" algn="l"/>
              </a:tabLst>
              <a:defRPr/>
            </a:pPr>
            <a:r>
              <a:rPr lang="en-US" sz="3200" b="1" dirty="0" smtClean="0">
                <a:latin typeface="Arial" pitchFamily="34" charset="0"/>
                <a:cs typeface="Arial" pitchFamily="34" charset="0"/>
              </a:rPr>
              <a:t>Particle Swarm Optimization (PSO) used to combine different machines. More than  70  machines of different types are trained (Table 3). </a:t>
            </a:r>
          </a:p>
        </p:txBody>
      </p:sp>
      <p:pic>
        <p:nvPicPr>
          <p:cNvPr id="4" name="Picture 3"/>
          <p:cNvPicPr>
            <a:picLocks noChangeAspect="1"/>
          </p:cNvPicPr>
          <p:nvPr/>
        </p:nvPicPr>
        <p:blipFill>
          <a:blip r:embed="rId4"/>
          <a:stretch>
            <a:fillRect/>
          </a:stretch>
        </p:blipFill>
        <p:spPr>
          <a:xfrm>
            <a:off x="0" y="552210"/>
            <a:ext cx="12240727" cy="2264074"/>
          </a:xfrm>
          <a:prstGeom prst="rect">
            <a:avLst/>
          </a:prstGeom>
        </p:spPr>
      </p:pic>
      <p:sp>
        <p:nvSpPr>
          <p:cNvPr id="5" name="TextBox 4"/>
          <p:cNvSpPr txBox="1"/>
          <p:nvPr/>
        </p:nvSpPr>
        <p:spPr>
          <a:xfrm>
            <a:off x="2539956" y="2264075"/>
            <a:ext cx="6018598" cy="828319"/>
          </a:xfrm>
          <a:prstGeom prst="rect">
            <a:avLst/>
          </a:prstGeom>
          <a:noFill/>
        </p:spPr>
        <p:txBody>
          <a:bodyPr wrap="square" rtlCol="0">
            <a:spAutoFit/>
          </a:bodyPr>
          <a:lstStyle/>
          <a:p>
            <a:r>
              <a:rPr lang="en-US" sz="4800" i="1" dirty="0" err="1" smtClean="0">
                <a:latin typeface="Monotype Corsiva"/>
                <a:cs typeface="Monotype Corsiva"/>
              </a:rPr>
              <a:t>www.isip.piconepress.com</a:t>
            </a:r>
            <a:endParaRPr lang="en-US" sz="4800" i="1" dirty="0">
              <a:solidFill>
                <a:srgbClr val="000000"/>
              </a:solidFill>
              <a:latin typeface="Monotype Corsiva"/>
              <a:cs typeface="Monotype Corsiva"/>
            </a:endParaRPr>
          </a:p>
        </p:txBody>
      </p:sp>
      <p:sp>
        <p:nvSpPr>
          <p:cNvPr id="47" name="Text Box 161"/>
          <p:cNvSpPr txBox="1">
            <a:spLocks noChangeArrowheads="1"/>
          </p:cNvSpPr>
          <p:nvPr/>
        </p:nvSpPr>
        <p:spPr bwMode="auto">
          <a:xfrm>
            <a:off x="635278" y="15800160"/>
            <a:ext cx="11387091" cy="126188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2400" b="1" dirty="0">
                <a:latin typeface="Arial" pitchFamily="34" charset="0"/>
                <a:cs typeface="Arial" pitchFamily="34" charset="0"/>
              </a:rPr>
              <a:t>Figure 1. A screenshot of </a:t>
            </a:r>
            <a:r>
              <a:rPr lang="en-US" sz="2400" b="1" dirty="0" smtClean="0">
                <a:latin typeface="Arial" pitchFamily="34" charset="0"/>
                <a:cs typeface="Arial" pitchFamily="34" charset="0"/>
              </a:rPr>
              <a:t>our demonstration software  </a:t>
            </a:r>
            <a:r>
              <a:rPr lang="en-US" sz="2400" b="1" dirty="0">
                <a:latin typeface="Arial" pitchFamily="34" charset="0"/>
                <a:cs typeface="Arial" pitchFamily="34" charset="0"/>
              </a:rPr>
              <a:t>tool that assesses voice keyword search term strength and displays a confidence measure</a:t>
            </a:r>
            <a:r>
              <a:rPr lang="en-US" sz="2400" b="1" dirty="0" smtClean="0">
                <a:latin typeface="Arial" pitchFamily="34" charset="0"/>
                <a:cs typeface="Arial" pitchFamily="34" charset="0"/>
              </a:rPr>
              <a:t>.</a:t>
            </a:r>
          </a:p>
          <a:p>
            <a:pPr algn="ctr" defTabSz="695325">
              <a:defRPr/>
            </a:pPr>
            <a:r>
              <a:rPr lang="en-US" sz="2800" i="1" dirty="0">
                <a:latin typeface="Arial" pitchFamily="34" charset="0"/>
                <a:cs typeface="Arial" pitchFamily="34" charset="0"/>
              </a:rPr>
              <a:t>http://www.isip.piconepress.com/projects/ks_prediction/demo</a:t>
            </a:r>
            <a:endParaRPr lang="en-US" sz="2800" b="1" dirty="0">
              <a:latin typeface="Arial" pitchFamily="34" charset="0"/>
              <a:cs typeface="Arial" pitchFamily="34" charset="0"/>
            </a:endParaRPr>
          </a:p>
        </p:txBody>
      </p:sp>
      <p:pic>
        <p:nvPicPr>
          <p:cNvPr id="37" name="Picture 36"/>
          <p:cNvPicPr/>
          <p:nvPr/>
        </p:nvPicPr>
        <p:blipFill rotWithShape="1">
          <a:blip r:embed="rId5">
            <a:extLst>
              <a:ext uri="{28A0092B-C50C-407E-A947-70E740481C1C}">
                <a14:useLocalDpi xmlns:a14="http://schemas.microsoft.com/office/drawing/2010/main" val="0"/>
              </a:ext>
            </a:extLst>
          </a:blip>
          <a:srcRect l="9045" t="21470" r="33205" b="25776"/>
          <a:stretch/>
        </p:blipFill>
        <p:spPr bwMode="auto">
          <a:xfrm>
            <a:off x="2448516" y="11882378"/>
            <a:ext cx="7646460" cy="3762060"/>
          </a:xfrm>
          <a:prstGeom prst="rect">
            <a:avLst/>
          </a:prstGeom>
          <a:noFill/>
          <a:ln>
            <a:noFill/>
          </a:ln>
          <a:extLst>
            <a:ext uri="{53640926-AAD7-44D8-BBD7-CCE9431645EC}">
              <a14:shadowObscured xmlns:a14="http://schemas.microsoft.com/office/drawing/2010/main"/>
            </a:ext>
          </a:extLst>
        </p:spPr>
      </p:pic>
      <p:pic>
        <p:nvPicPr>
          <p:cNvPr id="38" name="Picture 37"/>
          <p:cNvPicPr/>
          <p:nvPr/>
        </p:nvPicPr>
        <p:blipFill>
          <a:blip r:embed="rId6">
            <a:extLst>
              <a:ext uri="{28A0092B-C50C-407E-A947-70E740481C1C}">
                <a14:useLocalDpi xmlns:a14="http://schemas.microsoft.com/office/drawing/2010/main" val="0"/>
              </a:ext>
            </a:extLst>
          </a:blip>
          <a:stretch>
            <a:fillRect/>
          </a:stretch>
        </p:blipFill>
        <p:spPr>
          <a:xfrm>
            <a:off x="2043366" y="24960360"/>
            <a:ext cx="8153994" cy="4329653"/>
          </a:xfrm>
          <a:prstGeom prst="rect">
            <a:avLst/>
          </a:prstGeom>
        </p:spPr>
      </p:pic>
      <p:sp>
        <p:nvSpPr>
          <p:cNvPr id="41" name="Text Box 161"/>
          <p:cNvSpPr txBox="1">
            <a:spLocks noChangeArrowheads="1"/>
          </p:cNvSpPr>
          <p:nvPr/>
        </p:nvSpPr>
        <p:spPr bwMode="auto">
          <a:xfrm>
            <a:off x="578200" y="29304424"/>
            <a:ext cx="11387091" cy="1200329"/>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lgn="ctr" defTabSz="695325">
              <a:defRPr/>
            </a:pPr>
            <a:r>
              <a:rPr lang="en-US" sz="2400" b="1" dirty="0">
                <a:latin typeface="Arial" pitchFamily="34" charset="0"/>
                <a:cs typeface="Arial" pitchFamily="34" charset="0"/>
              </a:rPr>
              <a:t>Figure 2-Spoken term detection can be partitioned into two tasks: indexing and search. One common approach to indexing is to use a speech to text system (after </a:t>
            </a:r>
            <a:r>
              <a:rPr lang="en-US" sz="2400" b="1" dirty="0" err="1">
                <a:latin typeface="Arial" pitchFamily="34" charset="0"/>
                <a:cs typeface="Arial" pitchFamily="34" charset="0"/>
              </a:rPr>
              <a:t>Fiscus</a:t>
            </a:r>
            <a:r>
              <a:rPr lang="en-US" sz="2400" b="1" dirty="0">
                <a:latin typeface="Arial" pitchFamily="34" charset="0"/>
                <a:cs typeface="Arial" pitchFamily="34" charset="0"/>
              </a:rPr>
              <a:t> et al., 2007). </a:t>
            </a:r>
            <a:endParaRPr lang="en-US" sz="2400" b="1" dirty="0">
              <a:latin typeface="Arial" pitchFamily="34" charset="0"/>
              <a:cs typeface="Arial" pitchFamily="34" charset="0"/>
            </a:endParaRPr>
          </a:p>
        </p:txBody>
      </p:sp>
      <p:pic>
        <p:nvPicPr>
          <p:cNvPr id="50" name="Picture 49" descr="Description: bd2"/>
          <p:cNvPicPr/>
          <p:nvPr/>
        </p:nvPicPr>
        <p:blipFill>
          <a:blip r:embed="rId7">
            <a:extLst>
              <a:ext uri="{28A0092B-C50C-407E-A947-70E740481C1C}">
                <a14:useLocalDpi xmlns:a14="http://schemas.microsoft.com/office/drawing/2010/main" val="0"/>
              </a:ext>
            </a:extLst>
          </a:blip>
          <a:srcRect l="3448" t="20792" r="3630" b="28712"/>
          <a:stretch>
            <a:fillRect/>
          </a:stretch>
        </p:blipFill>
        <p:spPr bwMode="auto">
          <a:xfrm>
            <a:off x="15321285" y="14870683"/>
            <a:ext cx="7704963" cy="1194397"/>
          </a:xfrm>
          <a:prstGeom prst="rect">
            <a:avLst/>
          </a:prstGeom>
          <a:noFill/>
          <a:ln>
            <a:noFill/>
          </a:ln>
        </p:spPr>
      </p:pic>
      <p:sp>
        <p:nvSpPr>
          <p:cNvPr id="2" name="Rectangle 1"/>
          <p:cNvSpPr/>
          <p:nvPr/>
        </p:nvSpPr>
        <p:spPr>
          <a:xfrm>
            <a:off x="13230167" y="16216864"/>
            <a:ext cx="11887201" cy="830997"/>
          </a:xfrm>
          <a:prstGeom prst="rect">
            <a:avLst/>
          </a:prstGeom>
        </p:spPr>
        <p:txBody>
          <a:bodyPr wrap="square">
            <a:spAutoFit/>
          </a:bodyPr>
          <a:lstStyle/>
          <a:p>
            <a:pPr algn="ctr" hangingPunct="0"/>
            <a:r>
              <a:rPr lang="en-US" sz="2400" b="1" dirty="0">
                <a:latin typeface="Arial" pitchFamily="34" charset="0"/>
                <a:cs typeface="Arial" pitchFamily="34" charset="0"/>
              </a:rPr>
              <a:t>Figure 3. </a:t>
            </a:r>
            <a:r>
              <a:rPr lang="en-US" sz="2400" b="1" dirty="0">
                <a:latin typeface="Arial" pitchFamily="34" charset="0"/>
                <a:cs typeface="Arial" pitchFamily="34" charset="0"/>
              </a:rPr>
              <a:t>An overview of our approach to search term strength prediction that is based on decomposing terms into features.</a:t>
            </a:r>
            <a:endParaRPr lang="en-US" sz="2400" b="1" dirty="0">
              <a:latin typeface="Arial" pitchFamily="34" charset="0"/>
              <a:cs typeface="Arial" pitchFamily="34" charset="0"/>
            </a:endParaRPr>
          </a:p>
        </p:txBody>
      </p:sp>
      <p:pic>
        <p:nvPicPr>
          <p:cNvPr id="54" name="Picture 53" descr="Description: 1"/>
          <p:cNvPicPr/>
          <p:nvPr/>
        </p:nvPicPr>
        <p:blipFill>
          <a:blip r:embed="rId8">
            <a:extLst>
              <a:ext uri="{28A0092B-C50C-407E-A947-70E740481C1C}">
                <a14:useLocalDpi xmlns:a14="http://schemas.microsoft.com/office/drawing/2010/main" val="0"/>
              </a:ext>
            </a:extLst>
          </a:blip>
          <a:srcRect l="4697" t="1628" r="7355" b="2455"/>
          <a:stretch>
            <a:fillRect/>
          </a:stretch>
        </p:blipFill>
        <p:spPr bwMode="auto">
          <a:xfrm>
            <a:off x="15456265" y="24944482"/>
            <a:ext cx="7638574" cy="4558162"/>
          </a:xfrm>
          <a:prstGeom prst="rect">
            <a:avLst/>
          </a:prstGeom>
          <a:noFill/>
          <a:ln>
            <a:noFill/>
          </a:ln>
        </p:spPr>
      </p:pic>
      <p:sp>
        <p:nvSpPr>
          <p:cNvPr id="56" name="Rectangle 55"/>
          <p:cNvSpPr/>
          <p:nvPr/>
        </p:nvSpPr>
        <p:spPr>
          <a:xfrm>
            <a:off x="13382567" y="29652659"/>
            <a:ext cx="11887201" cy="830997"/>
          </a:xfrm>
          <a:prstGeom prst="rect">
            <a:avLst/>
          </a:prstGeom>
        </p:spPr>
        <p:txBody>
          <a:bodyPr wrap="square">
            <a:spAutoFit/>
          </a:bodyPr>
          <a:lstStyle/>
          <a:p>
            <a:pPr algn="ctr" hangingPunct="0"/>
            <a:r>
              <a:rPr lang="en-US" sz="2400" b="1" dirty="0">
                <a:latin typeface="Arial" pitchFamily="34" charset="0"/>
                <a:cs typeface="Arial" pitchFamily="34" charset="0"/>
              </a:rPr>
              <a:t>Figure 4. The relationship between duration and error rate shows that longer words generally result in better performance.</a:t>
            </a:r>
            <a:endParaRPr lang="en-US" sz="2400" b="1" dirty="0">
              <a:latin typeface="Arial" pitchFamily="34" charset="0"/>
              <a:cs typeface="Arial" pitchFamily="34" charset="0"/>
            </a:endParaRPr>
          </a:p>
        </p:txBody>
      </p:sp>
      <p:graphicFrame>
        <p:nvGraphicFramePr>
          <p:cNvPr id="65" name="Table 64"/>
          <p:cNvGraphicFramePr>
            <a:graphicFrameLocks noGrp="1"/>
          </p:cNvGraphicFramePr>
          <p:nvPr>
            <p:extLst>
              <p:ext uri="{D42A27DB-BD31-4B8C-83A1-F6EECF244321}">
                <p14:modId xmlns:p14="http://schemas.microsoft.com/office/powerpoint/2010/main" val="1358887532"/>
              </p:ext>
            </p:extLst>
          </p:nvPr>
        </p:nvGraphicFramePr>
        <p:xfrm>
          <a:off x="26560501" y="8379647"/>
          <a:ext cx="10367249" cy="5098599"/>
        </p:xfrm>
        <a:graphic>
          <a:graphicData uri="http://schemas.openxmlformats.org/drawingml/2006/table">
            <a:tbl>
              <a:tblPr firstRow="1" bandRow="1">
                <a:tableStyleId>{5C22544A-7EE6-4342-B048-85BDC9FD1C3A}</a:tableStyleId>
              </a:tblPr>
              <a:tblGrid>
                <a:gridCol w="1903565"/>
                <a:gridCol w="705307"/>
                <a:gridCol w="705307"/>
                <a:gridCol w="705307"/>
                <a:gridCol w="705307"/>
                <a:gridCol w="705307"/>
                <a:gridCol w="705307"/>
                <a:gridCol w="705307"/>
                <a:gridCol w="705307"/>
                <a:gridCol w="705307"/>
                <a:gridCol w="705307"/>
                <a:gridCol w="705307"/>
                <a:gridCol w="705307"/>
              </a:tblGrid>
              <a:tr h="280202">
                <a:tc rowSpan="3">
                  <a:txBody>
                    <a:bodyPr/>
                    <a:lstStyle/>
                    <a:p>
                      <a:pPr algn="ctr"/>
                      <a:r>
                        <a:rPr lang="en-US" sz="1300" b="1" dirty="0" smtClean="0">
                          <a:latin typeface="Arial" pitchFamily="34" charset="0"/>
                          <a:cs typeface="Arial" pitchFamily="34" charset="0"/>
                        </a:rPr>
                        <a:t>Features</a:t>
                      </a:r>
                      <a:endParaRPr lang="en-US" sz="1300" b="1" dirty="0">
                        <a:latin typeface="Arial" pitchFamily="34" charset="0"/>
                        <a:cs typeface="Arial" pitchFamily="34" charset="0"/>
                      </a:endParaRPr>
                    </a:p>
                  </a:txBody>
                  <a:tcPr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gridSpan="6">
                  <a:txBody>
                    <a:bodyPr/>
                    <a:lstStyle/>
                    <a:p>
                      <a:pPr algn="ctr"/>
                      <a:r>
                        <a:rPr lang="en-US" sz="1400" b="1" dirty="0" smtClean="0">
                          <a:latin typeface="Arial" pitchFamily="34" charset="0"/>
                          <a:cs typeface="Arial" pitchFamily="34" charset="0"/>
                        </a:rPr>
                        <a:t>Train</a:t>
                      </a:r>
                      <a:endParaRPr lang="en-US" sz="14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6">
                  <a:txBody>
                    <a:bodyPr/>
                    <a:lstStyle/>
                    <a:p>
                      <a:pPr algn="ctr"/>
                      <a:r>
                        <a:rPr lang="en-US" sz="1400" b="1" dirty="0" err="1" smtClean="0">
                          <a:latin typeface="Arial" pitchFamily="34" charset="0"/>
                          <a:cs typeface="Arial" pitchFamily="34" charset="0"/>
                        </a:rPr>
                        <a:t>Eval</a:t>
                      </a:r>
                      <a:endParaRPr lang="en-US" sz="14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87732">
                <a:tc vMerge="1">
                  <a:txBody>
                    <a:bodyPr/>
                    <a:lstStyle/>
                    <a:p>
                      <a:endParaRPr lang="en-US" dirty="0"/>
                    </a:p>
                  </a:txBody>
                  <a:tcPr anchor="ctr"/>
                </a:tc>
                <a:tc gridSpan="2">
                  <a:txBody>
                    <a:bodyPr/>
                    <a:lstStyle/>
                    <a:p>
                      <a:pPr algn="ctr"/>
                      <a:r>
                        <a:rPr lang="en-US" sz="1300" b="1" dirty="0" smtClean="0">
                          <a:latin typeface="Arial" pitchFamily="34" charset="0"/>
                          <a:cs typeface="Arial" pitchFamily="34" charset="0"/>
                        </a:rPr>
                        <a:t>Regression</a:t>
                      </a:r>
                      <a:endParaRPr lang="en-US" sz="13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c gridSpan="2">
                  <a:txBody>
                    <a:bodyPr/>
                    <a:lstStyle/>
                    <a:p>
                      <a:pPr algn="ctr"/>
                      <a:r>
                        <a:rPr lang="en-US" sz="1300" b="1" dirty="0" smtClean="0">
                          <a:latin typeface="Arial" pitchFamily="34" charset="0"/>
                          <a:cs typeface="Arial" pitchFamily="34" charset="0"/>
                        </a:rPr>
                        <a:t>NN</a:t>
                      </a:r>
                      <a:endParaRPr lang="en-US" sz="13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c gridSpan="2">
                  <a:txBody>
                    <a:bodyPr/>
                    <a:lstStyle/>
                    <a:p>
                      <a:pPr algn="ctr"/>
                      <a:r>
                        <a:rPr lang="en-US" sz="1300" b="1" dirty="0" smtClean="0">
                          <a:latin typeface="Arial" pitchFamily="34" charset="0"/>
                          <a:cs typeface="Arial" pitchFamily="34" charset="0"/>
                        </a:rPr>
                        <a:t>DT</a:t>
                      </a:r>
                      <a:endParaRPr lang="en-US" sz="13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c gridSpan="2">
                  <a:txBody>
                    <a:bodyPr/>
                    <a:lstStyle/>
                    <a:p>
                      <a:pPr algn="ctr"/>
                      <a:r>
                        <a:rPr lang="en-US" sz="1300" b="1" dirty="0" smtClean="0">
                          <a:latin typeface="Arial" pitchFamily="34" charset="0"/>
                          <a:cs typeface="Arial" pitchFamily="34" charset="0"/>
                        </a:rPr>
                        <a:t>Regression</a:t>
                      </a:r>
                      <a:endParaRPr lang="en-US" sz="13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c gridSpan="2">
                  <a:txBody>
                    <a:bodyPr/>
                    <a:lstStyle/>
                    <a:p>
                      <a:pPr algn="ctr"/>
                      <a:r>
                        <a:rPr lang="en-US" sz="1300" b="1" dirty="0" smtClean="0">
                          <a:latin typeface="Arial" pitchFamily="34" charset="0"/>
                          <a:cs typeface="Arial" pitchFamily="34" charset="0"/>
                        </a:rPr>
                        <a:t>NN</a:t>
                      </a:r>
                      <a:endParaRPr lang="en-US" sz="13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c gridSpan="2">
                  <a:txBody>
                    <a:bodyPr/>
                    <a:lstStyle/>
                    <a:p>
                      <a:pPr algn="ctr"/>
                      <a:r>
                        <a:rPr lang="en-US" sz="1300" b="1" dirty="0" smtClean="0">
                          <a:latin typeface="Arial" pitchFamily="34" charset="0"/>
                          <a:cs typeface="Arial" pitchFamily="34" charset="0"/>
                        </a:rPr>
                        <a:t>DT</a:t>
                      </a:r>
                      <a:endParaRPr lang="en-US" sz="13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p>
                  </a:txBody>
                  <a:tcPr/>
                </a:tc>
              </a:tr>
              <a:tr h="453504">
                <a:tc vMerge="1">
                  <a:txBody>
                    <a:bodyPr/>
                    <a:lstStyle/>
                    <a:p>
                      <a:endParaRPr lang="en-US" dirty="0"/>
                    </a:p>
                  </a:txBody>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287732">
                <a:tc>
                  <a:txBody>
                    <a:bodyPr/>
                    <a:lstStyle/>
                    <a:p>
                      <a:pPr algn="ctr"/>
                      <a:r>
                        <a:rPr lang="en-US" sz="1300" b="1" dirty="0" smtClean="0">
                          <a:latin typeface="Arial" pitchFamily="34" charset="0"/>
                          <a:cs typeface="Arial" pitchFamily="34" charset="0"/>
                        </a:rPr>
                        <a:t>Duration</a:t>
                      </a:r>
                      <a:endParaRPr lang="en-US" sz="1300" b="1" dirty="0">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0.057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0.48</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0.060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0.45</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5417">
                <a:tc>
                  <a:txBody>
                    <a:bodyPr/>
                    <a:lstStyle/>
                    <a:p>
                      <a:pPr algn="ctr" fontAlgn="b"/>
                      <a:r>
                        <a:rPr lang="en-US" sz="1300" b="1" i="0" u="none" strike="noStrike" dirty="0" smtClean="0">
                          <a:solidFill>
                            <a:srgbClr val="000000"/>
                          </a:solidFill>
                          <a:latin typeface="Arial" pitchFamily="34" charset="0"/>
                          <a:cs typeface="Arial" pitchFamily="34" charset="0"/>
                        </a:rPr>
                        <a:t>Duration +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No. Syllables</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0.53</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0.060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0.38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75417">
                <a:tc>
                  <a:txBody>
                    <a:bodyPr/>
                    <a:lstStyle/>
                    <a:p>
                      <a:pPr algn="ctr" fontAlgn="b"/>
                      <a:r>
                        <a:rPr lang="en-US" sz="1300" b="1" i="0" u="none" strike="noStrike" dirty="0" smtClean="0">
                          <a:solidFill>
                            <a:srgbClr val="000000"/>
                          </a:solidFill>
                          <a:latin typeface="Arial" pitchFamily="34" charset="0"/>
                          <a:cs typeface="Arial" pitchFamily="34" charset="0"/>
                        </a:rPr>
                        <a:t>Duration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No. Consonants</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0.54</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0.046</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0.058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0.051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0.39</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671178">
                <a:tc>
                  <a:txBody>
                    <a:bodyPr/>
                    <a:lstStyle/>
                    <a:p>
                      <a:pPr algn="ctr" fontAlgn="b"/>
                      <a:r>
                        <a:rPr lang="en-US" sz="1300" b="1" i="0" u="none" strike="noStrike" dirty="0" smtClean="0">
                          <a:solidFill>
                            <a:srgbClr val="000000"/>
                          </a:solidFill>
                          <a:latin typeface="Arial" pitchFamily="34" charset="0"/>
                          <a:cs typeface="Arial" pitchFamily="34" charset="0"/>
                        </a:rPr>
                        <a:t>Duration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 No. Syllables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No. Consonants</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0.056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0.43</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0.036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0.60</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0.046</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0.060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0.37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0.050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0.41</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61543">
                <a:tc>
                  <a:txBody>
                    <a:bodyPr/>
                    <a:lstStyle/>
                    <a:p>
                      <a:pPr algn="ctr" fontAlgn="b"/>
                      <a:r>
                        <a:rPr lang="en-US" sz="1300" b="1" i="0" u="none" strike="noStrike" dirty="0" smtClean="0">
                          <a:solidFill>
                            <a:srgbClr val="000000"/>
                          </a:solidFill>
                          <a:latin typeface="Arial" pitchFamily="34" charset="0"/>
                          <a:cs typeface="Arial" pitchFamily="34" charset="0"/>
                        </a:rPr>
                        <a:t>Duration +</a:t>
                      </a:r>
                      <a:r>
                        <a:rPr lang="en-US" sz="1300" b="1" i="0" u="none" strike="noStrike" baseline="0" dirty="0" smtClean="0">
                          <a:solidFill>
                            <a:srgbClr val="000000"/>
                          </a:solidFill>
                          <a:latin typeface="Arial" pitchFamily="34" charset="0"/>
                          <a:cs typeface="Arial" pitchFamily="34" charset="0"/>
                        </a:rPr>
                        <a:t> </a:t>
                      </a:r>
                      <a:r>
                        <a:rPr lang="en-US" sz="1300" b="1" i="0" u="none" strike="noStrike" dirty="0" smtClean="0">
                          <a:solidFill>
                            <a:srgbClr val="000000"/>
                          </a:solidFill>
                          <a:latin typeface="Arial" pitchFamily="34" charset="0"/>
                          <a:cs typeface="Arial" pitchFamily="34" charset="0"/>
                        </a:rPr>
                        <a:t>Length +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No. Syllables /Duration</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0.044</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0.055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0.021</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0.80</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0.045</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0.46</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0.059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0.40</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0.068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0.29</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238472">
                <a:tc>
                  <a:txBody>
                    <a:bodyPr/>
                    <a:lstStyle/>
                    <a:p>
                      <a:pPr algn="ctr" fontAlgn="b"/>
                      <a:r>
                        <a:rPr lang="en-US" sz="1300" b="1" i="0" u="none" strike="noStrike" dirty="0" smtClean="0">
                          <a:solidFill>
                            <a:srgbClr val="000000"/>
                          </a:solidFill>
                          <a:latin typeface="Arial" pitchFamily="34" charset="0"/>
                          <a:cs typeface="Arial" pitchFamily="34" charset="0"/>
                        </a:rPr>
                        <a:t>Duration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No. Consonants</a:t>
                      </a:r>
                      <a:r>
                        <a:rPr lang="en-US" sz="1300" b="1" i="0" u="none" strike="noStrike" baseline="0" dirty="0" smtClean="0">
                          <a:solidFill>
                            <a:srgbClr val="000000"/>
                          </a:solidFill>
                          <a:latin typeface="Arial" pitchFamily="34" charset="0"/>
                          <a:cs typeface="Arial" pitchFamily="34" charset="0"/>
                        </a:rPr>
                        <a:t> + Length/Duration + </a:t>
                      </a:r>
                      <a:r>
                        <a:rPr lang="en-US" sz="1300" b="1" i="0" u="none" strike="noStrike" dirty="0" smtClean="0">
                          <a:solidFill>
                            <a:srgbClr val="000000"/>
                          </a:solidFill>
                          <a:latin typeface="Arial" pitchFamily="34" charset="0"/>
                          <a:cs typeface="Arial" pitchFamily="34" charset="0"/>
                        </a:rPr>
                        <a:t>No. Syllables / Duration +</a:t>
                      </a:r>
                      <a:br>
                        <a:rPr lang="en-US" sz="1300" b="1" i="0" u="none" strike="noStrike" dirty="0" smtClean="0">
                          <a:solidFill>
                            <a:srgbClr val="000000"/>
                          </a:solidFill>
                          <a:latin typeface="Arial" pitchFamily="34" charset="0"/>
                          <a:cs typeface="Arial" pitchFamily="34" charset="0"/>
                        </a:rPr>
                      </a:br>
                      <a:r>
                        <a:rPr lang="en-US" sz="1300" b="1" i="0" u="none" strike="noStrike" dirty="0" smtClean="0">
                          <a:solidFill>
                            <a:srgbClr val="000000"/>
                          </a:solidFill>
                          <a:latin typeface="Arial" pitchFamily="34" charset="0"/>
                          <a:cs typeface="Arial" pitchFamily="34" charset="0"/>
                        </a:rPr>
                        <a:t>CVC2</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0.044</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0.47</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0.049</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0.48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a:solidFill>
                            <a:srgbClr val="000000"/>
                          </a:solidFill>
                          <a:latin typeface="Arial" pitchFamily="34" charset="0"/>
                          <a:cs typeface="Arial" pitchFamily="34" charset="0"/>
                        </a:rPr>
                        <a:t>0.018</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0.83</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0.046</a:t>
                      </a: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a:solidFill>
                            <a:srgbClr val="000000"/>
                          </a:solidFill>
                          <a:latin typeface="Arial" pitchFamily="34" charset="0"/>
                          <a:cs typeface="Arial" pitchFamily="34" charset="0"/>
                        </a:rPr>
                        <a:t>0.054</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0.42</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0.065</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a:solidFill>
                            <a:srgbClr val="000000"/>
                          </a:solidFill>
                          <a:latin typeface="Arial" pitchFamily="34" charset="0"/>
                          <a:cs typeface="Arial" pitchFamily="34" charset="0"/>
                        </a:rPr>
                        <a:t>0.34</a:t>
                      </a: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682401716"/>
              </p:ext>
            </p:extLst>
          </p:nvPr>
        </p:nvGraphicFramePr>
        <p:xfrm>
          <a:off x="30033043" y="14187715"/>
          <a:ext cx="3033855" cy="2225040"/>
        </p:xfrm>
        <a:graphic>
          <a:graphicData uri="http://schemas.openxmlformats.org/drawingml/2006/table">
            <a:tbl>
              <a:tblPr firstRow="1" bandRow="1">
                <a:tableStyleId>{5C22544A-7EE6-4342-B048-85BDC9FD1C3A}</a:tableStyleId>
              </a:tblPr>
              <a:tblGrid>
                <a:gridCol w="502243"/>
                <a:gridCol w="613093"/>
                <a:gridCol w="737419"/>
                <a:gridCol w="590550"/>
                <a:gridCol w="590550"/>
              </a:tblGrid>
              <a:tr h="370840">
                <a:tc rowSpan="2">
                  <a:txBody>
                    <a:bodyPr/>
                    <a:lstStyle/>
                    <a:p>
                      <a:pPr algn="ctr"/>
                      <a:r>
                        <a:rPr lang="en-US" sz="1300" b="1" dirty="0" smtClean="0">
                          <a:solidFill>
                            <a:schemeClr val="bg1"/>
                          </a:solidFill>
                          <a:latin typeface="Arial" pitchFamily="34" charset="0"/>
                          <a:cs typeface="Arial" pitchFamily="34" charset="0"/>
                        </a:rPr>
                        <a:t>K</a:t>
                      </a:r>
                      <a:endParaRPr lang="en-US" sz="1300" b="1" dirty="0">
                        <a:solidFill>
                          <a:schemeClr val="bg1"/>
                        </a:solidFill>
                        <a:latin typeface="Arial" pitchFamily="34" charset="0"/>
                        <a:cs typeface="Arial" pitchFamily="34" charset="0"/>
                      </a:endParaRPr>
                    </a:p>
                  </a:txBody>
                  <a:tcPr anchor="b">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gridSpan="2">
                  <a:txBody>
                    <a:bodyPr/>
                    <a:lstStyle/>
                    <a:p>
                      <a:pPr algn="ctr"/>
                      <a:r>
                        <a:rPr lang="en-US" sz="1300" b="1" dirty="0" smtClean="0">
                          <a:latin typeface="Arial" pitchFamily="34" charset="0"/>
                          <a:cs typeface="Arial" pitchFamily="34" charset="0"/>
                        </a:rPr>
                        <a:t>Train</a:t>
                      </a:r>
                      <a:endParaRPr lang="en-US" sz="13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dirty="0"/>
                    </a:p>
                  </a:txBody>
                  <a:tcPr/>
                </a:tc>
                <a:tc gridSpan="2">
                  <a:txBody>
                    <a:bodyPr/>
                    <a:lstStyle/>
                    <a:p>
                      <a:pPr algn="ctr"/>
                      <a:r>
                        <a:rPr lang="en-US" sz="1300" b="1" dirty="0" err="1" smtClean="0">
                          <a:latin typeface="Arial" pitchFamily="34" charset="0"/>
                          <a:cs typeface="Arial" pitchFamily="34" charset="0"/>
                        </a:rPr>
                        <a:t>Eval</a:t>
                      </a:r>
                      <a:endParaRPr lang="en-US" sz="1300" b="1" dirty="0">
                        <a:latin typeface="Arial" pitchFamily="34" charset="0"/>
                        <a:cs typeface="Arial" pitchFamily="34"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dirty="0"/>
                    </a:p>
                  </a:txBody>
                  <a:tcPr/>
                </a:tc>
              </a:tr>
              <a:tr h="370840">
                <a:tc vMerge="1">
                  <a:txBody>
                    <a:bodyPr/>
                    <a:lstStyle/>
                    <a:p>
                      <a:endParaRPr lang="en-US" dirty="0"/>
                    </a:p>
                  </a:txBody>
                  <a:tcPr/>
                </a:tc>
                <a:tc>
                  <a:txBody>
                    <a:bodyPr/>
                    <a:lstStyle/>
                    <a:p>
                      <a:pPr algn="ctr"/>
                      <a:r>
                        <a:rPr lang="en-US" sz="1300" b="1" dirty="0" smtClean="0">
                          <a:latin typeface="Arial" pitchFamily="34" charset="0"/>
                          <a:cs typeface="Arial" pitchFamily="34" charset="0"/>
                        </a:rPr>
                        <a:t>MSE</a:t>
                      </a:r>
                      <a:endParaRPr lang="en-US" sz="1300" b="1" dirty="0">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MSR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ctr"/>
                      <a:r>
                        <a:rPr lang="en-US" sz="1300" b="1" dirty="0" smtClean="0">
                          <a:latin typeface="Arial" pitchFamily="34" charset="0"/>
                          <a:cs typeface="Arial" pitchFamily="34" charset="0"/>
                        </a:rPr>
                        <a:t>R</a:t>
                      </a:r>
                      <a:endParaRPr lang="en-US" sz="13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r>
              <a:tr h="370840">
                <a:tc>
                  <a:txBody>
                    <a:bodyPr/>
                    <a:lstStyle/>
                    <a:p>
                      <a:pPr algn="r"/>
                      <a:r>
                        <a:rPr lang="en-US" sz="1300" b="1" dirty="0" smtClean="0">
                          <a:latin typeface="Arial" pitchFamily="34" charset="0"/>
                          <a:cs typeface="Arial" pitchFamily="34" charset="0"/>
                        </a:rPr>
                        <a:t>1</a:t>
                      </a:r>
                      <a:endParaRPr lang="en-US" sz="1300" b="1" dirty="0">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0.00</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0.97</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smtClean="0">
                          <a:solidFill>
                            <a:srgbClr val="000000"/>
                          </a:solidFill>
                          <a:latin typeface="Arial" pitchFamily="34" charset="0"/>
                          <a:cs typeface="Arial" pitchFamily="34" charset="0"/>
                        </a:rPr>
                        <a:t>0.05</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0.32</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fontAlgn="b"/>
                      <a:r>
                        <a:rPr lang="en-US" sz="1300" b="1" i="0" u="none" strike="noStrike" dirty="0" smtClean="0">
                          <a:solidFill>
                            <a:srgbClr val="000000"/>
                          </a:solidFill>
                          <a:latin typeface="Arial" pitchFamily="34" charset="0"/>
                          <a:cs typeface="Arial" pitchFamily="34" charset="0"/>
                        </a:rPr>
                        <a:t>3</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0.02</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0.74</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0.43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r" fontAlgn="b"/>
                      <a:r>
                        <a:rPr lang="en-US" sz="1300" b="1" i="0" u="none" strike="noStrike" dirty="0" smtClean="0">
                          <a:solidFill>
                            <a:srgbClr val="000000"/>
                          </a:solidFill>
                          <a:latin typeface="Arial" pitchFamily="34" charset="0"/>
                          <a:cs typeface="Arial" pitchFamily="34" charset="0"/>
                        </a:rPr>
                        <a:t>100</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0.03</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0.54</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fontAlgn="b"/>
                      <a:r>
                        <a:rPr lang="en-US" sz="1300" b="1" i="0" u="none" strike="noStrike" dirty="0" smtClean="0">
                          <a:solidFill>
                            <a:srgbClr val="000000"/>
                          </a:solidFill>
                          <a:latin typeface="Arial" pitchFamily="34" charset="0"/>
                          <a:cs typeface="Arial" pitchFamily="34" charset="0"/>
                        </a:rPr>
                        <a:t>0.03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0.53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370840">
                <a:tc>
                  <a:txBody>
                    <a:bodyPr/>
                    <a:lstStyle/>
                    <a:p>
                      <a:pPr algn="r" fontAlgn="b"/>
                      <a:r>
                        <a:rPr lang="en-US" sz="1300" b="1" i="0" u="none" strike="noStrike" dirty="0" smtClean="0">
                          <a:solidFill>
                            <a:srgbClr val="000000"/>
                          </a:solidFill>
                          <a:latin typeface="Arial" pitchFamily="34" charset="0"/>
                          <a:cs typeface="Arial" pitchFamily="34" charset="0"/>
                        </a:rPr>
                        <a:t>400</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0.03</a:t>
                      </a:r>
                      <a:endParaRPr lang="en-US" sz="1300" b="1" i="0" u="none" strike="noStrike" dirty="0">
                        <a:solidFill>
                          <a:srgbClr val="000000"/>
                        </a:solidFill>
                        <a:latin typeface="Arial" pitchFamily="34" charset="0"/>
                        <a:cs typeface="Arial" pitchFamily="34" charset="0"/>
                      </a:endParaRPr>
                    </a:p>
                  </a:txBody>
                  <a:tcPr marL="45720" marR="4572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0.53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0.03</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300" b="1" i="0" u="none" strike="noStrike" dirty="0" smtClean="0">
                          <a:solidFill>
                            <a:srgbClr val="000000"/>
                          </a:solidFill>
                          <a:latin typeface="Arial" pitchFamily="34" charset="0"/>
                          <a:cs typeface="Arial" pitchFamily="34" charset="0"/>
                        </a:rPr>
                        <a:t>0.51</a:t>
                      </a:r>
                      <a:endParaRPr lang="en-US" sz="1300" b="1" i="0" u="none" strike="noStrike" dirty="0">
                        <a:solidFill>
                          <a:srgbClr val="000000"/>
                        </a:solidFill>
                        <a:latin typeface="Arial" pitchFamily="34" charset="0"/>
                        <a:cs typeface="Arial" pitchFamily="34" charset="0"/>
                      </a:endParaRPr>
                    </a:p>
                  </a:txBody>
                  <a:tcPr marL="45720" marR="4572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7" name="Rectangle 66"/>
          <p:cNvSpPr/>
          <p:nvPr/>
        </p:nvSpPr>
        <p:spPr>
          <a:xfrm>
            <a:off x="25900374" y="13491387"/>
            <a:ext cx="11887201" cy="461665"/>
          </a:xfrm>
          <a:prstGeom prst="rect">
            <a:avLst/>
          </a:prstGeom>
        </p:spPr>
        <p:txBody>
          <a:bodyPr wrap="square">
            <a:spAutoFit/>
          </a:bodyPr>
          <a:lstStyle/>
          <a:p>
            <a:pPr algn="ctr" hangingPunct="0"/>
            <a:r>
              <a:rPr lang="en-US" sz="2400" b="1" dirty="0" smtClean="0">
                <a:latin typeface="Arial" pitchFamily="34" charset="0"/>
                <a:cs typeface="Arial" pitchFamily="34" charset="0"/>
              </a:rPr>
              <a:t>Table1- Results for feature based method over NIST 2006.</a:t>
            </a:r>
            <a:endParaRPr lang="en-US" sz="2400" b="1" dirty="0">
              <a:latin typeface="Arial" pitchFamily="34" charset="0"/>
              <a:cs typeface="Arial" pitchFamily="34" charset="0"/>
            </a:endParaRPr>
          </a:p>
        </p:txBody>
      </p:sp>
      <p:sp>
        <p:nvSpPr>
          <p:cNvPr id="71" name="Rectangle 70"/>
          <p:cNvSpPr/>
          <p:nvPr/>
        </p:nvSpPr>
        <p:spPr>
          <a:xfrm>
            <a:off x="25800526" y="16583516"/>
            <a:ext cx="11887201" cy="461665"/>
          </a:xfrm>
          <a:prstGeom prst="rect">
            <a:avLst/>
          </a:prstGeom>
        </p:spPr>
        <p:txBody>
          <a:bodyPr wrap="square">
            <a:spAutoFit/>
          </a:bodyPr>
          <a:lstStyle/>
          <a:p>
            <a:pPr algn="ctr" hangingPunct="0"/>
            <a:r>
              <a:rPr lang="en-US" sz="2400" b="1" dirty="0" smtClean="0">
                <a:latin typeface="Arial" pitchFamily="34" charset="0"/>
                <a:cs typeface="Arial" pitchFamily="34" charset="0"/>
              </a:rPr>
              <a:t>Table2- Results for  KNN in Phonetic space for BBN dataset.</a:t>
            </a:r>
            <a:endParaRPr lang="en-US" sz="2400" b="1"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165044991"/>
              </p:ext>
            </p:extLst>
          </p:nvPr>
        </p:nvGraphicFramePr>
        <p:xfrm>
          <a:off x="28391885" y="22069097"/>
          <a:ext cx="7262098" cy="1800553"/>
        </p:xfrm>
        <a:graphic>
          <a:graphicData uri="http://schemas.openxmlformats.org/drawingml/2006/table">
            <a:tbl>
              <a:tblPr firstRow="1" firstCol="1" bandRow="1">
                <a:tableStyleId>{5C22544A-7EE6-4342-B048-85BDC9FD1C3A}</a:tableStyleId>
              </a:tblPr>
              <a:tblGrid>
                <a:gridCol w="1097770"/>
                <a:gridCol w="850597"/>
                <a:gridCol w="630442"/>
                <a:gridCol w="810569"/>
                <a:gridCol w="810569"/>
                <a:gridCol w="1020717"/>
                <a:gridCol w="1020717"/>
                <a:gridCol w="1020717"/>
              </a:tblGrid>
              <a:tr h="457582">
                <a:tc>
                  <a:txBody>
                    <a:bodyPr/>
                    <a:lstStyle/>
                    <a:p>
                      <a:pPr marL="0" marR="0" indent="0" algn="r">
                        <a:lnSpc>
                          <a:spcPct val="200000"/>
                        </a:lnSpc>
                        <a:spcBef>
                          <a:spcPts val="0"/>
                        </a:spcBef>
                        <a:spcAft>
                          <a:spcPts val="0"/>
                        </a:spcAft>
                      </a:pPr>
                      <a:r>
                        <a:rPr lang="en-US" sz="1300" b="1" dirty="0">
                          <a:effectLst/>
                          <a:latin typeface="Arial" pitchFamily="34" charset="0"/>
                          <a:cs typeface="Arial" pitchFamily="34" charset="0"/>
                        </a:rPr>
                        <a:t> </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gridSpan="2">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Train</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a:p>
                  </a:txBody>
                  <a:tcPr/>
                </a:tc>
                <a:tc gridSpan="2">
                  <a:txBody>
                    <a:bodyPr/>
                    <a:lstStyle/>
                    <a:p>
                      <a:pPr marL="0" marR="0" indent="0" algn="ctr">
                        <a:lnSpc>
                          <a:spcPct val="200000"/>
                        </a:lnSpc>
                        <a:spcBef>
                          <a:spcPts val="0"/>
                        </a:spcBef>
                        <a:spcAft>
                          <a:spcPts val="0"/>
                        </a:spcAft>
                      </a:pPr>
                      <a:r>
                        <a:rPr lang="en-US" sz="1300" b="1" dirty="0" err="1">
                          <a:effectLst/>
                          <a:latin typeface="Arial" pitchFamily="34" charset="0"/>
                          <a:cs typeface="Arial" pitchFamily="34" charset="0"/>
                        </a:rPr>
                        <a:t>Eval</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a:p>
                  </a:txBody>
                  <a:tcPr/>
                </a:tc>
                <a:tc gridSpan="3">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Relative Contribution</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hMerge="1">
                  <a:txBody>
                    <a:bodyPr/>
                    <a:lstStyle/>
                    <a:p>
                      <a:endParaRPr lang="en-US"/>
                    </a:p>
                  </a:txBody>
                  <a:tcPr/>
                </a:tc>
                <a:tc hMerge="1">
                  <a:txBody>
                    <a:bodyPr/>
                    <a:lstStyle/>
                    <a:p>
                      <a:endParaRPr lang="en-US"/>
                    </a:p>
                  </a:txBody>
                  <a:tcPr/>
                </a:tc>
              </a:tr>
              <a:tr h="447657">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Machines</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MSE</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R</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MSE</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R</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Acoustic</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Phonetic</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Feature</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47657">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All</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0.00092</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0.913</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0.012</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0.760</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41.1%</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10.5%</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48.3%</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47657">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NN+RF</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E0F34"/>
                    </a:solidFill>
                  </a:tcPr>
                </a:tc>
                <a:tc>
                  <a:txBody>
                    <a:bodyPr/>
                    <a:lstStyle/>
                    <a:p>
                      <a:pPr marL="0" marR="0" indent="0" algn="ctr">
                        <a:lnSpc>
                          <a:spcPct val="200000"/>
                        </a:lnSpc>
                        <a:spcBef>
                          <a:spcPts val="0"/>
                        </a:spcBef>
                        <a:spcAft>
                          <a:spcPts val="0"/>
                        </a:spcAft>
                      </a:pPr>
                      <a:r>
                        <a:rPr lang="en-US" sz="1300" b="1">
                          <a:effectLst/>
                          <a:latin typeface="Arial" pitchFamily="34" charset="0"/>
                          <a:cs typeface="Arial" pitchFamily="34" charset="0"/>
                        </a:rPr>
                        <a:t>0.00084</a:t>
                      </a:r>
                      <a:endParaRPr lang="en-US" sz="1300" b="1">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0.918</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0.012</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0.762</a:t>
                      </a:r>
                      <a:endParaRPr lang="en-US" sz="1300" b="1" dirty="0">
                        <a:effectLst/>
                        <a:latin typeface="Arial" pitchFamily="34" charset="0"/>
                        <a:ea typeface="Times New Roman"/>
                        <a:cs typeface="Arial" pitchFamily="34" charset="0"/>
                      </a:endParaRPr>
                    </a:p>
                  </a:txBody>
                  <a:tcPr marL="36830" marR="3683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44.7%</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15.7%</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200000"/>
                        </a:lnSpc>
                        <a:spcBef>
                          <a:spcPts val="0"/>
                        </a:spcBef>
                        <a:spcAft>
                          <a:spcPts val="0"/>
                        </a:spcAft>
                      </a:pPr>
                      <a:r>
                        <a:rPr lang="en-US" sz="1300" b="1" dirty="0">
                          <a:effectLst/>
                          <a:latin typeface="Arial" pitchFamily="34" charset="0"/>
                          <a:cs typeface="Arial" pitchFamily="34" charset="0"/>
                        </a:rPr>
                        <a:t>39.5%</a:t>
                      </a:r>
                      <a:endParaRPr lang="en-US" sz="1300" b="1" dirty="0">
                        <a:effectLst/>
                        <a:latin typeface="Arial" pitchFamily="34" charset="0"/>
                        <a:ea typeface="Times New Roman"/>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2" name="Rectangle 71"/>
          <p:cNvSpPr/>
          <p:nvPr/>
        </p:nvSpPr>
        <p:spPr>
          <a:xfrm>
            <a:off x="26079334" y="24096646"/>
            <a:ext cx="11887201" cy="461665"/>
          </a:xfrm>
          <a:prstGeom prst="rect">
            <a:avLst/>
          </a:prstGeom>
        </p:spPr>
        <p:txBody>
          <a:bodyPr wrap="square">
            <a:spAutoFit/>
          </a:bodyPr>
          <a:lstStyle/>
          <a:p>
            <a:pPr algn="ctr" hangingPunct="0"/>
            <a:r>
              <a:rPr lang="en-US" sz="2400" b="1" dirty="0" smtClean="0">
                <a:latin typeface="Arial" pitchFamily="34" charset="0"/>
                <a:cs typeface="Arial" pitchFamily="34" charset="0"/>
              </a:rPr>
              <a:t>Table3-Best results after combining  different machine using PSO.</a:t>
            </a:r>
            <a:endParaRPr lang="en-US" sz="2400" b="1" dirty="0">
              <a:latin typeface="Arial" pitchFamily="34" charset="0"/>
              <a:cs typeface="Arial" pitchFamily="34" charset="0"/>
            </a:endParaRPr>
          </a:p>
        </p:txBody>
      </p:sp>
      <p:pic>
        <p:nvPicPr>
          <p:cNvPr id="73" name="Picture 72"/>
          <p:cNvPicPr/>
          <p:nvPr/>
        </p:nvPicPr>
        <p:blipFill>
          <a:blip r:embed="rId9">
            <a:extLst>
              <a:ext uri="{28A0092B-C50C-407E-A947-70E740481C1C}">
                <a14:useLocalDpi xmlns:a14="http://schemas.microsoft.com/office/drawing/2010/main" val="0"/>
              </a:ext>
            </a:extLst>
          </a:blip>
          <a:stretch>
            <a:fillRect/>
          </a:stretch>
        </p:blipFill>
        <p:spPr>
          <a:xfrm>
            <a:off x="29077972" y="25058318"/>
            <a:ext cx="5889927" cy="4436368"/>
          </a:xfrm>
          <a:prstGeom prst="rect">
            <a:avLst/>
          </a:prstGeom>
        </p:spPr>
      </p:pic>
      <p:sp>
        <p:nvSpPr>
          <p:cNvPr id="74" name="Rectangle 73"/>
          <p:cNvSpPr/>
          <p:nvPr/>
        </p:nvSpPr>
        <p:spPr>
          <a:xfrm>
            <a:off x="26079336" y="29652340"/>
            <a:ext cx="11887201" cy="830997"/>
          </a:xfrm>
          <a:prstGeom prst="rect">
            <a:avLst/>
          </a:prstGeom>
        </p:spPr>
        <p:txBody>
          <a:bodyPr wrap="square">
            <a:spAutoFit/>
          </a:bodyPr>
          <a:lstStyle/>
          <a:p>
            <a:pPr algn="ctr" hangingPunct="0"/>
            <a:r>
              <a:rPr lang="en-US" sz="2400" b="1" dirty="0">
                <a:latin typeface="Arial" pitchFamily="34" charset="0"/>
                <a:cs typeface="Arial" pitchFamily="34" charset="0"/>
              </a:rPr>
              <a:t>Figure </a:t>
            </a:r>
            <a:r>
              <a:rPr lang="en-US" sz="2400" b="1" dirty="0" smtClean="0">
                <a:latin typeface="Arial" pitchFamily="34" charset="0"/>
                <a:cs typeface="Arial" pitchFamily="34" charset="0"/>
              </a:rPr>
              <a:t>5</a:t>
            </a:r>
            <a:r>
              <a:rPr lang="en-US" sz="2400" b="1" dirty="0">
                <a:latin typeface="Arial" pitchFamily="34" charset="0"/>
                <a:cs typeface="Arial" pitchFamily="34" charset="0"/>
              </a:rPr>
              <a:t>. The predicted error rate is plotted against the reference error rate, demonstrating good correlation between the two.</a:t>
            </a:r>
            <a:endParaRPr lang="en-US" sz="2400" b="1" dirty="0">
              <a:latin typeface="Arial" pitchFamily="34" charset="0"/>
              <a:cs typeface="Arial" pitchFamily="34" charset="0"/>
            </a:endParaRPr>
          </a:p>
        </p:txBody>
      </p:sp>
      <p:sp>
        <p:nvSpPr>
          <p:cNvPr id="75" name="Rectangle 74"/>
          <p:cNvSpPr/>
          <p:nvPr/>
        </p:nvSpPr>
        <p:spPr>
          <a:xfrm>
            <a:off x="38952598" y="29684406"/>
            <a:ext cx="11887201" cy="830997"/>
          </a:xfrm>
          <a:prstGeom prst="rect">
            <a:avLst/>
          </a:prstGeom>
        </p:spPr>
        <p:txBody>
          <a:bodyPr wrap="square">
            <a:spAutoFit/>
          </a:bodyPr>
          <a:lstStyle/>
          <a:p>
            <a:pPr algn="ctr" hangingPunct="0"/>
            <a:r>
              <a:rPr lang="en-US" sz="2400" b="1" dirty="0" smtClean="0">
                <a:solidFill>
                  <a:srgbClr val="FF0000"/>
                </a:solidFill>
                <a:latin typeface="Arial" pitchFamily="34" charset="0"/>
                <a:cs typeface="Arial" pitchFamily="34" charset="0"/>
              </a:rPr>
              <a:t>† : </a:t>
            </a:r>
            <a:r>
              <a:rPr lang="en-US" sz="2400" b="1" dirty="0" smtClean="0">
                <a:latin typeface="Arial" pitchFamily="34" charset="0"/>
                <a:cs typeface="Arial" pitchFamily="34" charset="0"/>
              </a:rPr>
              <a:t>Result of this section will be published in “</a:t>
            </a:r>
            <a:r>
              <a:rPr lang="en-US" sz="2400" b="1" i="1" dirty="0" smtClean="0">
                <a:latin typeface="Arial" pitchFamily="34" charset="0"/>
                <a:cs typeface="Arial" pitchFamily="34" charset="0"/>
              </a:rPr>
              <a:t>Journal of Speech Technology</a:t>
            </a:r>
            <a:r>
              <a:rPr lang="en-US" sz="2400" b="1" dirty="0" smtClean="0">
                <a:latin typeface="Arial" pitchFamily="34" charset="0"/>
                <a:cs typeface="Arial" pitchFamily="34" charset="0"/>
              </a:rPr>
              <a:t>” shortly.</a:t>
            </a:r>
            <a:endParaRPr lang="en-US" sz="2400" b="1"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14495</TotalTime>
  <Words>1084</Words>
  <Application>Microsoft Office PowerPoint</Application>
  <PresentationFormat>Custom</PresentationFormat>
  <Paragraphs>213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amir</cp:lastModifiedBy>
  <cp:revision>679</cp:revision>
  <cp:lastPrinted>2009-04-08T18:36:54Z</cp:lastPrinted>
  <dcterms:created xsi:type="dcterms:W3CDTF">2009-07-23T17:37:26Z</dcterms:created>
  <dcterms:modified xsi:type="dcterms:W3CDTF">2013-02-11T02:18:01Z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