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53635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>
      <p:cViewPr>
        <p:scale>
          <a:sx n="33" d="100"/>
          <a:sy n="33" d="100"/>
        </p:scale>
        <p:origin x="-688" y="2184"/>
      </p:cViewPr>
      <p:guideLst>
        <p:guide orient="horz" pos="20447"/>
        <p:guide orient="horz" pos="14832"/>
        <p:guide orient="horz" pos="8928"/>
        <p:guide orient="horz" pos="288"/>
        <p:guide orient="horz" pos="3024"/>
        <p:guide pos="287"/>
        <p:guide pos="20447"/>
        <p:guide pos="13680"/>
        <p:guide pos="6768"/>
        <p:guide pos="7056"/>
        <p:guide pos="139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0226042"/>
            <a:ext cx="279806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8653760"/>
            <a:ext cx="230428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1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6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318265"/>
            <a:ext cx="740664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318265"/>
            <a:ext cx="2167128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3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5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1153122"/>
            <a:ext cx="2798064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3952225"/>
            <a:ext cx="2798064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7680963"/>
            <a:ext cx="14538960" cy="2172462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7680963"/>
            <a:ext cx="14538960" cy="2172462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368542"/>
            <a:ext cx="14544677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0439400"/>
            <a:ext cx="14544677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7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0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310640"/>
            <a:ext cx="10829927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310643"/>
            <a:ext cx="1840230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6888483"/>
            <a:ext cx="10829927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3042880"/>
            <a:ext cx="1975104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941320"/>
            <a:ext cx="1975104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5763222"/>
            <a:ext cx="1975104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6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680963"/>
            <a:ext cx="29626560" cy="21724622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C376-8E5D-AB41-8534-9747E6E467A7}" type="datetimeFigureOut">
              <a:rPr lang="en-US" smtClean="0"/>
              <a:t>5/31/13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0510482"/>
            <a:ext cx="104241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2E5B-EF0D-4B48-B988-FD480652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8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81012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1881012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1881012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1881012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1881012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1881012" rtl="0" eaLnBrk="1" latinLnBrk="0" hangingPunct="1">
        <a:spcBef>
          <a:spcPct val="20000"/>
        </a:spcBef>
        <a:buFont typeface="Arial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1881012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1881012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isip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4710" y="2060976"/>
            <a:ext cx="2699827" cy="26077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3795" y="457200"/>
            <a:ext cx="32041484" cy="2231380"/>
          </a:xfrm>
          <a:prstGeom prst="rect">
            <a:avLst/>
          </a:prstGeom>
          <a:noFill/>
        </p:spPr>
        <p:txBody>
          <a:bodyPr wrap="square" lIns="0" tIns="0" rIns="0" bIns="0" rtlCol="0" anchor="t" anchorCtr="1">
            <a:spAutoFit/>
          </a:bodyPr>
          <a:lstStyle/>
          <a:p>
            <a:pPr algn="ctr"/>
            <a:r>
              <a:rPr lang="en-US" sz="14500" dirty="0" smtClean="0"/>
              <a:t>Bringing Big Data to Neural Interfaces</a:t>
            </a:r>
            <a:endParaRPr lang="en-US" sz="14500" dirty="0"/>
          </a:p>
        </p:txBody>
      </p:sp>
      <p:sp>
        <p:nvSpPr>
          <p:cNvPr id="5" name="TextBox 4"/>
          <p:cNvSpPr txBox="1"/>
          <p:nvPr/>
        </p:nvSpPr>
        <p:spPr>
          <a:xfrm>
            <a:off x="9558833" y="2438400"/>
            <a:ext cx="1380073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53735"/>
                </a:solidFill>
              </a:rPr>
              <a:t>Iyad Obeid PhD, Joseph Picone PhD</a:t>
            </a:r>
            <a:endParaRPr lang="en-US" dirty="0">
              <a:solidFill>
                <a:srgbClr val="95373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080" y="3453402"/>
            <a:ext cx="145042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 smtClean="0">
                <a:solidFill>
                  <a:srgbClr val="953735"/>
                </a:solidFill>
              </a:rPr>
              <a:t>Temple University, Philadelphia, Pennsylvania</a:t>
            </a:r>
            <a:endParaRPr lang="en-US" sz="6000" i="1" dirty="0">
              <a:solidFill>
                <a:srgbClr val="953735"/>
              </a:solidFill>
            </a:endParaRPr>
          </a:p>
        </p:txBody>
      </p:sp>
      <p:pic>
        <p:nvPicPr>
          <p:cNvPr id="8" name="Picture 32"/>
          <p:cNvPicPr>
            <a:picLocks noChangeAspect="1" noChangeArrowheads="1"/>
          </p:cNvPicPr>
          <p:nvPr/>
        </p:nvPicPr>
        <p:blipFill>
          <a:blip r:embed="rId3">
            <a:lum bright="-2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330" y="2566397"/>
            <a:ext cx="4957380" cy="204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88502"/>
          <a:stretch/>
        </p:blipFill>
        <p:spPr>
          <a:xfrm>
            <a:off x="625616" y="2566398"/>
            <a:ext cx="1825918" cy="2043145"/>
          </a:xfrm>
          <a:prstGeom prst="rect">
            <a:avLst/>
          </a:prstGeom>
        </p:spPr>
      </p:pic>
      <p:sp>
        <p:nvSpPr>
          <p:cNvPr id="82" name="Rectangle 81"/>
          <p:cNvSpPr/>
          <p:nvPr/>
        </p:nvSpPr>
        <p:spPr>
          <a:xfrm>
            <a:off x="517277" y="12725401"/>
            <a:ext cx="10226923" cy="9982200"/>
          </a:xfrm>
          <a:prstGeom prst="rect">
            <a:avLst/>
          </a:prstGeom>
          <a:noFill/>
          <a:ln w="7620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3017" y="12801600"/>
            <a:ext cx="998498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Existing Research &amp; Funding Model</a:t>
            </a:r>
            <a:endParaRPr lang="en-US" sz="54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1393890" y="14630400"/>
            <a:ext cx="7153218" cy="4873170"/>
            <a:chOff x="18042889" y="16996827"/>
            <a:chExt cx="7153218" cy="4873170"/>
          </a:xfrm>
        </p:grpSpPr>
        <p:sp>
          <p:nvSpPr>
            <p:cNvPr id="16" name="Rectangle 15"/>
            <p:cNvSpPr/>
            <p:nvPr/>
          </p:nvSpPr>
          <p:spPr>
            <a:xfrm>
              <a:off x="18042889" y="16996827"/>
              <a:ext cx="1036697" cy="486697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rgbClr val="000000"/>
                  </a:solidFill>
                </a:rPr>
                <a:t>Funding Agencies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9261934" y="16996827"/>
              <a:ext cx="5934173" cy="1263480"/>
              <a:chOff x="2035446" y="1595490"/>
              <a:chExt cx="5934173" cy="126348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276380" y="1595490"/>
                <a:ext cx="1140368" cy="1263480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PI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 rot="5400000">
                <a:off x="2449200" y="1181736"/>
                <a:ext cx="1263479" cy="2090988"/>
                <a:chOff x="6971795" y="2847654"/>
                <a:chExt cx="1263479" cy="2090988"/>
              </a:xfrm>
            </p:grpSpPr>
            <p:grpSp>
              <p:nvGrpSpPr>
                <p:cNvPr id="23" name="Group 22"/>
                <p:cNvGrpSpPr/>
                <p:nvPr/>
              </p:nvGrpSpPr>
              <p:grpSpPr>
                <a:xfrm>
                  <a:off x="6971795" y="2847654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27" name="Up Arrow 26"/>
                  <p:cNvSpPr/>
                  <p:nvPr/>
                </p:nvSpPr>
                <p:spPr>
                  <a:xfrm rot="10800000" flipH="1">
                    <a:off x="816401" y="2536663"/>
                    <a:ext cx="576665" cy="2050455"/>
                  </a:xfrm>
                  <a:prstGeom prst="upArrow">
                    <a:avLst/>
                  </a:prstGeom>
                  <a:solidFill>
                    <a:srgbClr val="7F7F7F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 rot="16200000">
                    <a:off x="198436" y="3431546"/>
                    <a:ext cx="1760774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Research Question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 rot="10800000">
                  <a:off x="7658609" y="2888187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25" name="Up Arrow 24"/>
                  <p:cNvSpPr/>
                  <p:nvPr/>
                </p:nvSpPr>
                <p:spPr>
                  <a:xfrm rot="10800000" flipH="1">
                    <a:off x="816401" y="2536663"/>
                    <a:ext cx="576665" cy="2050455"/>
                  </a:xfrm>
                  <a:prstGeom prst="upArrow">
                    <a:avLst/>
                  </a:prstGeom>
                  <a:solidFill>
                    <a:srgbClr val="7F7F7F"/>
                  </a:soli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 rot="5400000">
                    <a:off x="800804" y="3431552"/>
                    <a:ext cx="659698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Money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20" name="Rectangle 19"/>
              <p:cNvSpPr/>
              <p:nvPr/>
            </p:nvSpPr>
            <p:spPr>
              <a:xfrm>
                <a:off x="5714801" y="1642564"/>
                <a:ext cx="2254818" cy="353845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Data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714801" y="2053255"/>
                <a:ext cx="2254818" cy="353845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Methods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714801" y="2463946"/>
                <a:ext cx="2254818" cy="353845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Results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9261933" y="18801672"/>
              <a:ext cx="5934173" cy="1263480"/>
              <a:chOff x="2035446" y="1595490"/>
              <a:chExt cx="5934173" cy="126348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276380" y="1595490"/>
                <a:ext cx="1140368" cy="1263480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PI</a:t>
                </a: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 rot="5400000">
                <a:off x="2449200" y="1181736"/>
                <a:ext cx="1263479" cy="2090988"/>
                <a:chOff x="6971795" y="2847654"/>
                <a:chExt cx="1263479" cy="2090988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971795" y="2847654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39" name="Up Arrow 38"/>
                  <p:cNvSpPr/>
                  <p:nvPr/>
                </p:nvSpPr>
                <p:spPr>
                  <a:xfrm flipH="1" flipV="1">
                    <a:off x="816401" y="2536663"/>
                    <a:ext cx="576665" cy="2050455"/>
                  </a:xfrm>
                  <a:prstGeom prst="upArrow">
                    <a:avLst/>
                  </a:prstGeom>
                  <a:gradFill>
                    <a:lin ang="0" scaled="0"/>
                  </a:gra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 rot="16200000">
                    <a:off x="198436" y="3431546"/>
                    <a:ext cx="1760774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Research Question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 rot="10800000">
                  <a:off x="7658609" y="2888187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37" name="Up Arrow 36"/>
                  <p:cNvSpPr/>
                  <p:nvPr/>
                </p:nvSpPr>
                <p:spPr>
                  <a:xfrm rot="10800000" flipH="1">
                    <a:off x="816401" y="2536663"/>
                    <a:ext cx="576665" cy="2050455"/>
                  </a:xfrm>
                  <a:prstGeom prst="upArrow">
                    <a:avLst/>
                  </a:prstGeom>
                  <a:gradFill>
                    <a:lin ang="0" scaled="0"/>
                  </a:gra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8" name="TextBox 37"/>
                  <p:cNvSpPr txBox="1"/>
                  <p:nvPr/>
                </p:nvSpPr>
                <p:spPr>
                  <a:xfrm rot="5400000">
                    <a:off x="800806" y="3431551"/>
                    <a:ext cx="659698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Money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32" name="Rectangle 31"/>
              <p:cNvSpPr/>
              <p:nvPr/>
            </p:nvSpPr>
            <p:spPr>
              <a:xfrm>
                <a:off x="5714801" y="1642564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Data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714801" y="2053255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Methods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714801" y="2463946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Results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9261932" y="20606517"/>
              <a:ext cx="5934173" cy="1263480"/>
              <a:chOff x="2035446" y="1595490"/>
              <a:chExt cx="5934173" cy="126348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276380" y="1595490"/>
                <a:ext cx="1140368" cy="1263480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PI</a:t>
                </a:r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 rot="5400000">
                <a:off x="2449200" y="1181736"/>
                <a:ext cx="1263479" cy="2090988"/>
                <a:chOff x="6971795" y="2847654"/>
                <a:chExt cx="1263479" cy="2090988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6971795" y="2847654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51" name="Up Arrow 50"/>
                  <p:cNvSpPr/>
                  <p:nvPr/>
                </p:nvSpPr>
                <p:spPr>
                  <a:xfrm flipH="1" flipV="1">
                    <a:off x="816401" y="2536663"/>
                    <a:ext cx="576665" cy="2050455"/>
                  </a:xfrm>
                  <a:prstGeom prst="upArrow">
                    <a:avLst/>
                  </a:prstGeom>
                  <a:gradFill>
                    <a:lin ang="0" scaled="0"/>
                  </a:gra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 rot="16200000" flipH="1">
                    <a:off x="198437" y="3431546"/>
                    <a:ext cx="1760774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Research Question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48" name="Group 47"/>
                <p:cNvGrpSpPr/>
                <p:nvPr/>
              </p:nvGrpSpPr>
              <p:grpSpPr>
                <a:xfrm rot="10800000">
                  <a:off x="7658609" y="2888187"/>
                  <a:ext cx="576665" cy="2050455"/>
                  <a:chOff x="816401" y="2536663"/>
                  <a:chExt cx="576665" cy="2050455"/>
                </a:xfrm>
              </p:grpSpPr>
              <p:sp>
                <p:nvSpPr>
                  <p:cNvPr id="49" name="Up Arrow 48"/>
                  <p:cNvSpPr/>
                  <p:nvPr/>
                </p:nvSpPr>
                <p:spPr>
                  <a:xfrm rot="10800000" flipH="1">
                    <a:off x="816401" y="2536663"/>
                    <a:ext cx="576665" cy="2050455"/>
                  </a:xfrm>
                  <a:prstGeom prst="upArrow">
                    <a:avLst/>
                  </a:prstGeom>
                  <a:gradFill>
                    <a:lin ang="0" scaled="0"/>
                  </a:gradFill>
                  <a:ln>
                    <a:solidFill>
                      <a:srgbClr val="000000"/>
                    </a:solidFill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 rot="5400000">
                    <a:off x="800806" y="3431551"/>
                    <a:ext cx="659698" cy="27699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1800" dirty="0" smtClean="0">
                        <a:solidFill>
                          <a:srgbClr val="000000"/>
                        </a:solidFill>
                      </a:rPr>
                      <a:t>Money</a:t>
                    </a:r>
                    <a:endParaRPr 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44" name="Rectangle 43"/>
              <p:cNvSpPr/>
              <p:nvPr/>
            </p:nvSpPr>
            <p:spPr>
              <a:xfrm>
                <a:off x="5714801" y="1642564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Data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714801" y="2053255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Methods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14801" y="2463946"/>
                <a:ext cx="2254818" cy="353845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 smtClean="0">
                    <a:solidFill>
                      <a:srgbClr val="000000"/>
                    </a:solidFill>
                  </a:rPr>
                  <a:t>Results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5" name="TextBox 74"/>
          <p:cNvSpPr txBox="1"/>
          <p:nvPr/>
        </p:nvSpPr>
        <p:spPr>
          <a:xfrm>
            <a:off x="838200" y="19507200"/>
            <a:ext cx="9525000" cy="3077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There is a fundamental limit to how much data any single lab or group can produce</a:t>
            </a:r>
          </a:p>
          <a:p>
            <a:pPr marL="571500" indent="-571500">
              <a:buFont typeface="Arial"/>
              <a:buChar char="•"/>
            </a:pPr>
            <a:r>
              <a:rPr lang="en-US" sz="4000" i="1" dirty="0"/>
              <a:t>E</a:t>
            </a:r>
            <a:r>
              <a:rPr lang="en-US" sz="4000" i="1" dirty="0" smtClean="0"/>
              <a:t>ach lab uses its own experimental protocols</a:t>
            </a:r>
          </a:p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Results between labs are hard to compare</a:t>
            </a:r>
            <a:endParaRPr lang="en-US" sz="4000" i="1" dirty="0"/>
          </a:p>
        </p:txBody>
      </p:sp>
      <p:sp>
        <p:nvSpPr>
          <p:cNvPr id="85" name="Rectangle 84"/>
          <p:cNvSpPr/>
          <p:nvPr/>
        </p:nvSpPr>
        <p:spPr>
          <a:xfrm>
            <a:off x="11242141" y="4835265"/>
            <a:ext cx="10474859" cy="13352682"/>
          </a:xfrm>
          <a:prstGeom prst="rect">
            <a:avLst/>
          </a:prstGeom>
          <a:noFill/>
          <a:ln w="76200" cmpd="sng">
            <a:solidFill>
              <a:srgbClr val="9537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1612801" y="4875073"/>
            <a:ext cx="995179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Proposed Research &amp; Funding Model</a:t>
            </a:r>
            <a:endParaRPr lang="en-US" sz="54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1582400" y="6694439"/>
            <a:ext cx="9772162" cy="5726161"/>
            <a:chOff x="23294824" y="26047011"/>
            <a:chExt cx="6515622" cy="3817937"/>
          </a:xfrm>
        </p:grpSpPr>
        <p:grpSp>
          <p:nvGrpSpPr>
            <p:cNvPr id="53" name="Group 52"/>
            <p:cNvGrpSpPr/>
            <p:nvPr/>
          </p:nvGrpSpPr>
          <p:grpSpPr>
            <a:xfrm>
              <a:off x="27391236" y="27752266"/>
              <a:ext cx="2419210" cy="2110496"/>
              <a:chOff x="4202411" y="3916781"/>
              <a:chExt cx="2419210" cy="211049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02411" y="3916781"/>
                <a:ext cx="1140368" cy="630936"/>
              </a:xfrm>
              <a:prstGeom prst="rect">
                <a:avLst/>
              </a:prstGeom>
              <a:solidFill>
                <a:srgbClr val="7F7F7F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202411" y="4664549"/>
                <a:ext cx="1140368" cy="630936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02411" y="5402620"/>
                <a:ext cx="1140368" cy="624657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481253" y="3916781"/>
                <a:ext cx="1140368" cy="630936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Unfunded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481253" y="4663618"/>
                <a:ext cx="1140368" cy="623099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Unfunded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481253" y="5402619"/>
                <a:ext cx="1140368" cy="624657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Unfunded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PI</a:t>
                </a: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3313112" y="27840157"/>
              <a:ext cx="2526631" cy="2024791"/>
              <a:chOff x="227256" y="4004672"/>
              <a:chExt cx="2526631" cy="2024791"/>
            </a:xfrm>
            <a:effectLst/>
          </p:grpSpPr>
          <p:sp>
            <p:nvSpPr>
              <p:cNvPr id="61" name="Rectangle 60"/>
              <p:cNvSpPr/>
              <p:nvPr/>
            </p:nvSpPr>
            <p:spPr>
              <a:xfrm>
                <a:off x="227256" y="4004672"/>
                <a:ext cx="2526631" cy="2024791"/>
              </a:xfrm>
              <a:prstGeom prst="rect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Data</a:t>
                </a:r>
              </a:p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prstClr val="black"/>
                    </a:solidFill>
                    <a:latin typeface="Calibri"/>
                  </a:rPr>
                  <a:t>Consortium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63162" y="4664549"/>
                <a:ext cx="2254818" cy="353845"/>
              </a:xfrm>
              <a:prstGeom prst="rect">
                <a:avLst/>
              </a:prstGeom>
              <a:solidFill>
                <a:srgbClr val="800000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schemeClr val="bg1"/>
                    </a:solidFill>
                    <a:latin typeface="Calibri"/>
                  </a:rPr>
                  <a:t>Data Design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63162" y="5070734"/>
                <a:ext cx="2254818" cy="353845"/>
              </a:xfrm>
              <a:prstGeom prst="rect">
                <a:avLst/>
              </a:prstGeom>
              <a:solidFill>
                <a:srgbClr val="800000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 smtClean="0">
                    <a:solidFill>
                      <a:schemeClr val="bg1"/>
                    </a:solidFill>
                    <a:latin typeface="Calibri"/>
                  </a:rPr>
                  <a:t>Data Generation</a:t>
                </a:r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23449018" y="29312404"/>
              <a:ext cx="2254818" cy="353845"/>
            </a:xfrm>
            <a:prstGeom prst="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Results Scoring</a:t>
              </a:r>
            </a:p>
          </p:txBody>
        </p:sp>
        <p:sp>
          <p:nvSpPr>
            <p:cNvPr id="65" name="Down Arrow 64"/>
            <p:cNvSpPr/>
            <p:nvPr/>
          </p:nvSpPr>
          <p:spPr>
            <a:xfrm rot="5400000">
              <a:off x="26221323" y="28414058"/>
              <a:ext cx="670902" cy="1583937"/>
            </a:xfrm>
            <a:prstGeom prst="downArrow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Results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25839743" y="26772475"/>
              <a:ext cx="3730058" cy="487728"/>
            </a:xfrm>
            <a:prstGeom prst="chevron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dirty="0" smtClean="0">
                  <a:solidFill>
                    <a:prstClr val="black"/>
                  </a:solidFill>
                  <a:latin typeface="Calibri"/>
                </a:rPr>
                <a:t>Research Questions</a:t>
              </a:r>
              <a:endParaRPr lang="en-US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4728108" y="26995387"/>
              <a:ext cx="1036697" cy="68714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Funding Agencies</a:t>
              </a:r>
            </a:p>
          </p:txBody>
        </p:sp>
        <p:sp>
          <p:nvSpPr>
            <p:cNvPr id="68" name="Circular Arrow 67"/>
            <p:cNvSpPr/>
            <p:nvPr/>
          </p:nvSpPr>
          <p:spPr>
            <a:xfrm rot="2335699">
              <a:off x="24554594" y="26064785"/>
              <a:ext cx="1164475" cy="1411944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9818"/>
              </a:avLst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84000"/>
                  </a:schemeClr>
                </a:gs>
                <a:gs pos="80000">
                  <a:schemeClr val="accent1">
                    <a:shade val="93000"/>
                    <a:satMod val="130000"/>
                    <a:alpha val="84000"/>
                  </a:schemeClr>
                </a:gs>
                <a:gs pos="100000">
                  <a:schemeClr val="accent1">
                    <a:shade val="94000"/>
                    <a:satMod val="135000"/>
                    <a:alpha val="84000"/>
                  </a:schemeClr>
                </a:gs>
              </a:gsLst>
              <a:lin ang="16200000" scaled="0"/>
              <a:tileRect/>
            </a:gra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Down Arrow 68"/>
            <p:cNvSpPr/>
            <p:nvPr/>
          </p:nvSpPr>
          <p:spPr>
            <a:xfrm rot="5400000">
              <a:off x="26221322" y="27778800"/>
              <a:ext cx="670902" cy="1583937"/>
            </a:xfrm>
            <a:prstGeom prst="down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Fees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Down Arrow 69"/>
            <p:cNvSpPr/>
            <p:nvPr/>
          </p:nvSpPr>
          <p:spPr>
            <a:xfrm rot="16200000">
              <a:off x="26442958" y="28204633"/>
              <a:ext cx="670902" cy="1396041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Data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Rectangle 70"/>
            <p:cNvSpPr>
              <a:spLocks/>
            </p:cNvSpPr>
            <p:nvPr/>
          </p:nvSpPr>
          <p:spPr>
            <a:xfrm>
              <a:off x="24179821" y="26190582"/>
              <a:ext cx="961759" cy="438667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white"/>
                  </a:solidFill>
                  <a:latin typeface="Calibri"/>
                </a:rPr>
                <a:t>Industry</a:t>
              </a:r>
            </a:p>
          </p:txBody>
        </p:sp>
        <p:sp>
          <p:nvSpPr>
            <p:cNvPr id="72" name="Circular Arrow 71"/>
            <p:cNvSpPr/>
            <p:nvPr/>
          </p:nvSpPr>
          <p:spPr>
            <a:xfrm rot="18634041">
              <a:off x="23418558" y="25923277"/>
              <a:ext cx="1164475" cy="1411944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9818"/>
              </a:avLst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84000"/>
                  </a:schemeClr>
                </a:gs>
                <a:gs pos="80000">
                  <a:schemeClr val="accent1">
                    <a:shade val="93000"/>
                    <a:satMod val="130000"/>
                    <a:alpha val="84000"/>
                  </a:schemeClr>
                </a:gs>
                <a:gs pos="100000">
                  <a:schemeClr val="accent1">
                    <a:shade val="94000"/>
                    <a:satMod val="135000"/>
                    <a:alpha val="84000"/>
                  </a:schemeClr>
                </a:gs>
              </a:gsLst>
              <a:lin ang="16200000" scaled="0"/>
              <a:tileRect/>
            </a:gra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3" name="Rectangle 72"/>
            <p:cNvSpPr>
              <a:spLocks/>
            </p:cNvSpPr>
            <p:nvPr/>
          </p:nvSpPr>
          <p:spPr>
            <a:xfrm>
              <a:off x="23391052" y="26673439"/>
              <a:ext cx="685800" cy="6858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PI</a:t>
              </a:r>
            </a:p>
          </p:txBody>
        </p:sp>
        <p:sp>
          <p:nvSpPr>
            <p:cNvPr id="74" name="Circular Arrow 73"/>
            <p:cNvSpPr/>
            <p:nvPr/>
          </p:nvSpPr>
          <p:spPr>
            <a:xfrm rot="10800000">
              <a:off x="23689273" y="26774396"/>
              <a:ext cx="1227099" cy="97786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9251"/>
              </a:avLst>
            </a:prstGeom>
            <a:gradFill flip="none" rotWithShape="1">
              <a:gsLst>
                <a:gs pos="0">
                  <a:schemeClr val="accent1">
                    <a:shade val="51000"/>
                    <a:satMod val="130000"/>
                    <a:alpha val="84000"/>
                  </a:schemeClr>
                </a:gs>
                <a:gs pos="80000">
                  <a:schemeClr val="accent1">
                    <a:shade val="93000"/>
                    <a:satMod val="130000"/>
                    <a:alpha val="84000"/>
                  </a:schemeClr>
                </a:gs>
                <a:gs pos="100000">
                  <a:schemeClr val="accent1">
                    <a:shade val="94000"/>
                    <a:satMod val="135000"/>
                    <a:alpha val="84000"/>
                  </a:schemeClr>
                </a:gs>
              </a:gsLst>
              <a:lin ang="16200000" scaled="0"/>
              <a:tileRect/>
            </a:gra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1737909" y="12503289"/>
            <a:ext cx="98394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Communal resources are pooled, allowing NEDC to create massive datasets, orders of magnitude larger than what any individual PI could generate</a:t>
            </a:r>
          </a:p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Data is custom tailored to resolve specific questions of interest to the community</a:t>
            </a:r>
          </a:p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Performance claims are easier to compare</a:t>
            </a:r>
          </a:p>
          <a:p>
            <a:pPr marL="571500" indent="-571500">
              <a:buFont typeface="Arial"/>
              <a:buChar char="•"/>
            </a:pPr>
            <a:r>
              <a:rPr lang="en-US" sz="4000" i="1" dirty="0" smtClean="0"/>
              <a:t>Research community focused on common problems</a:t>
            </a:r>
            <a:endParaRPr lang="en-US" sz="4000" i="1" dirty="0"/>
          </a:p>
        </p:txBody>
      </p:sp>
      <p:grpSp>
        <p:nvGrpSpPr>
          <p:cNvPr id="96" name="Group 95"/>
          <p:cNvGrpSpPr/>
          <p:nvPr/>
        </p:nvGrpSpPr>
        <p:grpSpPr>
          <a:xfrm>
            <a:off x="22174200" y="4803758"/>
            <a:ext cx="10287000" cy="14703442"/>
            <a:chOff x="19106323" y="17673771"/>
            <a:chExt cx="10287000" cy="1470344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26705" y="19270164"/>
              <a:ext cx="9966618" cy="7477179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19334923" y="17890283"/>
              <a:ext cx="568406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/>
                <a:t>A Proven Paradigm</a:t>
              </a:r>
              <a:endParaRPr lang="en-US" sz="54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106323" y="17673771"/>
              <a:ext cx="10285413" cy="14703442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9532041" y="26698468"/>
              <a:ext cx="9327882" cy="5632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Speech processing field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Linguistics Data Consortium (LDC)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Massive common data corpora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Benchmark evaluations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Tiered consortium membership fees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Community resource serving academia and industry</a:t>
              </a:r>
            </a:p>
            <a:p>
              <a:pPr marL="571500" indent="-571500">
                <a:buFont typeface="Arial"/>
                <a:buChar char="•"/>
              </a:pPr>
              <a:r>
                <a:rPr lang="en-US" sz="4000" i="1" dirty="0" smtClean="0"/>
                <a:t>Credited with enabling commercial technology development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83795" y="23164800"/>
            <a:ext cx="10260405" cy="9294813"/>
            <a:chOff x="19093157" y="15878383"/>
            <a:chExt cx="10260405" cy="9294813"/>
          </a:xfrm>
        </p:grpSpPr>
        <p:sp>
          <p:nvSpPr>
            <p:cNvPr id="14" name="TextBox 13"/>
            <p:cNvSpPr txBox="1"/>
            <p:nvPr/>
          </p:nvSpPr>
          <p:spPr>
            <a:xfrm>
              <a:off x="19559502" y="16640383"/>
              <a:ext cx="9794060" cy="8340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953735"/>
                  </a:solidFill>
                </a:rPr>
                <a:t>Progress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Over $200M spent by NIH &amp; NSF alone on BCI &amp; neural engineering in past decade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Additional investments by DARPA, ONR, others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Over 1700 peer-reviewed journal papers</a:t>
              </a:r>
            </a:p>
            <a:p>
              <a:r>
                <a:rPr lang="en-US" sz="4800" b="1" dirty="0" smtClean="0">
                  <a:solidFill>
                    <a:srgbClr val="953735"/>
                  </a:solidFill>
                </a:rPr>
                <a:t>Limitations</a:t>
              </a:r>
              <a:endParaRPr lang="en-US" sz="4000" b="1" dirty="0" smtClean="0">
                <a:solidFill>
                  <a:srgbClr val="953735"/>
                </a:solidFill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Relatively little commercial technology development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Relatively little translation from academia into industry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Risk of alienating the funding community</a:t>
              </a:r>
            </a:p>
            <a:p>
              <a:pPr algn="ctr"/>
              <a:r>
                <a:rPr lang="en-US" sz="4000" b="1" i="1" dirty="0" smtClean="0">
                  <a:solidFill>
                    <a:schemeClr val="accent2">
                      <a:lumMod val="75000"/>
                    </a:schemeClr>
                  </a:solidFill>
                </a:rPr>
                <a:t>Is there a better way to invest resources?</a:t>
              </a:r>
              <a:endParaRPr lang="en-US" sz="4000" b="1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9550492" y="15878383"/>
              <a:ext cx="687598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/>
                <a:t>Existing Funding Model</a:t>
              </a:r>
              <a:endParaRPr lang="en-US" sz="5400" b="1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9093157" y="15878383"/>
              <a:ext cx="10260405" cy="9294813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277307" y="18655484"/>
            <a:ext cx="10439693" cy="8928916"/>
            <a:chOff x="19109605" y="5699676"/>
            <a:chExt cx="10439693" cy="8928916"/>
          </a:xfrm>
        </p:grpSpPr>
        <p:sp>
          <p:nvSpPr>
            <p:cNvPr id="137" name="TextBox 136"/>
            <p:cNvSpPr txBox="1"/>
            <p:nvPr/>
          </p:nvSpPr>
          <p:spPr>
            <a:xfrm>
              <a:off x="19575950" y="6674800"/>
              <a:ext cx="9973348" cy="7725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953735"/>
                  </a:solidFill>
                </a:rPr>
                <a:t>Repositories</a:t>
              </a:r>
              <a:endParaRPr lang="en-US" sz="4000" b="1" dirty="0" smtClean="0">
                <a:solidFill>
                  <a:srgbClr val="953735"/>
                </a:solidFill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4000" dirty="0" err="1" smtClean="0"/>
                <a:t>Physionet</a:t>
              </a:r>
              <a:endParaRPr lang="en-US" sz="4000" dirty="0" smtClean="0"/>
            </a:p>
            <a:p>
              <a:pPr marL="685800" indent="-685800">
                <a:buFont typeface="Arial"/>
                <a:buChar char="•"/>
              </a:pPr>
              <a:r>
                <a:rPr lang="en-US" sz="4000" dirty="0"/>
                <a:t>Collaborative Research in Computational Neuroscience (CRCNS</a:t>
              </a:r>
              <a:r>
                <a:rPr lang="en-US" sz="4000" dirty="0" smtClean="0"/>
                <a:t>)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/>
                <a:t>Swartz Center for Computational </a:t>
              </a:r>
              <a:r>
                <a:rPr lang="en-US" sz="4000" dirty="0" smtClean="0"/>
                <a:t>Neuroscience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NSF Data Sharing Policy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None are “common protocol”</a:t>
              </a:r>
            </a:p>
            <a:p>
              <a:pPr algn="ctr"/>
              <a:r>
                <a:rPr lang="en-US" sz="4000" b="1" i="1" dirty="0" smtClean="0">
                  <a:solidFill>
                    <a:srgbClr val="953735"/>
                  </a:solidFill>
                </a:rPr>
                <a:t>We are not proposing just another repository!</a:t>
              </a:r>
            </a:p>
            <a:p>
              <a:r>
                <a:rPr lang="en-US" sz="4800" b="1" dirty="0" smtClean="0">
                  <a:solidFill>
                    <a:srgbClr val="953735"/>
                  </a:solidFill>
                </a:rPr>
                <a:t>Prize-Based Research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Berlin BCI Contest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X-Prize, Netflix, others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9453497" y="5780462"/>
              <a:ext cx="984581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/>
                <a:t>Comparison to Existing Resources</a:t>
              </a:r>
              <a:endParaRPr lang="en-US" sz="5400" b="1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9109605" y="5699676"/>
              <a:ext cx="10439693" cy="8928916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22174200" y="20008916"/>
            <a:ext cx="10590213" cy="8489884"/>
            <a:chOff x="19093157" y="16535400"/>
            <a:chExt cx="10590213" cy="8489884"/>
          </a:xfrm>
        </p:grpSpPr>
        <p:sp>
          <p:nvSpPr>
            <p:cNvPr id="141" name="TextBox 140"/>
            <p:cNvSpPr txBox="1"/>
            <p:nvPr/>
          </p:nvSpPr>
          <p:spPr>
            <a:xfrm>
              <a:off x="19397957" y="18408088"/>
              <a:ext cx="9884734" cy="6617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953735"/>
                  </a:solidFill>
                </a:rPr>
                <a:t>Data Corpus with 20,000 Clinical EEG records</a:t>
              </a:r>
              <a:endParaRPr lang="en-US" sz="4000" b="1" dirty="0" smtClean="0">
                <a:solidFill>
                  <a:srgbClr val="953735"/>
                </a:solidFill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Clinical data from Temple University Hospital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De-identified but fully annotated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Demographic data, medical history, presenting complaint, medications all included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Will be made freely available</a:t>
              </a:r>
            </a:p>
            <a:p>
              <a:pPr algn="ctr"/>
              <a:r>
                <a:rPr lang="en-US" sz="4000" b="1" i="1" dirty="0" smtClean="0">
                  <a:solidFill>
                    <a:srgbClr val="953735"/>
                  </a:solidFill>
                </a:rPr>
                <a:t>Expected Completion in Early 2014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9397957" y="16567084"/>
              <a:ext cx="10285413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/>
                <a:t>Proof-of-Concept EEG Big Data Project</a:t>
              </a:r>
              <a:endParaRPr lang="en-US" sz="5400" b="1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9093157" y="16535400"/>
              <a:ext cx="10285413" cy="8489884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17277" y="4833176"/>
            <a:ext cx="10226923" cy="7201971"/>
          </a:xfrm>
          <a:prstGeom prst="rect">
            <a:avLst/>
          </a:prstGeom>
          <a:noFill/>
        </p:spPr>
        <p:txBody>
          <a:bodyPr wrap="square" lIns="182880" rIns="182880" rtlCol="0">
            <a:spAutoFit/>
          </a:bodyPr>
          <a:lstStyle/>
          <a:p>
            <a:r>
              <a:rPr lang="en-US" sz="5400" b="1" dirty="0" smtClean="0"/>
              <a:t>Abstract</a:t>
            </a:r>
          </a:p>
          <a:p>
            <a:r>
              <a:rPr lang="en-US" sz="3400" dirty="0" smtClean="0"/>
              <a:t>We present </a:t>
            </a:r>
            <a:r>
              <a:rPr lang="en-US" sz="3400" dirty="0"/>
              <a:t>a new community-wide research </a:t>
            </a:r>
            <a:r>
              <a:rPr lang="en-US" sz="3400" dirty="0" smtClean="0"/>
              <a:t>resource called </a:t>
            </a:r>
            <a:r>
              <a:rPr lang="en-US" sz="3400" dirty="0"/>
              <a:t>the Neural Engineering Data Consortium (NEDC). The </a:t>
            </a:r>
            <a:r>
              <a:rPr lang="en-US" sz="3400" dirty="0" smtClean="0"/>
              <a:t>NEDC will accelerate BCI research </a:t>
            </a:r>
            <a:r>
              <a:rPr lang="en-US" sz="3400" dirty="0"/>
              <a:t>by creating, curating, and archiving massive </a:t>
            </a:r>
            <a:r>
              <a:rPr lang="en-US" sz="3400" dirty="0" smtClean="0"/>
              <a:t>common-protocol neural datasets. </a:t>
            </a:r>
            <a:r>
              <a:rPr lang="en-US" sz="3400" dirty="0"/>
              <a:t>The need for massive datasets is justified by the innate variability in neuronal activity. By pooling the resources of the neural engineering community and making such </a:t>
            </a:r>
            <a:r>
              <a:rPr lang="en-US" sz="3400" dirty="0" smtClean="0"/>
              <a:t>data available</a:t>
            </a:r>
            <a:r>
              <a:rPr lang="en-US" sz="3400" dirty="0"/>
              <a:t>, we will enable investigators to improve BCI performance </a:t>
            </a:r>
            <a:r>
              <a:rPr lang="en-US" sz="3400" dirty="0" smtClean="0"/>
              <a:t>metrics and increase robustness. A </a:t>
            </a:r>
            <a:r>
              <a:rPr lang="en-US" sz="3400" dirty="0"/>
              <a:t>proof of concept data corpus comprising </a:t>
            </a:r>
            <a:r>
              <a:rPr lang="en-US" sz="3400" dirty="0" smtClean="0"/>
              <a:t>20,000 </a:t>
            </a:r>
            <a:r>
              <a:rPr lang="en-US" sz="3400" dirty="0"/>
              <a:t>clinical EEGs is presently under development. 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517277" y="4833177"/>
            <a:ext cx="10226923" cy="7435024"/>
          </a:xfrm>
          <a:prstGeom prst="rect">
            <a:avLst/>
          </a:prstGeom>
          <a:noFill/>
          <a:ln w="76200" cmpd="sng">
            <a:solidFill>
              <a:srgbClr val="95373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5" name="Group 144"/>
          <p:cNvGrpSpPr/>
          <p:nvPr/>
        </p:nvGrpSpPr>
        <p:grpSpPr>
          <a:xfrm>
            <a:off x="22174200" y="28846348"/>
            <a:ext cx="10351079" cy="3614852"/>
            <a:chOff x="19093157" y="15468600"/>
            <a:chExt cx="12886945" cy="3614852"/>
          </a:xfrm>
        </p:grpSpPr>
        <p:sp>
          <p:nvSpPr>
            <p:cNvPr id="146" name="TextBox 145"/>
            <p:cNvSpPr txBox="1"/>
            <p:nvPr/>
          </p:nvSpPr>
          <p:spPr>
            <a:xfrm>
              <a:off x="19559502" y="16775459"/>
              <a:ext cx="124206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NSF, DARPA seed funding in place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Recruiting Board of Directors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Seeking partners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9550493" y="15759796"/>
              <a:ext cx="36431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/>
                <a:t>Summary</a:t>
              </a:r>
              <a:endParaRPr lang="en-US" sz="5400" b="1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9093157" y="15468600"/>
              <a:ext cx="12805192" cy="3614852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1242140" y="27926758"/>
            <a:ext cx="10474860" cy="4534441"/>
            <a:chOff x="19093156" y="15963358"/>
            <a:chExt cx="12886946" cy="4534441"/>
          </a:xfrm>
        </p:grpSpPr>
        <p:sp>
          <p:nvSpPr>
            <p:cNvPr id="136" name="TextBox 135"/>
            <p:cNvSpPr txBox="1"/>
            <p:nvPr/>
          </p:nvSpPr>
          <p:spPr>
            <a:xfrm>
              <a:off x="19559502" y="16946701"/>
              <a:ext cx="124206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Board of Directors</a:t>
              </a:r>
              <a:endParaRPr lang="en-US" sz="4000" dirty="0"/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Operations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Data Design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Data Collection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4000" dirty="0" smtClean="0"/>
                <a:t>Data Delivery &amp; IT Support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9550492" y="15963359"/>
              <a:ext cx="477029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/>
                <a:t>Organization</a:t>
              </a:r>
              <a:endParaRPr lang="en-US" sz="5400" b="1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9093156" y="15963358"/>
              <a:ext cx="12886945" cy="4534441"/>
            </a:xfrm>
            <a:prstGeom prst="rect">
              <a:avLst/>
            </a:prstGeom>
            <a:noFill/>
            <a:ln w="76200" cmpd="sng">
              <a:solidFill>
                <a:srgbClr val="95373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9962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484</Words>
  <Application>Microsoft Macintosh PowerPoint</Application>
  <PresentationFormat>Custom</PresentationFormat>
  <Paragraphs>103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Iyad Obeid</dc:creator>
  <cp:lastModifiedBy>Joseph Picone</cp:lastModifiedBy>
  <cp:revision>56</cp:revision>
  <dcterms:created xsi:type="dcterms:W3CDTF">2013-05-30T18:39:15Z</dcterms:created>
  <dcterms:modified xsi:type="dcterms:W3CDTF">2013-06-01T04:33:31Z</dcterms:modified>
</cp:coreProperties>
</file>