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BE0F34"/>
    <a:srgbClr val="F0F0FA"/>
    <a:srgbClr val="C9C9ED"/>
    <a:srgbClr val="0000FF"/>
    <a:srgbClr val="FFFFE1"/>
    <a:srgbClr val="FFF3F3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>
        <p:scale>
          <a:sx n="35" d="100"/>
          <a:sy n="35" d="100"/>
        </p:scale>
        <p:origin x="-456" y="736"/>
      </p:cViewPr>
      <p:guideLst>
        <p:guide orient="horz" pos="19048"/>
        <p:guide orient="horz" pos="3915"/>
        <p:guide pos="22975"/>
        <p:guide pos="112"/>
        <p:guide pos="8050"/>
        <p:guide pos="31497"/>
        <p:guide pos="2017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7" Type="http://schemas.openxmlformats.org/officeDocument/2006/relationships/image" Target="../media/image7.emf"/><Relationship Id="rId8" Type="http://schemas.openxmlformats.org/officeDocument/2006/relationships/image" Target="../media/image8.e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3/23/12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3/23/12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20" Type="http://schemas.openxmlformats.org/officeDocument/2006/relationships/oleObject" Target="../embeddings/oleObject6.bin"/><Relationship Id="rId21" Type="http://schemas.openxmlformats.org/officeDocument/2006/relationships/image" Target="../media/image6.emf"/><Relationship Id="rId22" Type="http://schemas.openxmlformats.org/officeDocument/2006/relationships/image" Target="../media/image14.png"/><Relationship Id="rId23" Type="http://schemas.openxmlformats.org/officeDocument/2006/relationships/oleObject" Target="../embeddings/oleObject7.bin"/><Relationship Id="rId24" Type="http://schemas.openxmlformats.org/officeDocument/2006/relationships/image" Target="../media/image7.emf"/><Relationship Id="rId25" Type="http://schemas.openxmlformats.org/officeDocument/2006/relationships/oleObject" Target="../embeddings/oleObject8.bin"/><Relationship Id="rId26" Type="http://schemas.openxmlformats.org/officeDocument/2006/relationships/image" Target="../media/image8.emf"/><Relationship Id="rId27" Type="http://schemas.openxmlformats.org/officeDocument/2006/relationships/image" Target="../media/image15.png"/><Relationship Id="rId10" Type="http://schemas.openxmlformats.org/officeDocument/2006/relationships/image" Target="../media/image10.png"/><Relationship Id="rId11" Type="http://schemas.openxmlformats.org/officeDocument/2006/relationships/oleObject" Target="../embeddings/oleObject3.bin"/><Relationship Id="rId12" Type="http://schemas.openxmlformats.org/officeDocument/2006/relationships/image" Target="../media/image3.emf"/><Relationship Id="rId13" Type="http://schemas.openxmlformats.org/officeDocument/2006/relationships/image" Target="../media/image11.jpeg"/><Relationship Id="rId14" Type="http://schemas.openxmlformats.org/officeDocument/2006/relationships/image" Target="../media/image12.png"/><Relationship Id="rId15" Type="http://schemas.openxmlformats.org/officeDocument/2006/relationships/image" Target="../media/image13.jpeg"/><Relationship Id="rId16" Type="http://schemas.openxmlformats.org/officeDocument/2006/relationships/oleObject" Target="../embeddings/oleObject4.bin"/><Relationship Id="rId17" Type="http://schemas.openxmlformats.org/officeDocument/2006/relationships/image" Target="../media/image4.emf"/><Relationship Id="rId18" Type="http://schemas.openxmlformats.org/officeDocument/2006/relationships/oleObject" Target="../embeddings/oleObject5.bin"/><Relationship Id="rId19" Type="http://schemas.openxmlformats.org/officeDocument/2006/relationships/image" Target="../media/image5.emf"/><Relationship Id="rId1" Type="http://schemas.openxmlformats.org/officeDocument/2006/relationships/themeOverride" Target="../theme/themeOverride1.xml"/><Relationship Id="rId2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1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w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180"/>
          <p:cNvSpPr>
            <a:spLocks noChangeArrowheads="1"/>
          </p:cNvSpPr>
          <p:nvPr/>
        </p:nvSpPr>
        <p:spPr bwMode="auto">
          <a:xfrm>
            <a:off x="12288838" y="11628"/>
            <a:ext cx="38917562" cy="341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Applications of Dirichlet Process </a:t>
            </a:r>
            <a:r>
              <a:rPr lang="en-US" sz="7200" b="1" cap="all" dirty="0" smtClean="0">
                <a:solidFill>
                  <a:srgbClr val="333399"/>
                </a:solidFill>
              </a:rPr>
              <a:t>Mixtures to </a:t>
            </a:r>
            <a:r>
              <a:rPr lang="en-US" sz="7200" b="1" cap="all" dirty="0">
                <a:solidFill>
                  <a:srgbClr val="333399"/>
                </a:solidFill>
              </a:rPr>
              <a:t>Speaker </a:t>
            </a:r>
            <a:r>
              <a:rPr lang="en-US" sz="7200" b="1" cap="all" dirty="0" smtClean="0">
                <a:solidFill>
                  <a:srgbClr val="333399"/>
                </a:solidFill>
              </a:rPr>
              <a:t>Adaptation</a:t>
            </a: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Marc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Sobel</a:t>
            </a:r>
            <a:endParaRPr lang="en-US" sz="4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defTabSz="893979">
              <a:spcAft>
                <a:spcPts val="0"/>
              </a:spcAft>
              <a:tabLst>
                <a:tab pos="13196888" algn="ctr"/>
                <a:tab pos="30591125" algn="ctr"/>
              </a:tabLst>
            </a:pP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Department of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Statistics, Temple University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14411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3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15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230168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Application to Speaker Adaption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Adapting speaker independent models requires balancing complexity (e.g., parameter counts) with the amount of adaptation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Classical solutions to speaker adaptation include the use of Maximum Likelihood Linear Regression (MLLR) and regression trees.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Our goal is to replace the regression tree with a DPM and to achieve better performance at a comparable or reduced level of complexity.</a:t>
            </a: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230168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Training Algorithm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Train speaker independent (SI) model. Collect mixture components and their frequencies.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Generate samples for each component and cluster them using a DPM model.  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Construct a tree structure of the final result using a bottom-up approach. Merge leaf nodes based on a Euclidean distance.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Assign clusters to each component using a majority vote scheme.</a:t>
            </a:r>
          </a:p>
          <a:p>
            <a:pPr marL="984250" lvl="1" indent="-63500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Compute the transformation matrix using a maximum likelihood approach.</a:t>
            </a:r>
          </a:p>
          <a:p>
            <a:pPr lvl="0"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Inference Algorithms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0" lvl="1" indent="222250" defTabSz="695325">
              <a:spcBef>
                <a:spcPts val="0"/>
              </a:spcBef>
              <a:spcAft>
                <a:spcPts val="1200"/>
              </a:spcAft>
              <a:tabLst>
                <a:tab pos="222250" algn="l"/>
                <a:tab pos="45720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Three different variational algorithms: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Accelerated </a:t>
            </a: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variational Dirichlet process mixture (AVDP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variational stick-breaking (CSB).</a:t>
            </a:r>
          </a:p>
          <a:p>
            <a:pPr marL="920750" lvl="1" indent="-571500" defTabSz="69532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0" algn="l"/>
                <a:tab pos="920750" algn="l"/>
              </a:tabLst>
              <a:defRPr/>
            </a:pPr>
            <a:r>
              <a:rPr lang="en-US" sz="3600" b="1" dirty="0">
                <a:latin typeface="Arial" pitchFamily="34" charset="0"/>
                <a:ea typeface="Calibri"/>
                <a:cs typeface="Arial" pitchFamily="34" charset="0"/>
              </a:rPr>
              <a:t>Collapsed Dirichlet priors (CDP</a:t>
            </a:r>
            <a:r>
              <a:rPr lang="en-US" sz="3600" b="1" dirty="0" smtClean="0">
                <a:latin typeface="Arial" pitchFamily="34" charset="0"/>
                <a:ea typeface="Calibri"/>
                <a:cs typeface="Arial" pitchFamily="34" charset="0"/>
              </a:rPr>
              <a:t>).</a:t>
            </a:r>
            <a:endParaRPr lang="en-US" sz="3600" b="1" dirty="0"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8928504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Observations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10% reduction in WER over MLLR.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DPMs produce meaningful interpretations of the acoustic distances between data (e.g., broad phonetic classes).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Decreases in performance may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be related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tree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construction approach. 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Extensions To This 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Generalize the assignment of a distribution to one cluster using soft-tying.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Expand statistical models to multiple mixtures.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nonparametric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Bayesian framework provides two important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features: 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clusters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not known a priori and could possibly grow with obtaining new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</a:t>
            </a:r>
          </a:p>
          <a:p>
            <a:pPr marL="1159322" lvl="1" indent="-571500" defTabSz="893979">
              <a:spcBef>
                <a:spcPts val="0"/>
              </a:spcBef>
              <a:spcAft>
                <a:spcPts val="1800"/>
              </a:spcAft>
              <a:buFont typeface="Wingdings" charset="2"/>
              <a:buChar char="§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generalization of parameter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sharing and model (</a:t>
            </a:r>
            <a:r>
              <a:rPr lang="en-US" sz="3600" b="1">
                <a:latin typeface="Arial" pitchFamily="34" charset="0"/>
                <a:cs typeface="Arial" pitchFamily="34" charset="0"/>
              </a:rPr>
              <a:t>and </a:t>
            </a:r>
            <a:r>
              <a:rPr lang="en-US" sz="3600" b="1" smtClean="0">
                <a:latin typeface="Arial" pitchFamily="34" charset="0"/>
                <a:cs typeface="Arial" pitchFamily="34" charset="0"/>
              </a:rPr>
              <a:t>state)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tying.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543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Work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discover new acoustic units.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HDP-HMM to relax the standard HMM</a:t>
            </a:r>
            <a:br>
              <a:rPr lang="en-US" sz="3600" b="1" dirty="0" smtClean="0">
                <a:latin typeface="Arial" pitchFamily="34" charset="0"/>
                <a:cs typeface="Arial" pitchFamily="34" charset="0"/>
              </a:rPr>
            </a:b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left-to-right topology.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Integrate HDP-HMM into the training loop so that training and testing operate under matched conditions.</a:t>
            </a:r>
          </a:p>
          <a:p>
            <a:pPr defTabSz="695325">
              <a:spcBef>
                <a:spcPts val="1800"/>
              </a:spcBef>
              <a:spcAft>
                <a:spcPts val="1200"/>
              </a:spcAft>
              <a:tabLst>
                <a:tab pos="381000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Key References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E. </a:t>
            </a:r>
            <a:r>
              <a:rPr lang="en-US" sz="3600" b="1" dirty="0" err="1">
                <a:latin typeface="Arial" pitchFamily="34" charset="0"/>
                <a:cs typeface="Arial" pitchFamily="34" charset="0"/>
              </a:rPr>
              <a:t>Sudderth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“Graphical models for visual object recognition and tracking,” Ph.D. dissertation,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MIT,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May 2006.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J. Paisley, “Machine learning with Dirichlet and beta process priors: Theory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Applications,” Ph.D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. Dissertation, Duke University, May 2010.</a:t>
            </a:r>
          </a:p>
          <a:p>
            <a:pPr marL="440867" lvl="0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P. Liang,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 al., “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Probabilistic grammars and hierarchical Dirichlet processes”, The Handbook of Applied Bayesian Analysis, Oxford University Press, 2010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Dirichlet Processes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Random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probability measure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over          such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that for any  measurable partition over   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    is the base distribution and acts like mean  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DP.     is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concentration parameter and is proportional to the inverse of the variance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Example: Chinese restaurant process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Dirichlet Process Mixture (DPM) models place a prior on the number of clusters.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Hierarchical Dirichlet Processes (HDP): extend this by allowing sharing of parameters (atoms) across groups.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Major challenge in machine learning is generalization – can systems successfully recognize previously unseen data?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Controlling complexity is key to good generalization.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Data-driven modeling must be capable of preserving important modalities in the data.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complexity of the model should be adapted to available data.</a:t>
            </a: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7326758"/>
              </p:ext>
            </p:extLst>
          </p:nvPr>
        </p:nvGraphicFramePr>
        <p:xfrm>
          <a:off x="5622691" y="5056380"/>
          <a:ext cx="128016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" name="Equation" r:id="rId5" imgW="914400" imgH="190080" progId="">
                  <p:embed/>
                </p:oleObj>
              </mc:Choice>
              <mc:Fallback>
                <p:oleObj name="Equation" r:id="rId5" imgW="914400" imgH="190080" progId="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2691" y="5056380"/>
                        <a:ext cx="128016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390418"/>
              </p:ext>
            </p:extLst>
          </p:nvPr>
        </p:nvGraphicFramePr>
        <p:xfrm>
          <a:off x="6182761" y="5092363"/>
          <a:ext cx="160020" cy="143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" name="Equation" r:id="rId7" imgW="114120" imgH="126720" progId="">
                  <p:embed/>
                </p:oleObj>
              </mc:Choice>
              <mc:Fallback>
                <p:oleObj name="Equation" r:id="rId7" imgW="114120" imgH="12672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2761" y="5092363"/>
                        <a:ext cx="160020" cy="1439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7933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Monophones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Experiments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use Resource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Management (RM)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12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different speakers with 600 training utterances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Models use a single Gaussian mixture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Word error rate (WER) can be reduced by more than 10%.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DPM preserves 6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clusters in the data while the regression tree finds only 2 clusters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6079336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Pilot Experiment: </a:t>
            </a:r>
            <a:r>
              <a:rPr lang="en-US" sz="4800" b="1" dirty="0" err="1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Triphones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ADVP better for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moderate amounts of data while CDP and CSB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better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for larger amounts of data.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80" t="4905" r="38991"/>
          <a:stretch/>
        </p:blipFill>
        <p:spPr bwMode="auto">
          <a:xfrm>
            <a:off x="27863112" y="25176465"/>
            <a:ext cx="8338925" cy="425427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  <a:ext uri="{FAA26D3D-D897-4be2-8F04-BA451C77F1D7}">
              <ma14:placeholderFlag xmlns:ma14="http://schemas.microsoft.com/office/mac/drawingml/2011/main"/>
            </a:ext>
          </a:extLst>
        </p:spPr>
      </p:pic>
      <p:sp>
        <p:nvSpPr>
          <p:cNvPr id="48" name="Text Box 161"/>
          <p:cNvSpPr txBox="1">
            <a:spLocks noChangeArrowheads="1"/>
          </p:cNvSpPr>
          <p:nvPr/>
        </p:nvSpPr>
        <p:spPr bwMode="auto">
          <a:xfrm>
            <a:off x="26079266" y="24192265"/>
            <a:ext cx="11906618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4.  The Number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Discovered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lusters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 Box 161"/>
          <p:cNvSpPr txBox="1">
            <a:spLocks noChangeArrowheads="1"/>
          </p:cNvSpPr>
          <p:nvPr/>
        </p:nvSpPr>
        <p:spPr bwMode="auto">
          <a:xfrm>
            <a:off x="26385068" y="29494242"/>
            <a:ext cx="11271599" cy="122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Figure 5.  Regression Tree vs. Several DPM Inference Algorithms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74" name="Picture 5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89613" y="20485146"/>
            <a:ext cx="6685924" cy="3499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3430932"/>
              </p:ext>
            </p:extLst>
          </p:nvPr>
        </p:nvGraphicFramePr>
        <p:xfrm>
          <a:off x="20622608" y="11814853"/>
          <a:ext cx="2374666" cy="4101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4666"/>
              </a:tblGrid>
              <a:tr h="410166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14300" marR="11430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698781"/>
              </p:ext>
            </p:extLst>
          </p:nvPr>
        </p:nvGraphicFramePr>
        <p:xfrm>
          <a:off x="561975" y="25720561"/>
          <a:ext cx="11350625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4" name="Equation" r:id="rId11" imgW="7645400" imgH="1003300" progId="Equation.3">
                  <p:embed/>
                </p:oleObj>
              </mc:Choice>
              <mc:Fallback>
                <p:oleObj name="Equation" r:id="rId11" imgW="7645400" imgH="1003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25720561"/>
                        <a:ext cx="11350625" cy="14874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9" r="26759"/>
          <a:stretch/>
        </p:blipFill>
        <p:spPr bwMode="auto">
          <a:xfrm>
            <a:off x="26399626" y="11270676"/>
            <a:ext cx="10990049" cy="48103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5" name="Text Box 161"/>
          <p:cNvSpPr txBox="1">
            <a:spLocks noChangeArrowheads="1"/>
          </p:cNvSpPr>
          <p:nvPr/>
        </p:nvSpPr>
        <p:spPr bwMode="auto">
          <a:xfrm>
            <a:off x="26512072" y="16371074"/>
            <a:ext cx="11049342" cy="67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117564" tIns="58782" rIns="117564" bIns="58782">
            <a:spAutoFit/>
          </a:bodyPr>
          <a:lstStyle/>
          <a:p>
            <a:pPr algn="ctr" defTabSz="893979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3.  Regression Tree vs. ADVP</a:t>
            </a:r>
            <a:endParaRPr lang="en-US" sz="21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36" t="4248" r="7285"/>
          <a:stretch/>
        </p:blipFill>
        <p:spPr bwMode="auto">
          <a:xfrm>
            <a:off x="1549399" y="11616337"/>
            <a:ext cx="9558849" cy="42078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635278" y="15917083"/>
            <a:ext cx="113870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 defTabSz="695325"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1.  Model Complexity as a Function of Available Data. (a) 20 (b) 200 (c) 2000 data points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69142"/>
              </p:ext>
            </p:extLst>
          </p:nvPr>
        </p:nvGraphicFramePr>
        <p:xfrm>
          <a:off x="8909050" y="19075400"/>
          <a:ext cx="1079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Equation" r:id="rId16" imgW="1079500" imgH="457200" progId="Equation.3">
                  <p:embed/>
                </p:oleObj>
              </mc:Choice>
              <mc:Fallback>
                <p:oleObj name="Equation" r:id="rId16" imgW="10795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8909050" y="19075400"/>
                        <a:ext cx="1079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419975"/>
              </p:ext>
            </p:extLst>
          </p:nvPr>
        </p:nvGraphicFramePr>
        <p:xfrm>
          <a:off x="9728200" y="19672300"/>
          <a:ext cx="35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" name="Equation" r:id="rId18" imgW="355600" imgH="381000" progId="Equation.3">
                  <p:embed/>
                </p:oleObj>
              </mc:Choice>
              <mc:Fallback>
                <p:oleObj name="Equation" r:id="rId18" imgW="355600" imgH="38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9728200" y="19672300"/>
                        <a:ext cx="3556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608672"/>
              </p:ext>
            </p:extLst>
          </p:nvPr>
        </p:nvGraphicFramePr>
        <p:xfrm>
          <a:off x="2540000" y="20415258"/>
          <a:ext cx="74168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7" name="Equation" r:id="rId20" imgW="7416800" imgH="469900" progId="Equation.3">
                  <p:embed/>
                </p:oleObj>
              </mc:Choice>
              <mc:Fallback>
                <p:oleObj name="Equation" r:id="rId20" imgW="74168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2540000" y="20415258"/>
                        <a:ext cx="74168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5" name="Picture 30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44" y="23863446"/>
            <a:ext cx="8731588" cy="1791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7" name="Object 5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418241"/>
              </p:ext>
            </p:extLst>
          </p:nvPr>
        </p:nvGraphicFramePr>
        <p:xfrm>
          <a:off x="1269869" y="21139185"/>
          <a:ext cx="419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8" name="Equation" r:id="rId23" imgW="419100" imgH="469900" progId="Equation.3">
                  <p:embed/>
                </p:oleObj>
              </mc:Choice>
              <mc:Fallback>
                <p:oleObj name="Equation" r:id="rId23" imgW="4191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269869" y="21139185"/>
                        <a:ext cx="419100" cy="46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4474803"/>
              </p:ext>
            </p:extLst>
          </p:nvPr>
        </p:nvGraphicFramePr>
        <p:xfrm>
          <a:off x="2184436" y="21844229"/>
          <a:ext cx="2921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9" name="Equation" r:id="rId25" imgW="292100" imgH="254000" progId="Equation.3">
                  <p:embed/>
                </p:oleObj>
              </mc:Choice>
              <mc:Fallback>
                <p:oleObj name="Equation" r:id="rId25" imgW="2921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2184436" y="21844229"/>
                        <a:ext cx="292100" cy="25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" name="Group 59"/>
          <p:cNvGrpSpPr/>
          <p:nvPr/>
        </p:nvGrpSpPr>
        <p:grpSpPr>
          <a:xfrm>
            <a:off x="13455649" y="11588160"/>
            <a:ext cx="11506200" cy="5493007"/>
            <a:chOff x="660003" y="23938267"/>
            <a:chExt cx="11506200" cy="5493007"/>
          </a:xfrm>
        </p:grpSpPr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1820230" y="24542434"/>
              <a:ext cx="9021127" cy="1757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9444" tIns="89444" rIns="89444" bIns="89444"/>
            <a:lstStyle/>
            <a:p>
              <a:pPr defTabSz="893979" eaLnBrk="0" hangingPunct="0"/>
              <a:endParaRPr lang="en-US" sz="1900" dirty="0">
                <a:latin typeface="Arial" charset="0"/>
                <a:cs typeface="Arial" charset="0"/>
              </a:endParaRPr>
            </a:p>
          </p:txBody>
        </p:sp>
        <p:pic>
          <p:nvPicPr>
            <p:cNvPr id="69" name="Picture 2"/>
            <p:cNvPicPr>
              <a:picLocks noChangeAspect="1" noChangeArrowheads="1"/>
            </p:cNvPicPr>
            <p:nvPr/>
          </p:nvPicPr>
          <p:blipFill rotWithShape="1"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3" r="2438"/>
            <a:stretch/>
          </p:blipFill>
          <p:spPr bwMode="auto">
            <a:xfrm>
              <a:off x="660003" y="23938267"/>
              <a:ext cx="11506200" cy="39805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0" name="Text Box 161"/>
            <p:cNvSpPr txBox="1">
              <a:spLocks noChangeArrowheads="1"/>
            </p:cNvSpPr>
            <p:nvPr/>
          </p:nvSpPr>
          <p:spPr bwMode="auto">
            <a:xfrm>
              <a:off x="825526" y="28204566"/>
              <a:ext cx="11144595" cy="1226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 lIns="117564" tIns="58782" rIns="117564" bIns="58782">
              <a:spAutoFit/>
            </a:bodyPr>
            <a:lstStyle/>
            <a:p>
              <a:pPr algn="ctr" defTabSz="893979"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Figure 2.  </a:t>
              </a:r>
              <a:r>
                <a:rPr lang="en-US" sz="3600" b="1" dirty="0" smtClean="0">
                  <a:latin typeface="Arial" pitchFamily="34" charset="0"/>
                  <a:cs typeface="Arial" pitchFamily="34" charset="0"/>
                </a:rPr>
                <a:t>Mapping </a:t>
              </a:r>
              <a:r>
                <a:rPr lang="en-US" sz="3600" b="1" dirty="0">
                  <a:latin typeface="Arial" pitchFamily="34" charset="0"/>
                  <a:cs typeface="Arial" pitchFamily="34" charset="0"/>
                </a:rPr>
                <a:t>Speaker Independent Models to Speaker Dependent Models</a:t>
              </a: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8878</TotalTime>
  <Words>587</Words>
  <Application>Microsoft Macintosh PowerPoint</Application>
  <PresentationFormat>Custom</PresentationFormat>
  <Paragraphs>71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Default Design</vt:lpstr>
      <vt:lpstr>Equation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626</cp:revision>
  <cp:lastPrinted>2009-04-08T18:36:54Z</cp:lastPrinted>
  <dcterms:created xsi:type="dcterms:W3CDTF">2009-07-23T17:37:26Z</dcterms:created>
  <dcterms:modified xsi:type="dcterms:W3CDTF">2012-03-23T14:34:56Z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