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bookmarkIdSeed="4">
  <p:sldMasterIdLst>
    <p:sldMasterId id="2147483677" r:id="rId1"/>
    <p:sldMasterId id="2147483681" r:id="rId2"/>
    <p:sldMasterId id="2147483687" r:id="rId3"/>
  </p:sldMasterIdLst>
  <p:notesMasterIdLst>
    <p:notesMasterId r:id="rId19"/>
  </p:notesMasterIdLst>
  <p:handoutMasterIdLst>
    <p:handoutMasterId r:id="rId20"/>
  </p:handoutMasterIdLst>
  <p:sldIdLst>
    <p:sldId id="303" r:id="rId4"/>
    <p:sldId id="343" r:id="rId5"/>
    <p:sldId id="415" r:id="rId6"/>
    <p:sldId id="410" r:id="rId7"/>
    <p:sldId id="416" r:id="rId8"/>
    <p:sldId id="372" r:id="rId9"/>
    <p:sldId id="344" r:id="rId10"/>
    <p:sldId id="417" r:id="rId11"/>
    <p:sldId id="374" r:id="rId12"/>
    <p:sldId id="375" r:id="rId13"/>
    <p:sldId id="418" r:id="rId14"/>
    <p:sldId id="419" r:id="rId15"/>
    <p:sldId id="406" r:id="rId16"/>
    <p:sldId id="407" r:id="rId17"/>
    <p:sldId id="41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userDrawn="1">
          <p15:clr>
            <a:srgbClr val="A4A3A4"/>
          </p15:clr>
        </p15:guide>
        <p15:guide id="3" pos="7584" userDrawn="1">
          <p15:clr>
            <a:srgbClr val="A4A3A4"/>
          </p15:clr>
        </p15:guide>
        <p15:guide id="4" pos="96" userDrawn="1">
          <p15:clr>
            <a:srgbClr val="A4A3A4"/>
          </p15:clr>
        </p15:guide>
        <p15:guide id="6" pos="1752" userDrawn="1">
          <p15:clr>
            <a:srgbClr val="A4A3A4"/>
          </p15:clr>
        </p15:guide>
        <p15:guide id="7" pos="6072" userDrawn="1">
          <p15:clr>
            <a:srgbClr val="A4A3A4"/>
          </p15:clr>
        </p15:guide>
        <p15:guide id="8" orient="horz" pos="384" userDrawn="1">
          <p15:clr>
            <a:srgbClr val="A4A3A4"/>
          </p15:clr>
        </p15:guide>
        <p15:guide id="9" orient="horz" pos="5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85"/>
    <a:srgbClr val="FFA6AC"/>
    <a:srgbClr val="EE4460"/>
    <a:srgbClr val="F4E9E9"/>
    <a:srgbClr val="E8D0D0"/>
    <a:srgbClr val="C0504D"/>
    <a:srgbClr val="6262A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35" autoAdjust="0"/>
    <p:restoredTop sz="87808" autoAdjust="0"/>
  </p:normalViewPr>
  <p:slideViewPr>
    <p:cSldViewPr snapToGrid="0">
      <p:cViewPr varScale="1">
        <p:scale>
          <a:sx n="98" d="100"/>
          <a:sy n="98" d="100"/>
        </p:scale>
        <p:origin x="232" y="368"/>
      </p:cViewPr>
      <p:guideLst>
        <p:guide pos="3840"/>
        <p:guide orient="horz"/>
        <p:guide pos="7584"/>
        <p:guide pos="96"/>
        <p:guide pos="1752"/>
        <p:guide pos="6072"/>
        <p:guide orient="horz" pos="384"/>
        <p:guide orient="horz" pos="552"/>
      </p:guideLst>
    </p:cSldViewPr>
  </p:slideViewPr>
  <p:outlineViewPr>
    <p:cViewPr>
      <p:scale>
        <a:sx n="33" d="100"/>
        <a:sy n="33" d="100"/>
      </p:scale>
      <p:origin x="0" y="-1304"/>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1" d="100"/>
          <a:sy n="51" d="100"/>
        </p:scale>
        <p:origin x="3379"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7C6C82-962C-4662-A0BE-9AA54ECC18F3}"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8C85E1F1-879F-4FAD-98AF-5DCCFE4C0596}">
      <dgm:prSet phldrT="[Text]" phldr="0" custT="1"/>
      <dgm:spPr/>
      <dgm:t>
        <a:bodyPr/>
        <a:lstStyle/>
        <a:p>
          <a:r>
            <a:rPr lang="en-US" sz="3000" b="1" i="0" noProof="1">
              <a:latin typeface="Arial" panose="020B0604020202020204" pitchFamily="34" charset="0"/>
              <a:cs typeface="Arial" panose="020B0604020202020204" pitchFamily="34" charset="0"/>
            </a:rPr>
            <a:t>dcis</a:t>
          </a:r>
        </a:p>
      </dgm:t>
    </dgm:pt>
    <dgm:pt modelId="{4A0240AA-539A-47DE-AB1B-DE7335457EBC}" type="parTrans" cxnId="{6DF426ED-7743-4002-AC3B-90BB6331C443}">
      <dgm:prSet/>
      <dgm:spPr/>
      <dgm:t>
        <a:bodyPr/>
        <a:lstStyle/>
        <a:p>
          <a:endParaRPr lang="en-US" b="1" i="0">
            <a:latin typeface="Arial" panose="020B0604020202020204" pitchFamily="34" charset="0"/>
            <a:cs typeface="Arial" panose="020B0604020202020204" pitchFamily="34" charset="0"/>
          </a:endParaRPr>
        </a:p>
      </dgm:t>
    </dgm:pt>
    <dgm:pt modelId="{D8A7672F-0F23-424A-A2F3-2B2EA6171C40}" type="sibTrans" cxnId="{6DF426ED-7743-4002-AC3B-90BB6331C443}">
      <dgm:prSet/>
      <dgm:spPr/>
      <dgm:t>
        <a:bodyPr/>
        <a:lstStyle/>
        <a:p>
          <a:endParaRPr lang="en-US" b="1" i="0">
            <a:latin typeface="Arial" panose="020B0604020202020204" pitchFamily="34" charset="0"/>
            <a:cs typeface="Arial" panose="020B0604020202020204" pitchFamily="34" charset="0"/>
          </a:endParaRPr>
        </a:p>
      </dgm:t>
    </dgm:pt>
    <dgm:pt modelId="{310A48E1-0CA6-4AF1-A3DB-672A0896BBB5}">
      <dgm:prSet phldrT="[Text]" phldr="0" custT="1"/>
      <dgm:spPr/>
      <dgm:t>
        <a:bodyPr/>
        <a:lstStyle/>
        <a:p>
          <a:r>
            <a:rPr lang="en-US" sz="3000" b="1" i="0" noProof="1">
              <a:latin typeface="Arial" panose="020B0604020202020204" pitchFamily="34" charset="0"/>
              <a:cs typeface="Arial" panose="020B0604020202020204" pitchFamily="34" charset="0"/>
            </a:rPr>
            <a:t>indc</a:t>
          </a:r>
        </a:p>
      </dgm:t>
    </dgm:pt>
    <dgm:pt modelId="{45D3FF6B-AA3D-4ED4-A60D-3DE61AC1DAA2}" type="parTrans" cxnId="{F22CC6F2-E1F9-4480-8056-2BC38FA5F976}">
      <dgm:prSet/>
      <dgm:spPr/>
      <dgm:t>
        <a:bodyPr/>
        <a:lstStyle/>
        <a:p>
          <a:endParaRPr lang="en-US" b="1" i="0">
            <a:latin typeface="Arial" panose="020B0604020202020204" pitchFamily="34" charset="0"/>
            <a:cs typeface="Arial" panose="020B0604020202020204" pitchFamily="34" charset="0"/>
          </a:endParaRPr>
        </a:p>
      </dgm:t>
    </dgm:pt>
    <dgm:pt modelId="{53316BB4-DD65-43A7-BC39-A733AD984075}" type="sibTrans" cxnId="{F22CC6F2-E1F9-4480-8056-2BC38FA5F976}">
      <dgm:prSet/>
      <dgm:spPr/>
      <dgm:t>
        <a:bodyPr/>
        <a:lstStyle/>
        <a:p>
          <a:endParaRPr lang="en-US" b="1" i="0">
            <a:latin typeface="Arial" panose="020B0604020202020204" pitchFamily="34" charset="0"/>
            <a:cs typeface="Arial" panose="020B0604020202020204" pitchFamily="34" charset="0"/>
          </a:endParaRPr>
        </a:p>
      </dgm:t>
    </dgm:pt>
    <dgm:pt modelId="{F11ECE3F-3BB9-4002-B0FB-FC52761AF647}">
      <dgm:prSet phldrT="[Text]" phldr="0" custT="1"/>
      <dgm:spPr/>
      <dgm:t>
        <a:bodyPr/>
        <a:lstStyle/>
        <a:p>
          <a:r>
            <a:rPr lang="en-US" sz="3000" b="1" i="0" noProof="1">
              <a:latin typeface="Arial" panose="020B0604020202020204" pitchFamily="34" charset="0"/>
              <a:cs typeface="Arial" panose="020B0604020202020204" pitchFamily="34" charset="0"/>
            </a:rPr>
            <a:t>nneo</a:t>
          </a:r>
        </a:p>
      </dgm:t>
    </dgm:pt>
    <dgm:pt modelId="{5240D49D-F8A4-464D-AF98-F40111AF7939}" type="parTrans" cxnId="{ECFEA5A2-4C53-462B-B574-0E449E3A5A96}">
      <dgm:prSet/>
      <dgm:spPr/>
      <dgm:t>
        <a:bodyPr/>
        <a:lstStyle/>
        <a:p>
          <a:endParaRPr lang="en-US" b="1" i="0">
            <a:latin typeface="Arial" panose="020B0604020202020204" pitchFamily="34" charset="0"/>
            <a:cs typeface="Arial" panose="020B0604020202020204" pitchFamily="34" charset="0"/>
          </a:endParaRPr>
        </a:p>
      </dgm:t>
    </dgm:pt>
    <dgm:pt modelId="{AFB7B33D-6530-4B8D-8A26-D109D021DDF8}" type="sibTrans" cxnId="{ECFEA5A2-4C53-462B-B574-0E449E3A5A96}">
      <dgm:prSet/>
      <dgm:spPr/>
      <dgm:t>
        <a:bodyPr/>
        <a:lstStyle/>
        <a:p>
          <a:endParaRPr lang="en-US" b="1" i="0">
            <a:latin typeface="Arial" panose="020B0604020202020204" pitchFamily="34" charset="0"/>
            <a:cs typeface="Arial" panose="020B0604020202020204" pitchFamily="34" charset="0"/>
          </a:endParaRPr>
        </a:p>
      </dgm:t>
    </dgm:pt>
    <dgm:pt modelId="{2894C644-2C48-436C-9156-09B25C373F6B}">
      <dgm:prSet phldrT="[Text]" phldr="0" custT="1"/>
      <dgm:spPr/>
      <dgm:t>
        <a:bodyPr/>
        <a:lstStyle/>
        <a:p>
          <a:r>
            <a:rPr lang="en-US" sz="3000" b="1" i="0" noProof="1">
              <a:latin typeface="Arial" panose="020B0604020202020204" pitchFamily="34" charset="0"/>
              <a:cs typeface="Arial" panose="020B0604020202020204" pitchFamily="34" charset="0"/>
            </a:rPr>
            <a:t>infl</a:t>
          </a:r>
        </a:p>
      </dgm:t>
    </dgm:pt>
    <dgm:pt modelId="{47AFF326-6D00-4B7E-B392-4E74E0E5CE85}" type="parTrans" cxnId="{92DFEB0F-F5C3-4710-95F5-AC24C037CF94}">
      <dgm:prSet/>
      <dgm:spPr/>
      <dgm:t>
        <a:bodyPr/>
        <a:lstStyle/>
        <a:p>
          <a:endParaRPr lang="en-US" b="1" i="0">
            <a:latin typeface="Arial" panose="020B0604020202020204" pitchFamily="34" charset="0"/>
            <a:cs typeface="Arial" panose="020B0604020202020204" pitchFamily="34" charset="0"/>
          </a:endParaRPr>
        </a:p>
      </dgm:t>
    </dgm:pt>
    <dgm:pt modelId="{08B305D4-6DF5-47C8-8EB2-5317758A4523}" type="sibTrans" cxnId="{92DFEB0F-F5C3-4710-95F5-AC24C037CF94}">
      <dgm:prSet/>
      <dgm:spPr/>
      <dgm:t>
        <a:bodyPr/>
        <a:lstStyle/>
        <a:p>
          <a:endParaRPr lang="en-US" b="1" i="0">
            <a:latin typeface="Arial" panose="020B0604020202020204" pitchFamily="34" charset="0"/>
            <a:cs typeface="Arial" panose="020B0604020202020204" pitchFamily="34" charset="0"/>
          </a:endParaRPr>
        </a:p>
      </dgm:t>
    </dgm:pt>
    <dgm:pt modelId="{2BC550BA-72B1-42C2-8496-3F72AD98E56D}">
      <dgm:prSet custT="1"/>
      <dgm:spPr/>
      <dgm:t>
        <a:bodyPr/>
        <a:lstStyle/>
        <a:p>
          <a:r>
            <a:rPr lang="en-US" sz="3000" b="1" i="0" noProof="1">
              <a:latin typeface="Arial" panose="020B0604020202020204" pitchFamily="34" charset="0"/>
              <a:cs typeface="Arial" panose="020B0604020202020204" pitchFamily="34" charset="0"/>
            </a:rPr>
            <a:t>norm</a:t>
          </a:r>
        </a:p>
      </dgm:t>
    </dgm:pt>
    <dgm:pt modelId="{52AB7001-1557-45DB-A83E-C2B5EA919494}" type="parTrans" cxnId="{E8BAE2DC-FF49-41CA-84C7-26671B479930}">
      <dgm:prSet/>
      <dgm:spPr/>
      <dgm:t>
        <a:bodyPr/>
        <a:lstStyle/>
        <a:p>
          <a:endParaRPr lang="en-US" b="1" i="0">
            <a:latin typeface="Arial" panose="020B0604020202020204" pitchFamily="34" charset="0"/>
            <a:cs typeface="Arial" panose="020B0604020202020204" pitchFamily="34" charset="0"/>
          </a:endParaRPr>
        </a:p>
      </dgm:t>
    </dgm:pt>
    <dgm:pt modelId="{44B0E2EC-E1CB-462F-B5B0-9E8E26BDBF4E}" type="sibTrans" cxnId="{E8BAE2DC-FF49-41CA-84C7-26671B479930}">
      <dgm:prSet/>
      <dgm:spPr/>
      <dgm:t>
        <a:bodyPr/>
        <a:lstStyle/>
        <a:p>
          <a:endParaRPr lang="en-US" b="1" i="0">
            <a:latin typeface="Arial" panose="020B0604020202020204" pitchFamily="34" charset="0"/>
            <a:cs typeface="Arial" panose="020B0604020202020204" pitchFamily="34" charset="0"/>
          </a:endParaRPr>
        </a:p>
      </dgm:t>
    </dgm:pt>
    <dgm:pt modelId="{760FA33C-05B4-4DAD-B046-5489CC279A31}">
      <dgm:prSet custT="1"/>
      <dgm:spPr/>
      <dgm:t>
        <a:bodyPr/>
        <a:lstStyle/>
        <a:p>
          <a:r>
            <a:rPr lang="en-US" sz="3000" b="1" i="0" noProof="1">
              <a:latin typeface="Arial" panose="020B0604020202020204" pitchFamily="34" charset="0"/>
              <a:cs typeface="Arial" panose="020B0604020202020204" pitchFamily="34" charset="0"/>
            </a:rPr>
            <a:t>susp</a:t>
          </a:r>
        </a:p>
      </dgm:t>
    </dgm:pt>
    <dgm:pt modelId="{62E431AB-E522-47E1-8A0A-A08753FD7D1C}" type="parTrans" cxnId="{FF21C062-4242-46BB-94B4-FE4B685D5A02}">
      <dgm:prSet/>
      <dgm:spPr/>
      <dgm:t>
        <a:bodyPr/>
        <a:lstStyle/>
        <a:p>
          <a:endParaRPr lang="en-US" b="1" i="0">
            <a:latin typeface="Arial" panose="020B0604020202020204" pitchFamily="34" charset="0"/>
            <a:cs typeface="Arial" panose="020B0604020202020204" pitchFamily="34" charset="0"/>
          </a:endParaRPr>
        </a:p>
      </dgm:t>
    </dgm:pt>
    <dgm:pt modelId="{530AEFA9-10B9-410B-AB3B-AE1E29D77465}" type="sibTrans" cxnId="{FF21C062-4242-46BB-94B4-FE4B685D5A02}">
      <dgm:prSet/>
      <dgm:spPr/>
      <dgm:t>
        <a:bodyPr/>
        <a:lstStyle/>
        <a:p>
          <a:endParaRPr lang="en-US" b="1" i="0">
            <a:latin typeface="Arial" panose="020B0604020202020204" pitchFamily="34" charset="0"/>
            <a:cs typeface="Arial" panose="020B0604020202020204" pitchFamily="34" charset="0"/>
          </a:endParaRPr>
        </a:p>
      </dgm:t>
    </dgm:pt>
    <dgm:pt modelId="{B685477A-1614-4F38-8FFB-9E25E6674078}" type="pres">
      <dgm:prSet presAssocID="{487C6C82-962C-4662-A0BE-9AA54ECC18F3}" presName="Name0" presStyleCnt="0">
        <dgm:presLayoutVars>
          <dgm:dir/>
          <dgm:resizeHandles val="exact"/>
        </dgm:presLayoutVars>
      </dgm:prSet>
      <dgm:spPr/>
    </dgm:pt>
    <dgm:pt modelId="{855228F2-9458-441D-8EEF-D54BD1FE6D89}" type="pres">
      <dgm:prSet presAssocID="{8C85E1F1-879F-4FAD-98AF-5DCCFE4C0596}" presName="compNode" presStyleCnt="0"/>
      <dgm:spPr/>
    </dgm:pt>
    <dgm:pt modelId="{6C517599-3A8D-4753-A4B0-077870141C60}" type="pres">
      <dgm:prSet presAssocID="{8C85E1F1-879F-4FAD-98AF-5DCCFE4C0596}" presName="pictRect" presStyleLbl="node1" presStyleIdx="0" presStyleCnt="6" custLinFactNeighborY="-23496"/>
      <dgm:spPr>
        <a:blipFill>
          <a:blip xmlns:r="http://schemas.openxmlformats.org/officeDocument/2006/relationships" r:embed="rId1"/>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5F676158-7ED2-49CF-9EF3-FC3745FC3BAC}" type="pres">
      <dgm:prSet presAssocID="{8C85E1F1-879F-4FAD-98AF-5DCCFE4C0596}" presName="textRect" presStyleLbl="revTx" presStyleIdx="0" presStyleCnt="6" custLinFactNeighborY="-41815">
        <dgm:presLayoutVars>
          <dgm:bulletEnabled val="1"/>
        </dgm:presLayoutVars>
      </dgm:prSet>
      <dgm:spPr/>
    </dgm:pt>
    <dgm:pt modelId="{6C23C25C-64C6-4DA6-9524-56C036771FA3}" type="pres">
      <dgm:prSet presAssocID="{D8A7672F-0F23-424A-A2F3-2B2EA6171C40}" presName="sibTrans" presStyleLbl="sibTrans2D1" presStyleIdx="0" presStyleCnt="0"/>
      <dgm:spPr/>
    </dgm:pt>
    <dgm:pt modelId="{7BE44D6C-D72B-43C5-A464-9BFA09BE82CB}" type="pres">
      <dgm:prSet presAssocID="{310A48E1-0CA6-4AF1-A3DB-672A0896BBB5}" presName="compNode" presStyleCnt="0"/>
      <dgm:spPr/>
    </dgm:pt>
    <dgm:pt modelId="{DB91EBC6-C044-4CEC-8DA0-1460EC9C169C}" type="pres">
      <dgm:prSet presAssocID="{310A48E1-0CA6-4AF1-A3DB-672A0896BBB5}" presName="pictRect" presStyleLbl="node1" presStyleIdx="1" presStyleCnt="6" custLinFactNeighborY="-23496"/>
      <dgm:spPr>
        <a:blipFill>
          <a:blip xmlns:r="http://schemas.openxmlformats.org/officeDocument/2006/relationships" r:embed="rId2"/>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B05C8D5B-911E-46C9-A34F-3A7C8B367867}" type="pres">
      <dgm:prSet presAssocID="{310A48E1-0CA6-4AF1-A3DB-672A0896BBB5}" presName="textRect" presStyleLbl="revTx" presStyleIdx="1" presStyleCnt="6" custLinFactNeighborY="-41815">
        <dgm:presLayoutVars>
          <dgm:bulletEnabled val="1"/>
        </dgm:presLayoutVars>
      </dgm:prSet>
      <dgm:spPr/>
    </dgm:pt>
    <dgm:pt modelId="{69E20C96-7658-4321-B243-CA521A192BBD}" type="pres">
      <dgm:prSet presAssocID="{53316BB4-DD65-43A7-BC39-A733AD984075}" presName="sibTrans" presStyleLbl="sibTrans2D1" presStyleIdx="0" presStyleCnt="0"/>
      <dgm:spPr/>
    </dgm:pt>
    <dgm:pt modelId="{B59F10FC-6088-43E1-818B-D214433A7050}" type="pres">
      <dgm:prSet presAssocID="{F11ECE3F-3BB9-4002-B0FB-FC52761AF647}" presName="compNode" presStyleCnt="0"/>
      <dgm:spPr/>
    </dgm:pt>
    <dgm:pt modelId="{47FD840E-1FF2-46E3-BBA9-9857C644A369}" type="pres">
      <dgm:prSet presAssocID="{F11ECE3F-3BB9-4002-B0FB-FC52761AF647}" presName="pictRect" presStyleLbl="node1" presStyleIdx="2" presStyleCnt="6" custLinFactNeighborY="-23496"/>
      <dgm:spPr>
        <a:blipFill>
          <a:blip xmlns:r="http://schemas.openxmlformats.org/officeDocument/2006/relationships" r:embed="rId3"/>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E7F340B2-2A59-4AE8-BDAA-5C5D7EF820AC}" type="pres">
      <dgm:prSet presAssocID="{F11ECE3F-3BB9-4002-B0FB-FC52761AF647}" presName="textRect" presStyleLbl="revTx" presStyleIdx="2" presStyleCnt="6" custLinFactNeighborY="-41815">
        <dgm:presLayoutVars>
          <dgm:bulletEnabled val="1"/>
        </dgm:presLayoutVars>
      </dgm:prSet>
      <dgm:spPr/>
    </dgm:pt>
    <dgm:pt modelId="{351DDFDB-2289-4D63-B637-458D2E176FA5}" type="pres">
      <dgm:prSet presAssocID="{AFB7B33D-6530-4B8D-8A26-D109D021DDF8}" presName="sibTrans" presStyleLbl="sibTrans2D1" presStyleIdx="0" presStyleCnt="0"/>
      <dgm:spPr/>
    </dgm:pt>
    <dgm:pt modelId="{2216BDA4-ADD3-496F-A438-82F1E78B9242}" type="pres">
      <dgm:prSet presAssocID="{2894C644-2C48-436C-9156-09B25C373F6B}" presName="compNode" presStyleCnt="0"/>
      <dgm:spPr/>
    </dgm:pt>
    <dgm:pt modelId="{C89AE104-058A-4214-BAA0-A227BD732007}" type="pres">
      <dgm:prSet presAssocID="{2894C644-2C48-436C-9156-09B25C373F6B}" presName="pictRect" presStyleLbl="node1" presStyleIdx="3" presStyleCnt="6" custLinFactNeighborY="-23496"/>
      <dgm:spPr>
        <a:blipFill>
          <a:blip xmlns:r="http://schemas.openxmlformats.org/officeDocument/2006/relationships" r:embed="rId4"/>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733709A4-C46B-441C-A9E2-CDD7D8B09447}" type="pres">
      <dgm:prSet presAssocID="{2894C644-2C48-436C-9156-09B25C373F6B}" presName="textRect" presStyleLbl="revTx" presStyleIdx="3" presStyleCnt="6" custLinFactNeighborY="-41815">
        <dgm:presLayoutVars>
          <dgm:bulletEnabled val="1"/>
        </dgm:presLayoutVars>
      </dgm:prSet>
      <dgm:spPr/>
    </dgm:pt>
    <dgm:pt modelId="{F65C2EBE-09E2-4528-9236-F7F243D2FEDA}" type="pres">
      <dgm:prSet presAssocID="{08B305D4-6DF5-47C8-8EB2-5317758A4523}" presName="sibTrans" presStyleLbl="sibTrans2D1" presStyleIdx="0" presStyleCnt="0"/>
      <dgm:spPr/>
    </dgm:pt>
    <dgm:pt modelId="{7F7DF305-63DB-433B-9638-3A91FE6636A7}" type="pres">
      <dgm:prSet presAssocID="{2BC550BA-72B1-42C2-8496-3F72AD98E56D}" presName="compNode" presStyleCnt="0"/>
      <dgm:spPr/>
    </dgm:pt>
    <dgm:pt modelId="{3955B052-084E-4AD1-9137-1AF58C790B7F}" type="pres">
      <dgm:prSet presAssocID="{2BC550BA-72B1-42C2-8496-3F72AD98E56D}" presName="pictRect" presStyleLbl="node1" presStyleIdx="4" presStyleCnt="6" custLinFactNeighborY="-23496"/>
      <dgm:spPr>
        <a:blipFill>
          <a:blip xmlns:r="http://schemas.openxmlformats.org/officeDocument/2006/relationships" r:embed="rId5"/>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636D398E-53C4-4923-8538-E6A86BDFDC30}" type="pres">
      <dgm:prSet presAssocID="{2BC550BA-72B1-42C2-8496-3F72AD98E56D}" presName="textRect" presStyleLbl="revTx" presStyleIdx="4" presStyleCnt="6" custLinFactNeighborY="-41815">
        <dgm:presLayoutVars>
          <dgm:bulletEnabled val="1"/>
        </dgm:presLayoutVars>
      </dgm:prSet>
      <dgm:spPr/>
    </dgm:pt>
    <dgm:pt modelId="{FE2D851B-7B54-45DC-9D7D-9ED3B216407B}" type="pres">
      <dgm:prSet presAssocID="{44B0E2EC-E1CB-462F-B5B0-9E8E26BDBF4E}" presName="sibTrans" presStyleLbl="sibTrans2D1" presStyleIdx="0" presStyleCnt="0"/>
      <dgm:spPr/>
    </dgm:pt>
    <dgm:pt modelId="{3A55EAA9-15AE-4C51-950F-6E6B3BB6D3E8}" type="pres">
      <dgm:prSet presAssocID="{760FA33C-05B4-4DAD-B046-5489CC279A31}" presName="compNode" presStyleCnt="0"/>
      <dgm:spPr/>
    </dgm:pt>
    <dgm:pt modelId="{B2EC881F-C4BE-4585-A45B-0D969CEAB236}" type="pres">
      <dgm:prSet presAssocID="{760FA33C-05B4-4DAD-B046-5489CC279A31}" presName="pictRect" presStyleLbl="node1" presStyleIdx="5" presStyleCnt="6" custLinFactNeighborY="-22517"/>
      <dgm:spPr>
        <a:blipFill>
          <a:blip xmlns:r="http://schemas.openxmlformats.org/officeDocument/2006/relationships" r:embed="rId6"/>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71D9F451-BE02-4DF7-9DCE-A4CC10E844BF}" type="pres">
      <dgm:prSet presAssocID="{760FA33C-05B4-4DAD-B046-5489CC279A31}" presName="textRect" presStyleLbl="revTx" presStyleIdx="5" presStyleCnt="6" custLinFactNeighborY="-43633">
        <dgm:presLayoutVars>
          <dgm:bulletEnabled val="1"/>
        </dgm:presLayoutVars>
      </dgm:prSet>
      <dgm:spPr/>
    </dgm:pt>
  </dgm:ptLst>
  <dgm:cxnLst>
    <dgm:cxn modelId="{92DFEB0F-F5C3-4710-95F5-AC24C037CF94}" srcId="{487C6C82-962C-4662-A0BE-9AA54ECC18F3}" destId="{2894C644-2C48-436C-9156-09B25C373F6B}" srcOrd="3" destOrd="0" parTransId="{47AFF326-6D00-4B7E-B392-4E74E0E5CE85}" sibTransId="{08B305D4-6DF5-47C8-8EB2-5317758A4523}"/>
    <dgm:cxn modelId="{B63A1D1B-60CD-4BDA-BC6B-FA0B291DF36F}" type="presOf" srcId="{487C6C82-962C-4662-A0BE-9AA54ECC18F3}" destId="{B685477A-1614-4F38-8FFB-9E25E6674078}" srcOrd="0" destOrd="0" presId="urn:microsoft.com/office/officeart/2005/8/layout/pList1"/>
    <dgm:cxn modelId="{A2528928-1A08-4DD7-A90A-AD58B095A80B}" type="presOf" srcId="{760FA33C-05B4-4DAD-B046-5489CC279A31}" destId="{71D9F451-BE02-4DF7-9DCE-A4CC10E844BF}" srcOrd="0" destOrd="0" presId="urn:microsoft.com/office/officeart/2005/8/layout/pList1"/>
    <dgm:cxn modelId="{4841AB4B-8A30-4057-B683-287DDE4F609F}" type="presOf" srcId="{2894C644-2C48-436C-9156-09B25C373F6B}" destId="{733709A4-C46B-441C-A9E2-CDD7D8B09447}" srcOrd="0" destOrd="0" presId="urn:microsoft.com/office/officeart/2005/8/layout/pList1"/>
    <dgm:cxn modelId="{998FB652-CADC-4A3F-B498-A2BFF3694CC8}" type="presOf" srcId="{08B305D4-6DF5-47C8-8EB2-5317758A4523}" destId="{F65C2EBE-09E2-4528-9236-F7F243D2FEDA}" srcOrd="0" destOrd="0" presId="urn:microsoft.com/office/officeart/2005/8/layout/pList1"/>
    <dgm:cxn modelId="{314A695B-D429-4FAB-AB2B-D9B1157FC280}" type="presOf" srcId="{2BC550BA-72B1-42C2-8496-3F72AD98E56D}" destId="{636D398E-53C4-4923-8538-E6A86BDFDC30}" srcOrd="0" destOrd="0" presId="urn:microsoft.com/office/officeart/2005/8/layout/pList1"/>
    <dgm:cxn modelId="{CCE5DB61-2E5B-496B-A3FD-E010CB045234}" type="presOf" srcId="{53316BB4-DD65-43A7-BC39-A733AD984075}" destId="{69E20C96-7658-4321-B243-CA521A192BBD}" srcOrd="0" destOrd="0" presId="urn:microsoft.com/office/officeart/2005/8/layout/pList1"/>
    <dgm:cxn modelId="{FF21C062-4242-46BB-94B4-FE4B685D5A02}" srcId="{487C6C82-962C-4662-A0BE-9AA54ECC18F3}" destId="{760FA33C-05B4-4DAD-B046-5489CC279A31}" srcOrd="5" destOrd="0" parTransId="{62E431AB-E522-47E1-8A0A-A08753FD7D1C}" sibTransId="{530AEFA9-10B9-410B-AB3B-AE1E29D77465}"/>
    <dgm:cxn modelId="{9B32F48E-CE93-40D4-9A39-51FB7D5652E8}" type="presOf" srcId="{8C85E1F1-879F-4FAD-98AF-5DCCFE4C0596}" destId="{5F676158-7ED2-49CF-9EF3-FC3745FC3BAC}" srcOrd="0" destOrd="0" presId="urn:microsoft.com/office/officeart/2005/8/layout/pList1"/>
    <dgm:cxn modelId="{ECFEA5A2-4C53-462B-B574-0E449E3A5A96}" srcId="{487C6C82-962C-4662-A0BE-9AA54ECC18F3}" destId="{F11ECE3F-3BB9-4002-B0FB-FC52761AF647}" srcOrd="2" destOrd="0" parTransId="{5240D49D-F8A4-464D-AF98-F40111AF7939}" sibTransId="{AFB7B33D-6530-4B8D-8A26-D109D021DDF8}"/>
    <dgm:cxn modelId="{CE5B73A3-D68E-47E0-ACAF-A5C1194BE067}" type="presOf" srcId="{F11ECE3F-3BB9-4002-B0FB-FC52761AF647}" destId="{E7F340B2-2A59-4AE8-BDAA-5C5D7EF820AC}" srcOrd="0" destOrd="0" presId="urn:microsoft.com/office/officeart/2005/8/layout/pList1"/>
    <dgm:cxn modelId="{41161DBB-AC0B-4402-81E0-76F9FDB6142D}" type="presOf" srcId="{AFB7B33D-6530-4B8D-8A26-D109D021DDF8}" destId="{351DDFDB-2289-4D63-B637-458D2E176FA5}" srcOrd="0" destOrd="0" presId="urn:microsoft.com/office/officeart/2005/8/layout/pList1"/>
    <dgm:cxn modelId="{92892FC2-E56D-42F6-9CCE-B5784561C847}" type="presOf" srcId="{44B0E2EC-E1CB-462F-B5B0-9E8E26BDBF4E}" destId="{FE2D851B-7B54-45DC-9D7D-9ED3B216407B}" srcOrd="0" destOrd="0" presId="urn:microsoft.com/office/officeart/2005/8/layout/pList1"/>
    <dgm:cxn modelId="{3AE99EDB-08DE-4AC3-8A41-7AAF4816974A}" type="presOf" srcId="{D8A7672F-0F23-424A-A2F3-2B2EA6171C40}" destId="{6C23C25C-64C6-4DA6-9524-56C036771FA3}" srcOrd="0" destOrd="0" presId="urn:microsoft.com/office/officeart/2005/8/layout/pList1"/>
    <dgm:cxn modelId="{E8BAE2DC-FF49-41CA-84C7-26671B479930}" srcId="{487C6C82-962C-4662-A0BE-9AA54ECC18F3}" destId="{2BC550BA-72B1-42C2-8496-3F72AD98E56D}" srcOrd="4" destOrd="0" parTransId="{52AB7001-1557-45DB-A83E-C2B5EA919494}" sibTransId="{44B0E2EC-E1CB-462F-B5B0-9E8E26BDBF4E}"/>
    <dgm:cxn modelId="{6DF426ED-7743-4002-AC3B-90BB6331C443}" srcId="{487C6C82-962C-4662-A0BE-9AA54ECC18F3}" destId="{8C85E1F1-879F-4FAD-98AF-5DCCFE4C0596}" srcOrd="0" destOrd="0" parTransId="{4A0240AA-539A-47DE-AB1B-DE7335457EBC}" sibTransId="{D8A7672F-0F23-424A-A2F3-2B2EA6171C40}"/>
    <dgm:cxn modelId="{F22CC6F2-E1F9-4480-8056-2BC38FA5F976}" srcId="{487C6C82-962C-4662-A0BE-9AA54ECC18F3}" destId="{310A48E1-0CA6-4AF1-A3DB-672A0896BBB5}" srcOrd="1" destOrd="0" parTransId="{45D3FF6B-AA3D-4ED4-A60D-3DE61AC1DAA2}" sibTransId="{53316BB4-DD65-43A7-BC39-A733AD984075}"/>
    <dgm:cxn modelId="{BC8664F5-7F91-41E6-8332-6F4CE798AD33}" type="presOf" srcId="{310A48E1-0CA6-4AF1-A3DB-672A0896BBB5}" destId="{B05C8D5B-911E-46C9-A34F-3A7C8B367867}" srcOrd="0" destOrd="0" presId="urn:microsoft.com/office/officeart/2005/8/layout/pList1"/>
    <dgm:cxn modelId="{04802766-F3F8-4178-A558-88446B2BADF8}" type="presParOf" srcId="{B685477A-1614-4F38-8FFB-9E25E6674078}" destId="{855228F2-9458-441D-8EEF-D54BD1FE6D89}" srcOrd="0" destOrd="0" presId="urn:microsoft.com/office/officeart/2005/8/layout/pList1"/>
    <dgm:cxn modelId="{E320D626-FDA1-4773-9ABC-C4D42F0A448B}" type="presParOf" srcId="{855228F2-9458-441D-8EEF-D54BD1FE6D89}" destId="{6C517599-3A8D-4753-A4B0-077870141C60}" srcOrd="0" destOrd="0" presId="urn:microsoft.com/office/officeart/2005/8/layout/pList1"/>
    <dgm:cxn modelId="{C8F5824E-929D-42AB-A330-6E42EA0C25E0}" type="presParOf" srcId="{855228F2-9458-441D-8EEF-D54BD1FE6D89}" destId="{5F676158-7ED2-49CF-9EF3-FC3745FC3BAC}" srcOrd="1" destOrd="0" presId="urn:microsoft.com/office/officeart/2005/8/layout/pList1"/>
    <dgm:cxn modelId="{9C851100-D234-445E-8D3F-AA9F4FE44C5E}" type="presParOf" srcId="{B685477A-1614-4F38-8FFB-9E25E6674078}" destId="{6C23C25C-64C6-4DA6-9524-56C036771FA3}" srcOrd="1" destOrd="0" presId="urn:microsoft.com/office/officeart/2005/8/layout/pList1"/>
    <dgm:cxn modelId="{C5490BB5-7CF7-4789-8EA8-813243AD49A0}" type="presParOf" srcId="{B685477A-1614-4F38-8FFB-9E25E6674078}" destId="{7BE44D6C-D72B-43C5-A464-9BFA09BE82CB}" srcOrd="2" destOrd="0" presId="urn:microsoft.com/office/officeart/2005/8/layout/pList1"/>
    <dgm:cxn modelId="{21393263-08E8-4706-89A5-78F1EE982946}" type="presParOf" srcId="{7BE44D6C-D72B-43C5-A464-9BFA09BE82CB}" destId="{DB91EBC6-C044-4CEC-8DA0-1460EC9C169C}" srcOrd="0" destOrd="0" presId="urn:microsoft.com/office/officeart/2005/8/layout/pList1"/>
    <dgm:cxn modelId="{455A9A81-10BE-43BF-A657-B491A227B29C}" type="presParOf" srcId="{7BE44D6C-D72B-43C5-A464-9BFA09BE82CB}" destId="{B05C8D5B-911E-46C9-A34F-3A7C8B367867}" srcOrd="1" destOrd="0" presId="urn:microsoft.com/office/officeart/2005/8/layout/pList1"/>
    <dgm:cxn modelId="{1E73DFB9-00E6-43C0-B7C8-EB62E546406E}" type="presParOf" srcId="{B685477A-1614-4F38-8FFB-9E25E6674078}" destId="{69E20C96-7658-4321-B243-CA521A192BBD}" srcOrd="3" destOrd="0" presId="urn:microsoft.com/office/officeart/2005/8/layout/pList1"/>
    <dgm:cxn modelId="{A55EB681-9267-40A6-B856-FF7C72914293}" type="presParOf" srcId="{B685477A-1614-4F38-8FFB-9E25E6674078}" destId="{B59F10FC-6088-43E1-818B-D214433A7050}" srcOrd="4" destOrd="0" presId="urn:microsoft.com/office/officeart/2005/8/layout/pList1"/>
    <dgm:cxn modelId="{A78B181C-3AC7-45D8-B0F4-074DBE9D9F27}" type="presParOf" srcId="{B59F10FC-6088-43E1-818B-D214433A7050}" destId="{47FD840E-1FF2-46E3-BBA9-9857C644A369}" srcOrd="0" destOrd="0" presId="urn:microsoft.com/office/officeart/2005/8/layout/pList1"/>
    <dgm:cxn modelId="{8539D01B-A057-4C51-AC03-BE58B86B1BA0}" type="presParOf" srcId="{B59F10FC-6088-43E1-818B-D214433A7050}" destId="{E7F340B2-2A59-4AE8-BDAA-5C5D7EF820AC}" srcOrd="1" destOrd="0" presId="urn:microsoft.com/office/officeart/2005/8/layout/pList1"/>
    <dgm:cxn modelId="{B2B5E885-24D1-416B-B900-38952393806F}" type="presParOf" srcId="{B685477A-1614-4F38-8FFB-9E25E6674078}" destId="{351DDFDB-2289-4D63-B637-458D2E176FA5}" srcOrd="5" destOrd="0" presId="urn:microsoft.com/office/officeart/2005/8/layout/pList1"/>
    <dgm:cxn modelId="{C368F757-1F2E-46E1-8D88-5CE13C22A8A8}" type="presParOf" srcId="{B685477A-1614-4F38-8FFB-9E25E6674078}" destId="{2216BDA4-ADD3-496F-A438-82F1E78B9242}" srcOrd="6" destOrd="0" presId="urn:microsoft.com/office/officeart/2005/8/layout/pList1"/>
    <dgm:cxn modelId="{4B0DE624-4969-475F-89DB-524362A91DF5}" type="presParOf" srcId="{2216BDA4-ADD3-496F-A438-82F1E78B9242}" destId="{C89AE104-058A-4214-BAA0-A227BD732007}" srcOrd="0" destOrd="0" presId="urn:microsoft.com/office/officeart/2005/8/layout/pList1"/>
    <dgm:cxn modelId="{C71D5C94-3405-4006-B755-F69F1A78C8EF}" type="presParOf" srcId="{2216BDA4-ADD3-496F-A438-82F1E78B9242}" destId="{733709A4-C46B-441C-A9E2-CDD7D8B09447}" srcOrd="1" destOrd="0" presId="urn:microsoft.com/office/officeart/2005/8/layout/pList1"/>
    <dgm:cxn modelId="{629E6558-DD0D-42D2-8CBD-881A0F39954A}" type="presParOf" srcId="{B685477A-1614-4F38-8FFB-9E25E6674078}" destId="{F65C2EBE-09E2-4528-9236-F7F243D2FEDA}" srcOrd="7" destOrd="0" presId="urn:microsoft.com/office/officeart/2005/8/layout/pList1"/>
    <dgm:cxn modelId="{B22615F5-AD03-43FD-BA0A-DD31E1AE83F9}" type="presParOf" srcId="{B685477A-1614-4F38-8FFB-9E25E6674078}" destId="{7F7DF305-63DB-433B-9638-3A91FE6636A7}" srcOrd="8" destOrd="0" presId="urn:microsoft.com/office/officeart/2005/8/layout/pList1"/>
    <dgm:cxn modelId="{DBEDC07F-61BF-4984-AA50-653CD85522C4}" type="presParOf" srcId="{7F7DF305-63DB-433B-9638-3A91FE6636A7}" destId="{3955B052-084E-4AD1-9137-1AF58C790B7F}" srcOrd="0" destOrd="0" presId="urn:microsoft.com/office/officeart/2005/8/layout/pList1"/>
    <dgm:cxn modelId="{4C4C9495-C3AC-4EC0-8501-5AF6DE4C30F2}" type="presParOf" srcId="{7F7DF305-63DB-433B-9638-3A91FE6636A7}" destId="{636D398E-53C4-4923-8538-E6A86BDFDC30}" srcOrd="1" destOrd="0" presId="urn:microsoft.com/office/officeart/2005/8/layout/pList1"/>
    <dgm:cxn modelId="{B494C419-6037-4CF0-8BC0-DD42A0D7C9AF}" type="presParOf" srcId="{B685477A-1614-4F38-8FFB-9E25E6674078}" destId="{FE2D851B-7B54-45DC-9D7D-9ED3B216407B}" srcOrd="9" destOrd="0" presId="urn:microsoft.com/office/officeart/2005/8/layout/pList1"/>
    <dgm:cxn modelId="{06071A43-C0A3-4A14-B3C7-F53B566F3D7B}" type="presParOf" srcId="{B685477A-1614-4F38-8FFB-9E25E6674078}" destId="{3A55EAA9-15AE-4C51-950F-6E6B3BB6D3E8}" srcOrd="10" destOrd="0" presId="urn:microsoft.com/office/officeart/2005/8/layout/pList1"/>
    <dgm:cxn modelId="{745519E1-E8C5-407F-A66A-A6DBD77E43E1}" type="presParOf" srcId="{3A55EAA9-15AE-4C51-950F-6E6B3BB6D3E8}" destId="{B2EC881F-C4BE-4585-A45B-0D969CEAB236}" srcOrd="0" destOrd="0" presId="urn:microsoft.com/office/officeart/2005/8/layout/pList1"/>
    <dgm:cxn modelId="{5F13C2B8-99DD-44C4-A92D-F2C60DACFECB}" type="presParOf" srcId="{3A55EAA9-15AE-4C51-950F-6E6B3BB6D3E8}" destId="{71D9F451-BE02-4DF7-9DCE-A4CC10E844B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17599-3A8D-4753-A4B0-077870141C60}">
      <dsp:nvSpPr>
        <dsp:cNvPr id="0" name=""/>
        <dsp:cNvSpPr/>
      </dsp:nvSpPr>
      <dsp:spPr>
        <a:xfrm>
          <a:off x="3094" y="205683"/>
          <a:ext cx="1506107" cy="1037708"/>
        </a:xfrm>
        <a:prstGeom prst="roundRect">
          <a:avLst/>
        </a:prstGeom>
        <a:blipFill>
          <a:blip xmlns:r="http://schemas.openxmlformats.org/officeDocument/2006/relationships" r:embed="rId1"/>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5F676158-7ED2-49CF-9EF3-FC3745FC3BAC}">
      <dsp:nvSpPr>
        <dsp:cNvPr id="0" name=""/>
        <dsp:cNvSpPr/>
      </dsp:nvSpPr>
      <dsp:spPr>
        <a:xfrm>
          <a:off x="3094" y="1253564"/>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b="1" i="0" kern="1200" noProof="1">
              <a:latin typeface="Arial" panose="020B0604020202020204" pitchFamily="34" charset="0"/>
              <a:cs typeface="Arial" panose="020B0604020202020204" pitchFamily="34" charset="0"/>
            </a:rPr>
            <a:t>dcis</a:t>
          </a:r>
        </a:p>
      </dsp:txBody>
      <dsp:txXfrm>
        <a:off x="3094" y="1253564"/>
        <a:ext cx="1506107" cy="558766"/>
      </dsp:txXfrm>
    </dsp:sp>
    <dsp:sp modelId="{DB91EBC6-C044-4CEC-8DA0-1460EC9C169C}">
      <dsp:nvSpPr>
        <dsp:cNvPr id="0" name=""/>
        <dsp:cNvSpPr/>
      </dsp:nvSpPr>
      <dsp:spPr>
        <a:xfrm>
          <a:off x="1659876" y="205683"/>
          <a:ext cx="1506107" cy="1037708"/>
        </a:xfrm>
        <a:prstGeom prst="roundRect">
          <a:avLst/>
        </a:prstGeom>
        <a:blipFill>
          <a:blip xmlns:r="http://schemas.openxmlformats.org/officeDocument/2006/relationships" r:embed="rId2"/>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B05C8D5B-911E-46C9-A34F-3A7C8B367867}">
      <dsp:nvSpPr>
        <dsp:cNvPr id="0" name=""/>
        <dsp:cNvSpPr/>
      </dsp:nvSpPr>
      <dsp:spPr>
        <a:xfrm>
          <a:off x="1659876" y="1253564"/>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b="1" i="0" kern="1200" noProof="1">
              <a:latin typeface="Arial" panose="020B0604020202020204" pitchFamily="34" charset="0"/>
              <a:cs typeface="Arial" panose="020B0604020202020204" pitchFamily="34" charset="0"/>
            </a:rPr>
            <a:t>indc</a:t>
          </a:r>
        </a:p>
      </dsp:txBody>
      <dsp:txXfrm>
        <a:off x="1659876" y="1253564"/>
        <a:ext cx="1506107" cy="558766"/>
      </dsp:txXfrm>
    </dsp:sp>
    <dsp:sp modelId="{47FD840E-1FF2-46E3-BBA9-9857C644A369}">
      <dsp:nvSpPr>
        <dsp:cNvPr id="0" name=""/>
        <dsp:cNvSpPr/>
      </dsp:nvSpPr>
      <dsp:spPr>
        <a:xfrm>
          <a:off x="3316658" y="205683"/>
          <a:ext cx="1506107" cy="1037708"/>
        </a:xfrm>
        <a:prstGeom prst="roundRect">
          <a:avLst/>
        </a:prstGeom>
        <a:blipFill>
          <a:blip xmlns:r="http://schemas.openxmlformats.org/officeDocument/2006/relationships" r:embed="rId3"/>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E7F340B2-2A59-4AE8-BDAA-5C5D7EF820AC}">
      <dsp:nvSpPr>
        <dsp:cNvPr id="0" name=""/>
        <dsp:cNvSpPr/>
      </dsp:nvSpPr>
      <dsp:spPr>
        <a:xfrm>
          <a:off x="3316658" y="1253564"/>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b="1" i="0" kern="1200" noProof="1">
              <a:latin typeface="Arial" panose="020B0604020202020204" pitchFamily="34" charset="0"/>
              <a:cs typeface="Arial" panose="020B0604020202020204" pitchFamily="34" charset="0"/>
            </a:rPr>
            <a:t>nneo</a:t>
          </a:r>
        </a:p>
      </dsp:txBody>
      <dsp:txXfrm>
        <a:off x="3316658" y="1253564"/>
        <a:ext cx="1506107" cy="558766"/>
      </dsp:txXfrm>
    </dsp:sp>
    <dsp:sp modelId="{C89AE104-058A-4214-BAA0-A227BD732007}">
      <dsp:nvSpPr>
        <dsp:cNvPr id="0" name=""/>
        <dsp:cNvSpPr/>
      </dsp:nvSpPr>
      <dsp:spPr>
        <a:xfrm>
          <a:off x="4973440" y="205683"/>
          <a:ext cx="1506107" cy="1037708"/>
        </a:xfrm>
        <a:prstGeom prst="roundRect">
          <a:avLst/>
        </a:prstGeom>
        <a:blipFill>
          <a:blip xmlns:r="http://schemas.openxmlformats.org/officeDocument/2006/relationships" r:embed="rId4"/>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733709A4-C46B-441C-A9E2-CDD7D8B09447}">
      <dsp:nvSpPr>
        <dsp:cNvPr id="0" name=""/>
        <dsp:cNvSpPr/>
      </dsp:nvSpPr>
      <dsp:spPr>
        <a:xfrm>
          <a:off x="4973440" y="1253564"/>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b="1" i="0" kern="1200" noProof="1">
              <a:latin typeface="Arial" panose="020B0604020202020204" pitchFamily="34" charset="0"/>
              <a:cs typeface="Arial" panose="020B0604020202020204" pitchFamily="34" charset="0"/>
            </a:rPr>
            <a:t>infl</a:t>
          </a:r>
        </a:p>
      </dsp:txBody>
      <dsp:txXfrm>
        <a:off x="4973440" y="1253564"/>
        <a:ext cx="1506107" cy="558766"/>
      </dsp:txXfrm>
    </dsp:sp>
    <dsp:sp modelId="{3955B052-084E-4AD1-9137-1AF58C790B7F}">
      <dsp:nvSpPr>
        <dsp:cNvPr id="0" name=""/>
        <dsp:cNvSpPr/>
      </dsp:nvSpPr>
      <dsp:spPr>
        <a:xfrm>
          <a:off x="6630222" y="205683"/>
          <a:ext cx="1506107" cy="1037708"/>
        </a:xfrm>
        <a:prstGeom prst="roundRect">
          <a:avLst/>
        </a:prstGeom>
        <a:blipFill>
          <a:blip xmlns:r="http://schemas.openxmlformats.org/officeDocument/2006/relationships" r:embed="rId5"/>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36D398E-53C4-4923-8538-E6A86BDFDC30}">
      <dsp:nvSpPr>
        <dsp:cNvPr id="0" name=""/>
        <dsp:cNvSpPr/>
      </dsp:nvSpPr>
      <dsp:spPr>
        <a:xfrm>
          <a:off x="6630222" y="1253564"/>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b="1" i="0" kern="1200" noProof="1">
              <a:latin typeface="Arial" panose="020B0604020202020204" pitchFamily="34" charset="0"/>
              <a:cs typeface="Arial" panose="020B0604020202020204" pitchFamily="34" charset="0"/>
            </a:rPr>
            <a:t>norm</a:t>
          </a:r>
        </a:p>
      </dsp:txBody>
      <dsp:txXfrm>
        <a:off x="6630222" y="1253564"/>
        <a:ext cx="1506107" cy="558766"/>
      </dsp:txXfrm>
    </dsp:sp>
    <dsp:sp modelId="{B2EC881F-C4BE-4585-A45B-0D969CEAB236}">
      <dsp:nvSpPr>
        <dsp:cNvPr id="0" name=""/>
        <dsp:cNvSpPr/>
      </dsp:nvSpPr>
      <dsp:spPr>
        <a:xfrm>
          <a:off x="8287004" y="215842"/>
          <a:ext cx="1506107" cy="1037708"/>
        </a:xfrm>
        <a:prstGeom prst="roundRect">
          <a:avLst/>
        </a:prstGeom>
        <a:blipFill>
          <a:blip xmlns:r="http://schemas.openxmlformats.org/officeDocument/2006/relationships" r:embed="rId6"/>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71D9F451-BE02-4DF7-9DCE-A4CC10E844BF}">
      <dsp:nvSpPr>
        <dsp:cNvPr id="0" name=""/>
        <dsp:cNvSpPr/>
      </dsp:nvSpPr>
      <dsp:spPr>
        <a:xfrm>
          <a:off x="8287004" y="1243405"/>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b="1" i="0" kern="1200" noProof="1">
              <a:latin typeface="Arial" panose="020B0604020202020204" pitchFamily="34" charset="0"/>
              <a:cs typeface="Arial" panose="020B0604020202020204" pitchFamily="34" charset="0"/>
            </a:rPr>
            <a:t>susp</a:t>
          </a:r>
        </a:p>
      </dsp:txBody>
      <dsp:txXfrm>
        <a:off x="8287004" y="1243405"/>
        <a:ext cx="1506107" cy="55876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4613F2-7A4B-1DBC-15A9-C99B15FD10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6184E14-B4B3-F616-6812-30FDA0FAA9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C63A1C-2626-C246-86F2-B4105D67646F}" type="datetimeFigureOut">
              <a:rPr lang="en-US" smtClean="0"/>
              <a:t>4/27/26</a:t>
            </a:fld>
            <a:endParaRPr lang="en-US"/>
          </a:p>
        </p:txBody>
      </p:sp>
      <p:sp>
        <p:nvSpPr>
          <p:cNvPr id="4" name="Footer Placeholder 3">
            <a:extLst>
              <a:ext uri="{FF2B5EF4-FFF2-40B4-BE49-F238E27FC236}">
                <a16:creationId xmlns:a16="http://schemas.microsoft.com/office/drawing/2014/main" id="{8B06B8E1-A221-486C-265D-B0F772865D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DB091B-A022-D971-990D-DB18C3DEE7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0A272F-E11C-0D49-A1EE-813733CACB17}" type="slidenum">
              <a:rPr lang="en-US" smtClean="0"/>
              <a:t>‹#›</a:t>
            </a:fld>
            <a:endParaRPr lang="en-US"/>
          </a:p>
        </p:txBody>
      </p:sp>
    </p:spTree>
    <p:extLst>
      <p:ext uri="{BB962C8B-B14F-4D97-AF65-F5344CB8AC3E}">
        <p14:creationId xmlns:p14="http://schemas.microsoft.com/office/powerpoint/2010/main" val="237959366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A63F-A652-A941-943E-42655CBE92DD}" type="datetimeFigureOut">
              <a:rPr lang="en-US" smtClean="0"/>
              <a:t>4/27/26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6984-104E-F74E-AFCE-72849C323162}" type="slidenum">
              <a:rPr lang="en-US" smtClean="0"/>
              <a:t>‹#›</a:t>
            </a:fld>
            <a:endParaRPr lang="en-US"/>
          </a:p>
        </p:txBody>
      </p:sp>
    </p:spTree>
    <p:extLst>
      <p:ext uri="{BB962C8B-B14F-4D97-AF65-F5344CB8AC3E}">
        <p14:creationId xmlns:p14="http://schemas.microsoft.com/office/powerpoint/2010/main" val="58783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05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FDABD-AF72-3205-7216-F89982077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6FF59-D792-859E-A134-B8C35ED8EE5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1B0CE52-C4C1-6D2F-0EEB-506E8687CF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75B146-49D5-38AD-4326-FDCD79033489}"/>
              </a:ext>
            </a:extLst>
          </p:cNvPr>
          <p:cNvSpPr>
            <a:spLocks noGrp="1"/>
          </p:cNvSpPr>
          <p:nvPr>
            <p:ph type="sldNum" sz="quarter" idx="5"/>
          </p:nvPr>
        </p:nvSpPr>
        <p:spPr/>
        <p:txBody>
          <a:bodyPr/>
          <a:lstStyle/>
          <a:p>
            <a:fld id="{8C2B6984-104E-F74E-AFCE-72849C323162}" type="slidenum">
              <a:rPr lang="en-US" smtClean="0"/>
              <a:t>14</a:t>
            </a:fld>
            <a:endParaRPr lang="en-US"/>
          </a:p>
        </p:txBody>
      </p:sp>
    </p:spTree>
    <p:extLst>
      <p:ext uri="{BB962C8B-B14F-4D97-AF65-F5344CB8AC3E}">
        <p14:creationId xmlns:p14="http://schemas.microsoft.com/office/powerpoint/2010/main" val="2840978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1</a:t>
            </a:fld>
            <a:endParaRPr lang="en-US"/>
          </a:p>
        </p:txBody>
      </p:sp>
    </p:spTree>
    <p:extLst>
      <p:ext uri="{BB962C8B-B14F-4D97-AF65-F5344CB8AC3E}">
        <p14:creationId xmlns:p14="http://schemas.microsoft.com/office/powerpoint/2010/main" val="127384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D7BD1-38AD-F795-0D84-1FB393553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B2A9A-ECCF-B3A5-C9FC-AB056ED0E4E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06EAB44D-9D3F-BA1B-34BF-96E779D0403C}"/>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1EE09F53-0EED-181E-AF8F-B9DA1E23E8A5}"/>
              </a:ext>
            </a:extLst>
          </p:cNvPr>
          <p:cNvSpPr>
            <a:spLocks noGrp="1"/>
          </p:cNvSpPr>
          <p:nvPr>
            <p:ph type="sldNum" sz="quarter" idx="10"/>
          </p:nvPr>
        </p:nvSpPr>
        <p:spPr/>
        <p:txBody>
          <a:bodyPr/>
          <a:lstStyle/>
          <a:p>
            <a:fld id="{DF1ACD00-77F6-4941-B4B0-B7C9C01A2CBF}" type="slidenum">
              <a:rPr lang="en-US" smtClean="0"/>
              <a:pPr/>
              <a:t>2</a:t>
            </a:fld>
            <a:endParaRPr lang="en-US"/>
          </a:p>
        </p:txBody>
      </p:sp>
    </p:spTree>
    <p:extLst>
      <p:ext uri="{BB962C8B-B14F-4D97-AF65-F5344CB8AC3E}">
        <p14:creationId xmlns:p14="http://schemas.microsoft.com/office/powerpoint/2010/main" val="3747963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7ED63-19B1-C90F-DB07-556AF2075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F5121-CD8D-5305-3CB3-7273B4D2FA0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7056379-7B97-68D9-73AB-D1F9266574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D93CB7-1C9A-641F-E125-6750A889A15D}"/>
              </a:ext>
            </a:extLst>
          </p:cNvPr>
          <p:cNvSpPr>
            <a:spLocks noGrp="1"/>
          </p:cNvSpPr>
          <p:nvPr>
            <p:ph type="sldNum" sz="quarter" idx="5"/>
          </p:nvPr>
        </p:nvSpPr>
        <p:spPr/>
        <p:txBody>
          <a:bodyPr/>
          <a:lstStyle/>
          <a:p>
            <a:fld id="{8C2B6984-104E-F74E-AFCE-72849C323162}" type="slidenum">
              <a:rPr lang="en-US" smtClean="0"/>
              <a:t>3</a:t>
            </a:fld>
            <a:endParaRPr lang="en-US"/>
          </a:p>
        </p:txBody>
      </p:sp>
    </p:spTree>
    <p:extLst>
      <p:ext uri="{BB962C8B-B14F-4D97-AF65-F5344CB8AC3E}">
        <p14:creationId xmlns:p14="http://schemas.microsoft.com/office/powerpoint/2010/main" val="2367010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807BF-FDCD-C98B-230F-C11D5005DD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96A27-F5F6-7F6C-1CAB-925C13CBEF3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427D575-DDCF-0CDA-6AB0-BC77C2A320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7F9C68-362A-B769-A7FC-155574DFD112}"/>
              </a:ext>
            </a:extLst>
          </p:cNvPr>
          <p:cNvSpPr>
            <a:spLocks noGrp="1"/>
          </p:cNvSpPr>
          <p:nvPr>
            <p:ph type="sldNum" sz="quarter" idx="5"/>
          </p:nvPr>
        </p:nvSpPr>
        <p:spPr/>
        <p:txBody>
          <a:bodyPr/>
          <a:lstStyle/>
          <a:p>
            <a:fld id="{8C2B6984-104E-F74E-AFCE-72849C323162}" type="slidenum">
              <a:rPr lang="en-US" smtClean="0"/>
              <a:t>4</a:t>
            </a:fld>
            <a:endParaRPr lang="en-US"/>
          </a:p>
        </p:txBody>
      </p:sp>
    </p:spTree>
    <p:extLst>
      <p:ext uri="{BB962C8B-B14F-4D97-AF65-F5344CB8AC3E}">
        <p14:creationId xmlns:p14="http://schemas.microsoft.com/office/powerpoint/2010/main" val="3137730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5</a:t>
            </a:fld>
            <a:endParaRPr lang="en-US"/>
          </a:p>
        </p:txBody>
      </p:sp>
    </p:spTree>
    <p:extLst>
      <p:ext uri="{BB962C8B-B14F-4D97-AF65-F5344CB8AC3E}">
        <p14:creationId xmlns:p14="http://schemas.microsoft.com/office/powerpoint/2010/main" val="843407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6</a:t>
            </a:fld>
            <a:endParaRPr lang="en-US"/>
          </a:p>
        </p:txBody>
      </p:sp>
    </p:spTree>
    <p:extLst>
      <p:ext uri="{BB962C8B-B14F-4D97-AF65-F5344CB8AC3E}">
        <p14:creationId xmlns:p14="http://schemas.microsoft.com/office/powerpoint/2010/main" val="3297452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BA2F7-E629-30EA-8688-EE6987A4B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6D0AB-BFB5-89B8-FF39-491BB44790B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1CBA3FD-0461-DB8E-7950-614BBB729A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7B6D3A-57C6-EC11-F0E7-47ED030FC6D3}"/>
              </a:ext>
            </a:extLst>
          </p:cNvPr>
          <p:cNvSpPr>
            <a:spLocks noGrp="1"/>
          </p:cNvSpPr>
          <p:nvPr>
            <p:ph type="sldNum" sz="quarter" idx="5"/>
          </p:nvPr>
        </p:nvSpPr>
        <p:spPr/>
        <p:txBody>
          <a:bodyPr/>
          <a:lstStyle/>
          <a:p>
            <a:fld id="{8C2B6984-104E-F74E-AFCE-72849C323162}" type="slidenum">
              <a:rPr lang="en-US" smtClean="0"/>
              <a:t>7</a:t>
            </a:fld>
            <a:endParaRPr lang="en-US"/>
          </a:p>
        </p:txBody>
      </p:sp>
    </p:spTree>
    <p:extLst>
      <p:ext uri="{BB962C8B-B14F-4D97-AF65-F5344CB8AC3E}">
        <p14:creationId xmlns:p14="http://schemas.microsoft.com/office/powerpoint/2010/main" val="4272877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9</a:t>
            </a:fld>
            <a:endParaRPr lang="en-US"/>
          </a:p>
        </p:txBody>
      </p:sp>
    </p:spTree>
    <p:extLst>
      <p:ext uri="{BB962C8B-B14F-4D97-AF65-F5344CB8AC3E}">
        <p14:creationId xmlns:p14="http://schemas.microsoft.com/office/powerpoint/2010/main" val="2956141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itle Placeholder 17"/>
          <p:cNvSpPr>
            <a:spLocks noGrp="1"/>
          </p:cNvSpPr>
          <p:nvPr>
            <p:ph type="title"/>
          </p:nvPr>
        </p:nvSpPr>
        <p:spPr>
          <a:xfrm>
            <a:off x="0" y="920"/>
            <a:ext cx="12192000" cy="393234"/>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Tree>
    <p:extLst>
      <p:ext uri="{BB962C8B-B14F-4D97-AF65-F5344CB8AC3E}">
        <p14:creationId xmlns:p14="http://schemas.microsoft.com/office/powerpoint/2010/main" val="130786036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62560" y="685800"/>
            <a:ext cx="11826240" cy="5669280"/>
          </a:xfrm>
          <a:prstGeom prst="rect">
            <a:avLst/>
          </a:prstGeom>
        </p:spPr>
        <p:txBody>
          <a:bodyPr/>
          <a:lstStyle>
            <a:lvl1pPr marL="182880" indent="-182880">
              <a:defRPr sz="2400"/>
            </a:lvl1pPr>
            <a:lvl2pPr marL="548640" indent="-182880">
              <a:defRPr sz="2000"/>
            </a:lvl2pPr>
            <a:lvl3pPr marL="1097280" indent="-182880">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12136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84024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Calibri"/>
            </a:endParaRPr>
          </a:p>
        </p:txBody>
      </p:sp>
      <p:sp>
        <p:nvSpPr>
          <p:cNvPr id="2" name="Title Placeholder 1"/>
          <p:cNvSpPr>
            <a:spLocks noGrp="1"/>
          </p:cNvSpPr>
          <p:nvPr>
            <p:ph type="title"/>
          </p:nvPr>
        </p:nvSpPr>
        <p:spPr>
          <a:xfrm>
            <a:off x="609600" y="1665124"/>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5393" y="4335690"/>
            <a:ext cx="12207393"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Tree>
    <p:extLst>
      <p:ext uri="{BB962C8B-B14F-4D97-AF65-F5344CB8AC3E}">
        <p14:creationId xmlns:p14="http://schemas.microsoft.com/office/powerpoint/2010/main" val="4204019904"/>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1" y="-1"/>
            <a:ext cx="12191998" cy="653041"/>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
        <p:nvSpPr>
          <p:cNvPr id="11" name="Rectangle 10"/>
          <p:cNvSpPr/>
          <p:nvPr userDrawn="1"/>
        </p:nvSpPr>
        <p:spPr bwMode="auto">
          <a:xfrm>
            <a:off x="11588371" y="6624263"/>
            <a:ext cx="6096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userDrawn="1"/>
        </p:nvSpPr>
        <p:spPr bwMode="auto">
          <a:xfrm>
            <a:off x="1" y="6636789"/>
            <a:ext cx="12191998" cy="238527"/>
          </a:xfrm>
          <a:prstGeom prst="rect">
            <a:avLst/>
          </a:prstGeom>
          <a:noFill/>
          <a:ln w="12700" cap="sq" algn="ctr">
            <a:noFill/>
            <a:miter lim="800000"/>
            <a:headEnd/>
            <a:tailEnd/>
          </a:ln>
          <a:effectLst/>
        </p:spPr>
        <p:txBody>
          <a:bodyPr wrap="square" rtlCol="0">
            <a:spAutoFit/>
          </a:bodyPr>
          <a:lstStyle/>
          <a:p>
            <a:pPr marL="466725" marR="0" lvl="0" indent="0" algn="l" defTabSz="914400" rtl="0" eaLnBrk="1" fontAlgn="auto" latinLnBrk="0" hangingPunct="1">
              <a:lnSpc>
                <a:spcPct val="95000"/>
              </a:lnSpc>
              <a:spcBef>
                <a:spcPts val="1200"/>
              </a:spcBef>
              <a:spcAft>
                <a:spcPts val="0"/>
              </a:spcAft>
              <a:buClrTx/>
              <a:buSzTx/>
              <a:buFontTx/>
              <a:buNone/>
              <a:tabLst>
                <a:tab pos="11368088" algn="r"/>
              </a:tabLst>
              <a:defRPr/>
            </a:pPr>
            <a:r>
              <a:rPr lang="en-US" sz="1000" b="1" cap="none" baseline="0" dirty="0">
                <a:solidFill>
                  <a:srgbClr val="1F497D">
                    <a:lumMod val="50000"/>
                  </a:srgbClr>
                </a:solidFill>
                <a:latin typeface="+mj-lt"/>
                <a:cs typeface="Times New Roman" panose="02020603050405020304" pitchFamily="18" charset="0"/>
              </a:rPr>
              <a:t>M.A. Al Mamun et al.: </a:t>
            </a:r>
            <a:r>
              <a:rPr lang="en-US" sz="1000" b="1" noProof="1">
                <a:latin typeface="+mj-lt"/>
                <a:cs typeface="Arial" panose="020B0604020202020204" pitchFamily="34" charset="0"/>
              </a:rPr>
              <a:t>Automated Interpretation and Visualization in Digital Pathology</a:t>
            </a:r>
            <a:r>
              <a:rPr lang="en-US" sz="1000" b="1" dirty="0">
                <a:solidFill>
                  <a:srgbClr val="1F497D">
                    <a:lumMod val="50000"/>
                  </a:srgbClr>
                </a:solidFill>
                <a:latin typeface="+mj-lt"/>
              </a:rPr>
              <a:t>	</a:t>
            </a:r>
            <a:r>
              <a:rPr lang="en-US" sz="1000" b="1" dirty="0">
                <a:solidFill>
                  <a:srgbClr val="1F497D">
                    <a:lumMod val="50000"/>
                  </a:srgbClr>
                </a:solidFill>
                <a:latin typeface="+mj-lt"/>
                <a:cs typeface="Arial" panose="020B0604020202020204" pitchFamily="34" charset="0"/>
              </a:rPr>
              <a:t>April 16</a:t>
            </a:r>
            <a:r>
              <a:rPr lang="en-US" sz="1000" b="1" i="0" dirty="0">
                <a:solidFill>
                  <a:srgbClr val="1F497D">
                    <a:lumMod val="50000"/>
                  </a:srgbClr>
                </a:solidFill>
                <a:latin typeface="+mj-lt"/>
                <a:cs typeface="Arial" panose="020B0604020202020204" pitchFamily="34" charset="0"/>
              </a:rPr>
              <a:t>, 2026</a:t>
            </a:r>
            <a:endParaRPr lang="en-US" sz="1000" b="1" i="0" dirty="0">
              <a:solidFill>
                <a:srgbClr val="000000"/>
              </a:solidFill>
              <a:latin typeface="+mj-lt"/>
              <a:cs typeface="Arial" panose="020B0604020202020204" pitchFamily="34" charset="0"/>
            </a:endParaRPr>
          </a:p>
        </p:txBody>
      </p:sp>
      <p:cxnSp>
        <p:nvCxnSpPr>
          <p:cNvPr id="10" name="Straight Connector 9"/>
          <p:cNvCxnSpPr>
            <a:cxnSpLocks/>
          </p:cNvCxnSpPr>
          <p:nvPr userDrawn="1"/>
        </p:nvCxnSpPr>
        <p:spPr bwMode="auto">
          <a:xfrm flipV="1">
            <a:off x="523208" y="6624263"/>
            <a:ext cx="11668791" cy="5137"/>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userDrawn="1"/>
        </p:nvSpPr>
        <p:spPr>
          <a:xfrm>
            <a:off x="11655387" y="6657110"/>
            <a:ext cx="486315"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12191998" cy="584461"/>
          </a:xfrm>
          <a:prstGeom prst="rect">
            <a:avLst/>
          </a:prstGeom>
        </p:spPr>
        <p:txBody>
          <a:bodyPr vert="horz" wrap="none" lIns="155448" tIns="0" rIns="0" bIns="0" rtlCol="0" anchor="ctr" anchorCtr="0">
            <a:noAutofit/>
          </a:bodyPr>
          <a:lstStyle/>
          <a:p>
            <a:endParaRPr lang="en-US" dirty="0"/>
          </a:p>
        </p:txBody>
      </p:sp>
      <p:pic>
        <p:nvPicPr>
          <p:cNvPr id="9" name="Picture 8"/>
          <p:cNvPicPr>
            <a:picLocks noChangeAspect="1"/>
          </p:cNvPicPr>
          <p:nvPr userDrawn="1"/>
        </p:nvPicPr>
        <p:blipFill>
          <a:blip r:embed="rId4"/>
          <a:stretch>
            <a:fillRect/>
          </a:stretch>
        </p:blipFill>
        <p:spPr>
          <a:xfrm>
            <a:off x="41964" y="6492245"/>
            <a:ext cx="456488" cy="333278"/>
          </a:xfrm>
          <a:prstGeom prst="rect">
            <a:avLst/>
          </a:prstGeom>
        </p:spPr>
      </p:pic>
    </p:spTree>
    <p:extLst>
      <p:ext uri="{BB962C8B-B14F-4D97-AF65-F5344CB8AC3E}">
        <p14:creationId xmlns:p14="http://schemas.microsoft.com/office/powerpoint/2010/main" val="3703161762"/>
      </p:ext>
    </p:extLst>
  </p:cSld>
  <p:clrMap bg1="lt1" tx1="dk1" bg2="lt2" tx2="dk2" accent1="accent1" accent2="accent2" accent3="accent3" accent4="accent4" accent5="accent5" accent6="accent6" hlink="hlink" folHlink="folHlink"/>
  <p:sldLayoutIdLst>
    <p:sldLayoutId id="2147483682" r:id="rId1"/>
    <p:sldLayoutId id="2147483686" r:id="rId2"/>
  </p:sldLayoutIdLst>
  <p:hf hdr="0" ftr="0" dt="0"/>
  <p:txStyles>
    <p:titleStyle>
      <a:lvl1pPr marL="103188" indent="-11113" algn="l" defTabSz="457200" rtl="0" eaLnBrk="1" latinLnBrk="0" hangingPunct="1">
        <a:spcBef>
          <a:spcPct val="0"/>
        </a:spcBef>
        <a:buNone/>
        <a:tabLst/>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Calibri"/>
            </a:endParaRPr>
          </a:p>
        </p:txBody>
      </p:sp>
      <p:sp>
        <p:nvSpPr>
          <p:cNvPr id="2" name="Title Placeholder 1"/>
          <p:cNvSpPr>
            <a:spLocks noGrp="1"/>
          </p:cNvSpPr>
          <p:nvPr>
            <p:ph type="title"/>
          </p:nvPr>
        </p:nvSpPr>
        <p:spPr>
          <a:xfrm>
            <a:off x="609600" y="1665124"/>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5393" y="4335690"/>
            <a:ext cx="12207393"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Tree>
    <p:extLst>
      <p:ext uri="{BB962C8B-B14F-4D97-AF65-F5344CB8AC3E}">
        <p14:creationId xmlns:p14="http://schemas.microsoft.com/office/powerpoint/2010/main" val="595275983"/>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isip.piconepress.com/projects/pabcc/resources/videos/demo/video_v00.mp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p1">
            <a:extLst>
              <a:ext uri="{FF2B5EF4-FFF2-40B4-BE49-F238E27FC236}">
                <a16:creationId xmlns:a16="http://schemas.microsoft.com/office/drawing/2014/main" id="{0178A366-C0CA-69EC-8B5D-A4B127D833CA}"/>
              </a:ext>
            </a:extLst>
          </p:cNvPr>
          <p:cNvSpPr/>
          <p:nvPr/>
        </p:nvSpPr>
        <p:spPr>
          <a:xfrm>
            <a:off x="660400" y="977900"/>
            <a:ext cx="10586720" cy="1477328"/>
          </a:xfrm>
          <a:prstGeom prst="rect">
            <a:avLst/>
          </a:prstGeom>
          <a:noFill/>
          <a:ln>
            <a:noFill/>
          </a:ln>
        </p:spPr>
        <p:txBody>
          <a:bodyPr spcFirstLastPara="1" wrap="square" lIns="0" tIns="0" rIns="0" bIns="0" anchor="t" anchorCtr="0">
            <a:spAutoFit/>
          </a:bodyPr>
          <a:lstStyle/>
          <a:p>
            <a:pPr lvl="0">
              <a:buClr>
                <a:srgbClr val="000000"/>
              </a:buClr>
              <a:buSzPts val="2400"/>
            </a:pPr>
            <a:r>
              <a:rPr lang="en-US" sz="4800" b="1" noProof="1">
                <a:latin typeface="Arial" panose="020B0604020202020204" pitchFamily="34" charset="0"/>
                <a:cs typeface="Arial" panose="020B0604020202020204" pitchFamily="34" charset="0"/>
              </a:rPr>
              <a:t>Automated Interpretation and Visualization in Digital Pathology</a:t>
            </a:r>
          </a:p>
        </p:txBody>
      </p:sp>
      <p:pic>
        <p:nvPicPr>
          <p:cNvPr id="5" name="Google Shape;126;p1" descr="Neural Engineering Data Consortium (NEDC) logo: a circular illustration of a stylized human brain with signal waveforms, enclosed in a circle, with the text 'NEURAL ENGINEERING DATA CONSORTIUM' displayed below in dark red and black.">
            <a:extLst>
              <a:ext uri="{FF2B5EF4-FFF2-40B4-BE49-F238E27FC236}">
                <a16:creationId xmlns:a16="http://schemas.microsoft.com/office/drawing/2014/main" id="{BD09FCE2-34BE-0162-2773-6DB151C2BEA3}"/>
              </a:ext>
            </a:extLst>
          </p:cNvPr>
          <p:cNvPicPr preferRelativeResize="0">
            <a:picLocks noChangeAspect="1"/>
          </p:cNvPicPr>
          <p:nvPr/>
        </p:nvPicPr>
        <p:blipFill rotWithShape="1">
          <a:blip r:embed="rId3">
            <a:alphaModFix/>
          </a:blip>
          <a:stretch/>
        </p:blipFill>
        <p:spPr>
          <a:xfrm>
            <a:off x="396240" y="5194300"/>
            <a:ext cx="2054828" cy="1371600"/>
          </a:xfrm>
          <a:prstGeom prst="rect">
            <a:avLst/>
          </a:prstGeom>
          <a:noFill/>
          <a:ln>
            <a:noFill/>
          </a:ln>
        </p:spPr>
      </p:pic>
      <p:sp>
        <p:nvSpPr>
          <p:cNvPr id="10" name="Google Shape;125;p1">
            <a:extLst>
              <a:ext uri="{FF2B5EF4-FFF2-40B4-BE49-F238E27FC236}">
                <a16:creationId xmlns:a16="http://schemas.microsoft.com/office/drawing/2014/main" id="{B8FDE63F-8F7D-D813-2E62-FB371CA58ED0}"/>
              </a:ext>
            </a:extLst>
          </p:cNvPr>
          <p:cNvSpPr/>
          <p:nvPr/>
        </p:nvSpPr>
        <p:spPr>
          <a:xfrm>
            <a:off x="660400" y="3031173"/>
            <a:ext cx="5953760" cy="1236650"/>
          </a:xfrm>
          <a:prstGeom prst="rect">
            <a:avLst/>
          </a:prstGeom>
          <a:noFill/>
          <a:ln>
            <a:noFill/>
          </a:ln>
        </p:spPr>
        <p:txBody>
          <a:bodyPr spcFirstLastPara="1" wrap="square" lIns="90000" tIns="45000" rIns="90000" bIns="45000" anchor="t" anchorCtr="0">
            <a:noAutofit/>
          </a:bodyPr>
          <a:lstStyle/>
          <a:p>
            <a:pPr marL="14288" indent="-14288">
              <a:spcBef>
                <a:spcPts val="0"/>
              </a:spcBef>
              <a:spcAft>
                <a:spcPts val="1200"/>
              </a:spcAft>
              <a:buNone/>
            </a:pPr>
            <a:r>
              <a:rPr lang="en-US" sz="2000" b="1" noProof="1">
                <a:solidFill>
                  <a:srgbClr val="FF0000"/>
                </a:solidFill>
                <a:latin typeface="Arial"/>
                <a:cs typeface="Arial"/>
              </a:rPr>
              <a:t>M.A. Al Mamun</a:t>
            </a:r>
            <a:r>
              <a:rPr lang="en-US" sz="2000" b="1" noProof="1">
                <a:latin typeface="Arial"/>
                <a:cs typeface="Arial"/>
              </a:rPr>
              <a:t>, S. Purba, I. Obeid and J. Picone</a:t>
            </a:r>
            <a:endParaRPr lang="en-US" sz="2000" b="1" noProof="1">
              <a:latin typeface="Arial" panose="020B0604020202020204" pitchFamily="34" charset="0"/>
              <a:cs typeface="Arial" panose="020B0604020202020204" pitchFamily="34" charset="0"/>
            </a:endParaRPr>
          </a:p>
          <a:p>
            <a:pPr marL="115888" indent="-115888">
              <a:spcBef>
                <a:spcPts val="0"/>
              </a:spcBef>
              <a:buNone/>
            </a:pPr>
            <a:r>
              <a:rPr lang="en-US" sz="1800" b="1" noProof="1">
                <a:latin typeface="Arial"/>
                <a:cs typeface="Arial"/>
              </a:rPr>
              <a:t>The Neural Engineering Data Consortium</a:t>
            </a:r>
          </a:p>
          <a:p>
            <a:pPr marL="115888" indent="-115888">
              <a:spcBef>
                <a:spcPts val="0"/>
              </a:spcBef>
              <a:buNone/>
            </a:pPr>
            <a:r>
              <a:rPr lang="en-US" sz="1800" b="1" noProof="1">
                <a:latin typeface="Arial"/>
                <a:cs typeface="Arial"/>
              </a:rPr>
              <a:t>Temple University, Philadelphia, PA</a:t>
            </a:r>
          </a:p>
          <a:p>
            <a:pPr marL="0" marR="0" lvl="0" indent="0" rtl="0">
              <a:lnSpc>
                <a:spcPct val="100000"/>
              </a:lnSpc>
              <a:spcBef>
                <a:spcPts val="0"/>
              </a:spcBef>
              <a:spcAft>
                <a:spcPts val="0"/>
              </a:spcAft>
              <a:buSzPts val="1800"/>
              <a:buFont typeface="Arial"/>
              <a:buNone/>
            </a:pPr>
            <a:endParaRPr lang="en-US" sz="1800" b="0" i="0" u="none" strike="noStrike" cap="none" noProof="1">
              <a:latin typeface="Arial"/>
              <a:ea typeface="Arial"/>
              <a:cs typeface="Arial"/>
              <a:sym typeface="Arial"/>
            </a:endParaRPr>
          </a:p>
        </p:txBody>
      </p:sp>
      <p:pic>
        <p:nvPicPr>
          <p:cNvPr id="4" name="Picture 3" descr="A graphic showing a pathologist manually reviewing pathology images.">
            <a:extLst>
              <a:ext uri="{FF2B5EF4-FFF2-40B4-BE49-F238E27FC236}">
                <a16:creationId xmlns:a16="http://schemas.microsoft.com/office/drawing/2014/main" id="{D8F2ADBE-E6EB-2F53-5322-9BC700B7CD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38696" y="3554739"/>
            <a:ext cx="4392904" cy="2928602"/>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
        <p:nvSpPr>
          <p:cNvPr id="3" name="Shape 1">
            <a:extLst>
              <a:ext uri="{FF2B5EF4-FFF2-40B4-BE49-F238E27FC236}">
                <a16:creationId xmlns:a16="http://schemas.microsoft.com/office/drawing/2014/main" id="{13ED6536-63DD-91F3-0169-31AF8933A2D9}"/>
              </a:ext>
            </a:extLst>
          </p:cNvPr>
          <p:cNvSpPr/>
          <p:nvPr/>
        </p:nvSpPr>
        <p:spPr>
          <a:xfrm>
            <a:off x="660400" y="292100"/>
            <a:ext cx="3048000" cy="384048"/>
          </a:xfrm>
          <a:prstGeom prst="roundRect">
            <a:avLst>
              <a:gd name="adj" fmla="val 11905"/>
            </a:avLst>
          </a:prstGeom>
          <a:solidFill>
            <a:srgbClr val="002060"/>
          </a:solidFill>
          <a:ln w="12700">
            <a:solidFill>
              <a:schemeClr val="accent5">
                <a:lumMod val="60000"/>
                <a:lumOff val="40000"/>
              </a:schemeClr>
            </a:solidFill>
            <a:prstDash val="solid"/>
          </a:ln>
        </p:spPr>
        <p:txBody>
          <a:bodyPr/>
          <a:lstStyle/>
          <a:p>
            <a:r>
              <a:rPr lang="en-US" dirty="0">
                <a:solidFill>
                  <a:srgbClr val="B8DFE2"/>
                </a:solidFill>
                <a:latin typeface="Calibri" pitchFamily="34" charset="0"/>
                <a:ea typeface="Calibri" pitchFamily="34" charset="-122"/>
                <a:cs typeface="Calibri" pitchFamily="34" charset="-120"/>
              </a:rPr>
              <a:t>NEBEC 2026  |  April 16, 2026</a:t>
            </a:r>
            <a:endParaRPr lang="en-US" dirty="0"/>
          </a:p>
        </p:txBody>
      </p:sp>
      <p:sp>
        <p:nvSpPr>
          <p:cNvPr id="6" name="Shape 4">
            <a:extLst>
              <a:ext uri="{FF2B5EF4-FFF2-40B4-BE49-F238E27FC236}">
                <a16:creationId xmlns:a16="http://schemas.microsoft.com/office/drawing/2014/main" id="{F8325383-E94C-8591-9012-6584C89AECCA}"/>
              </a:ext>
            </a:extLst>
          </p:cNvPr>
          <p:cNvSpPr/>
          <p:nvPr/>
        </p:nvSpPr>
        <p:spPr>
          <a:xfrm>
            <a:off x="660400" y="2553602"/>
            <a:ext cx="2286000" cy="36576"/>
          </a:xfrm>
          <a:prstGeom prst="rect">
            <a:avLst/>
          </a:prstGeom>
          <a:solidFill>
            <a:srgbClr val="002060"/>
          </a:solidFill>
          <a:ln w="12700">
            <a:noFill/>
            <a:prstDash val="solid"/>
          </a:ln>
        </p:spPr>
        <p:txBody>
          <a:bodyPr/>
          <a:lstStyle/>
          <a:p>
            <a:endParaRPr lang="en-US" dirty="0">
              <a:solidFill>
                <a:srgbClr val="B8DFE2"/>
              </a:solidFill>
              <a:latin typeface="Calibri" pitchFamily="34" charset="0"/>
              <a:cs typeface="Calibri" pitchFamily="34" charset="-120"/>
            </a:endParaRPr>
          </a:p>
        </p:txBody>
      </p:sp>
    </p:spTree>
    <p:extLst>
      <p:ext uri="{BB962C8B-B14F-4D97-AF65-F5344CB8AC3E}">
        <p14:creationId xmlns:p14="http://schemas.microsoft.com/office/powerpoint/2010/main" val="367539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5CB604-BA51-224D-6673-3371191BF800}"/>
              </a:ext>
            </a:extLst>
          </p:cNvPr>
          <p:cNvSpPr>
            <a:spLocks noGrp="1"/>
          </p:cNvSpPr>
          <p:nvPr>
            <p:ph idx="1"/>
          </p:nvPr>
        </p:nvSpPr>
        <p:spPr>
          <a:xfrm>
            <a:off x="152400" y="876299"/>
            <a:ext cx="11887200" cy="3556001"/>
          </a:xfrm>
        </p:spPr>
        <p:txBody>
          <a:bodyPr lIns="0" tIns="0" rIns="0" bIns="0"/>
          <a:lstStyle/>
          <a:p>
            <a:pPr marL="292100" indent="-292100">
              <a:spcBef>
                <a:spcPts val="0"/>
              </a:spcBef>
              <a:spcAft>
                <a:spcPts val="1200"/>
              </a:spcAft>
            </a:pPr>
            <a:r>
              <a:rPr lang="en-US" sz="3000" b="1" dirty="0">
                <a:solidFill>
                  <a:srgbClr val="353585"/>
                </a:solidFill>
                <a:latin typeface="Arial" panose="020B0604020202020204" pitchFamily="34" charset="0"/>
                <a:cs typeface="Arial" panose="020B0604020202020204" pitchFamily="34" charset="0"/>
              </a:rPr>
              <a:t>Streaming Architectures</a:t>
            </a:r>
            <a:br>
              <a:rPr lang="en-US" sz="3000" b="1" dirty="0">
                <a:solidFill>
                  <a:srgbClr val="0C7C84"/>
                </a:solidFill>
                <a:latin typeface="Arial" panose="020B0604020202020204" pitchFamily="34" charset="0"/>
                <a:ea typeface="Trebuchet MS" pitchFamily="34" charset="-122"/>
                <a:cs typeface="Arial" panose="020B0604020202020204" pitchFamily="34" charset="0"/>
              </a:rPr>
            </a:br>
            <a:r>
              <a:rPr lang="en-US" sz="3000" dirty="0">
                <a:solidFill>
                  <a:srgbClr val="3A3F47"/>
                </a:solidFill>
                <a:latin typeface="Arial" panose="020B0604020202020204" pitchFamily="34" charset="0"/>
                <a:ea typeface="Calibri" pitchFamily="34" charset="-122"/>
                <a:cs typeface="Arial" panose="020B0604020202020204" pitchFamily="34" charset="0"/>
              </a:rPr>
              <a:t>Process slides incrementally without full WSI in memory</a:t>
            </a:r>
          </a:p>
          <a:p>
            <a:pPr marL="238125" indent="-238125">
              <a:spcBef>
                <a:spcPts val="0"/>
              </a:spcBef>
              <a:spcAft>
                <a:spcPts val="1200"/>
              </a:spcAft>
            </a:pPr>
            <a:r>
              <a:rPr lang="en-US" sz="3000" b="1" dirty="0">
                <a:solidFill>
                  <a:srgbClr val="353585"/>
                </a:solidFill>
                <a:latin typeface="Arial" panose="020B0604020202020204" pitchFamily="34" charset="0"/>
                <a:cs typeface="Arial" panose="020B0604020202020204" pitchFamily="34" charset="0"/>
              </a:rPr>
              <a:t>Crystallization Analysis</a:t>
            </a:r>
            <a:br>
              <a:rPr lang="en-US" sz="3000" b="1" dirty="0">
                <a:solidFill>
                  <a:srgbClr val="0C7C84"/>
                </a:solidFill>
                <a:latin typeface="Arial" panose="020B0604020202020204" pitchFamily="34" charset="0"/>
                <a:ea typeface="Trebuchet MS" pitchFamily="34" charset="-122"/>
                <a:cs typeface="Arial" panose="020B0604020202020204" pitchFamily="34" charset="0"/>
              </a:rPr>
            </a:br>
            <a:r>
              <a:rPr lang="en-US" sz="3000" dirty="0">
                <a:solidFill>
                  <a:srgbClr val="3A3F47"/>
                </a:solidFill>
                <a:latin typeface="Arial" panose="020B0604020202020204" pitchFamily="34" charset="0"/>
                <a:ea typeface="Calibri" pitchFamily="34" charset="-122"/>
                <a:cs typeface="Arial" panose="020B0604020202020204" pitchFamily="34" charset="0"/>
              </a:rPr>
              <a:t>Detect microcalcifications (Type I vs. II) as prognostic biomarkers</a:t>
            </a:r>
          </a:p>
          <a:p>
            <a:pPr marL="238125" indent="-238125">
              <a:spcBef>
                <a:spcPts val="0"/>
              </a:spcBef>
              <a:spcAft>
                <a:spcPts val="1200"/>
              </a:spcAft>
            </a:pPr>
            <a:r>
              <a:rPr lang="en-US" sz="3000" b="1" dirty="0">
                <a:solidFill>
                  <a:srgbClr val="353585"/>
                </a:solidFill>
                <a:latin typeface="Arial" panose="020B0604020202020204" pitchFamily="34" charset="0"/>
                <a:cs typeface="Arial" panose="020B0604020202020204" pitchFamily="34" charset="0"/>
              </a:rPr>
              <a:t>Multimodal Integration</a:t>
            </a:r>
            <a:br>
              <a:rPr lang="en-US" sz="3000" b="1" dirty="0">
                <a:solidFill>
                  <a:srgbClr val="0C7C84"/>
                </a:solidFill>
                <a:latin typeface="Arial" panose="020B0604020202020204" pitchFamily="34" charset="0"/>
                <a:ea typeface="Trebuchet MS" pitchFamily="34" charset="-122"/>
                <a:cs typeface="Arial" panose="020B0604020202020204" pitchFamily="34" charset="0"/>
              </a:rPr>
            </a:br>
            <a:r>
              <a:rPr lang="en-US" sz="3000" dirty="0">
                <a:solidFill>
                  <a:srgbClr val="3A3F47"/>
                </a:solidFill>
                <a:latin typeface="Arial" panose="020B0604020202020204" pitchFamily="34" charset="0"/>
                <a:ea typeface="Calibri" pitchFamily="34" charset="-122"/>
                <a:cs typeface="Arial" panose="020B0604020202020204" pitchFamily="34" charset="0"/>
              </a:rPr>
              <a:t>Combine morphology with molecular and genomic data</a:t>
            </a:r>
            <a:endParaRPr lang="en-US" sz="3000" dirty="0">
              <a:latin typeface="Arial" panose="020B0604020202020204" pitchFamily="34" charset="0"/>
              <a:cs typeface="Arial" panose="020B0604020202020204" pitchFamily="34" charset="0"/>
            </a:endParaRPr>
          </a:p>
          <a:p>
            <a:pPr marL="0" indent="0">
              <a:buNone/>
            </a:pPr>
            <a:endParaRPr lang="en-US" sz="1800" dirty="0"/>
          </a:p>
          <a:p>
            <a:pPr marL="0" indent="0">
              <a:buNone/>
            </a:pPr>
            <a:endParaRPr lang="en-US" sz="1800" dirty="0"/>
          </a:p>
        </p:txBody>
      </p:sp>
      <p:sp>
        <p:nvSpPr>
          <p:cNvPr id="15" name="Content Placeholder 2">
            <a:extLst>
              <a:ext uri="{FF2B5EF4-FFF2-40B4-BE49-F238E27FC236}">
                <a16:creationId xmlns:a16="http://schemas.microsoft.com/office/drawing/2014/main" id="{49407642-AA65-A1BB-2DF7-050FD5A45CD8}"/>
              </a:ext>
            </a:extLst>
          </p:cNvPr>
          <p:cNvSpPr txBox="1">
            <a:spLocks/>
          </p:cNvSpPr>
          <p:nvPr/>
        </p:nvSpPr>
        <p:spPr>
          <a:xfrm>
            <a:off x="480060" y="3581400"/>
            <a:ext cx="11826240" cy="1485900"/>
          </a:xfrm>
          <a:prstGeom prst="rect">
            <a:avLst/>
          </a:prstGeom>
        </p:spPr>
        <p:txBody>
          <a:bodyPr/>
          <a:lstStyle>
            <a:lvl1pPr marL="182880" indent="-182880" algn="l" defTabSz="457200"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0"/>
              </a:spcBef>
              <a:spcAft>
                <a:spcPts val="600"/>
              </a:spcAft>
            </a:pPr>
            <a:endParaRPr lang="en-US" sz="1800" b="1" noProof="1">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02EAE516-64A6-9E45-ED6C-57D04442B0D5}"/>
              </a:ext>
            </a:extLst>
          </p:cNvPr>
          <p:cNvSpPr txBox="1">
            <a:spLocks/>
          </p:cNvSpPr>
          <p:nvPr/>
        </p:nvSpPr>
        <p:spPr>
          <a:xfrm>
            <a:off x="152399" y="0"/>
            <a:ext cx="11887200" cy="609599"/>
          </a:xfrm>
          <a:prstGeom prst="rect">
            <a:avLst/>
          </a:prstGeom>
        </p:spPr>
        <p:txBody>
          <a:bodyPr vert="horz" wrap="none" lIns="0" tIns="0" rIns="0" bIns="0" rtlCol="0" anchor="ctr" anchorCtr="0">
            <a:no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r>
              <a:rPr lang="en-US" sz="3000" noProof="1"/>
              <a:t>Summary and Future Directions</a:t>
            </a:r>
          </a:p>
        </p:txBody>
      </p:sp>
      <p:grpSp>
        <p:nvGrpSpPr>
          <p:cNvPr id="5" name="Group 4">
            <a:extLst>
              <a:ext uri="{FF2B5EF4-FFF2-40B4-BE49-F238E27FC236}">
                <a16:creationId xmlns:a16="http://schemas.microsoft.com/office/drawing/2014/main" id="{611810D1-B0CF-50C1-7220-3E60F89248D8}"/>
              </a:ext>
            </a:extLst>
          </p:cNvPr>
          <p:cNvGrpSpPr/>
          <p:nvPr/>
        </p:nvGrpSpPr>
        <p:grpSpPr>
          <a:xfrm>
            <a:off x="558319" y="4335646"/>
            <a:ext cx="11075363" cy="1376680"/>
            <a:chOff x="863602" y="4973320"/>
            <a:chExt cx="10464798" cy="1376680"/>
          </a:xfrm>
        </p:grpSpPr>
        <p:sp>
          <p:nvSpPr>
            <p:cNvPr id="2" name="Shape 20">
              <a:extLst>
                <a:ext uri="{FF2B5EF4-FFF2-40B4-BE49-F238E27FC236}">
                  <a16:creationId xmlns:a16="http://schemas.microsoft.com/office/drawing/2014/main" id="{E5149C79-B751-3258-5E3D-B8DA5E27BCC6}"/>
                </a:ext>
              </a:extLst>
            </p:cNvPr>
            <p:cNvSpPr/>
            <p:nvPr/>
          </p:nvSpPr>
          <p:spPr>
            <a:xfrm>
              <a:off x="1461524" y="4973320"/>
              <a:ext cx="9310637" cy="1376680"/>
            </a:xfrm>
            <a:prstGeom prst="roundRect">
              <a:avLst>
                <a:gd name="adj" fmla="val 11429"/>
              </a:avLst>
            </a:prstGeom>
            <a:solidFill>
              <a:srgbClr val="0F1923"/>
            </a:solidFill>
            <a:ln/>
          </p:spPr>
          <p:txBody>
            <a:bodyPr/>
            <a:lstStyle/>
            <a:p>
              <a:endParaRPr lang="en-US" sz="3000">
                <a:latin typeface="Arial" panose="020B0604020202020204" pitchFamily="34" charset="0"/>
                <a:cs typeface="Arial" panose="020B0604020202020204" pitchFamily="34" charset="0"/>
              </a:endParaRPr>
            </a:p>
          </p:txBody>
        </p:sp>
        <p:sp>
          <p:nvSpPr>
            <p:cNvPr id="4" name="Text 21">
              <a:extLst>
                <a:ext uri="{FF2B5EF4-FFF2-40B4-BE49-F238E27FC236}">
                  <a16:creationId xmlns:a16="http://schemas.microsoft.com/office/drawing/2014/main" id="{D1EA6E91-08BA-FAD3-9C23-DEF427DD208F}"/>
                </a:ext>
              </a:extLst>
            </p:cNvPr>
            <p:cNvSpPr/>
            <p:nvPr/>
          </p:nvSpPr>
          <p:spPr>
            <a:xfrm>
              <a:off x="863602" y="4973320"/>
              <a:ext cx="10464798" cy="1376680"/>
            </a:xfrm>
            <a:prstGeom prst="rect">
              <a:avLst/>
            </a:prstGeom>
            <a:noFill/>
            <a:ln/>
          </p:spPr>
          <p:txBody>
            <a:bodyPr wrap="square" lIns="0" tIns="0" rIns="0" bIns="0" rtlCol="0" anchor="ctr"/>
            <a:lstStyle/>
            <a:p>
              <a:pPr marL="0" indent="0" algn="ctr">
                <a:buNone/>
              </a:pPr>
              <a:r>
                <a:rPr lang="en-US" sz="3000" i="1" dirty="0">
                  <a:solidFill>
                    <a:srgbClr val="A8B5C4"/>
                  </a:solidFill>
                  <a:latin typeface="Arial" panose="020B0604020202020204" pitchFamily="34" charset="0"/>
                  <a:ea typeface="Calibri" pitchFamily="34" charset="-122"/>
                  <a:cs typeface="Arial" panose="020B0604020202020204" pitchFamily="34" charset="0"/>
                </a:rPr>
                <a:t>"The goal was never to build another black box — </a:t>
              </a:r>
              <a:br>
                <a:rPr lang="en-US" sz="3000" i="1" dirty="0">
                  <a:solidFill>
                    <a:srgbClr val="A8B5C4"/>
                  </a:solidFill>
                  <a:latin typeface="Arial" panose="020B0604020202020204" pitchFamily="34" charset="0"/>
                  <a:ea typeface="Calibri" pitchFamily="34" charset="-122"/>
                  <a:cs typeface="Arial" panose="020B0604020202020204" pitchFamily="34" charset="0"/>
                </a:rPr>
              </a:br>
              <a:r>
                <a:rPr lang="en-US" sz="3000" i="1" dirty="0">
                  <a:solidFill>
                    <a:srgbClr val="A8B5C4"/>
                  </a:solidFill>
                  <a:latin typeface="Arial" panose="020B0604020202020204" pitchFamily="34" charset="0"/>
                  <a:ea typeface="Calibri" pitchFamily="34" charset="-122"/>
                  <a:cs typeface="Arial" panose="020B0604020202020204" pitchFamily="34" charset="0"/>
                </a:rPr>
                <a:t>it was to build a tool where pathologists can</a:t>
              </a:r>
              <a:br>
                <a:rPr lang="en-US" sz="3000" i="1" dirty="0">
                  <a:solidFill>
                    <a:srgbClr val="A8B5C4"/>
                  </a:solidFill>
                  <a:latin typeface="Arial" panose="020B0604020202020204" pitchFamily="34" charset="0"/>
                  <a:ea typeface="Calibri" pitchFamily="34" charset="-122"/>
                  <a:cs typeface="Arial" panose="020B0604020202020204" pitchFamily="34" charset="0"/>
                </a:rPr>
              </a:br>
              <a:r>
                <a:rPr lang="en-US" sz="3000" b="1" i="1" dirty="0">
                  <a:solidFill>
                    <a:srgbClr val="0C7C84"/>
                  </a:solidFill>
                  <a:latin typeface="Arial" panose="020B0604020202020204" pitchFamily="34" charset="0"/>
                  <a:ea typeface="Calibri" pitchFamily="34" charset="-122"/>
                  <a:cs typeface="Arial" panose="020B0604020202020204" pitchFamily="34" charset="0"/>
                </a:rPr>
                <a:t>see what the AI sees</a:t>
              </a:r>
              <a:r>
                <a:rPr lang="en-US" sz="3000" i="1" dirty="0">
                  <a:solidFill>
                    <a:srgbClr val="A8B5C4"/>
                  </a:solidFill>
                  <a:latin typeface="Arial" panose="020B0604020202020204" pitchFamily="34" charset="0"/>
                  <a:ea typeface="Calibri" pitchFamily="34" charset="-122"/>
                  <a:cs typeface="Arial" panose="020B0604020202020204" pitchFamily="34" charset="0"/>
                </a:rPr>
                <a:t>."</a:t>
              </a:r>
              <a:endParaRPr lang="en-US" sz="3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3124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A6C144-0512-70D4-2433-9168866834C1}"/>
              </a:ext>
            </a:extLst>
          </p:cNvPr>
          <p:cNvSpPr txBox="1"/>
          <p:nvPr/>
        </p:nvSpPr>
        <p:spPr>
          <a:xfrm>
            <a:off x="250723" y="848271"/>
            <a:ext cx="11356258"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Open-source Dataset, Code, Models are available on </a:t>
            </a:r>
          </a:p>
        </p:txBody>
      </p:sp>
      <p:pic>
        <p:nvPicPr>
          <p:cNvPr id="12" name="Picture 11" descr="A qr code with a few squares&#10;&#10;AI-generated content may be incorrect.">
            <a:extLst>
              <a:ext uri="{FF2B5EF4-FFF2-40B4-BE49-F238E27FC236}">
                <a16:creationId xmlns:a16="http://schemas.microsoft.com/office/drawing/2014/main" id="{E293A4AB-F47A-8605-33F1-3206F9B10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75" y="2313448"/>
            <a:ext cx="3175000" cy="3175000"/>
          </a:xfrm>
          <a:prstGeom prst="rect">
            <a:avLst/>
          </a:prstGeom>
        </p:spPr>
      </p:pic>
      <p:sp>
        <p:nvSpPr>
          <p:cNvPr id="14" name="TextBox 13">
            <a:extLst>
              <a:ext uri="{FF2B5EF4-FFF2-40B4-BE49-F238E27FC236}">
                <a16:creationId xmlns:a16="http://schemas.microsoft.com/office/drawing/2014/main" id="{320C19A1-B2E6-0235-F06D-9506A6A3EDE9}"/>
              </a:ext>
            </a:extLst>
          </p:cNvPr>
          <p:cNvSpPr txBox="1"/>
          <p:nvPr/>
        </p:nvSpPr>
        <p:spPr>
          <a:xfrm>
            <a:off x="1254024" y="5488448"/>
            <a:ext cx="2860775" cy="553998"/>
          </a:xfrm>
          <a:prstGeom prst="rect">
            <a:avLst/>
          </a:prstGeom>
          <a:noFill/>
        </p:spPr>
        <p:txBody>
          <a:bodyPr wrap="square">
            <a:spAutoFit/>
          </a:bodyPr>
          <a:lstStyle/>
          <a:p>
            <a:r>
              <a:rPr lang="en-US" sz="3000" dirty="0" err="1">
                <a:latin typeface="Arial" panose="020B0604020202020204" pitchFamily="34" charset="0"/>
                <a:cs typeface="Arial" panose="020B0604020202020204" pitchFamily="34" charset="0"/>
              </a:rPr>
              <a:t>nedcdata</a:t>
            </a:r>
            <a:r>
              <a:rPr lang="en-US" sz="3000" dirty="0" err="1"/>
              <a:t>.org</a:t>
            </a:r>
            <a:endParaRPr lang="en-US" sz="3000" dirty="0"/>
          </a:p>
        </p:txBody>
      </p:sp>
      <p:sp>
        <p:nvSpPr>
          <p:cNvPr id="16" name="TextBox 15">
            <a:extLst>
              <a:ext uri="{FF2B5EF4-FFF2-40B4-BE49-F238E27FC236}">
                <a16:creationId xmlns:a16="http://schemas.microsoft.com/office/drawing/2014/main" id="{589C2BD8-5A78-5C72-ABF8-844E048E146C}"/>
              </a:ext>
            </a:extLst>
          </p:cNvPr>
          <p:cNvSpPr txBox="1"/>
          <p:nvPr/>
        </p:nvSpPr>
        <p:spPr>
          <a:xfrm>
            <a:off x="6887498" y="5488448"/>
            <a:ext cx="3875138" cy="553998"/>
          </a:xfrm>
          <a:prstGeom prst="rect">
            <a:avLst/>
          </a:prstGeom>
          <a:noFill/>
        </p:spPr>
        <p:txBody>
          <a:bodyPr wrap="square">
            <a:spAutoFit/>
          </a:bodyPr>
          <a:lstStyle/>
          <a:p>
            <a:r>
              <a:rPr lang="en-US" sz="3000" dirty="0">
                <a:latin typeface="Arial" panose="020B0604020202020204" pitchFamily="34" charset="0"/>
                <a:cs typeface="Arial" panose="020B0604020202020204" pitchFamily="34" charset="0"/>
              </a:rPr>
              <a:t>i</a:t>
            </a:r>
            <a:r>
              <a:rPr lang="en-US" sz="3000">
                <a:latin typeface="Arial" panose="020B0604020202020204" pitchFamily="34" charset="0"/>
                <a:cs typeface="Arial" panose="020B0604020202020204" pitchFamily="34" charset="0"/>
              </a:rPr>
              <a:t>sip</a:t>
            </a:r>
            <a:r>
              <a:rPr lang="en-US" sz="3000" dirty="0" err="1">
                <a:latin typeface="Arial" panose="020B0604020202020204" pitchFamily="34" charset="0"/>
                <a:cs typeface="Arial" panose="020B0604020202020204" pitchFamily="34" charset="0"/>
              </a:rPr>
              <a:t>.piconepress.com</a:t>
            </a:r>
            <a:endParaRPr lang="en-US" sz="3000" dirty="0">
              <a:latin typeface="Arial" panose="020B0604020202020204" pitchFamily="34" charset="0"/>
              <a:cs typeface="Arial" panose="020B0604020202020204" pitchFamily="34" charset="0"/>
            </a:endParaRPr>
          </a:p>
        </p:txBody>
      </p:sp>
      <p:pic>
        <p:nvPicPr>
          <p:cNvPr id="18" name="Picture 17" descr="A qr code with a few squares&#10;&#10;AI-generated content may be incorrect.">
            <a:extLst>
              <a:ext uri="{FF2B5EF4-FFF2-40B4-BE49-F238E27FC236}">
                <a16:creationId xmlns:a16="http://schemas.microsoft.com/office/drawing/2014/main" id="{5006D6E9-DB89-03D6-3A08-70A2CEE78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074" y="2313448"/>
            <a:ext cx="3175000" cy="3175000"/>
          </a:xfrm>
          <a:prstGeom prst="rect">
            <a:avLst/>
          </a:prstGeom>
        </p:spPr>
      </p:pic>
      <p:sp>
        <p:nvSpPr>
          <p:cNvPr id="21" name="Title 1">
            <a:extLst>
              <a:ext uri="{FF2B5EF4-FFF2-40B4-BE49-F238E27FC236}">
                <a16:creationId xmlns:a16="http://schemas.microsoft.com/office/drawing/2014/main" id="{D2C87B47-FE0B-0447-9B89-D55E0E2758FD}"/>
              </a:ext>
            </a:extLst>
          </p:cNvPr>
          <p:cNvSpPr txBox="1">
            <a:spLocks/>
          </p:cNvSpPr>
          <p:nvPr/>
        </p:nvSpPr>
        <p:spPr>
          <a:xfrm>
            <a:off x="152399" y="0"/>
            <a:ext cx="11887200" cy="609599"/>
          </a:xfrm>
          <a:prstGeom prst="rect">
            <a:avLst/>
          </a:prstGeom>
        </p:spPr>
        <p:txBody>
          <a:bodyPr vert="horz" wrap="none" lIns="0" tIns="0" rIns="0" bIns="0" rtlCol="0" anchor="ctr" anchorCtr="0">
            <a:no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r>
              <a:rPr lang="en-US" sz="3000" noProof="1"/>
              <a:t>Dataset, Code and Models  </a:t>
            </a:r>
          </a:p>
        </p:txBody>
      </p:sp>
    </p:spTree>
    <p:extLst>
      <p:ext uri="{BB962C8B-B14F-4D97-AF65-F5344CB8AC3E}">
        <p14:creationId xmlns:p14="http://schemas.microsoft.com/office/powerpoint/2010/main" val="997391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6CB96-7745-8655-44E2-7802FFB7F7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A5221-DD01-3F36-50C1-CE5816F4C22B}"/>
              </a:ext>
            </a:extLst>
          </p:cNvPr>
          <p:cNvSpPr>
            <a:spLocks noGrp="1"/>
          </p:cNvSpPr>
          <p:nvPr>
            <p:ph type="title"/>
          </p:nvPr>
        </p:nvSpPr>
        <p:spPr>
          <a:xfrm>
            <a:off x="152399" y="0"/>
            <a:ext cx="11887201" cy="609600"/>
          </a:xfrm>
        </p:spPr>
        <p:txBody>
          <a:bodyPr/>
          <a:lstStyle/>
          <a:p>
            <a:r>
              <a:rPr lang="en-US" sz="3200" dirty="0"/>
              <a:t>Appendix </a:t>
            </a:r>
          </a:p>
        </p:txBody>
      </p:sp>
      <p:sp>
        <p:nvSpPr>
          <p:cNvPr id="5" name="TextBox 4">
            <a:extLst>
              <a:ext uri="{FF2B5EF4-FFF2-40B4-BE49-F238E27FC236}">
                <a16:creationId xmlns:a16="http://schemas.microsoft.com/office/drawing/2014/main" id="{46C24DD4-C289-795B-50AA-6BCACB5739F9}"/>
              </a:ext>
            </a:extLst>
          </p:cNvPr>
          <p:cNvSpPr txBox="1"/>
          <p:nvPr/>
        </p:nvSpPr>
        <p:spPr>
          <a:xfrm>
            <a:off x="152399" y="843677"/>
            <a:ext cx="6174659" cy="5262979"/>
          </a:xfrm>
          <a:prstGeom prst="rect">
            <a:avLst/>
          </a:prstGeom>
          <a:noFill/>
        </p:spPr>
        <p:txBody>
          <a:bodyPr wrap="square" rtlCol="0">
            <a:spAutoFit/>
          </a:bodyPr>
          <a:lstStyle/>
          <a:p>
            <a:pPr marL="285750" indent="-285750">
              <a:buFont typeface="Wingdings" pitchFamily="2" charset="2"/>
              <a:buChar char="§"/>
            </a:pPr>
            <a:r>
              <a:rPr lang="en-US" sz="2800" dirty="0"/>
              <a:t>WSI → Whole Slide Image</a:t>
            </a:r>
          </a:p>
          <a:p>
            <a:pPr marL="285750" indent="-285750">
              <a:buFont typeface="Wingdings" pitchFamily="2" charset="2"/>
              <a:buChar char="§"/>
            </a:pPr>
            <a:r>
              <a:rPr lang="en-US" sz="2800" dirty="0"/>
              <a:t>H&amp;E → Hematoxylin and Eosin (staining)</a:t>
            </a:r>
          </a:p>
          <a:p>
            <a:pPr marL="285750" indent="-285750">
              <a:buFont typeface="Wingdings" pitchFamily="2" charset="2"/>
              <a:buChar char="§"/>
            </a:pPr>
            <a:r>
              <a:rPr lang="en-US" sz="2800" dirty="0"/>
              <a:t>TUBR → Temple University Breast Repository (contextual dataset name)</a:t>
            </a:r>
          </a:p>
          <a:p>
            <a:pPr marL="285750" indent="-285750">
              <a:buFont typeface="Wingdings" pitchFamily="2" charset="2"/>
              <a:buChar char="§"/>
            </a:pPr>
            <a:r>
              <a:rPr lang="en-US" sz="2800" dirty="0"/>
              <a:t>FCBR → Fox Chase Breast Repository (contextual dataset name)</a:t>
            </a:r>
          </a:p>
          <a:p>
            <a:pPr marL="285750" indent="-285750">
              <a:buFont typeface="Wingdings" pitchFamily="2" charset="2"/>
              <a:buChar char="§"/>
            </a:pPr>
            <a:r>
              <a:rPr lang="en-US" sz="2800" dirty="0" err="1"/>
              <a:t>kNN</a:t>
            </a:r>
            <a:r>
              <a:rPr lang="en-US" sz="2800" dirty="0"/>
              <a:t> → k-Nearest Neighbors</a:t>
            </a:r>
          </a:p>
          <a:p>
            <a:pPr marL="285750" indent="-285750">
              <a:buFont typeface="Wingdings" pitchFamily="2" charset="2"/>
              <a:buChar char="§"/>
            </a:pPr>
            <a:r>
              <a:rPr lang="en-US" sz="2800" dirty="0"/>
              <a:t>MDICE → Modified Dice Coefficient</a:t>
            </a:r>
          </a:p>
          <a:p>
            <a:pPr marL="285750" indent="-285750">
              <a:buFont typeface="Wingdings" pitchFamily="2" charset="2"/>
              <a:buChar char="§"/>
            </a:pPr>
            <a:r>
              <a:rPr lang="en-US" sz="2800" dirty="0"/>
              <a:t>EB0 / EB7 → EfficientNet-B0 / EfficientNet-B7</a:t>
            </a:r>
          </a:p>
          <a:p>
            <a:pPr marL="285750" indent="-285750">
              <a:buFont typeface="Wingdings" pitchFamily="2" charset="2"/>
              <a:buChar char="§"/>
            </a:pPr>
            <a:r>
              <a:rPr lang="en-US" sz="2800" dirty="0"/>
              <a:t>GUI → Graphical User Interface</a:t>
            </a:r>
          </a:p>
        </p:txBody>
      </p:sp>
      <p:sp>
        <p:nvSpPr>
          <p:cNvPr id="8" name="TextBox 7">
            <a:extLst>
              <a:ext uri="{FF2B5EF4-FFF2-40B4-BE49-F238E27FC236}">
                <a16:creationId xmlns:a16="http://schemas.microsoft.com/office/drawing/2014/main" id="{3CB6549D-7CD2-A8E4-9B50-B069AD54B8AF}"/>
              </a:ext>
            </a:extLst>
          </p:cNvPr>
          <p:cNvSpPr txBox="1"/>
          <p:nvPr/>
        </p:nvSpPr>
        <p:spPr>
          <a:xfrm>
            <a:off x="6327058" y="846696"/>
            <a:ext cx="5687961" cy="3970318"/>
          </a:xfrm>
          <a:prstGeom prst="rect">
            <a:avLst/>
          </a:prstGeom>
          <a:noFill/>
        </p:spPr>
        <p:txBody>
          <a:bodyPr wrap="square" rtlCol="0">
            <a:spAutoFit/>
          </a:bodyPr>
          <a:lstStyle/>
          <a:p>
            <a:pPr marL="285750" indent="-285750">
              <a:buFont typeface="Wingdings" pitchFamily="2" charset="2"/>
              <a:buChar char="§"/>
            </a:pPr>
            <a:endParaRPr lang="en-US" sz="2800" dirty="0"/>
          </a:p>
          <a:p>
            <a:pPr marL="285750" indent="-285750">
              <a:buFont typeface="Wingdings" pitchFamily="2" charset="2"/>
              <a:buChar char="§"/>
            </a:pPr>
            <a:r>
              <a:rPr lang="en-US" sz="2800" dirty="0"/>
              <a:t>AI → Artificial Intelligence</a:t>
            </a:r>
          </a:p>
          <a:p>
            <a:pPr marL="285750" indent="-285750">
              <a:buFont typeface="Wingdings" pitchFamily="2" charset="2"/>
              <a:buChar char="§"/>
            </a:pPr>
            <a:r>
              <a:rPr lang="en-US" sz="2800" dirty="0"/>
              <a:t>NSF → National Science Foundation</a:t>
            </a:r>
          </a:p>
          <a:p>
            <a:pPr marL="285750" indent="-285750">
              <a:buFont typeface="Wingdings" pitchFamily="2" charset="2"/>
              <a:buChar char="§"/>
            </a:pPr>
            <a:r>
              <a:rPr lang="en-US" sz="2800" dirty="0"/>
              <a:t>NEBEC → Northeast Bioengineering Conference</a:t>
            </a:r>
          </a:p>
          <a:p>
            <a:pPr marL="285750" indent="-285750">
              <a:buFont typeface="Wingdings" pitchFamily="2" charset="2"/>
              <a:buChar char="§"/>
            </a:pPr>
            <a:r>
              <a:rPr lang="en-US" sz="2800" dirty="0"/>
              <a:t>SPMB → Signal Processing in Medicine and Biology Symposium</a:t>
            </a:r>
          </a:p>
          <a:p>
            <a:pPr marL="285750" indent="-285750">
              <a:buFont typeface="Wingdings" pitchFamily="2" charset="2"/>
              <a:buChar char="§"/>
            </a:pPr>
            <a:r>
              <a:rPr lang="en-US" sz="2800" dirty="0"/>
              <a:t>TB → Terabyte</a:t>
            </a:r>
          </a:p>
          <a:p>
            <a:pPr marL="285750" indent="-285750">
              <a:buFont typeface="Wingdings" pitchFamily="2" charset="2"/>
              <a:buChar char="§"/>
            </a:pPr>
            <a:r>
              <a:rPr lang="en-US" sz="2800" dirty="0"/>
              <a:t>GB → Gigabyte</a:t>
            </a:r>
          </a:p>
        </p:txBody>
      </p:sp>
    </p:spTree>
    <p:extLst>
      <p:ext uri="{BB962C8B-B14F-4D97-AF65-F5344CB8AC3E}">
        <p14:creationId xmlns:p14="http://schemas.microsoft.com/office/powerpoint/2010/main" val="825305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6E450-6CAC-C454-D2BA-94630DF71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567E7-D512-8FF2-5031-548A34227C11}"/>
              </a:ext>
            </a:extLst>
          </p:cNvPr>
          <p:cNvSpPr>
            <a:spLocks noGrp="1"/>
          </p:cNvSpPr>
          <p:nvPr>
            <p:ph type="title"/>
          </p:nvPr>
        </p:nvSpPr>
        <p:spPr>
          <a:xfrm>
            <a:off x="155448" y="0"/>
            <a:ext cx="11887200" cy="609600"/>
          </a:xfrm>
        </p:spPr>
        <p:txBody>
          <a:bodyPr lIns="0">
            <a:normAutofit/>
          </a:bodyPr>
          <a:lstStyle/>
          <a:p>
            <a:r>
              <a:rPr lang="en-US" sz="3200" noProof="1"/>
              <a:t>Acknowledgements</a:t>
            </a:r>
          </a:p>
        </p:txBody>
      </p:sp>
      <p:sp>
        <p:nvSpPr>
          <p:cNvPr id="4" name="TextBox 3">
            <a:extLst>
              <a:ext uri="{FF2B5EF4-FFF2-40B4-BE49-F238E27FC236}">
                <a16:creationId xmlns:a16="http://schemas.microsoft.com/office/drawing/2014/main" id="{24410C7F-E1ED-9D38-98C5-ABF937DFB9DE}"/>
              </a:ext>
            </a:extLst>
          </p:cNvPr>
          <p:cNvSpPr txBox="1"/>
          <p:nvPr/>
        </p:nvSpPr>
        <p:spPr>
          <a:xfrm>
            <a:off x="152400" y="876299"/>
            <a:ext cx="11887200" cy="5439157"/>
          </a:xfrm>
          <a:prstGeom prst="rect">
            <a:avLst/>
          </a:prstGeom>
          <a:noFill/>
        </p:spPr>
        <p:txBody>
          <a:bodyPr wrap="square" lIns="0" tIns="0" rIns="0" bIns="0">
            <a:noAutofit/>
          </a:bodyPr>
          <a:lstStyle>
            <a:defPPr>
              <a:defRPr lang="en-US"/>
            </a:defPPr>
            <a:lvl1pPr marL="228600" indent="-228600">
              <a:spcAft>
                <a:spcPts val="12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stStyle>
          <a:p>
            <a:r>
              <a:rPr lang="en-US" dirty="0">
                <a:solidFill>
                  <a:schemeClr val="tx1"/>
                </a:solidFill>
              </a:rPr>
              <a:t>This material is based on work supported by several organizations over the years, including the National Science Foundation (grants nos. CNS-1726188 and 1925494), the Temple University Catalytic Collaborative Funding Initiative and most recently by the Pennsylvania Breast Cancer Coalition Breast and Cervical Cancer Research Initiative. Any opinions, findings, and conclusions or recommendations expressed in this material are those of the author(s) and do not necessarily reflect the views of these organizations.</a:t>
            </a:r>
          </a:p>
          <a:p>
            <a:r>
              <a:rPr lang="en-US" noProof="1">
                <a:solidFill>
                  <a:schemeClr val="tx1"/>
                </a:solidFill>
              </a:rPr>
              <a:t>Many people have contributed to this work including (listed alphabetically):</a:t>
            </a:r>
          </a:p>
          <a:p>
            <a:pPr marL="579438" indent="-350838">
              <a:buFont typeface="Wingdings" pitchFamily="2" charset="2"/>
              <a:buChar char="q"/>
            </a:pPr>
            <a:r>
              <a:rPr lang="en-US" noProof="1">
                <a:solidFill>
                  <a:schemeClr val="tx1"/>
                </a:solidFill>
              </a:rPr>
              <a:t>Undergraduate Students: Maria Bagritsevich, Ben Doshna, Dmitry Hackel, Dylan Heathcote, Zoe Wevodau and several generations of annotators.</a:t>
            </a:r>
          </a:p>
          <a:p>
            <a:pPr marL="579438" indent="-350838">
              <a:buFont typeface="Wingdings" pitchFamily="2" charset="2"/>
              <a:buChar char="q"/>
            </a:pPr>
            <a:r>
              <a:rPr lang="en-US" noProof="1">
                <a:solidFill>
                  <a:schemeClr val="tx1"/>
                </a:solidFill>
              </a:rPr>
              <a:t>Graduate Students: Claudia Dumitrescu. Somayeh Seifi Shalamzari and Nabila Shawki</a:t>
            </a:r>
          </a:p>
          <a:p>
            <a:pPr marL="579438" indent="-350838">
              <a:buFont typeface="Wingdings" pitchFamily="2" charset="2"/>
              <a:buChar char="q"/>
            </a:pPr>
            <a:r>
              <a:rPr lang="en-US" noProof="1">
                <a:solidFill>
                  <a:schemeClr val="tx1"/>
                </a:solidFill>
              </a:rPr>
              <a:t>Medical Professionals: Many members of the Temple University Health System have contributed to this project including Denise Connolly, Tunde Farkas, Nirag Jhala, Yuri Persidsky and Chao Wu.</a:t>
            </a:r>
          </a:p>
        </p:txBody>
      </p:sp>
    </p:spTree>
    <p:extLst>
      <p:ext uri="{BB962C8B-B14F-4D97-AF65-F5344CB8AC3E}">
        <p14:creationId xmlns:p14="http://schemas.microsoft.com/office/powerpoint/2010/main" val="2421040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BF543-A77A-A95E-651B-B0571902BE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FB57AD-0D2D-10E5-CB6F-F9AAF108D591}"/>
              </a:ext>
            </a:extLst>
          </p:cNvPr>
          <p:cNvSpPr>
            <a:spLocks noGrp="1"/>
          </p:cNvSpPr>
          <p:nvPr>
            <p:ph type="title"/>
          </p:nvPr>
        </p:nvSpPr>
        <p:spPr>
          <a:xfrm>
            <a:off x="155448" y="0"/>
            <a:ext cx="11887200" cy="609600"/>
          </a:xfrm>
        </p:spPr>
        <p:txBody>
          <a:bodyPr lIns="0">
            <a:normAutofit/>
          </a:bodyPr>
          <a:lstStyle/>
          <a:p>
            <a:r>
              <a:rPr lang="en-US" sz="3200" noProof="1"/>
              <a:t>Selected References</a:t>
            </a:r>
          </a:p>
        </p:txBody>
      </p:sp>
      <p:sp>
        <p:nvSpPr>
          <p:cNvPr id="5" name="TextBox 4">
            <a:extLst>
              <a:ext uri="{FF2B5EF4-FFF2-40B4-BE49-F238E27FC236}">
                <a16:creationId xmlns:a16="http://schemas.microsoft.com/office/drawing/2014/main" id="{1C8897F1-4CA9-C5E3-D30D-9CA42282014F}"/>
              </a:ext>
            </a:extLst>
          </p:cNvPr>
          <p:cNvSpPr txBox="1"/>
          <p:nvPr/>
        </p:nvSpPr>
        <p:spPr>
          <a:xfrm>
            <a:off x="155448" y="685800"/>
            <a:ext cx="11884152" cy="5726874"/>
          </a:xfrm>
          <a:prstGeom prst="rect">
            <a:avLst/>
          </a:prstGeom>
          <a:noFill/>
        </p:spPr>
        <p:txBody>
          <a:bodyPr wrap="square" lIns="0" tIns="0" rIns="0" bIns="0">
            <a:noAutofit/>
          </a:bodyPr>
          <a:lstStyle/>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Hackel, D., Bagritsevich, M., Dumitrescu, C., Al Mamun, Md. A., Purba, S. A., Heathcote, D., Obeid, I., &amp; Picone, J. (2026). </a:t>
            </a:r>
            <a:r>
              <a:rPr lang="en-US" sz="1400" b="1" i="1" dirty="0">
                <a:latin typeface="Arial" panose="020B0604020202020204" pitchFamily="34" charset="0"/>
                <a:cs typeface="Arial" panose="020B0604020202020204" pitchFamily="34" charset="0"/>
              </a:rPr>
              <a:t>Enabling Microsegmentation: Digital Pathology Corpora for Advanced Model Development</a:t>
            </a:r>
            <a:r>
              <a:rPr lang="en-US" sz="1400" b="1" dirty="0">
                <a:latin typeface="Arial" panose="020B0604020202020204" pitchFamily="34" charset="0"/>
                <a:cs typeface="Arial" panose="020B0604020202020204" pitchFamily="34" charset="0"/>
              </a:rPr>
              <a:t>. In Signal Processing in Medicine and Biology: Applications of Artificial Intelligence in Medicine and Biology (Vol. 1, p. 50). Springer. </a:t>
            </a:r>
            <a:r>
              <a:rPr lang="en-US" sz="1400" b="1" dirty="0" err="1">
                <a:latin typeface="Arial" panose="020B0604020202020204" pitchFamily="34" charset="0"/>
                <a:cs typeface="Arial" panose="020B0604020202020204" pitchFamily="34" charset="0"/>
              </a:rPr>
              <a:t>url</a:t>
            </a:r>
            <a:r>
              <a:rPr lang="en-US" sz="1400" b="1" dirty="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https://isip.piconepress.com/publications/book_sections/2026/springer/</a:t>
            </a:r>
            <a:r>
              <a:rPr lang="en-US" sz="1400" b="1" i="1" dirty="0" err="1">
                <a:latin typeface="Arial" panose="020B0604020202020204" pitchFamily="34" charset="0"/>
                <a:cs typeface="Arial" panose="020B0604020202020204" pitchFamily="34" charset="0"/>
              </a:rPr>
              <a:t>dpath</a:t>
            </a:r>
            <a:r>
              <a:rPr lang="en-US" sz="1400" b="1" i="1" dirty="0">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Al Mamun, A., Purba, S., Obeid, I., &amp; Picone, J. (2026). Automated Interpretation and Visualization in Digital Pathology. </a:t>
            </a:r>
            <a:r>
              <a:rPr lang="en-US" sz="1400" b="1" i="1" dirty="0">
                <a:latin typeface="Arial" panose="020B0604020202020204" pitchFamily="34" charset="0"/>
                <a:cs typeface="Arial" panose="020B0604020202020204" pitchFamily="34" charset="0"/>
              </a:rPr>
              <a:t>Proc. of the North-east Bioengineering Conf. (NEBEC), 1–3. </a:t>
            </a:r>
            <a:r>
              <a:rPr lang="en-US" sz="1400" b="1" dirty="0" err="1">
                <a:latin typeface="Arial" panose="020B0604020202020204" pitchFamily="34" charset="0"/>
                <a:cs typeface="Arial" panose="020B0604020202020204" pitchFamily="34" charset="0"/>
              </a:rPr>
              <a:t>url</a:t>
            </a:r>
            <a:r>
              <a:rPr lang="en-US" sz="1400" b="1" dirty="0">
                <a:latin typeface="Arial" panose="020B0604020202020204" pitchFamily="34" charset="0"/>
                <a:cs typeface="Arial" panose="020B0604020202020204" pitchFamily="34" charset="0"/>
              </a:rPr>
              <a:t>:</a:t>
            </a:r>
            <a:r>
              <a:rPr lang="en-US" sz="1400" b="1" i="1" dirty="0">
                <a:latin typeface="Arial" panose="020B0604020202020204" pitchFamily="34" charset="0"/>
                <a:cs typeface="Arial" panose="020B0604020202020204" pitchFamily="34" charset="0"/>
              </a:rPr>
              <a:t> https://isip.piconepress.com/publications/conference_presentations/2026/nebec/dpath.</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Dumitrescu, C., Hackel, D., Obeid, I., &amp; Picone, J. (2025). Crystallization Signatures as Predictive Biomarkers in Histopathology. Proceedings of the </a:t>
            </a:r>
            <a:r>
              <a:rPr lang="en-US" sz="1400" b="1" i="1" dirty="0">
                <a:latin typeface="Arial" panose="020B0604020202020204" pitchFamily="34" charset="0"/>
                <a:cs typeface="Arial" panose="020B0604020202020204" pitchFamily="34" charset="0"/>
              </a:rPr>
              <a:t>IEEE Signal Processing in Medicine and Biology Symposium (SPMB)</a:t>
            </a:r>
            <a:r>
              <a:rPr lang="en-US" sz="1400" b="1" dirty="0">
                <a:latin typeface="Arial" panose="020B0604020202020204" pitchFamily="34" charset="0"/>
                <a:cs typeface="Arial" panose="020B0604020202020204" pitchFamily="34" charset="0"/>
              </a:rPr>
              <a:t>, 1, 1–6. doi: </a:t>
            </a:r>
            <a:r>
              <a:rPr lang="en-US" sz="1400" b="1" i="1" dirty="0">
                <a:latin typeface="Arial" panose="020B0604020202020204" pitchFamily="34" charset="0"/>
                <a:cs typeface="Arial" panose="020B0604020202020204" pitchFamily="34" charset="0"/>
              </a:rPr>
              <a:t>10.1109/SPMB67169.2025.11345371</a:t>
            </a:r>
            <a:r>
              <a:rPr lang="en-US" sz="1400" b="1"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Bagritsevich, M., Hackel, D., Obeid, I., &amp; Picone, J. (2024). Annotation of the Fox Chase Cancer Center Digital Pathology Corpus. </a:t>
            </a:r>
            <a:r>
              <a:rPr lang="en-US" sz="1400" b="1" i="1" dirty="0">
                <a:latin typeface="Arial" panose="020B0604020202020204" pitchFamily="34" charset="0"/>
                <a:cs typeface="Arial" panose="020B0604020202020204" pitchFamily="34" charset="0"/>
              </a:rPr>
              <a:t>Proceedings of the IEEE Signal Processing in Medicine and Biology Symposium</a:t>
            </a:r>
            <a:r>
              <a:rPr lang="en-US" sz="1400" b="1" dirty="0">
                <a:latin typeface="Arial" panose="020B0604020202020204" pitchFamily="34" charset="0"/>
                <a:cs typeface="Arial" panose="020B0604020202020204" pitchFamily="34" charset="0"/>
              </a:rPr>
              <a:t>, 1–4. doi: </a:t>
            </a:r>
            <a:r>
              <a:rPr lang="en-US" sz="1400" b="1" i="1" dirty="0">
                <a:latin typeface="Arial" panose="020B0604020202020204" pitchFamily="34" charset="0"/>
                <a:cs typeface="Arial" panose="020B0604020202020204" pitchFamily="34" charset="0"/>
              </a:rPr>
              <a:t>10.1109/SPMB62441.2024.10842255</a:t>
            </a:r>
            <a:r>
              <a:rPr lang="en-US" sz="1400" b="1" dirty="0">
                <a:latin typeface="Arial" panose="020B0604020202020204" pitchFamily="34" charset="0"/>
                <a:cs typeface="Arial" panose="020B0604020202020204" pitchFamily="34" charset="0"/>
              </a:rPr>
              <a:t>.</a:t>
            </a:r>
          </a:p>
          <a:p>
            <a:pPr marL="285750" lvl="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Shalamzari, S. S., Bagritsevich, M., Melles, Anne-Mai, Obeid, I., Picone, J., Connolly, D., Wu, C., Brown, B., James, J., Gong, Y., &amp; Wu, H. (2023). Big Data Resources for Digital Pathology. </a:t>
            </a:r>
            <a:r>
              <a:rPr lang="en-US" sz="1400" b="1" i="1" dirty="0">
                <a:latin typeface="Arial" panose="020B0604020202020204" pitchFamily="34" charset="0"/>
                <a:cs typeface="Arial" panose="020B0604020202020204" pitchFamily="34" charset="0"/>
              </a:rPr>
              <a:t>Proceedings of the IEEE Signal Processing in Medicine and Biology Symposium (SPMB)</a:t>
            </a:r>
            <a:r>
              <a:rPr lang="en-US" sz="1400" b="1" dirty="0">
                <a:latin typeface="Arial" panose="020B0604020202020204" pitchFamily="34" charset="0"/>
                <a:cs typeface="Arial" panose="020B0604020202020204" pitchFamily="34" charset="0"/>
              </a:rPr>
              <a:t>, 1–19. doi: </a:t>
            </a:r>
            <a:r>
              <a:rPr lang="en-US" sz="1400" b="1" i="1" dirty="0">
                <a:latin typeface="Arial" panose="020B0604020202020204" pitchFamily="34" charset="0"/>
                <a:cs typeface="Arial" panose="020B0604020202020204" pitchFamily="34" charset="0"/>
              </a:rPr>
              <a:t>10.1109/SPMB59478.2023.10372721.</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Simons, J., Wevodau, Z., Doshna, B., Obeid, I., &amp; Picone, J. (2021). The Temple University Hospital DPATH Corpus: Annotation Guidelines (p. 18). Temple University. </a:t>
            </a:r>
            <a:r>
              <a:rPr lang="en-US" sz="1400" b="1" dirty="0" err="1">
                <a:latin typeface="Arial" panose="020B0604020202020204" pitchFamily="34" charset="0"/>
                <a:cs typeface="Arial" panose="020B0604020202020204" pitchFamily="34" charset="0"/>
              </a:rPr>
              <a:t>url</a:t>
            </a:r>
            <a:r>
              <a:rPr lang="en-US" sz="1400" b="1" dirty="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https://</a:t>
            </a:r>
            <a:r>
              <a:rPr lang="en-US" sz="1400" b="1" i="1" dirty="0" err="1">
                <a:latin typeface="Arial" panose="020B0604020202020204" pitchFamily="34" charset="0"/>
                <a:cs typeface="Arial" panose="020B0604020202020204" pitchFamily="34" charset="0"/>
              </a:rPr>
              <a:t>isip.piconepress.com</a:t>
            </a:r>
            <a:r>
              <a:rPr lang="en-US" sz="1400" b="1" i="1" dirty="0">
                <a:latin typeface="Arial" panose="020B0604020202020204" pitchFamily="34" charset="0"/>
                <a:cs typeface="Arial" panose="020B0604020202020204" pitchFamily="34" charset="0"/>
              </a:rPr>
              <a:t>/publications/reports/2021/</a:t>
            </a:r>
            <a:r>
              <a:rPr lang="en-US" sz="1400" b="1" i="1" dirty="0" err="1">
                <a:latin typeface="Arial" panose="020B0604020202020204" pitchFamily="34" charset="0"/>
                <a:cs typeface="Arial" panose="020B0604020202020204" pitchFamily="34" charset="0"/>
              </a:rPr>
              <a:t>tuh_dpath</a:t>
            </a:r>
            <a:r>
              <a:rPr lang="en-US" sz="1400" b="1" i="1" dirty="0">
                <a:latin typeface="Arial" panose="020B0604020202020204" pitchFamily="34" charset="0"/>
                <a:cs typeface="Arial" panose="020B0604020202020204" pitchFamily="34" charset="0"/>
              </a:rPr>
              <a:t>/annotations/</a:t>
            </a:r>
            <a:r>
              <a:rPr lang="en-US" sz="1400" b="1"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Doshna, B., Wevodau, Z., Jhala, N., Akhtar, I., Obeid, I., &amp; Picone, J. (2021). The Temple University Digital Pathology Corpus: The Breast Tissue Subset. In I. Obeid, I. Selesnick, &amp; J. Picone (Eds.), </a:t>
            </a:r>
            <a:r>
              <a:rPr lang="en-US" sz="1400" b="1" i="1" dirty="0">
                <a:latin typeface="Arial" panose="020B0604020202020204" pitchFamily="34" charset="0"/>
                <a:cs typeface="Arial" panose="020B0604020202020204" pitchFamily="34" charset="0"/>
              </a:rPr>
              <a:t>Proceedings of the IEEE Signal Processing in Medicine and Biology Symposium (SPMB)</a:t>
            </a:r>
            <a:r>
              <a:rPr lang="en-US" sz="1400" b="1" dirty="0">
                <a:latin typeface="Arial" panose="020B0604020202020204" pitchFamily="34" charset="0"/>
                <a:cs typeface="Arial" panose="020B0604020202020204" pitchFamily="34" charset="0"/>
              </a:rPr>
              <a:t> (pp. 1–3). IEEE. doi: https://</a:t>
            </a:r>
            <a:r>
              <a:rPr lang="en-US" sz="1400" b="1" dirty="0" err="1">
                <a:latin typeface="Arial" panose="020B0604020202020204" pitchFamily="34" charset="0"/>
                <a:cs typeface="Arial" panose="020B0604020202020204" pitchFamily="34" charset="0"/>
              </a:rPr>
              <a:t>doi.org</a:t>
            </a:r>
            <a:r>
              <a:rPr lang="en-US" sz="1400" b="1" dirty="0">
                <a:latin typeface="Arial" panose="020B0604020202020204" pitchFamily="34" charset="0"/>
                <a:cs typeface="Arial" panose="020B0604020202020204" pitchFamily="34" charset="0"/>
              </a:rPr>
              <a:t>/10.1109/SPMB52430.2021.9672275.</a:t>
            </a:r>
          </a:p>
          <a:p>
            <a:pPr marL="285750" lvl="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Shawki, N., Shadhin, M. G. M., Elseify, T., Jakielaszek, L., Farkas, T., Persidsky, Y., Jhala, N., Obeid, I., &amp; Picone, J. (2020). The Temple University Digital Pathology Corpus. In I. Obeid, I. Selesnick, &amp; J. Picone (Eds.), </a:t>
            </a:r>
            <a:r>
              <a:rPr lang="en-US" sz="1400" b="1" i="1" dirty="0">
                <a:latin typeface="Arial" panose="020B0604020202020204" pitchFamily="34" charset="0"/>
                <a:cs typeface="Arial" panose="020B0604020202020204" pitchFamily="34" charset="0"/>
              </a:rPr>
              <a:t>Signal Processing in Medicine and Biology: Emerging Trends in Research and Applications </a:t>
            </a:r>
            <a:r>
              <a:rPr lang="en-US" sz="1400" b="1" dirty="0">
                <a:latin typeface="Arial" panose="020B0604020202020204" pitchFamily="34" charset="0"/>
                <a:cs typeface="Arial" panose="020B0604020202020204" pitchFamily="34" charset="0"/>
              </a:rPr>
              <a:t>(1st ed., pp. 67–104). doi: </a:t>
            </a:r>
            <a:r>
              <a:rPr lang="en-US" sz="1400" b="1" i="1" dirty="0">
                <a:latin typeface="Arial" panose="020B0604020202020204" pitchFamily="34" charset="0"/>
                <a:cs typeface="Arial" panose="020B0604020202020204" pitchFamily="34" charset="0"/>
              </a:rPr>
              <a:t>10.1007/978-3-030-36844-9</a:t>
            </a:r>
            <a:r>
              <a:rPr lang="en-US" sz="1400" b="1"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Hunt, I., Husain, S., Simons, J., Obeid, I., &amp; Picone, J. (2019). Recent Advances in the Temple University Digital Pathology Corpus. I. Obeid &amp; J. Picone (Eds.), </a:t>
            </a:r>
            <a:r>
              <a:rPr lang="en-US" sz="1400" b="1" i="1" dirty="0">
                <a:latin typeface="Arial" panose="020B0604020202020204" pitchFamily="34" charset="0"/>
                <a:cs typeface="Arial" panose="020B0604020202020204" pitchFamily="34" charset="0"/>
              </a:rPr>
              <a:t>Proceedings of the IEEE Signal Processing in Medicine and Biology Symposium (SPMB)</a:t>
            </a:r>
            <a:r>
              <a:rPr lang="en-US" sz="1400" b="1" dirty="0">
                <a:latin typeface="Arial" panose="020B0604020202020204" pitchFamily="34" charset="0"/>
                <a:cs typeface="Arial" panose="020B0604020202020204" pitchFamily="34" charset="0"/>
              </a:rPr>
              <a:t> (pp. 1-4). doi: </a:t>
            </a:r>
            <a:r>
              <a:rPr lang="en-US" sz="1400" b="1" i="1" dirty="0">
                <a:latin typeface="Arial" panose="020B0604020202020204" pitchFamily="34" charset="0"/>
                <a:cs typeface="Arial" panose="020B0604020202020204" pitchFamily="34" charset="0"/>
              </a:rPr>
              <a:t>10.1109/SPMB47826.2019.9037859</a:t>
            </a:r>
            <a:r>
              <a:rPr lang="en-US" sz="1400" b="1" dirty="0">
                <a:latin typeface="Arial" panose="020B0604020202020204" pitchFamily="34" charset="0"/>
                <a:cs typeface="Arial" panose="020B0604020202020204" pitchFamily="34" charset="0"/>
              </a:rPr>
              <a:t>.</a:t>
            </a:r>
            <a:endParaRPr lang="en-US" dirty="0">
              <a:effectLst/>
            </a:endParaRPr>
          </a:p>
        </p:txBody>
      </p:sp>
    </p:spTree>
    <p:extLst>
      <p:ext uri="{BB962C8B-B14F-4D97-AF65-F5344CB8AC3E}">
        <p14:creationId xmlns:p14="http://schemas.microsoft.com/office/powerpoint/2010/main" val="1260870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83285-6E80-6378-24CB-08236B1133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759EB9-FFA2-7120-624F-8F02C71CD469}"/>
              </a:ext>
            </a:extLst>
          </p:cNvPr>
          <p:cNvSpPr>
            <a:spLocks noGrp="1"/>
          </p:cNvSpPr>
          <p:nvPr>
            <p:ph type="title"/>
          </p:nvPr>
        </p:nvSpPr>
        <p:spPr>
          <a:xfrm>
            <a:off x="152400" y="0"/>
            <a:ext cx="11887200" cy="609600"/>
          </a:xfrm>
        </p:spPr>
        <p:txBody>
          <a:bodyPr lIns="0">
            <a:noAutofit/>
          </a:bodyPr>
          <a:lstStyle/>
          <a:p>
            <a:r>
              <a:rPr lang="en-US" sz="3200" noProof="1"/>
              <a:t>A Demonstration Video</a:t>
            </a:r>
          </a:p>
        </p:txBody>
      </p:sp>
      <p:pic>
        <p:nvPicPr>
          <p:cNvPr id="4" name="Picture 3" descr="A screenshot of the PABCC web site that includes a video of our demonstration system.">
            <a:hlinkClick r:id="rId3"/>
            <a:extLst>
              <a:ext uri="{FF2B5EF4-FFF2-40B4-BE49-F238E27FC236}">
                <a16:creationId xmlns:a16="http://schemas.microsoft.com/office/drawing/2014/main" id="{DB0AC768-F2A1-924D-3833-A8E91E4B1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488" y="771144"/>
            <a:ext cx="8662416" cy="56483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5686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E16F6A-C02F-AC60-E34F-E18E3C1FAC16}"/>
              </a:ext>
            </a:extLst>
          </p:cNvPr>
          <p:cNvSpPr>
            <a:spLocks noGrp="1"/>
          </p:cNvSpPr>
          <p:nvPr>
            <p:ph type="title"/>
          </p:nvPr>
        </p:nvSpPr>
        <p:spPr>
          <a:xfrm>
            <a:off x="155448" y="-1"/>
            <a:ext cx="11887200" cy="593725"/>
          </a:xfrm>
        </p:spPr>
        <p:txBody>
          <a:bodyPr lIns="0"/>
          <a:lstStyle/>
          <a:p>
            <a:r>
              <a:rPr lang="en-US" sz="3200" noProof="1"/>
              <a:t>Conflict of Interest Disclosure</a:t>
            </a:r>
          </a:p>
        </p:txBody>
      </p:sp>
      <p:sp>
        <p:nvSpPr>
          <p:cNvPr id="2" name="Text 4">
            <a:extLst>
              <a:ext uri="{FF2B5EF4-FFF2-40B4-BE49-F238E27FC236}">
                <a16:creationId xmlns:a16="http://schemas.microsoft.com/office/drawing/2014/main" id="{4548E277-815A-FFA5-FE4A-78E4FE5FD749}"/>
              </a:ext>
            </a:extLst>
          </p:cNvPr>
          <p:cNvSpPr/>
          <p:nvPr/>
        </p:nvSpPr>
        <p:spPr>
          <a:xfrm>
            <a:off x="152400" y="870857"/>
            <a:ext cx="11887200" cy="4747623"/>
          </a:xfrm>
          <a:prstGeom prst="rect">
            <a:avLst/>
          </a:prstGeom>
          <a:noFill/>
          <a:ln/>
        </p:spPr>
        <p:txBody>
          <a:bodyPr wrap="square" lIns="0" tIns="0" rIns="0" bIns="0" rtlCol="0" anchor="t" anchorCtr="0"/>
          <a:lstStyle/>
          <a:p>
            <a:pPr>
              <a:spcAft>
                <a:spcPts val="4800"/>
              </a:spcAft>
            </a:pPr>
            <a:r>
              <a:rPr lang="en-US" sz="3000" b="1" noProof="1">
                <a:latin typeface="Arial" panose="020B0604020202020204" pitchFamily="34" charset="0"/>
                <a:cs typeface="Arial" panose="020B0604020202020204" pitchFamily="34" charset="0"/>
              </a:rPr>
              <a:t>The authors have nothing to disclose.</a:t>
            </a:r>
          </a:p>
          <a:p>
            <a:pPr marL="0" indent="0">
              <a:buNone/>
            </a:pPr>
            <a:r>
              <a:rPr lang="en-US" sz="3000" b="1" dirty="0">
                <a:solidFill>
                  <a:schemeClr val="tx1">
                    <a:lumMod val="50000"/>
                    <a:lumOff val="50000"/>
                  </a:schemeClr>
                </a:solidFill>
                <a:latin typeface="Arial" panose="020B0604020202020204" pitchFamily="34" charset="0"/>
                <a:cs typeface="Arial" panose="020B0604020202020204" pitchFamily="34" charset="0"/>
              </a:rPr>
              <a:t>This work was supported by the National Science Foundation (grants 2211841,1726188, 1925494), the Temple University Catalytic Collaborative Funding Initiative, and the PA Breast Cancer Coalition.</a:t>
            </a:r>
          </a:p>
        </p:txBody>
      </p:sp>
    </p:spTree>
    <p:extLst>
      <p:ext uri="{BB962C8B-B14F-4D97-AF65-F5344CB8AC3E}">
        <p14:creationId xmlns:p14="http://schemas.microsoft.com/office/powerpoint/2010/main" val="513713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47700-7039-E270-14DF-34768C406FE3}"/>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37F8884-BDFE-FDA3-7BDE-0C92A587E3DD}"/>
              </a:ext>
            </a:extLst>
          </p:cNvPr>
          <p:cNvSpPr>
            <a:spLocks noGrp="1"/>
          </p:cNvSpPr>
          <p:nvPr>
            <p:ph idx="1"/>
          </p:nvPr>
        </p:nvSpPr>
        <p:spPr>
          <a:xfrm>
            <a:off x="6292516" y="1309326"/>
            <a:ext cx="5747084" cy="3077766"/>
          </a:xfrm>
          <a:noFill/>
        </p:spPr>
        <p:txBody>
          <a:bodyPr wrap="square" lIns="0" tIns="0" rIns="0" bIns="0">
            <a:spAutoFit/>
          </a:bodyPr>
          <a:lstStyle/>
          <a:p>
            <a:pPr marL="288925" indent="-288925">
              <a:spcBef>
                <a:spcPts val="0"/>
              </a:spcBef>
              <a:spcAft>
                <a:spcPts val="1200"/>
              </a:spcAft>
              <a:buFont typeface="Arial" panose="020B0604020202020204" pitchFamily="34" charset="0"/>
              <a:buChar char="•"/>
            </a:pPr>
            <a:r>
              <a:rPr lang="en-US" sz="3000" b="1" dirty="0">
                <a:solidFill>
                  <a:srgbClr val="1A1A1A"/>
                </a:solidFill>
                <a:latin typeface="Arial" panose="020B0604020202020204" pitchFamily="34" charset="0"/>
                <a:ea typeface="Calibri" pitchFamily="34" charset="-122"/>
                <a:cs typeface="Arial" panose="020B0604020202020204" pitchFamily="34" charset="0"/>
              </a:rPr>
              <a:t>1 WSI: 50K x 50K pixels</a:t>
            </a:r>
            <a:br>
              <a:rPr lang="en-US" sz="3000" b="1" dirty="0">
                <a:solidFill>
                  <a:srgbClr val="1A1A1A"/>
                </a:solidFill>
                <a:latin typeface="Arial" panose="020B0604020202020204" pitchFamily="34" charset="0"/>
                <a:ea typeface="Calibri" pitchFamily="34" charset="-122"/>
                <a:cs typeface="Arial" panose="020B0604020202020204" pitchFamily="34" charset="0"/>
              </a:rPr>
            </a:br>
            <a:r>
              <a:rPr lang="en-US" sz="3000" dirty="0">
                <a:solidFill>
                  <a:srgbClr val="6B7280"/>
                </a:solidFill>
                <a:latin typeface="Arial" panose="020B0604020202020204" pitchFamily="34" charset="0"/>
                <a:ea typeface="Calibri" pitchFamily="34" charset="-122"/>
                <a:cs typeface="Arial" panose="020B0604020202020204" pitchFamily="34" charset="0"/>
              </a:rPr>
              <a:t>~2.5 billion pixels per image</a:t>
            </a:r>
            <a:endParaRPr lang="en-US" sz="3000" dirty="0">
              <a:latin typeface="Arial" panose="020B0604020202020204" pitchFamily="34" charset="0"/>
              <a:cs typeface="Arial" panose="020B0604020202020204" pitchFamily="34" charset="0"/>
            </a:endParaRPr>
          </a:p>
          <a:p>
            <a:pPr marL="288925" indent="-288925">
              <a:spcBef>
                <a:spcPts val="0"/>
              </a:spcBef>
              <a:spcAft>
                <a:spcPts val="1200"/>
              </a:spcAft>
              <a:buFont typeface="Arial" panose="020B0604020202020204" pitchFamily="34" charset="0"/>
              <a:buChar char="•"/>
            </a:pPr>
            <a:r>
              <a:rPr lang="en-US" sz="3000" b="1" dirty="0">
                <a:solidFill>
                  <a:srgbClr val="1A1A1A"/>
                </a:solidFill>
                <a:latin typeface="Arial" panose="020B0604020202020204" pitchFamily="34" charset="0"/>
                <a:ea typeface="Calibri" pitchFamily="34" charset="-122"/>
                <a:cs typeface="Arial" panose="020B0604020202020204" pitchFamily="34" charset="0"/>
              </a:rPr>
              <a:t>~2% of tissue is annotated</a:t>
            </a:r>
            <a:br>
              <a:rPr lang="en-US" sz="3000" b="1" dirty="0">
                <a:solidFill>
                  <a:srgbClr val="1A1A1A"/>
                </a:solidFill>
                <a:latin typeface="Arial" panose="020B0604020202020204" pitchFamily="34" charset="0"/>
                <a:ea typeface="Calibri" pitchFamily="34" charset="-122"/>
                <a:cs typeface="Arial" panose="020B0604020202020204" pitchFamily="34" charset="0"/>
              </a:rPr>
            </a:br>
            <a:r>
              <a:rPr lang="en-US" sz="3000" dirty="0">
                <a:solidFill>
                  <a:srgbClr val="6B7280"/>
                </a:solidFill>
                <a:latin typeface="Arial" panose="020B0604020202020204" pitchFamily="34" charset="0"/>
                <a:ea typeface="Calibri" pitchFamily="34" charset="-122"/>
                <a:cs typeface="Arial" panose="020B0604020202020204" pitchFamily="34" charset="0"/>
              </a:rPr>
              <a:t>Extreme class imbalance</a:t>
            </a:r>
            <a:endParaRPr lang="en-US" sz="3000" dirty="0">
              <a:latin typeface="Arial" panose="020B0604020202020204" pitchFamily="34" charset="0"/>
              <a:cs typeface="Arial" panose="020B0604020202020204" pitchFamily="34" charset="0"/>
            </a:endParaRPr>
          </a:p>
          <a:p>
            <a:pPr marL="288925" indent="-288925">
              <a:spcBef>
                <a:spcPts val="0"/>
              </a:spcBef>
              <a:spcAft>
                <a:spcPts val="1200"/>
              </a:spcAft>
              <a:buFont typeface="Arial" panose="020B0604020202020204" pitchFamily="34" charset="0"/>
              <a:buChar char="•"/>
            </a:pPr>
            <a:r>
              <a:rPr lang="en-US" sz="3000" b="1" dirty="0">
                <a:solidFill>
                  <a:srgbClr val="1A1A1A"/>
                </a:solidFill>
                <a:latin typeface="Arial" panose="020B0604020202020204" pitchFamily="34" charset="0"/>
                <a:ea typeface="Calibri" pitchFamily="34" charset="-122"/>
                <a:cs typeface="Arial" panose="020B0604020202020204" pitchFamily="34" charset="0"/>
              </a:rPr>
              <a:t>Caseloads up 25%</a:t>
            </a:r>
            <a:br>
              <a:rPr lang="en-US" sz="3000" b="1" dirty="0">
                <a:latin typeface="Arial" panose="020B0604020202020204" pitchFamily="34" charset="0"/>
                <a:cs typeface="Arial" panose="020B0604020202020204" pitchFamily="34" charset="0"/>
              </a:rPr>
            </a:br>
            <a:r>
              <a:rPr lang="en-US" sz="3000" dirty="0">
                <a:solidFill>
                  <a:srgbClr val="6B7280"/>
                </a:solidFill>
                <a:latin typeface="Arial" panose="020B0604020202020204" pitchFamily="34" charset="0"/>
                <a:cs typeface="Arial" panose="020B0604020202020204" pitchFamily="34" charset="0"/>
              </a:rPr>
              <a:t>W</a:t>
            </a:r>
            <a:r>
              <a:rPr lang="en-US" sz="3000" dirty="0">
                <a:solidFill>
                  <a:srgbClr val="6B7280"/>
                </a:solidFill>
                <a:latin typeface="Arial" panose="020B0604020202020204" pitchFamily="34" charset="0"/>
                <a:ea typeface="Calibri" pitchFamily="34" charset="-122"/>
                <a:cs typeface="Arial" panose="020B0604020202020204" pitchFamily="34" charset="0"/>
              </a:rPr>
              <a:t>orkforce not keeping pace</a:t>
            </a:r>
            <a:endParaRPr lang="en-US" sz="30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B512B3B1-E650-5AEA-8AD1-68C57D3A126F}"/>
              </a:ext>
            </a:extLst>
          </p:cNvPr>
          <p:cNvSpPr>
            <a:spLocks noGrp="1"/>
          </p:cNvSpPr>
          <p:nvPr>
            <p:ph type="title"/>
          </p:nvPr>
        </p:nvSpPr>
        <p:spPr>
          <a:xfrm>
            <a:off x="155448" y="0"/>
            <a:ext cx="11887200" cy="599439"/>
          </a:xfrm>
        </p:spPr>
        <p:txBody>
          <a:bodyPr lIns="0"/>
          <a:lstStyle/>
          <a:p>
            <a:r>
              <a:rPr lang="en-US" sz="3200" noProof="1">
                <a:latin typeface="Arial" panose="020B0604020202020204" pitchFamily="34" charset="0"/>
                <a:cs typeface="Arial" panose="020B0604020202020204" pitchFamily="34" charset="0"/>
              </a:rPr>
              <a:t>The Challenge</a:t>
            </a:r>
          </a:p>
        </p:txBody>
      </p:sp>
      <p:grpSp>
        <p:nvGrpSpPr>
          <p:cNvPr id="7" name="Group 6">
            <a:extLst>
              <a:ext uri="{FF2B5EF4-FFF2-40B4-BE49-F238E27FC236}">
                <a16:creationId xmlns:a16="http://schemas.microsoft.com/office/drawing/2014/main" id="{2A8BE1AF-CD1E-0D3D-1F25-B9951CFDD40A}"/>
              </a:ext>
            </a:extLst>
          </p:cNvPr>
          <p:cNvGrpSpPr/>
          <p:nvPr/>
        </p:nvGrpSpPr>
        <p:grpSpPr>
          <a:xfrm>
            <a:off x="152400" y="5193358"/>
            <a:ext cx="11887200" cy="1147283"/>
            <a:chOff x="152400" y="5193358"/>
            <a:chExt cx="11887200" cy="1147283"/>
          </a:xfrm>
        </p:grpSpPr>
        <p:sp>
          <p:nvSpPr>
            <p:cNvPr id="16" name="Shape 16">
              <a:extLst>
                <a:ext uri="{FF2B5EF4-FFF2-40B4-BE49-F238E27FC236}">
                  <a16:creationId xmlns:a16="http://schemas.microsoft.com/office/drawing/2014/main" id="{351C1E54-0697-6B0C-2381-EA0A8F6F0DB8}"/>
                </a:ext>
              </a:extLst>
            </p:cNvPr>
            <p:cNvSpPr/>
            <p:nvPr/>
          </p:nvSpPr>
          <p:spPr>
            <a:xfrm>
              <a:off x="152400" y="5193358"/>
              <a:ext cx="11887200" cy="1147283"/>
            </a:xfrm>
            <a:prstGeom prst="roundRect">
              <a:avLst>
                <a:gd name="adj" fmla="val 8571"/>
              </a:avLst>
            </a:prstGeom>
            <a:solidFill>
              <a:srgbClr val="E6F4F5"/>
            </a:solidFill>
            <a:ln/>
          </p:spPr>
          <p:txBody>
            <a:bodyPr/>
            <a:lstStyle/>
            <a:p>
              <a:endParaRPr lang="en-US">
                <a:latin typeface="Arial" panose="020B0604020202020204" pitchFamily="34" charset="0"/>
                <a:cs typeface="Arial" panose="020B0604020202020204" pitchFamily="34" charset="0"/>
              </a:endParaRPr>
            </a:p>
          </p:txBody>
        </p:sp>
        <p:sp>
          <p:nvSpPr>
            <p:cNvPr id="17" name="Text 17">
              <a:extLst>
                <a:ext uri="{FF2B5EF4-FFF2-40B4-BE49-F238E27FC236}">
                  <a16:creationId xmlns:a16="http://schemas.microsoft.com/office/drawing/2014/main" id="{49EC7F69-39DA-B5D5-9894-99229AE93B9E}"/>
                </a:ext>
              </a:extLst>
            </p:cNvPr>
            <p:cNvSpPr/>
            <p:nvPr/>
          </p:nvSpPr>
          <p:spPr>
            <a:xfrm>
              <a:off x="152400" y="5272237"/>
              <a:ext cx="11887200" cy="989525"/>
            </a:xfrm>
            <a:prstGeom prst="rect">
              <a:avLst/>
            </a:prstGeom>
            <a:noFill/>
            <a:ln/>
          </p:spPr>
          <p:txBody>
            <a:bodyPr wrap="square" lIns="0" tIns="0" rIns="0" bIns="0" rtlCol="0" anchor="ctr"/>
            <a:lstStyle/>
            <a:p>
              <a:pPr marL="0" indent="0" algn="ctr">
                <a:buNone/>
              </a:pPr>
              <a:r>
                <a:rPr lang="en-US" sz="3000" b="1" dirty="0">
                  <a:solidFill>
                    <a:srgbClr val="095E64"/>
                  </a:solidFill>
                  <a:latin typeface="Arial" panose="020B0604020202020204" pitchFamily="34" charset="0"/>
                  <a:ea typeface="Calibri" pitchFamily="34" charset="-122"/>
                  <a:cs typeface="Arial" panose="020B0604020202020204" pitchFamily="34" charset="0"/>
                </a:rPr>
                <a:t>Not a standard image classification problem — </a:t>
              </a:r>
              <a:br>
                <a:rPr lang="en-US" sz="3000" b="1" dirty="0">
                  <a:solidFill>
                    <a:srgbClr val="095E64"/>
                  </a:solidFill>
                  <a:latin typeface="Arial" panose="020B0604020202020204" pitchFamily="34" charset="0"/>
                  <a:ea typeface="Calibri" pitchFamily="34" charset="-122"/>
                  <a:cs typeface="Arial" panose="020B0604020202020204" pitchFamily="34" charset="0"/>
                </a:rPr>
              </a:br>
              <a:r>
                <a:rPr lang="en-US" sz="3000" b="1" dirty="0">
                  <a:solidFill>
                    <a:srgbClr val="095E64"/>
                  </a:solidFill>
                  <a:latin typeface="Arial" panose="020B0604020202020204" pitchFamily="34" charset="0"/>
                  <a:ea typeface="Calibri" pitchFamily="34" charset="-122"/>
                  <a:cs typeface="Arial" panose="020B0604020202020204" pitchFamily="34" charset="0"/>
                </a:rPr>
                <a:t>an engineering challenge at gigapixel scale</a:t>
              </a:r>
              <a:endParaRPr lang="en-US" sz="3000" dirty="0">
                <a:latin typeface="Arial" panose="020B0604020202020204" pitchFamily="34" charset="0"/>
                <a:cs typeface="Arial" panose="020B0604020202020204" pitchFamily="34" charset="0"/>
              </a:endParaRPr>
            </a:p>
          </p:txBody>
        </p:sp>
      </p:grpSp>
      <p:pic>
        <p:nvPicPr>
          <p:cNvPr id="3" name="Picture 2" descr="Scale comparison diagram illustrating the resolution gap between a standard 12 megapixel mobile phone image and a Whole Slide Pathology Image (WSI). The left panel shows an H&amp;E-stained tissue thumbnail at ~4,000×3,000 pixels with a phone icon. A rightward arrow labeled '500x' leads to the right panel showing the same tissue at gigapixel scale. A magnifying glass zooms in to reveal individual stained cells.">
            <a:extLst>
              <a:ext uri="{FF2B5EF4-FFF2-40B4-BE49-F238E27FC236}">
                <a16:creationId xmlns:a16="http://schemas.microsoft.com/office/drawing/2014/main" id="{50C922D7-EFBE-08C9-9AF8-8290928E4482}"/>
              </a:ext>
            </a:extLst>
          </p:cNvPr>
          <p:cNvPicPr>
            <a:picLocks noChangeAspect="1"/>
          </p:cNvPicPr>
          <p:nvPr/>
        </p:nvPicPr>
        <p:blipFill>
          <a:blip r:embed="rId3">
            <a:extLst>
              <a:ext uri="{28A0092B-C50C-407E-A947-70E740481C1C}">
                <a14:useLocalDpi xmlns:a14="http://schemas.microsoft.com/office/drawing/2010/main" val="0"/>
              </a:ext>
            </a:extLst>
          </a:blip>
          <a:srcRect l="6861" t="5338" b="3806"/>
          <a:stretch>
            <a:fillRect/>
          </a:stretch>
        </p:blipFill>
        <p:spPr>
          <a:xfrm>
            <a:off x="152400" y="863600"/>
            <a:ext cx="5839684" cy="3733799"/>
          </a:xfrm>
          <a:prstGeom prst="rect">
            <a:avLst/>
          </a:prstGeom>
        </p:spPr>
      </p:pic>
    </p:spTree>
    <p:extLst>
      <p:ext uri="{BB962C8B-B14F-4D97-AF65-F5344CB8AC3E}">
        <p14:creationId xmlns:p14="http://schemas.microsoft.com/office/powerpoint/2010/main" val="84896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DB8EB-F61F-E9CB-DE02-A78C9966191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F00FB8-8B1B-951F-D367-3EB586C2AC1F}"/>
              </a:ext>
            </a:extLst>
          </p:cNvPr>
          <p:cNvSpPr txBox="1">
            <a:spLocks/>
          </p:cNvSpPr>
          <p:nvPr/>
        </p:nvSpPr>
        <p:spPr>
          <a:xfrm>
            <a:off x="152401" y="-1"/>
            <a:ext cx="11887200" cy="593725"/>
          </a:xfrm>
          <a:prstGeom prst="rect">
            <a:avLst/>
          </a:prstGeom>
        </p:spPr>
        <p:txBody>
          <a:bodyPr vert="horz" wrap="none" lIns="0" tIns="0" rIns="0" bIns="0" rtlCol="0" anchor="ctr" anchorCtr="0">
            <a:noAutofit/>
          </a:bodyPr>
          <a:lstStyle>
            <a:defPPr>
              <a:defRPr lang="en-US"/>
            </a:defPPr>
            <a:lvl1pPr indent="-11113" defTabSz="457200">
              <a:spcBef>
                <a:spcPct val="0"/>
              </a:spcBef>
              <a:buNone/>
              <a:tabLst/>
              <a:defRPr sz="2400" b="1" baseline="0">
                <a:latin typeface="Arial"/>
                <a:ea typeface="+mj-ea"/>
                <a:cs typeface="Arial"/>
              </a:defRPr>
            </a:lvl1pPr>
          </a:lstStyle>
          <a:p>
            <a:r>
              <a:rPr lang="en-US" sz="3200" noProof="1"/>
              <a:t>Open Source Data</a:t>
            </a:r>
          </a:p>
        </p:txBody>
      </p:sp>
      <p:sp>
        <p:nvSpPr>
          <p:cNvPr id="5" name="Shape 5">
            <a:extLst>
              <a:ext uri="{FF2B5EF4-FFF2-40B4-BE49-F238E27FC236}">
                <a16:creationId xmlns:a16="http://schemas.microsoft.com/office/drawing/2014/main" id="{47F2EA5D-274E-3BF4-2A3B-88188F3B30D1}"/>
              </a:ext>
            </a:extLst>
          </p:cNvPr>
          <p:cNvSpPr/>
          <p:nvPr/>
        </p:nvSpPr>
        <p:spPr>
          <a:xfrm>
            <a:off x="152400" y="2057400"/>
            <a:ext cx="5943600" cy="2636520"/>
          </a:xfrm>
          <a:prstGeom prst="roundRect">
            <a:avLst>
              <a:gd name="adj" fmla="val 3704"/>
            </a:avLst>
          </a:prstGeom>
          <a:solidFill>
            <a:srgbClr val="FFFFFF"/>
          </a:solidFill>
          <a:ln/>
          <a:effectLst>
            <a:outerShdw blurRad="76200" dist="25400" dir="9000000" algn="bl" rotWithShape="0">
              <a:srgbClr val="000000">
                <a:alpha val="8000"/>
              </a:srgbClr>
            </a:outerShdw>
          </a:effectLst>
        </p:spPr>
        <p:txBody>
          <a:bodyPr/>
          <a:lstStyle/>
          <a:p>
            <a:pPr marL="287338" indent="-287338">
              <a:spcAft>
                <a:spcPts val="600"/>
              </a:spcAft>
              <a:buFont typeface="Arial" panose="020B0604020202020204" pitchFamily="34" charset="0"/>
              <a:buChar char="•"/>
            </a:pPr>
            <a:r>
              <a:rPr lang="en-US" sz="3000" b="1" dirty="0">
                <a:latin typeface="Arial" panose="020B0604020202020204" pitchFamily="34" charset="0"/>
                <a:ea typeface="Calibri" pitchFamily="34" charset="-122"/>
                <a:cs typeface="Arial" panose="020B0604020202020204" pitchFamily="34" charset="0"/>
              </a:rPr>
              <a:t>3,505</a:t>
            </a:r>
            <a:r>
              <a:rPr lang="en-US" sz="3000" dirty="0">
                <a:latin typeface="Arial" panose="020B0604020202020204" pitchFamily="34" charset="0"/>
                <a:ea typeface="Calibri" pitchFamily="34" charset="-122"/>
                <a:cs typeface="Arial" panose="020B0604020202020204" pitchFamily="34" charset="0"/>
              </a:rPr>
              <a:t> WSIs, 296 patients</a:t>
            </a:r>
            <a:endParaRPr lang="en-US" sz="3000" dirty="0">
              <a:latin typeface="Arial" panose="020B0604020202020204" pitchFamily="34" charset="0"/>
              <a:cs typeface="Arial" panose="020B0604020202020204" pitchFamily="34" charset="0"/>
            </a:endParaRPr>
          </a:p>
          <a:p>
            <a:pPr marL="287338" indent="-287338">
              <a:spcAft>
                <a:spcPts val="600"/>
              </a:spcAft>
              <a:buFont typeface="Arial" panose="020B0604020202020204" pitchFamily="34" charset="0"/>
              <a:buChar char="•"/>
            </a:pPr>
            <a:r>
              <a:rPr lang="en-US" sz="3000" b="1" dirty="0">
                <a:latin typeface="Arial" panose="020B0604020202020204" pitchFamily="34" charset="0"/>
                <a:ea typeface="Calibri" pitchFamily="34" charset="-122"/>
                <a:cs typeface="Arial" panose="020B0604020202020204" pitchFamily="34" charset="0"/>
              </a:rPr>
              <a:t>~1.2 TB</a:t>
            </a:r>
            <a:r>
              <a:rPr lang="en-US" sz="3000" dirty="0">
                <a:latin typeface="Arial" panose="020B0604020202020204" pitchFamily="34" charset="0"/>
                <a:ea typeface="Calibri" pitchFamily="34" charset="-122"/>
                <a:cs typeface="Arial" panose="020B0604020202020204" pitchFamily="34" charset="0"/>
              </a:rPr>
              <a:t> of H&amp;E-stained images</a:t>
            </a:r>
            <a:endParaRPr lang="en-US" sz="3000" dirty="0">
              <a:latin typeface="Arial" panose="020B0604020202020204" pitchFamily="34" charset="0"/>
              <a:cs typeface="Arial" panose="020B0604020202020204" pitchFamily="34" charset="0"/>
            </a:endParaRPr>
          </a:p>
          <a:p>
            <a:pPr marL="287338" indent="-287338">
              <a:spcAft>
                <a:spcPts val="600"/>
              </a:spcAft>
              <a:buFont typeface="Arial" panose="020B0604020202020204" pitchFamily="34" charset="0"/>
              <a:buChar char="•"/>
            </a:pPr>
            <a:r>
              <a:rPr lang="en-US" sz="3000" b="1" dirty="0">
                <a:latin typeface="Arial" panose="020B0604020202020204" pitchFamily="34" charset="0"/>
                <a:ea typeface="Calibri" pitchFamily="34" charset="-122"/>
                <a:cs typeface="Arial" panose="020B0604020202020204" pitchFamily="34" charset="0"/>
              </a:rPr>
              <a:t>22,241</a:t>
            </a:r>
            <a:r>
              <a:rPr lang="en-US" sz="3000" dirty="0">
                <a:latin typeface="Arial" panose="020B0604020202020204" pitchFamily="34" charset="0"/>
                <a:ea typeface="Calibri" pitchFamily="34" charset="-122"/>
                <a:cs typeface="Arial" panose="020B0604020202020204" pitchFamily="34" charset="0"/>
              </a:rPr>
              <a:t> polygon annotations</a:t>
            </a:r>
            <a:endParaRPr lang="en-US" sz="3000" dirty="0">
              <a:latin typeface="Arial" panose="020B0604020202020204" pitchFamily="34" charset="0"/>
              <a:cs typeface="Arial" panose="020B0604020202020204" pitchFamily="34" charset="0"/>
            </a:endParaRPr>
          </a:p>
          <a:p>
            <a:pPr marL="287338" indent="-287338">
              <a:spcAft>
                <a:spcPts val="600"/>
              </a:spcAft>
              <a:buFont typeface="Arial" panose="020B0604020202020204" pitchFamily="34" charset="0"/>
              <a:buChar char="•"/>
            </a:pPr>
            <a:r>
              <a:rPr lang="en-US" sz="3000" dirty="0">
                <a:latin typeface="Arial" panose="020B0604020202020204" pitchFamily="34" charset="0"/>
                <a:ea typeface="Calibri" pitchFamily="34" charset="-122"/>
                <a:cs typeface="Arial" panose="020B0604020202020204" pitchFamily="34" charset="0"/>
              </a:rPr>
              <a:t>Avg ~6.3 annotations/slide</a:t>
            </a:r>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p:txBody>
      </p:sp>
      <p:sp>
        <p:nvSpPr>
          <p:cNvPr id="8" name="Shape 5">
            <a:extLst>
              <a:ext uri="{FF2B5EF4-FFF2-40B4-BE49-F238E27FC236}">
                <a16:creationId xmlns:a16="http://schemas.microsoft.com/office/drawing/2014/main" id="{F8099D1A-D51D-5A2B-F91D-0759FDBB827C}"/>
              </a:ext>
            </a:extLst>
          </p:cNvPr>
          <p:cNvSpPr/>
          <p:nvPr/>
        </p:nvSpPr>
        <p:spPr>
          <a:xfrm>
            <a:off x="6154992" y="2057400"/>
            <a:ext cx="5864754" cy="2167287"/>
          </a:xfrm>
          <a:prstGeom prst="roundRect">
            <a:avLst>
              <a:gd name="adj" fmla="val 3704"/>
            </a:avLst>
          </a:prstGeom>
          <a:solidFill>
            <a:srgbClr val="FFFFFF"/>
          </a:solidFill>
          <a:ln/>
          <a:effectLst>
            <a:outerShdw blurRad="76200" dist="25400" dir="9000000" algn="bl" rotWithShape="0">
              <a:srgbClr val="000000">
                <a:alpha val="8000"/>
              </a:srgbClr>
            </a:outerShdw>
          </a:effectLst>
        </p:spPr>
        <p:txBody>
          <a:bodyPr/>
          <a:lstStyle/>
          <a:p>
            <a:pPr marL="287338" indent="-287338">
              <a:spcAft>
                <a:spcPts val="600"/>
              </a:spcAft>
              <a:buFont typeface="Arial" panose="020B0604020202020204" pitchFamily="34" charset="0"/>
              <a:buChar char="•"/>
            </a:pPr>
            <a:r>
              <a:rPr lang="en-US" sz="3000" b="1" dirty="0">
                <a:latin typeface="Arial" panose="020B0604020202020204" pitchFamily="34" charset="0"/>
                <a:ea typeface="Calibri" pitchFamily="34" charset="-122"/>
                <a:cs typeface="Arial" panose="020B0604020202020204" pitchFamily="34" charset="0"/>
              </a:rPr>
              <a:t>1,463</a:t>
            </a:r>
            <a:r>
              <a:rPr lang="en-US" sz="3000" dirty="0">
                <a:latin typeface="Arial" panose="020B0604020202020204" pitchFamily="34" charset="0"/>
                <a:ea typeface="Calibri" pitchFamily="34" charset="-122"/>
                <a:cs typeface="Arial" panose="020B0604020202020204" pitchFamily="34" charset="0"/>
              </a:rPr>
              <a:t> oncology-focused WSIs</a:t>
            </a:r>
            <a:endParaRPr lang="en-US" sz="3000" dirty="0">
              <a:latin typeface="Arial" panose="020B0604020202020204" pitchFamily="34" charset="0"/>
              <a:cs typeface="Arial" panose="020B0604020202020204" pitchFamily="34" charset="0"/>
            </a:endParaRPr>
          </a:p>
          <a:p>
            <a:pPr marL="287338" indent="-287338">
              <a:spcAft>
                <a:spcPts val="600"/>
              </a:spcAft>
              <a:buFont typeface="Arial" panose="020B0604020202020204" pitchFamily="34" charset="0"/>
              <a:buChar char="•"/>
            </a:pPr>
            <a:r>
              <a:rPr lang="en-US" sz="3000" b="1" dirty="0">
                <a:latin typeface="Arial" panose="020B0604020202020204" pitchFamily="34" charset="0"/>
                <a:ea typeface="Calibri" pitchFamily="34" charset="-122"/>
                <a:cs typeface="Arial" panose="020B0604020202020204" pitchFamily="34" charset="0"/>
              </a:rPr>
              <a:t>~336 GB</a:t>
            </a:r>
            <a:r>
              <a:rPr lang="en-US" sz="3000" dirty="0">
                <a:latin typeface="Arial" panose="020B0604020202020204" pitchFamily="34" charset="0"/>
                <a:ea typeface="Calibri" pitchFamily="34" charset="-122"/>
                <a:cs typeface="Arial" panose="020B0604020202020204" pitchFamily="34" charset="0"/>
              </a:rPr>
              <a:t> from ~1,397 patients</a:t>
            </a:r>
            <a:endParaRPr lang="en-US" sz="3000" dirty="0">
              <a:latin typeface="Arial" panose="020B0604020202020204" pitchFamily="34" charset="0"/>
              <a:cs typeface="Arial" panose="020B0604020202020204" pitchFamily="34" charset="0"/>
            </a:endParaRPr>
          </a:p>
          <a:p>
            <a:pPr marL="287338" indent="-287338">
              <a:spcAft>
                <a:spcPts val="600"/>
              </a:spcAft>
              <a:buFont typeface="Arial" panose="020B0604020202020204" pitchFamily="34" charset="0"/>
              <a:buChar char="•"/>
            </a:pPr>
            <a:r>
              <a:rPr lang="en-US" sz="3000" b="1" dirty="0">
                <a:latin typeface="Arial" panose="020B0604020202020204" pitchFamily="34" charset="0"/>
                <a:ea typeface="Calibri" pitchFamily="34" charset="-122"/>
                <a:cs typeface="Arial" panose="020B0604020202020204" pitchFamily="34" charset="0"/>
              </a:rPr>
              <a:t>20,086</a:t>
            </a:r>
            <a:r>
              <a:rPr lang="en-US" sz="3000" dirty="0">
                <a:latin typeface="Arial" panose="020B0604020202020204" pitchFamily="34" charset="0"/>
                <a:ea typeface="Calibri" pitchFamily="34" charset="-122"/>
                <a:cs typeface="Arial" panose="020B0604020202020204" pitchFamily="34" charset="0"/>
              </a:rPr>
              <a:t> polygon annotations</a:t>
            </a:r>
            <a:endParaRPr lang="en-US" sz="3000" dirty="0">
              <a:latin typeface="Arial" panose="020B0604020202020204" pitchFamily="34" charset="0"/>
              <a:cs typeface="Arial" panose="020B0604020202020204" pitchFamily="34" charset="0"/>
            </a:endParaRPr>
          </a:p>
          <a:p>
            <a:pPr marL="287338" indent="-287338">
              <a:spcAft>
                <a:spcPts val="600"/>
              </a:spcAft>
              <a:buFont typeface="Arial" panose="020B0604020202020204" pitchFamily="34" charset="0"/>
              <a:buChar char="•"/>
            </a:pPr>
            <a:r>
              <a:rPr lang="en-US" sz="3000" dirty="0">
                <a:latin typeface="Arial" panose="020B0604020202020204" pitchFamily="34" charset="0"/>
                <a:ea typeface="Calibri" pitchFamily="34" charset="-122"/>
                <a:cs typeface="Arial" panose="020B0604020202020204" pitchFamily="34" charset="0"/>
              </a:rPr>
              <a:t>Avg ~13.7 annotations/slide</a:t>
            </a:r>
            <a:endParaRPr lang="en-US" sz="3000" dirty="0">
              <a:latin typeface="Arial" panose="020B0604020202020204" pitchFamily="34" charset="0"/>
              <a:cs typeface="Arial" panose="020B0604020202020204" pitchFamily="34" charset="0"/>
            </a:endParaRPr>
          </a:p>
        </p:txBody>
      </p:sp>
      <p:sp>
        <p:nvSpPr>
          <p:cNvPr id="17" name="Text 6">
            <a:extLst>
              <a:ext uri="{FF2B5EF4-FFF2-40B4-BE49-F238E27FC236}">
                <a16:creationId xmlns:a16="http://schemas.microsoft.com/office/drawing/2014/main" id="{2C8D06A2-2798-BFB2-2E0E-9DCE2051E632}"/>
              </a:ext>
            </a:extLst>
          </p:cNvPr>
          <p:cNvSpPr/>
          <p:nvPr/>
        </p:nvSpPr>
        <p:spPr>
          <a:xfrm>
            <a:off x="2187496" y="1908315"/>
            <a:ext cx="3474720" cy="347472"/>
          </a:xfrm>
          <a:prstGeom prst="rect">
            <a:avLst/>
          </a:prstGeom>
          <a:noFill/>
          <a:ln/>
        </p:spPr>
        <p:txBody>
          <a:bodyPr wrap="square" lIns="0" tIns="0" rIns="0" bIns="0" rtlCol="0" anchor="ctr"/>
          <a:lstStyle/>
          <a:p>
            <a:pPr marL="0" indent="0">
              <a:buNone/>
            </a:pPr>
            <a:endParaRPr lang="en-US" sz="3600" b="1" dirty="0">
              <a:solidFill>
                <a:srgbClr val="353585"/>
              </a:solidFill>
              <a:latin typeface="Arial" panose="020B0604020202020204" pitchFamily="34" charset="0"/>
              <a:cs typeface="Arial" panose="020B0604020202020204" pitchFamily="34" charset="0"/>
            </a:endParaRPr>
          </a:p>
        </p:txBody>
      </p:sp>
      <p:sp>
        <p:nvSpPr>
          <p:cNvPr id="18" name="Text 7">
            <a:extLst>
              <a:ext uri="{FF2B5EF4-FFF2-40B4-BE49-F238E27FC236}">
                <a16:creationId xmlns:a16="http://schemas.microsoft.com/office/drawing/2014/main" id="{DFEEA8FC-FAC6-D17C-18B1-A8DBD22144C6}"/>
              </a:ext>
            </a:extLst>
          </p:cNvPr>
          <p:cNvSpPr/>
          <p:nvPr/>
        </p:nvSpPr>
        <p:spPr>
          <a:xfrm>
            <a:off x="1431759" y="866273"/>
            <a:ext cx="4664242" cy="1058779"/>
          </a:xfrm>
          <a:prstGeom prst="rect">
            <a:avLst/>
          </a:prstGeom>
          <a:solidFill>
            <a:schemeClr val="tx2">
              <a:lumMod val="20000"/>
              <a:lumOff val="80000"/>
              <a:alpha val="28000"/>
            </a:schemeClr>
          </a:solidFill>
          <a:ln/>
          <a:effectLst>
            <a:softEdge rad="132440"/>
          </a:effectLst>
        </p:spPr>
        <p:txBody>
          <a:bodyPr wrap="square" lIns="0" tIns="0" rIns="0" bIns="0" rtlCol="0" anchor="ctr"/>
          <a:lstStyle/>
          <a:p>
            <a:pPr algn="ctr"/>
            <a:r>
              <a:rPr lang="en-US" sz="2800" b="1" dirty="0">
                <a:solidFill>
                  <a:srgbClr val="353585"/>
                </a:solidFill>
                <a:latin typeface="Arial" panose="020B0604020202020204" pitchFamily="34" charset="0"/>
                <a:cs typeface="Arial" panose="020B0604020202020204" pitchFamily="34" charset="0"/>
              </a:rPr>
              <a:t>TUBR</a:t>
            </a:r>
            <a:endParaRPr lang="en-US" sz="3000" dirty="0">
              <a:solidFill>
                <a:srgbClr val="6B7280"/>
              </a:solidFill>
              <a:latin typeface="Arial" panose="020B0604020202020204" pitchFamily="34" charset="0"/>
              <a:ea typeface="Calibri" pitchFamily="34" charset="-122"/>
              <a:cs typeface="Arial" panose="020B0604020202020204" pitchFamily="34" charset="0"/>
            </a:endParaRPr>
          </a:p>
          <a:p>
            <a:pPr marL="0" indent="0" algn="ctr">
              <a:buNone/>
            </a:pPr>
            <a:r>
              <a:rPr lang="en-US" sz="3000" dirty="0">
                <a:solidFill>
                  <a:srgbClr val="6B7280"/>
                </a:solidFill>
                <a:latin typeface="Arial" panose="020B0604020202020204" pitchFamily="34" charset="0"/>
                <a:ea typeface="Calibri" pitchFamily="34" charset="-122"/>
                <a:cs typeface="Arial" panose="020B0604020202020204" pitchFamily="34" charset="0"/>
              </a:rPr>
              <a:t>Temple University Hospital</a:t>
            </a:r>
          </a:p>
        </p:txBody>
      </p:sp>
      <p:sp>
        <p:nvSpPr>
          <p:cNvPr id="19" name="Text 6">
            <a:extLst>
              <a:ext uri="{FF2B5EF4-FFF2-40B4-BE49-F238E27FC236}">
                <a16:creationId xmlns:a16="http://schemas.microsoft.com/office/drawing/2014/main" id="{37A42C60-CAA2-DE43-4057-AF5B0C8A691B}"/>
              </a:ext>
            </a:extLst>
          </p:cNvPr>
          <p:cNvSpPr/>
          <p:nvPr/>
        </p:nvSpPr>
        <p:spPr>
          <a:xfrm>
            <a:off x="7218872" y="435864"/>
            <a:ext cx="3474720" cy="347472"/>
          </a:xfrm>
          <a:prstGeom prst="rect">
            <a:avLst/>
          </a:prstGeom>
          <a:noFill/>
          <a:ln/>
        </p:spPr>
        <p:txBody>
          <a:bodyPr wrap="square" lIns="0" tIns="0" rIns="0" bIns="0" rtlCol="0" anchor="ctr"/>
          <a:lstStyle/>
          <a:p>
            <a:endParaRPr lang="en-US" sz="3600" b="1" dirty="0">
              <a:solidFill>
                <a:srgbClr val="353585"/>
              </a:solidFill>
              <a:latin typeface="Arial" panose="020B0604020202020204" pitchFamily="34" charset="0"/>
              <a:cs typeface="Arial" panose="020B0604020202020204" pitchFamily="34" charset="0"/>
            </a:endParaRPr>
          </a:p>
        </p:txBody>
      </p:sp>
      <p:sp>
        <p:nvSpPr>
          <p:cNvPr id="20" name="Text 7">
            <a:extLst>
              <a:ext uri="{FF2B5EF4-FFF2-40B4-BE49-F238E27FC236}">
                <a16:creationId xmlns:a16="http://schemas.microsoft.com/office/drawing/2014/main" id="{26A72ED0-7827-1E3B-60DF-6511F5B7F40F}"/>
              </a:ext>
            </a:extLst>
          </p:cNvPr>
          <p:cNvSpPr/>
          <p:nvPr/>
        </p:nvSpPr>
        <p:spPr>
          <a:xfrm>
            <a:off x="7424823" y="851166"/>
            <a:ext cx="4614777" cy="1040867"/>
          </a:xfrm>
          <a:prstGeom prst="rect">
            <a:avLst/>
          </a:prstGeom>
          <a:solidFill>
            <a:schemeClr val="tx2">
              <a:lumMod val="20000"/>
              <a:lumOff val="80000"/>
              <a:alpha val="28762"/>
            </a:schemeClr>
          </a:solidFill>
          <a:ln/>
          <a:effectLst>
            <a:softEdge rad="129237"/>
          </a:effectLst>
        </p:spPr>
        <p:txBody>
          <a:bodyPr wrap="square" lIns="0" tIns="0" rIns="0" bIns="0" rtlCol="0" anchor="ctr"/>
          <a:lstStyle/>
          <a:p>
            <a:pPr algn="ctr"/>
            <a:r>
              <a:rPr lang="en-US" sz="3200" b="1" dirty="0">
                <a:solidFill>
                  <a:srgbClr val="353585"/>
                </a:solidFill>
                <a:latin typeface="Arial" panose="020B0604020202020204" pitchFamily="34" charset="0"/>
                <a:cs typeface="Arial" panose="020B0604020202020204" pitchFamily="34" charset="0"/>
              </a:rPr>
              <a:t>FCBR</a:t>
            </a:r>
          </a:p>
          <a:p>
            <a:pPr algn="ctr"/>
            <a:r>
              <a:rPr lang="en-US" sz="3000" dirty="0">
                <a:solidFill>
                  <a:srgbClr val="6B7280"/>
                </a:solidFill>
                <a:latin typeface="Arial" panose="020B0604020202020204" pitchFamily="34" charset="0"/>
                <a:ea typeface="Calibri" pitchFamily="34" charset="-122"/>
                <a:cs typeface="Arial" panose="020B0604020202020204" pitchFamily="34" charset="0"/>
              </a:rPr>
              <a:t>Fox Chase Cancer Center</a:t>
            </a:r>
            <a:endParaRPr lang="en-US" sz="3000" dirty="0">
              <a:latin typeface="Arial" panose="020B0604020202020204" pitchFamily="34" charset="0"/>
              <a:cs typeface="Arial" panose="020B0604020202020204" pitchFamily="34" charset="0"/>
            </a:endParaRPr>
          </a:p>
        </p:txBody>
      </p:sp>
      <p:graphicFrame>
        <p:nvGraphicFramePr>
          <p:cNvPr id="23" name="Diagram 22" descr="examples of each type of annotation event that was used in our breast tissue corpora.">
            <a:extLst>
              <a:ext uri="{FF2B5EF4-FFF2-40B4-BE49-F238E27FC236}">
                <a16:creationId xmlns:a16="http://schemas.microsoft.com/office/drawing/2014/main" id="{140999D1-7666-E522-2319-78BC64E7B616}"/>
              </a:ext>
            </a:extLst>
          </p:cNvPr>
          <p:cNvGraphicFramePr/>
          <p:nvPr>
            <p:extLst>
              <p:ext uri="{D42A27DB-BD31-4B8C-83A1-F6EECF244321}">
                <p14:modId xmlns:p14="http://schemas.microsoft.com/office/powerpoint/2010/main" val="168316591"/>
              </p:ext>
            </p:extLst>
          </p:nvPr>
        </p:nvGraphicFramePr>
        <p:xfrm>
          <a:off x="1197896" y="4576211"/>
          <a:ext cx="9796207" cy="2495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quot;Temple Health institutional logo: bold red-and-maroon letter T symbol on the left, 'TEMPLE HEALTH' text in dark maroon on the right. Represents Temple University Hospital (TUBR), one of two clinical data sources.&quot;">
            <a:extLst>
              <a:ext uri="{FF2B5EF4-FFF2-40B4-BE49-F238E27FC236}">
                <a16:creationId xmlns:a16="http://schemas.microsoft.com/office/drawing/2014/main" id="{ABED38CC-55FB-614A-5676-102A582619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1155894"/>
            <a:ext cx="1279358" cy="431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ot;Fox Chase Cancer Center – Temple Health logo: bold red T symbol on the left with 'FOX CHASE CANCER CENTER' and 'TEMPLE HEALTH' text in two stacked lines on the right. Represents the FCBR corpus, the second clinical data source.&quot;">
            <a:extLst>
              <a:ext uri="{FF2B5EF4-FFF2-40B4-BE49-F238E27FC236}">
                <a16:creationId xmlns:a16="http://schemas.microsoft.com/office/drawing/2014/main" id="{DF61C425-E401-CBE5-2CA4-9E93DBE7D2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8192" y="900363"/>
            <a:ext cx="1256631" cy="942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776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C40D9-CFB0-A98C-9738-C012D0F6C7BC}"/>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AD171E7A-DDE6-011A-1837-CD1A31A57AA8}"/>
              </a:ext>
            </a:extLst>
          </p:cNvPr>
          <p:cNvSpPr txBox="1">
            <a:spLocks/>
          </p:cNvSpPr>
          <p:nvPr/>
        </p:nvSpPr>
        <p:spPr>
          <a:xfrm>
            <a:off x="155448" y="0"/>
            <a:ext cx="11887200" cy="593725"/>
          </a:xfrm>
          <a:prstGeom prst="rect">
            <a:avLst/>
          </a:prstGeom>
        </p:spPr>
        <p:txBody>
          <a:bodyPr vert="horz" wrap="none" lIns="0" tIns="0" rIns="0" bIns="0" rtlCol="0" anchor="ctr" anchorCtr="0">
            <a:noAutofit/>
          </a:bodyPr>
          <a:lstStyle>
            <a:defPPr>
              <a:defRPr lang="en-US"/>
            </a:defPPr>
            <a:lvl1pPr indent="-11113" defTabSz="457200">
              <a:spcBef>
                <a:spcPct val="0"/>
              </a:spcBef>
              <a:buNone/>
              <a:tabLst/>
              <a:defRPr sz="2400" b="1" baseline="0">
                <a:latin typeface="Arial"/>
                <a:ea typeface="+mj-ea"/>
                <a:cs typeface="Arial"/>
              </a:defRPr>
            </a:lvl1pPr>
          </a:lstStyle>
          <a:p>
            <a:r>
              <a:rPr lang="en-US" sz="3200" noProof="1"/>
              <a:t>System Architecture</a:t>
            </a:r>
          </a:p>
        </p:txBody>
      </p:sp>
      <p:sp>
        <p:nvSpPr>
          <p:cNvPr id="4" name="Text 29">
            <a:extLst>
              <a:ext uri="{FF2B5EF4-FFF2-40B4-BE49-F238E27FC236}">
                <a16:creationId xmlns:a16="http://schemas.microsoft.com/office/drawing/2014/main" id="{0F4DC762-5B3F-9748-79DF-D4A229AF8920}"/>
              </a:ext>
            </a:extLst>
          </p:cNvPr>
          <p:cNvSpPr/>
          <p:nvPr/>
        </p:nvSpPr>
        <p:spPr>
          <a:xfrm>
            <a:off x="6096001" y="4186990"/>
            <a:ext cx="5943600" cy="1515978"/>
          </a:xfrm>
          <a:prstGeom prst="rect">
            <a:avLst/>
          </a:prstGeom>
          <a:noFill/>
          <a:ln/>
        </p:spPr>
        <p:txBody>
          <a:bodyPr wrap="square" lIns="0" tIns="0" rIns="0" bIns="0" rtlCol="0" anchor="ctr"/>
          <a:lstStyle/>
          <a:p>
            <a:pPr marL="287338" indent="-287338">
              <a:spcAft>
                <a:spcPts val="600"/>
              </a:spcAft>
              <a:buFont typeface="Arial" panose="020B0604020202020204" pitchFamily="34" charset="0"/>
              <a:buChar char="•"/>
            </a:pPr>
            <a:r>
              <a:rPr lang="en-US" sz="3000" b="1" dirty="0">
                <a:solidFill>
                  <a:srgbClr val="353585"/>
                </a:solidFill>
                <a:latin typeface="Arial" panose="020B0604020202020204" pitchFamily="34" charset="0"/>
                <a:cs typeface="Arial" panose="020B0604020202020204" pitchFamily="34" charset="0"/>
              </a:rPr>
              <a:t>Open source (</a:t>
            </a:r>
            <a:r>
              <a:rPr lang="en-US" sz="3000" b="1" dirty="0" err="1">
                <a:solidFill>
                  <a:srgbClr val="353585"/>
                </a:solidFill>
                <a:latin typeface="Arial" panose="020B0604020202020204" pitchFamily="34" charset="0"/>
                <a:cs typeface="Arial" panose="020B0604020202020204" pitchFamily="34" charset="0"/>
              </a:rPr>
              <a:t>nedcdata.org</a:t>
            </a:r>
            <a:r>
              <a:rPr lang="en-US" sz="3000" b="1" dirty="0">
                <a:solidFill>
                  <a:srgbClr val="353585"/>
                </a:solidFill>
                <a:latin typeface="Arial" panose="020B0604020202020204" pitchFamily="34" charset="0"/>
                <a:cs typeface="Arial" panose="020B0604020202020204" pitchFamily="34" charset="0"/>
              </a:rPr>
              <a:t>) </a:t>
            </a:r>
          </a:p>
          <a:p>
            <a:pPr marL="287338" indent="-287338">
              <a:spcAft>
                <a:spcPts val="600"/>
              </a:spcAft>
              <a:buFont typeface="Arial" panose="020B0604020202020204" pitchFamily="34" charset="0"/>
              <a:buChar char="•"/>
            </a:pPr>
            <a:r>
              <a:rPr lang="en-US" sz="3000" b="1" dirty="0">
                <a:solidFill>
                  <a:srgbClr val="353585"/>
                </a:solidFill>
                <a:latin typeface="Arial" panose="020B0604020202020204" pitchFamily="34" charset="0"/>
                <a:cs typeface="Arial" panose="020B0604020202020204" pitchFamily="34" charset="0"/>
              </a:rPr>
              <a:t>Modular design  </a:t>
            </a:r>
          </a:p>
          <a:p>
            <a:pPr marL="287338" indent="-287338">
              <a:buFont typeface="Arial" panose="020B0604020202020204" pitchFamily="34" charset="0"/>
              <a:buChar char="•"/>
            </a:pPr>
            <a:r>
              <a:rPr lang="en-US" sz="3000" b="1" dirty="0">
                <a:solidFill>
                  <a:srgbClr val="353585"/>
                </a:solidFill>
                <a:latin typeface="Arial" panose="020B0604020202020204" pitchFamily="34" charset="0"/>
                <a:cs typeface="Arial" panose="020B0604020202020204" pitchFamily="34" charset="0"/>
              </a:rPr>
              <a:t>Swap any model or algorithm</a:t>
            </a:r>
          </a:p>
        </p:txBody>
      </p:sp>
      <p:pic>
        <p:nvPicPr>
          <p:cNvPr id="29" name="Picture 28" descr="An overview of our standard DPATH architecture that uses a sliding window approach to analyzing high resolution slides.">
            <a:extLst>
              <a:ext uri="{FF2B5EF4-FFF2-40B4-BE49-F238E27FC236}">
                <a16:creationId xmlns:a16="http://schemas.microsoft.com/office/drawing/2014/main" id="{8955EE4A-9616-97E8-26D3-3F1FBBA95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901" y="784901"/>
            <a:ext cx="5778508" cy="3151913"/>
          </a:xfrm>
          <a:prstGeom prst="rect">
            <a:avLst/>
          </a:prstGeom>
        </p:spPr>
      </p:pic>
      <p:sp>
        <p:nvSpPr>
          <p:cNvPr id="30" name="Rounded Rectangle 17">
            <a:extLst>
              <a:ext uri="{FF2B5EF4-FFF2-40B4-BE49-F238E27FC236}">
                <a16:creationId xmlns:a16="http://schemas.microsoft.com/office/drawing/2014/main" id="{287F11E9-C5D2-9662-7DD7-CBE6268E38C8}"/>
              </a:ext>
            </a:extLst>
          </p:cNvPr>
          <p:cNvSpPr/>
          <p:nvPr/>
        </p:nvSpPr>
        <p:spPr>
          <a:xfrm>
            <a:off x="6083810" y="1037885"/>
            <a:ext cx="2893698" cy="1450518"/>
          </a:xfrm>
          <a:prstGeom prst="roundRect">
            <a:avLst/>
          </a:prstGeom>
          <a:solidFill>
            <a:srgbClr val="353585">
              <a:alpha val="5469"/>
            </a:srgbClr>
          </a:solidFill>
          <a:ln w="25400">
            <a:solidFill>
              <a:srgbClr val="3535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1">
              <a:latin typeface="Arial" panose="020B0604020202020204" pitchFamily="34" charset="0"/>
              <a:cs typeface="Arial" panose="020B0604020202020204" pitchFamily="34" charset="0"/>
            </a:endParaRPr>
          </a:p>
        </p:txBody>
      </p:sp>
      <p:sp>
        <p:nvSpPr>
          <p:cNvPr id="31" name="Rounded Rectangle 18">
            <a:extLst>
              <a:ext uri="{FF2B5EF4-FFF2-40B4-BE49-F238E27FC236}">
                <a16:creationId xmlns:a16="http://schemas.microsoft.com/office/drawing/2014/main" id="{14C831E7-09A9-6CF1-6D72-2F5B7637088E}"/>
              </a:ext>
            </a:extLst>
          </p:cNvPr>
          <p:cNvSpPr/>
          <p:nvPr/>
        </p:nvSpPr>
        <p:spPr>
          <a:xfrm>
            <a:off x="8985506" y="1060604"/>
            <a:ext cx="3054094" cy="1427799"/>
          </a:xfrm>
          <a:prstGeom prst="roundRect">
            <a:avLst/>
          </a:prstGeom>
          <a:solidFill>
            <a:srgbClr val="353585">
              <a:alpha val="5469"/>
            </a:srgbClr>
          </a:solidFill>
          <a:ln w="25400">
            <a:solidFill>
              <a:srgbClr val="3535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1">
              <a:latin typeface="Arial" panose="020B0604020202020204" pitchFamily="34" charset="0"/>
              <a:cs typeface="Arial" panose="020B0604020202020204" pitchFamily="34" charset="0"/>
            </a:endParaRPr>
          </a:p>
        </p:txBody>
      </p:sp>
      <p:sp>
        <p:nvSpPr>
          <p:cNvPr id="32" name="Rounded Rectangle 19">
            <a:extLst>
              <a:ext uri="{FF2B5EF4-FFF2-40B4-BE49-F238E27FC236}">
                <a16:creationId xmlns:a16="http://schemas.microsoft.com/office/drawing/2014/main" id="{EC65C217-AE7F-1019-F1F7-E777281C799C}"/>
              </a:ext>
            </a:extLst>
          </p:cNvPr>
          <p:cNvSpPr/>
          <p:nvPr/>
        </p:nvSpPr>
        <p:spPr>
          <a:xfrm>
            <a:off x="10334754" y="2894433"/>
            <a:ext cx="965200" cy="745243"/>
          </a:xfrm>
          <a:prstGeom prst="roundRect">
            <a:avLst/>
          </a:prstGeom>
          <a:solidFill>
            <a:srgbClr val="353585">
              <a:alpha val="5469"/>
            </a:srgbClr>
          </a:solidFill>
          <a:ln w="25400">
            <a:solidFill>
              <a:srgbClr val="3535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1">
              <a:latin typeface="Arial" panose="020B0604020202020204" pitchFamily="34" charset="0"/>
              <a:cs typeface="Arial" panose="020B0604020202020204" pitchFamily="34" charset="0"/>
            </a:endParaRPr>
          </a:p>
        </p:txBody>
      </p:sp>
      <p:sp>
        <p:nvSpPr>
          <p:cNvPr id="33" name="Rounded Rectangle 20">
            <a:extLst>
              <a:ext uri="{FF2B5EF4-FFF2-40B4-BE49-F238E27FC236}">
                <a16:creationId xmlns:a16="http://schemas.microsoft.com/office/drawing/2014/main" id="{4810043B-DD60-13ED-53B1-0A252F4A61D0}"/>
              </a:ext>
            </a:extLst>
          </p:cNvPr>
          <p:cNvSpPr/>
          <p:nvPr/>
        </p:nvSpPr>
        <p:spPr>
          <a:xfrm>
            <a:off x="6108194" y="2561884"/>
            <a:ext cx="2206752" cy="1374929"/>
          </a:xfrm>
          <a:prstGeom prst="roundRect">
            <a:avLst/>
          </a:prstGeom>
          <a:solidFill>
            <a:srgbClr val="353585">
              <a:alpha val="5469"/>
            </a:srgbClr>
          </a:solidFill>
          <a:ln w="25400">
            <a:solidFill>
              <a:srgbClr val="3535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1">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251ECAB2-2D9C-32E6-6A48-7A3A1240EDEF}"/>
              </a:ext>
            </a:extLst>
          </p:cNvPr>
          <p:cNvGrpSpPr/>
          <p:nvPr/>
        </p:nvGrpSpPr>
        <p:grpSpPr>
          <a:xfrm>
            <a:off x="152400" y="2151966"/>
            <a:ext cx="5463726" cy="1454652"/>
            <a:chOff x="152400" y="2091806"/>
            <a:chExt cx="5463726" cy="1454652"/>
          </a:xfrm>
        </p:grpSpPr>
        <p:sp>
          <p:nvSpPr>
            <p:cNvPr id="12" name="Shape 12">
              <a:extLst>
                <a:ext uri="{FF2B5EF4-FFF2-40B4-BE49-F238E27FC236}">
                  <a16:creationId xmlns:a16="http://schemas.microsoft.com/office/drawing/2014/main" id="{9B636DC8-F32F-2355-85EE-3FA8734992CC}"/>
                </a:ext>
              </a:extLst>
            </p:cNvPr>
            <p:cNvSpPr/>
            <p:nvPr/>
          </p:nvSpPr>
          <p:spPr>
            <a:xfrm>
              <a:off x="2539329" y="2091806"/>
              <a:ext cx="457200" cy="457200"/>
            </a:xfrm>
            <a:prstGeom prst="ellipse">
              <a:avLst/>
            </a:prstGeom>
            <a:solidFill>
              <a:srgbClr val="353585"/>
            </a:solidFill>
            <a:ln/>
          </p:spPr>
          <p:txBody>
            <a:bodyPr/>
            <a:lstStyle/>
            <a:p>
              <a:endParaRPr lang="en-US" sz="2000">
                <a:latin typeface="Arial" panose="020B0604020202020204" pitchFamily="34" charset="0"/>
                <a:cs typeface="Arial" panose="020B0604020202020204" pitchFamily="34" charset="0"/>
              </a:endParaRPr>
            </a:p>
          </p:txBody>
        </p:sp>
        <p:sp>
          <p:nvSpPr>
            <p:cNvPr id="13" name="Text 13">
              <a:extLst>
                <a:ext uri="{FF2B5EF4-FFF2-40B4-BE49-F238E27FC236}">
                  <a16:creationId xmlns:a16="http://schemas.microsoft.com/office/drawing/2014/main" id="{8466C4BC-1ADC-3A32-3534-A723303795AC}"/>
                </a:ext>
              </a:extLst>
            </p:cNvPr>
            <p:cNvSpPr/>
            <p:nvPr/>
          </p:nvSpPr>
          <p:spPr>
            <a:xfrm>
              <a:off x="2539329" y="2091806"/>
              <a:ext cx="457200" cy="457200"/>
            </a:xfrm>
            <a:prstGeom prst="rect">
              <a:avLst/>
            </a:prstGeom>
            <a:noFill/>
            <a:ln/>
          </p:spPr>
          <p:txBody>
            <a:bodyPr wrap="square" lIns="0" tIns="0" rIns="0" bIns="0" rtlCol="0" anchor="ctr"/>
            <a:lstStyle/>
            <a:p>
              <a:pPr marL="0" indent="0" algn="ctr">
                <a:buNone/>
              </a:pPr>
              <a:r>
                <a:rPr lang="en-US" sz="2000" b="1" dirty="0">
                  <a:solidFill>
                    <a:srgbClr val="FFFFFF"/>
                  </a:solidFill>
                  <a:latin typeface="Arial" panose="020B0604020202020204" pitchFamily="34" charset="0"/>
                  <a:ea typeface="Trebuchet MS" pitchFamily="34" charset="-122"/>
                  <a:cs typeface="Arial" panose="020B0604020202020204" pitchFamily="34" charset="0"/>
                </a:rPr>
                <a:t>2</a:t>
              </a:r>
              <a:endParaRPr lang="en-US" sz="20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3867658-BB71-A75D-139A-845F50FDF5F3}"/>
                </a:ext>
              </a:extLst>
            </p:cNvPr>
            <p:cNvGrpSpPr/>
            <p:nvPr/>
          </p:nvGrpSpPr>
          <p:grpSpPr>
            <a:xfrm>
              <a:off x="152400" y="2617265"/>
              <a:ext cx="5463726" cy="929193"/>
              <a:chOff x="152400" y="2617265"/>
              <a:chExt cx="5463726" cy="929193"/>
            </a:xfrm>
          </p:grpSpPr>
          <p:sp>
            <p:nvSpPr>
              <p:cNvPr id="14" name="Text 14">
                <a:extLst>
                  <a:ext uri="{FF2B5EF4-FFF2-40B4-BE49-F238E27FC236}">
                    <a16:creationId xmlns:a16="http://schemas.microsoft.com/office/drawing/2014/main" id="{48270C40-8133-1279-0DEF-040B4E65FB70}"/>
                  </a:ext>
                </a:extLst>
              </p:cNvPr>
              <p:cNvSpPr/>
              <p:nvPr/>
            </p:nvSpPr>
            <p:spPr>
              <a:xfrm>
                <a:off x="152400" y="2617265"/>
                <a:ext cx="5273842" cy="347472"/>
              </a:xfrm>
              <a:prstGeom prst="rect">
                <a:avLst/>
              </a:prstGeom>
              <a:noFill/>
              <a:ln/>
            </p:spPr>
            <p:txBody>
              <a:bodyPr wrap="square" lIns="0" tIns="0" rIns="0" bIns="0" rtlCol="0" anchor="ctr"/>
              <a:lstStyle/>
              <a:p>
                <a:pPr marL="0" indent="0" algn="ctr">
                  <a:buNone/>
                </a:pPr>
                <a:r>
                  <a:rPr lang="en-US" sz="3000" b="1" dirty="0">
                    <a:solidFill>
                      <a:srgbClr val="353585"/>
                    </a:solidFill>
                    <a:latin typeface="Arial" panose="020B0604020202020204" pitchFamily="34" charset="0"/>
                    <a:cs typeface="Arial" panose="020B0604020202020204" pitchFamily="34" charset="0"/>
                  </a:rPr>
                  <a:t>Decoding</a:t>
                </a:r>
              </a:p>
            </p:txBody>
          </p:sp>
          <p:sp>
            <p:nvSpPr>
              <p:cNvPr id="15" name="Text 15">
                <a:extLst>
                  <a:ext uri="{FF2B5EF4-FFF2-40B4-BE49-F238E27FC236}">
                    <a16:creationId xmlns:a16="http://schemas.microsoft.com/office/drawing/2014/main" id="{1B76955C-5F63-050A-A0CE-F9A6489BD8EB}"/>
                  </a:ext>
                </a:extLst>
              </p:cNvPr>
              <p:cNvSpPr/>
              <p:nvPr/>
            </p:nvSpPr>
            <p:spPr>
              <a:xfrm>
                <a:off x="330252" y="2929843"/>
                <a:ext cx="5285874" cy="368861"/>
              </a:xfrm>
              <a:prstGeom prst="rect">
                <a:avLst/>
              </a:prstGeom>
              <a:noFill/>
              <a:ln/>
            </p:spPr>
            <p:txBody>
              <a:bodyPr wrap="square" lIns="0" tIns="0" rIns="0" bIns="0" rtlCol="0" anchor="t"/>
              <a:lstStyle/>
              <a:p>
                <a:pPr marL="0" indent="0" algn="ctr">
                  <a:lnSpc>
                    <a:spcPct val="140000"/>
                  </a:lnSpc>
                  <a:buNone/>
                </a:pPr>
                <a:r>
                  <a:rPr lang="en-US" sz="1600" dirty="0">
                    <a:solidFill>
                      <a:srgbClr val="3A3F47"/>
                    </a:solidFill>
                    <a:latin typeface="Arial" panose="020B0604020202020204" pitchFamily="34" charset="0"/>
                    <a:ea typeface="Calibri" pitchFamily="34" charset="-122"/>
                    <a:cs typeface="Arial" panose="020B0604020202020204" pitchFamily="34" charset="0"/>
                  </a:rPr>
                  <a:t>Sliding window | Classification</a:t>
                </a:r>
                <a:r>
                  <a:rPr lang="en-US" sz="1600" dirty="0">
                    <a:latin typeface="Arial" panose="020B0604020202020204" pitchFamily="34" charset="0"/>
                    <a:cs typeface="Arial" panose="020B0604020202020204" pitchFamily="34" charset="0"/>
                  </a:rPr>
                  <a:t> | </a:t>
                </a:r>
                <a:r>
                  <a:rPr lang="en-US" sz="1600" dirty="0">
                    <a:solidFill>
                      <a:srgbClr val="3A3F47"/>
                    </a:solidFill>
                    <a:latin typeface="Arial" panose="020B0604020202020204" pitchFamily="34" charset="0"/>
                    <a:ea typeface="Calibri" pitchFamily="34" charset="-122"/>
                    <a:cs typeface="Arial" panose="020B0604020202020204" pitchFamily="34" charset="0"/>
                  </a:rPr>
                  <a:t>EB0 default engine</a:t>
                </a:r>
                <a:endParaRPr lang="en-US" sz="1600" dirty="0">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19D93793-DB29-8502-6F24-94FB327B5E74}"/>
                  </a:ext>
                </a:extLst>
              </p:cNvPr>
              <p:cNvGrpSpPr/>
              <p:nvPr/>
            </p:nvGrpSpPr>
            <p:grpSpPr>
              <a:xfrm>
                <a:off x="152820" y="3272138"/>
                <a:ext cx="5281790" cy="274320"/>
                <a:chOff x="-38586" y="4871708"/>
                <a:chExt cx="5281790" cy="274320"/>
              </a:xfrm>
            </p:grpSpPr>
            <p:sp>
              <p:nvSpPr>
                <p:cNvPr id="40" name="Text 10">
                  <a:extLst>
                    <a:ext uri="{FF2B5EF4-FFF2-40B4-BE49-F238E27FC236}">
                      <a16:creationId xmlns:a16="http://schemas.microsoft.com/office/drawing/2014/main" id="{74B08983-F559-1EF3-7920-F46AF2121CBC}"/>
                    </a:ext>
                  </a:extLst>
                </p:cNvPr>
                <p:cNvSpPr/>
                <p:nvPr/>
              </p:nvSpPr>
              <p:spPr>
                <a:xfrm rot="5400000">
                  <a:off x="2432058" y="4825988"/>
                  <a:ext cx="274320" cy="365760"/>
                </a:xfrm>
                <a:prstGeom prst="rect">
                  <a:avLst/>
                </a:prstGeom>
                <a:noFill/>
                <a:ln/>
              </p:spPr>
              <p:txBody>
                <a:bodyPr wrap="square" lIns="0" tIns="0" rIns="0" bIns="0" rtlCol="0" anchor="ctr"/>
                <a:lstStyle/>
                <a:p>
                  <a:pPr algn="ctr"/>
                  <a:r>
                    <a:rPr lang="en-US" sz="1100" dirty="0">
                      <a:solidFill>
                        <a:schemeClr val="accent1">
                          <a:lumMod val="40000"/>
                          <a:lumOff val="60000"/>
                        </a:schemeClr>
                      </a:solidFill>
                      <a:latin typeface="Arial" panose="020B0604020202020204" pitchFamily="34" charset="0"/>
                      <a:ea typeface="Calibri" pitchFamily="34" charset="-122"/>
                      <a:cs typeface="Arial" panose="020B0604020202020204" pitchFamily="34" charset="0"/>
                    </a:rPr>
                    <a:t>▶</a:t>
                  </a:r>
                </a:p>
              </p:txBody>
            </p:sp>
            <p:cxnSp>
              <p:nvCxnSpPr>
                <p:cNvPr id="41" name="Straight Connector 40">
                  <a:extLst>
                    <a:ext uri="{FF2B5EF4-FFF2-40B4-BE49-F238E27FC236}">
                      <a16:creationId xmlns:a16="http://schemas.microsoft.com/office/drawing/2014/main" id="{93241B47-3C68-32BC-DC4E-F2AB87AEDC58}"/>
                    </a:ext>
                  </a:extLst>
                </p:cNvPr>
                <p:cNvCxnSpPr>
                  <a:cxnSpLocks/>
                </p:cNvCxnSpPr>
                <p:nvPr/>
              </p:nvCxnSpPr>
              <p:spPr>
                <a:xfrm>
                  <a:off x="-38586" y="4914467"/>
                  <a:ext cx="5281790"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grpSp>
        </p:grpSp>
      </p:grpSp>
      <p:grpSp>
        <p:nvGrpSpPr>
          <p:cNvPr id="45" name="Group 44">
            <a:extLst>
              <a:ext uri="{FF2B5EF4-FFF2-40B4-BE49-F238E27FC236}">
                <a16:creationId xmlns:a16="http://schemas.microsoft.com/office/drawing/2014/main" id="{90B2EA54-0DFD-ADA2-F748-E656E3D10C60}"/>
              </a:ext>
            </a:extLst>
          </p:cNvPr>
          <p:cNvGrpSpPr/>
          <p:nvPr/>
        </p:nvGrpSpPr>
        <p:grpSpPr>
          <a:xfrm>
            <a:off x="139782" y="789947"/>
            <a:ext cx="5291194" cy="1385042"/>
            <a:chOff x="139782" y="789947"/>
            <a:chExt cx="5291194" cy="1385042"/>
          </a:xfrm>
        </p:grpSpPr>
        <p:sp>
          <p:nvSpPr>
            <p:cNvPr id="8" name="Shape 6">
              <a:extLst>
                <a:ext uri="{FF2B5EF4-FFF2-40B4-BE49-F238E27FC236}">
                  <a16:creationId xmlns:a16="http://schemas.microsoft.com/office/drawing/2014/main" id="{3FD89CA0-4A54-15CA-87E9-F7ADA806D1EC}"/>
                </a:ext>
              </a:extLst>
            </p:cNvPr>
            <p:cNvSpPr/>
            <p:nvPr/>
          </p:nvSpPr>
          <p:spPr>
            <a:xfrm>
              <a:off x="2559439" y="789947"/>
              <a:ext cx="457200" cy="457200"/>
            </a:xfrm>
            <a:prstGeom prst="ellipse">
              <a:avLst/>
            </a:prstGeom>
            <a:solidFill>
              <a:srgbClr val="353585"/>
            </a:solidFill>
            <a:ln/>
          </p:spPr>
          <p:txBody>
            <a:bodyPr/>
            <a:lstStyle/>
            <a:p>
              <a:endParaRPr lang="en-US" sz="2000">
                <a:latin typeface="Arial" panose="020B0604020202020204" pitchFamily="34" charset="0"/>
                <a:cs typeface="Arial" panose="020B0604020202020204" pitchFamily="34" charset="0"/>
              </a:endParaRPr>
            </a:p>
          </p:txBody>
        </p:sp>
        <p:sp>
          <p:nvSpPr>
            <p:cNvPr id="9" name="Text 7">
              <a:extLst>
                <a:ext uri="{FF2B5EF4-FFF2-40B4-BE49-F238E27FC236}">
                  <a16:creationId xmlns:a16="http://schemas.microsoft.com/office/drawing/2014/main" id="{857CBF57-3ED0-5F35-BF3B-8CF5EC4244E9}"/>
                </a:ext>
              </a:extLst>
            </p:cNvPr>
            <p:cNvSpPr/>
            <p:nvPr/>
          </p:nvSpPr>
          <p:spPr>
            <a:xfrm>
              <a:off x="2559439" y="789947"/>
              <a:ext cx="457200" cy="457200"/>
            </a:xfrm>
            <a:prstGeom prst="rect">
              <a:avLst/>
            </a:prstGeom>
            <a:noFill/>
            <a:ln/>
          </p:spPr>
          <p:txBody>
            <a:bodyPr wrap="square" lIns="0" tIns="0" rIns="0" bIns="0" rtlCol="0" anchor="ctr"/>
            <a:lstStyle/>
            <a:p>
              <a:pPr marL="0" indent="0" algn="ctr">
                <a:buNone/>
              </a:pPr>
              <a:r>
                <a:rPr lang="en-US" sz="2000" b="1" dirty="0">
                  <a:solidFill>
                    <a:srgbClr val="FFFFFF"/>
                  </a:solidFill>
                  <a:latin typeface="Arial" panose="020B0604020202020204" pitchFamily="34" charset="0"/>
                  <a:ea typeface="Trebuchet MS" pitchFamily="34" charset="-122"/>
                  <a:cs typeface="Arial" panose="020B0604020202020204" pitchFamily="34" charset="0"/>
                </a:rPr>
                <a:t>1</a:t>
              </a:r>
              <a:endParaRPr lang="en-US" sz="2000" dirty="0">
                <a:latin typeface="Arial" panose="020B0604020202020204" pitchFamily="34" charset="0"/>
                <a:cs typeface="Arial" panose="020B0604020202020204" pitchFamily="34" charset="0"/>
              </a:endParaRPr>
            </a:p>
          </p:txBody>
        </p:sp>
        <p:sp>
          <p:nvSpPr>
            <p:cNvPr id="10" name="Text 8">
              <a:extLst>
                <a:ext uri="{FF2B5EF4-FFF2-40B4-BE49-F238E27FC236}">
                  <a16:creationId xmlns:a16="http://schemas.microsoft.com/office/drawing/2014/main" id="{EF4CA466-85EA-1EEB-8E0C-1D310FDC3C24}"/>
                </a:ext>
              </a:extLst>
            </p:cNvPr>
            <p:cNvSpPr/>
            <p:nvPr/>
          </p:nvSpPr>
          <p:spPr>
            <a:xfrm>
              <a:off x="145102" y="1251108"/>
              <a:ext cx="5285874" cy="347472"/>
            </a:xfrm>
            <a:prstGeom prst="rect">
              <a:avLst/>
            </a:prstGeom>
            <a:noFill/>
            <a:ln/>
          </p:spPr>
          <p:txBody>
            <a:bodyPr wrap="square" lIns="0" tIns="0" rIns="0" bIns="0" rtlCol="0" anchor="ctr"/>
            <a:lstStyle/>
            <a:p>
              <a:pPr marL="0" indent="0" algn="ctr">
                <a:buNone/>
              </a:pPr>
              <a:r>
                <a:rPr lang="en-US" sz="3000" b="1" dirty="0">
                  <a:solidFill>
                    <a:srgbClr val="353585"/>
                  </a:solidFill>
                  <a:latin typeface="Arial" panose="020B0604020202020204" pitchFamily="34" charset="0"/>
                  <a:cs typeface="Arial" panose="020B0604020202020204" pitchFamily="34" charset="0"/>
                </a:rPr>
                <a:t>Preprocessing</a:t>
              </a:r>
            </a:p>
          </p:txBody>
        </p:sp>
        <p:sp>
          <p:nvSpPr>
            <p:cNvPr id="11" name="Text 9">
              <a:extLst>
                <a:ext uri="{FF2B5EF4-FFF2-40B4-BE49-F238E27FC236}">
                  <a16:creationId xmlns:a16="http://schemas.microsoft.com/office/drawing/2014/main" id="{825499FD-E727-5CB3-9EDD-7EF749A45ADD}"/>
                </a:ext>
              </a:extLst>
            </p:cNvPr>
            <p:cNvSpPr/>
            <p:nvPr/>
          </p:nvSpPr>
          <p:spPr>
            <a:xfrm>
              <a:off x="170689" y="1568173"/>
              <a:ext cx="5234700" cy="357226"/>
            </a:xfrm>
            <a:prstGeom prst="rect">
              <a:avLst/>
            </a:prstGeom>
            <a:noFill/>
            <a:ln/>
          </p:spPr>
          <p:txBody>
            <a:bodyPr wrap="square" lIns="0" tIns="0" rIns="0" bIns="0" rtlCol="0" anchor="t"/>
            <a:lstStyle/>
            <a:p>
              <a:pPr marL="0" indent="0" algn="ctr">
                <a:lnSpc>
                  <a:spcPct val="140000"/>
                </a:lnSpc>
                <a:buNone/>
              </a:pPr>
              <a:r>
                <a:rPr lang="en-US" sz="1600" dirty="0">
                  <a:solidFill>
                    <a:srgbClr val="3A3F47"/>
                  </a:solidFill>
                  <a:latin typeface="Arial" panose="020B0604020202020204" pitchFamily="34" charset="0"/>
                  <a:ea typeface="Calibri" pitchFamily="34" charset="-122"/>
                  <a:cs typeface="Arial" panose="020B0604020202020204" pitchFamily="34" charset="0"/>
                </a:rPr>
                <a:t>Tile WSI into | 1024×1024 patches | Background removal</a:t>
              </a:r>
              <a:endParaRPr lang="en-US" sz="1600" dirty="0">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DAE052DF-15CE-0230-93AB-96D1C6AD4ECC}"/>
                </a:ext>
              </a:extLst>
            </p:cNvPr>
            <p:cNvGrpSpPr/>
            <p:nvPr/>
          </p:nvGrpSpPr>
          <p:grpSpPr>
            <a:xfrm>
              <a:off x="139782" y="1900669"/>
              <a:ext cx="5281791" cy="274320"/>
              <a:chOff x="-50618" y="4871708"/>
              <a:chExt cx="5281790" cy="274320"/>
            </a:xfrm>
          </p:grpSpPr>
          <p:sp>
            <p:nvSpPr>
              <p:cNvPr id="43" name="Text 10">
                <a:extLst>
                  <a:ext uri="{FF2B5EF4-FFF2-40B4-BE49-F238E27FC236}">
                    <a16:creationId xmlns:a16="http://schemas.microsoft.com/office/drawing/2014/main" id="{C41E757F-F55F-6957-EB09-990EE43FB3F1}"/>
                  </a:ext>
                </a:extLst>
              </p:cNvPr>
              <p:cNvSpPr/>
              <p:nvPr/>
            </p:nvSpPr>
            <p:spPr>
              <a:xfrm rot="5400000">
                <a:off x="2432058" y="4825988"/>
                <a:ext cx="274320" cy="365760"/>
              </a:xfrm>
              <a:prstGeom prst="rect">
                <a:avLst/>
              </a:prstGeom>
              <a:noFill/>
              <a:ln/>
            </p:spPr>
            <p:txBody>
              <a:bodyPr wrap="square" lIns="0" tIns="0" rIns="0" bIns="0" rtlCol="0" anchor="ctr"/>
              <a:lstStyle/>
              <a:p>
                <a:pPr algn="ctr"/>
                <a:r>
                  <a:rPr lang="en-US" sz="1100" dirty="0">
                    <a:solidFill>
                      <a:schemeClr val="accent1">
                        <a:lumMod val="40000"/>
                        <a:lumOff val="60000"/>
                      </a:schemeClr>
                    </a:solidFill>
                    <a:latin typeface="Arial" panose="020B0604020202020204" pitchFamily="34" charset="0"/>
                    <a:ea typeface="Calibri" pitchFamily="34" charset="-122"/>
                    <a:cs typeface="Arial" panose="020B0604020202020204" pitchFamily="34" charset="0"/>
                  </a:rPr>
                  <a:t>▶</a:t>
                </a:r>
              </a:p>
            </p:txBody>
          </p:sp>
          <p:cxnSp>
            <p:nvCxnSpPr>
              <p:cNvPr id="44" name="Straight Connector 43">
                <a:extLst>
                  <a:ext uri="{FF2B5EF4-FFF2-40B4-BE49-F238E27FC236}">
                    <a16:creationId xmlns:a16="http://schemas.microsoft.com/office/drawing/2014/main" id="{61F89303-05F4-9C89-2036-4A500EC2B3E8}"/>
                  </a:ext>
                </a:extLst>
              </p:cNvPr>
              <p:cNvCxnSpPr>
                <a:cxnSpLocks/>
              </p:cNvCxnSpPr>
              <p:nvPr/>
            </p:nvCxnSpPr>
            <p:spPr>
              <a:xfrm>
                <a:off x="-50618" y="4914467"/>
                <a:ext cx="5281790"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grpSp>
      </p:grpSp>
      <p:grpSp>
        <p:nvGrpSpPr>
          <p:cNvPr id="35" name="Group 34">
            <a:extLst>
              <a:ext uri="{FF2B5EF4-FFF2-40B4-BE49-F238E27FC236}">
                <a16:creationId xmlns:a16="http://schemas.microsoft.com/office/drawing/2014/main" id="{FB2A82A8-1AD6-F8A7-7352-3D04F50BBC26}"/>
              </a:ext>
            </a:extLst>
          </p:cNvPr>
          <p:cNvGrpSpPr/>
          <p:nvPr/>
        </p:nvGrpSpPr>
        <p:grpSpPr>
          <a:xfrm>
            <a:off x="152399" y="5037740"/>
            <a:ext cx="5297905" cy="1302189"/>
            <a:chOff x="152399" y="5037740"/>
            <a:chExt cx="5297905" cy="1302189"/>
          </a:xfrm>
        </p:grpSpPr>
        <p:sp>
          <p:nvSpPr>
            <p:cNvPr id="20" name="Shape 24">
              <a:extLst>
                <a:ext uri="{FF2B5EF4-FFF2-40B4-BE49-F238E27FC236}">
                  <a16:creationId xmlns:a16="http://schemas.microsoft.com/office/drawing/2014/main" id="{142E8BB3-E889-06F5-BF50-E8B100BC6BE8}"/>
                </a:ext>
              </a:extLst>
            </p:cNvPr>
            <p:cNvSpPr/>
            <p:nvPr/>
          </p:nvSpPr>
          <p:spPr>
            <a:xfrm>
              <a:off x="2553987" y="5037740"/>
              <a:ext cx="457200" cy="457200"/>
            </a:xfrm>
            <a:prstGeom prst="ellipse">
              <a:avLst/>
            </a:prstGeom>
            <a:solidFill>
              <a:srgbClr val="353585"/>
            </a:solidFill>
            <a:ln/>
          </p:spPr>
          <p:txBody>
            <a:bodyPr/>
            <a:lstStyle/>
            <a:p>
              <a:endParaRPr lang="en-US" sz="2000">
                <a:latin typeface="Arial" panose="020B0604020202020204" pitchFamily="34" charset="0"/>
                <a:cs typeface="Arial" panose="020B0604020202020204" pitchFamily="34" charset="0"/>
              </a:endParaRPr>
            </a:p>
          </p:txBody>
        </p:sp>
        <p:sp>
          <p:nvSpPr>
            <p:cNvPr id="21" name="Text 25">
              <a:extLst>
                <a:ext uri="{FF2B5EF4-FFF2-40B4-BE49-F238E27FC236}">
                  <a16:creationId xmlns:a16="http://schemas.microsoft.com/office/drawing/2014/main" id="{E8451096-6828-5134-414D-645EF89589D5}"/>
                </a:ext>
              </a:extLst>
            </p:cNvPr>
            <p:cNvSpPr/>
            <p:nvPr/>
          </p:nvSpPr>
          <p:spPr>
            <a:xfrm>
              <a:off x="2553987" y="5037740"/>
              <a:ext cx="457200" cy="457200"/>
            </a:xfrm>
            <a:prstGeom prst="rect">
              <a:avLst/>
            </a:prstGeom>
            <a:noFill/>
            <a:ln/>
          </p:spPr>
          <p:txBody>
            <a:bodyPr wrap="square" lIns="0" tIns="0" rIns="0" bIns="0" rtlCol="0" anchor="ctr"/>
            <a:lstStyle/>
            <a:p>
              <a:pPr marL="0" indent="0" algn="ctr">
                <a:buNone/>
              </a:pPr>
              <a:r>
                <a:rPr lang="en-US" sz="2000" b="1" dirty="0">
                  <a:solidFill>
                    <a:srgbClr val="FFFFFF"/>
                  </a:solidFill>
                  <a:latin typeface="Arial" panose="020B0604020202020204" pitchFamily="34" charset="0"/>
                  <a:ea typeface="Trebuchet MS" pitchFamily="34" charset="-122"/>
                  <a:cs typeface="Arial" panose="020B0604020202020204" pitchFamily="34" charset="0"/>
                </a:rPr>
                <a:t>4</a:t>
              </a:r>
              <a:endParaRPr lang="en-US" sz="2000" dirty="0">
                <a:latin typeface="Arial" panose="020B0604020202020204" pitchFamily="34" charset="0"/>
                <a:cs typeface="Arial" panose="020B0604020202020204" pitchFamily="34" charset="0"/>
              </a:endParaRPr>
            </a:p>
          </p:txBody>
        </p:sp>
        <p:sp>
          <p:nvSpPr>
            <p:cNvPr id="22" name="Text 26">
              <a:extLst>
                <a:ext uri="{FF2B5EF4-FFF2-40B4-BE49-F238E27FC236}">
                  <a16:creationId xmlns:a16="http://schemas.microsoft.com/office/drawing/2014/main" id="{D9E70AA9-9F47-D3E3-BE99-8E9D561ED8B5}"/>
                </a:ext>
              </a:extLst>
            </p:cNvPr>
            <p:cNvSpPr/>
            <p:nvPr/>
          </p:nvSpPr>
          <p:spPr>
            <a:xfrm>
              <a:off x="152399" y="5588242"/>
              <a:ext cx="5297905" cy="347472"/>
            </a:xfrm>
            <a:prstGeom prst="rect">
              <a:avLst/>
            </a:prstGeom>
            <a:noFill/>
            <a:ln/>
          </p:spPr>
          <p:txBody>
            <a:bodyPr wrap="square" lIns="0" tIns="0" rIns="0" bIns="0" rtlCol="0" anchor="ctr"/>
            <a:lstStyle/>
            <a:p>
              <a:pPr marL="0" indent="0" algn="ctr">
                <a:buNone/>
              </a:pPr>
              <a:r>
                <a:rPr lang="en-US" sz="3000" b="1" dirty="0">
                  <a:solidFill>
                    <a:srgbClr val="353585"/>
                  </a:solidFill>
                  <a:latin typeface="Arial" panose="020B0604020202020204" pitchFamily="34" charset="0"/>
                  <a:cs typeface="Arial" panose="020B0604020202020204" pitchFamily="34" charset="0"/>
                </a:rPr>
                <a:t>Visualization</a:t>
              </a:r>
            </a:p>
          </p:txBody>
        </p:sp>
        <p:sp>
          <p:nvSpPr>
            <p:cNvPr id="23" name="Text 27">
              <a:extLst>
                <a:ext uri="{FF2B5EF4-FFF2-40B4-BE49-F238E27FC236}">
                  <a16:creationId xmlns:a16="http://schemas.microsoft.com/office/drawing/2014/main" id="{4AAD7D98-7496-0F88-3A8B-0FAD97C63C31}"/>
                </a:ext>
              </a:extLst>
            </p:cNvPr>
            <p:cNvSpPr/>
            <p:nvPr/>
          </p:nvSpPr>
          <p:spPr>
            <a:xfrm>
              <a:off x="152401" y="5943772"/>
              <a:ext cx="5237746" cy="396157"/>
            </a:xfrm>
            <a:prstGeom prst="rect">
              <a:avLst/>
            </a:prstGeom>
            <a:noFill/>
            <a:ln/>
          </p:spPr>
          <p:txBody>
            <a:bodyPr wrap="square" lIns="0" tIns="0" rIns="0" bIns="0" rtlCol="0" anchor="t"/>
            <a:lstStyle/>
            <a:p>
              <a:pPr marL="0" indent="0" algn="ctr">
                <a:lnSpc>
                  <a:spcPct val="140000"/>
                </a:lnSpc>
                <a:buNone/>
              </a:pPr>
              <a:r>
                <a:rPr lang="en-US" sz="1600" dirty="0">
                  <a:solidFill>
                    <a:srgbClr val="3A3F47"/>
                  </a:solidFill>
                  <a:latin typeface="Arial" panose="020B0604020202020204" pitchFamily="34" charset="0"/>
                  <a:ea typeface="Calibri" pitchFamily="34" charset="-122"/>
                  <a:cs typeface="Arial" panose="020B0604020202020204" pitchFamily="34" charset="0"/>
                </a:rPr>
                <a:t>Interactive GUI | Heatmap overlay | Confidence metrics</a:t>
              </a:r>
              <a:endParaRPr lang="en-US" sz="1600" dirty="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3BFB4E05-7F1A-5AFB-BD0A-F5A70787D1BD}"/>
              </a:ext>
            </a:extLst>
          </p:cNvPr>
          <p:cNvGrpSpPr/>
          <p:nvPr/>
        </p:nvGrpSpPr>
        <p:grpSpPr>
          <a:xfrm>
            <a:off x="165950" y="3584330"/>
            <a:ext cx="5281790" cy="1489514"/>
            <a:chOff x="165950" y="3584330"/>
            <a:chExt cx="5281790" cy="1489514"/>
          </a:xfrm>
        </p:grpSpPr>
        <p:sp>
          <p:nvSpPr>
            <p:cNvPr id="24" name="Text 10">
              <a:extLst>
                <a:ext uri="{FF2B5EF4-FFF2-40B4-BE49-F238E27FC236}">
                  <a16:creationId xmlns:a16="http://schemas.microsoft.com/office/drawing/2014/main" id="{379BE4EF-1251-8542-7187-22F048FE98E9}"/>
                </a:ext>
              </a:extLst>
            </p:cNvPr>
            <p:cNvSpPr/>
            <p:nvPr/>
          </p:nvSpPr>
          <p:spPr>
            <a:xfrm rot="5400000">
              <a:off x="2624560" y="4753804"/>
              <a:ext cx="274320" cy="365760"/>
            </a:xfrm>
            <a:prstGeom prst="rect">
              <a:avLst/>
            </a:prstGeom>
            <a:noFill/>
            <a:ln/>
          </p:spPr>
          <p:txBody>
            <a:bodyPr wrap="square" lIns="0" tIns="0" rIns="0" bIns="0" rtlCol="0" anchor="ctr"/>
            <a:lstStyle/>
            <a:p>
              <a:pPr algn="ctr"/>
              <a:r>
                <a:rPr lang="en-US" sz="1100" dirty="0">
                  <a:solidFill>
                    <a:schemeClr val="accent1">
                      <a:lumMod val="40000"/>
                      <a:lumOff val="60000"/>
                    </a:schemeClr>
                  </a:solidFill>
                  <a:latin typeface="Arial" panose="020B0604020202020204" pitchFamily="34" charset="0"/>
                  <a:ea typeface="Calibri" pitchFamily="34" charset="-122"/>
                  <a:cs typeface="Arial" panose="020B0604020202020204" pitchFamily="34" charset="0"/>
                </a:rPr>
                <a:t>▶</a:t>
              </a:r>
            </a:p>
          </p:txBody>
        </p:sp>
        <p:grpSp>
          <p:nvGrpSpPr>
            <p:cNvPr id="28" name="Group 27">
              <a:extLst>
                <a:ext uri="{FF2B5EF4-FFF2-40B4-BE49-F238E27FC236}">
                  <a16:creationId xmlns:a16="http://schemas.microsoft.com/office/drawing/2014/main" id="{4EAD4BDB-D62D-8044-F2D5-4773CE71B3EC}"/>
                </a:ext>
              </a:extLst>
            </p:cNvPr>
            <p:cNvGrpSpPr/>
            <p:nvPr/>
          </p:nvGrpSpPr>
          <p:grpSpPr>
            <a:xfrm>
              <a:off x="165950" y="3584330"/>
              <a:ext cx="5281790" cy="1269980"/>
              <a:chOff x="165950" y="3464010"/>
              <a:chExt cx="5281790" cy="1269980"/>
            </a:xfrm>
          </p:grpSpPr>
          <p:sp>
            <p:nvSpPr>
              <p:cNvPr id="16" name="Shape 18">
                <a:extLst>
                  <a:ext uri="{FF2B5EF4-FFF2-40B4-BE49-F238E27FC236}">
                    <a16:creationId xmlns:a16="http://schemas.microsoft.com/office/drawing/2014/main" id="{41AB5E40-1A8A-461D-6725-34E7A1081E35}"/>
                  </a:ext>
                </a:extLst>
              </p:cNvPr>
              <p:cNvSpPr/>
              <p:nvPr/>
            </p:nvSpPr>
            <p:spPr>
              <a:xfrm>
                <a:off x="2553985" y="3469416"/>
                <a:ext cx="457200" cy="457200"/>
              </a:xfrm>
              <a:prstGeom prst="ellipse">
                <a:avLst/>
              </a:prstGeom>
              <a:solidFill>
                <a:srgbClr val="353585"/>
              </a:solidFill>
              <a:ln/>
            </p:spPr>
            <p:txBody>
              <a:bodyPr/>
              <a:lstStyle/>
              <a:p>
                <a:endParaRPr lang="en-US" sz="2000">
                  <a:latin typeface="Arial" panose="020B0604020202020204" pitchFamily="34" charset="0"/>
                  <a:cs typeface="Arial" panose="020B0604020202020204" pitchFamily="34" charset="0"/>
                </a:endParaRPr>
              </a:p>
            </p:txBody>
          </p:sp>
          <p:sp>
            <p:nvSpPr>
              <p:cNvPr id="18" name="Text 20">
                <a:extLst>
                  <a:ext uri="{FF2B5EF4-FFF2-40B4-BE49-F238E27FC236}">
                    <a16:creationId xmlns:a16="http://schemas.microsoft.com/office/drawing/2014/main" id="{238EEFC3-59F4-4406-C5B3-7ED5451BD9AC}"/>
                  </a:ext>
                </a:extLst>
              </p:cNvPr>
              <p:cNvSpPr/>
              <p:nvPr/>
            </p:nvSpPr>
            <p:spPr>
              <a:xfrm>
                <a:off x="224592" y="3983290"/>
                <a:ext cx="5105400" cy="347472"/>
              </a:xfrm>
              <a:prstGeom prst="rect">
                <a:avLst/>
              </a:prstGeom>
              <a:noFill/>
              <a:ln/>
            </p:spPr>
            <p:txBody>
              <a:bodyPr wrap="square" lIns="0" tIns="0" rIns="0" bIns="0" rtlCol="0" anchor="ctr"/>
              <a:lstStyle/>
              <a:p>
                <a:pPr marL="0" indent="0" algn="ctr">
                  <a:buNone/>
                </a:pPr>
                <a:r>
                  <a:rPr lang="en-US" sz="3000" b="1" dirty="0">
                    <a:solidFill>
                      <a:srgbClr val="353585"/>
                    </a:solidFill>
                    <a:latin typeface="Arial" panose="020B0604020202020204" pitchFamily="34" charset="0"/>
                    <a:cs typeface="Arial" panose="020B0604020202020204" pitchFamily="34" charset="0"/>
                  </a:rPr>
                  <a:t>Post-Processing</a:t>
                </a:r>
              </a:p>
            </p:txBody>
          </p:sp>
          <p:sp>
            <p:nvSpPr>
              <p:cNvPr id="19" name="Text 21">
                <a:extLst>
                  <a:ext uri="{FF2B5EF4-FFF2-40B4-BE49-F238E27FC236}">
                    <a16:creationId xmlns:a16="http://schemas.microsoft.com/office/drawing/2014/main" id="{03B15440-AF6F-5EA7-D248-9C878076F135}"/>
                  </a:ext>
                </a:extLst>
              </p:cNvPr>
              <p:cNvSpPr/>
              <p:nvPr/>
            </p:nvSpPr>
            <p:spPr>
              <a:xfrm>
                <a:off x="181712" y="4379706"/>
                <a:ext cx="5212964" cy="325951"/>
              </a:xfrm>
              <a:prstGeom prst="rect">
                <a:avLst/>
              </a:prstGeom>
              <a:noFill/>
              <a:ln/>
            </p:spPr>
            <p:txBody>
              <a:bodyPr wrap="square" lIns="0" tIns="0" rIns="0" bIns="0" rtlCol="0" anchor="t"/>
              <a:lstStyle/>
              <a:p>
                <a:pPr marL="0" indent="0" algn="ctr">
                  <a:lnSpc>
                    <a:spcPct val="140000"/>
                  </a:lnSpc>
                  <a:buNone/>
                </a:pPr>
                <a:r>
                  <a:rPr lang="en-US" sz="1600" dirty="0">
                    <a:solidFill>
                      <a:srgbClr val="3A3F47"/>
                    </a:solidFill>
                    <a:latin typeface="Arial" panose="020B0604020202020204" pitchFamily="34" charset="0"/>
                    <a:ea typeface="Calibri" pitchFamily="34" charset="-122"/>
                    <a:cs typeface="Arial" panose="020B0604020202020204" pitchFamily="34" charset="0"/>
                  </a:rPr>
                  <a:t>Frame aggregation</a:t>
                </a:r>
                <a:r>
                  <a:rPr lang="en-US" sz="1600" dirty="0">
                    <a:latin typeface="Arial" panose="020B0604020202020204" pitchFamily="34" charset="0"/>
                    <a:cs typeface="Arial" panose="020B0604020202020204" pitchFamily="34" charset="0"/>
                  </a:rPr>
                  <a:t> | </a:t>
                </a:r>
                <a:r>
                  <a:rPr lang="en-US" sz="1600" dirty="0">
                    <a:solidFill>
                      <a:srgbClr val="3A3F47"/>
                    </a:solidFill>
                    <a:latin typeface="Arial" panose="020B0604020202020204" pitchFamily="34" charset="0"/>
                    <a:cs typeface="Arial" panose="020B0604020202020204" pitchFamily="34" charset="0"/>
                  </a:rPr>
                  <a:t>S</a:t>
                </a:r>
                <a:r>
                  <a:rPr lang="en-US" sz="1600" dirty="0">
                    <a:solidFill>
                      <a:srgbClr val="3A3F47"/>
                    </a:solidFill>
                    <a:latin typeface="Arial" panose="020B0604020202020204" pitchFamily="34" charset="0"/>
                    <a:ea typeface="Calibri" pitchFamily="34" charset="-122"/>
                    <a:cs typeface="Arial" panose="020B0604020202020204" pitchFamily="34" charset="0"/>
                  </a:rPr>
                  <a:t>moothing</a:t>
                </a:r>
                <a:r>
                  <a:rPr lang="en-US" sz="1600" dirty="0">
                    <a:latin typeface="Arial" panose="020B0604020202020204" pitchFamily="34" charset="0"/>
                    <a:cs typeface="Arial" panose="020B0604020202020204" pitchFamily="34" charset="0"/>
                  </a:rPr>
                  <a:t> | </a:t>
                </a:r>
                <a:r>
                  <a:rPr lang="en-US" sz="1600" dirty="0">
                    <a:solidFill>
                      <a:srgbClr val="3A3F47"/>
                    </a:solidFill>
                    <a:latin typeface="Arial" panose="020B0604020202020204" pitchFamily="34" charset="0"/>
                    <a:ea typeface="Calibri" pitchFamily="34" charset="-122"/>
                    <a:cs typeface="Arial" panose="020B0604020202020204" pitchFamily="34" charset="0"/>
                  </a:rPr>
                  <a:t>Boundary refinement</a:t>
                </a:r>
                <a:endParaRPr lang="en-US" sz="1600" dirty="0">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43521496-FBD6-A2CA-7FAF-096095903048}"/>
                  </a:ext>
                </a:extLst>
              </p:cNvPr>
              <p:cNvCxnSpPr>
                <a:cxnSpLocks/>
              </p:cNvCxnSpPr>
              <p:nvPr/>
            </p:nvCxnSpPr>
            <p:spPr>
              <a:xfrm>
                <a:off x="165950" y="4733990"/>
                <a:ext cx="5281790"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6" name="Text 13">
                <a:extLst>
                  <a:ext uri="{FF2B5EF4-FFF2-40B4-BE49-F238E27FC236}">
                    <a16:creationId xmlns:a16="http://schemas.microsoft.com/office/drawing/2014/main" id="{AA2199FD-0B2E-C60E-1D89-A7E71D688C48}"/>
                  </a:ext>
                </a:extLst>
              </p:cNvPr>
              <p:cNvSpPr/>
              <p:nvPr/>
            </p:nvSpPr>
            <p:spPr>
              <a:xfrm>
                <a:off x="2554047" y="3464010"/>
                <a:ext cx="457200" cy="457200"/>
              </a:xfrm>
              <a:prstGeom prst="rect">
                <a:avLst/>
              </a:prstGeom>
              <a:noFill/>
              <a:ln/>
            </p:spPr>
            <p:txBody>
              <a:bodyPr wrap="square" lIns="0" tIns="0" rIns="0" bIns="0" rtlCol="0" anchor="ctr"/>
              <a:lstStyle/>
              <a:p>
                <a:pPr marL="0" indent="0" algn="ctr">
                  <a:buNone/>
                </a:pPr>
                <a:r>
                  <a:rPr lang="en-US" sz="2000" b="1" dirty="0">
                    <a:solidFill>
                      <a:srgbClr val="FFFFFF"/>
                    </a:solidFill>
                    <a:latin typeface="Arial" panose="020B0604020202020204" pitchFamily="34" charset="0"/>
                    <a:ea typeface="Trebuchet MS" pitchFamily="34" charset="-122"/>
                    <a:cs typeface="Arial" panose="020B0604020202020204" pitchFamily="34" charset="0"/>
                  </a:rPr>
                  <a:t>3</a:t>
                </a:r>
                <a:endParaRPr lang="en-US" sz="2000"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0959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2" animBg="1"/>
      <p:bldP spid="3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B0F2-E4C9-055D-2D4D-3F96D8E7339B}"/>
              </a:ext>
            </a:extLst>
          </p:cNvPr>
          <p:cNvSpPr>
            <a:spLocks noGrp="1"/>
          </p:cNvSpPr>
          <p:nvPr>
            <p:ph type="title"/>
          </p:nvPr>
        </p:nvSpPr>
        <p:spPr>
          <a:xfrm>
            <a:off x="152399" y="1"/>
            <a:ext cx="11887200" cy="593724"/>
          </a:xfrm>
        </p:spPr>
        <p:txBody>
          <a:bodyPr vert="horz" wrap="none" lIns="0" tIns="0" rIns="0" bIns="0" rtlCol="0" anchor="ctr" anchorCtr="0">
            <a:noAutofit/>
          </a:bodyPr>
          <a:lstStyle/>
          <a:p>
            <a:r>
              <a:rPr lang="en-US" sz="3200" noProof="1"/>
              <a:t> Model Selection and Engineering Trade-offs</a:t>
            </a:r>
          </a:p>
        </p:txBody>
      </p:sp>
      <p:graphicFrame>
        <p:nvGraphicFramePr>
          <p:cNvPr id="4" name="Table 0">
            <a:extLst>
              <a:ext uri="{FF2B5EF4-FFF2-40B4-BE49-F238E27FC236}">
                <a16:creationId xmlns:a16="http://schemas.microsoft.com/office/drawing/2014/main" id="{D3174918-BE18-2AFF-2EA3-9F59A6BFCEC3}"/>
              </a:ext>
            </a:extLst>
          </p:cNvPr>
          <p:cNvGraphicFramePr>
            <a:graphicFrameLocks noGrp="1"/>
          </p:cNvGraphicFramePr>
          <p:nvPr>
            <p:extLst>
              <p:ext uri="{D42A27DB-BD31-4B8C-83A1-F6EECF244321}">
                <p14:modId xmlns:p14="http://schemas.microsoft.com/office/powerpoint/2010/main" val="3613180545"/>
              </p:ext>
            </p:extLst>
          </p:nvPr>
        </p:nvGraphicFramePr>
        <p:xfrm>
          <a:off x="152400" y="1051560"/>
          <a:ext cx="11887200" cy="3749040"/>
        </p:xfrm>
        <a:graphic>
          <a:graphicData uri="http://schemas.openxmlformats.org/drawingml/2006/table">
            <a:tbl>
              <a:tblPr/>
              <a:tblGrid>
                <a:gridCol w="2512581">
                  <a:extLst>
                    <a:ext uri="{9D8B030D-6E8A-4147-A177-3AD203B41FA5}">
                      <a16:colId xmlns:a16="http://schemas.microsoft.com/office/drawing/2014/main" val="20000"/>
                    </a:ext>
                  </a:extLst>
                </a:gridCol>
                <a:gridCol w="2400314">
                  <a:extLst>
                    <a:ext uri="{9D8B030D-6E8A-4147-A177-3AD203B41FA5}">
                      <a16:colId xmlns:a16="http://schemas.microsoft.com/office/drawing/2014/main" val="20001"/>
                    </a:ext>
                  </a:extLst>
                </a:gridCol>
                <a:gridCol w="2219425">
                  <a:extLst>
                    <a:ext uri="{9D8B030D-6E8A-4147-A177-3AD203B41FA5}">
                      <a16:colId xmlns:a16="http://schemas.microsoft.com/office/drawing/2014/main" val="20002"/>
                    </a:ext>
                  </a:extLst>
                </a:gridCol>
                <a:gridCol w="2377440">
                  <a:extLst>
                    <a:ext uri="{9D8B030D-6E8A-4147-A177-3AD203B41FA5}">
                      <a16:colId xmlns:a16="http://schemas.microsoft.com/office/drawing/2014/main" val="20003"/>
                    </a:ext>
                  </a:extLst>
                </a:gridCol>
                <a:gridCol w="2377440">
                  <a:extLst>
                    <a:ext uri="{9D8B030D-6E8A-4147-A177-3AD203B41FA5}">
                      <a16:colId xmlns:a16="http://schemas.microsoft.com/office/drawing/2014/main" val="20004"/>
                    </a:ext>
                  </a:extLst>
                </a:gridCol>
              </a:tblGrid>
              <a:tr h="502920">
                <a:tc>
                  <a:txBody>
                    <a:bodyPr/>
                    <a:lstStyle/>
                    <a:p>
                      <a:pPr marL="0" indent="0" algn="ctr">
                        <a:buNone/>
                      </a:pPr>
                      <a:r>
                        <a:rPr lang="en-US" sz="3000" b="1" dirty="0">
                          <a:solidFill>
                            <a:srgbClr val="FFFFFF"/>
                          </a:solidFill>
                          <a:latin typeface="Arial" panose="020B0604020202020204" pitchFamily="34" charset="0"/>
                          <a:ea typeface="Calibri" pitchFamily="34" charset="-122"/>
                          <a:cs typeface="Arial" panose="020B0604020202020204" pitchFamily="34" charset="0"/>
                        </a:rPr>
                        <a:t>Architecture</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353585"/>
                    </a:solidFill>
                  </a:tcPr>
                </a:tc>
                <a:tc>
                  <a:txBody>
                    <a:bodyPr/>
                    <a:lstStyle/>
                    <a:p>
                      <a:pPr marL="0" indent="0" algn="ctr">
                        <a:buNone/>
                      </a:pPr>
                      <a:r>
                        <a:rPr lang="en-US" sz="3000" b="1" dirty="0">
                          <a:solidFill>
                            <a:srgbClr val="FFFFFF"/>
                          </a:solidFill>
                          <a:latin typeface="Arial" panose="020B0604020202020204" pitchFamily="34" charset="0"/>
                          <a:ea typeface="Calibri" pitchFamily="34" charset="-122"/>
                          <a:cs typeface="Arial" panose="020B0604020202020204" pitchFamily="34" charset="0"/>
                        </a:rPr>
                        <a:t>Parameters</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353585"/>
                    </a:solidFill>
                  </a:tcPr>
                </a:tc>
                <a:tc>
                  <a:txBody>
                    <a:bodyPr/>
                    <a:lstStyle/>
                    <a:p>
                      <a:pPr marL="0" indent="0" algn="ctr">
                        <a:buNone/>
                      </a:pPr>
                      <a:r>
                        <a:rPr lang="en-US" sz="3000" b="1" dirty="0">
                          <a:solidFill>
                            <a:srgbClr val="FFFFFF"/>
                          </a:solidFill>
                          <a:latin typeface="Arial" panose="020B0604020202020204" pitchFamily="34" charset="0"/>
                          <a:ea typeface="Calibri" pitchFamily="34" charset="-122"/>
                          <a:cs typeface="Arial" panose="020B0604020202020204" pitchFamily="34" charset="0"/>
                        </a:rPr>
                        <a:t>MDICE</a:t>
                      </a:r>
                      <a:endParaRPr lang="en-US" sz="3000" dirty="0">
                        <a:latin typeface="Arial" panose="020B0604020202020204" pitchFamily="34" charset="0"/>
                        <a:ea typeface="Calibri" charset="0"/>
                        <a:cs typeface="Arial" panose="020B0604020202020204" pitchFamily="34" charset="0"/>
                      </a:endParaRPr>
                    </a:p>
                    <a:p>
                      <a:pPr marL="0" indent="0" algn="ctr">
                        <a:buNone/>
                      </a:pPr>
                      <a:r>
                        <a:rPr lang="en-US" sz="3000" b="1" dirty="0">
                          <a:solidFill>
                            <a:srgbClr val="FFFFFF"/>
                          </a:solidFill>
                          <a:latin typeface="Arial" panose="020B0604020202020204" pitchFamily="34" charset="0"/>
                          <a:ea typeface="Calibri" pitchFamily="34" charset="-122"/>
                          <a:cs typeface="Arial" panose="020B0604020202020204" pitchFamily="34" charset="0"/>
                        </a:rPr>
                        <a:t>TUBR</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353585"/>
                    </a:solidFill>
                  </a:tcPr>
                </a:tc>
                <a:tc>
                  <a:txBody>
                    <a:bodyPr/>
                    <a:lstStyle/>
                    <a:p>
                      <a:pPr marL="0" indent="0" algn="ctr">
                        <a:buNone/>
                      </a:pPr>
                      <a:r>
                        <a:rPr lang="en-US" sz="3000" b="1" dirty="0">
                          <a:solidFill>
                            <a:srgbClr val="FFFFFF"/>
                          </a:solidFill>
                          <a:latin typeface="Arial" panose="020B0604020202020204" pitchFamily="34" charset="0"/>
                          <a:ea typeface="Calibri" pitchFamily="34" charset="-122"/>
                          <a:cs typeface="Arial" panose="020B0604020202020204" pitchFamily="34" charset="0"/>
                        </a:rPr>
                        <a:t>MDICE</a:t>
                      </a:r>
                      <a:endParaRPr lang="en-US" sz="3000" dirty="0">
                        <a:latin typeface="Arial" panose="020B0604020202020204" pitchFamily="34" charset="0"/>
                        <a:ea typeface="Calibri" charset="0"/>
                        <a:cs typeface="Arial" panose="020B0604020202020204" pitchFamily="34" charset="0"/>
                      </a:endParaRPr>
                    </a:p>
                    <a:p>
                      <a:pPr marL="0" indent="0" algn="ctr">
                        <a:buNone/>
                      </a:pPr>
                      <a:r>
                        <a:rPr lang="en-US" sz="3000" b="1" dirty="0">
                          <a:solidFill>
                            <a:srgbClr val="FFFFFF"/>
                          </a:solidFill>
                          <a:latin typeface="Arial" panose="020B0604020202020204" pitchFamily="34" charset="0"/>
                          <a:ea typeface="Calibri" pitchFamily="34" charset="-122"/>
                          <a:cs typeface="Arial" panose="020B0604020202020204" pitchFamily="34" charset="0"/>
                        </a:rPr>
                        <a:t>FCBR</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353585"/>
                    </a:solidFill>
                  </a:tcPr>
                </a:tc>
                <a:tc>
                  <a:txBody>
                    <a:bodyPr/>
                    <a:lstStyle/>
                    <a:p>
                      <a:pPr marL="0" indent="0" algn="ctr">
                        <a:buNone/>
                      </a:pPr>
                      <a:r>
                        <a:rPr lang="en-US" sz="3000" b="1" dirty="0">
                          <a:solidFill>
                            <a:srgbClr val="FFFFFF"/>
                          </a:solidFill>
                          <a:latin typeface="Arial" panose="020B0604020202020204" pitchFamily="34" charset="0"/>
                          <a:ea typeface="Calibri" pitchFamily="34" charset="-122"/>
                          <a:cs typeface="Arial" panose="020B0604020202020204" pitchFamily="34" charset="0"/>
                        </a:rPr>
                        <a:t>Decode</a:t>
                      </a:r>
                      <a:endParaRPr lang="en-US" sz="3000" dirty="0">
                        <a:latin typeface="Arial" panose="020B0604020202020204" pitchFamily="34" charset="0"/>
                        <a:ea typeface="Calibri" charset="0"/>
                        <a:cs typeface="Arial" panose="020B0604020202020204" pitchFamily="34" charset="0"/>
                      </a:endParaRPr>
                    </a:p>
                    <a:p>
                      <a:pPr marL="0" indent="0" algn="ctr">
                        <a:buNone/>
                      </a:pPr>
                      <a:r>
                        <a:rPr lang="en-US" sz="3000" b="1" dirty="0">
                          <a:solidFill>
                            <a:srgbClr val="FFFFFF"/>
                          </a:solidFill>
                          <a:latin typeface="Arial" panose="020B0604020202020204" pitchFamily="34" charset="0"/>
                          <a:ea typeface="Calibri" pitchFamily="34" charset="-122"/>
                          <a:cs typeface="Arial" panose="020B0604020202020204" pitchFamily="34" charset="0"/>
                        </a:rPr>
                        <a:t>Speed</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353585"/>
                    </a:solidFill>
                  </a:tcPr>
                </a:tc>
                <a:extLst>
                  <a:ext uri="{0D108BD9-81ED-4DB2-BD59-A6C34878D82A}">
                    <a16:rowId xmlns:a16="http://schemas.microsoft.com/office/drawing/2014/main" val="10000"/>
                  </a:ext>
                </a:extLst>
              </a:tr>
              <a:tr h="384048">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ResNet-18</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FFFFF"/>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11.69M</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FFFFF"/>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33.28</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FFFFF"/>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42.11</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FFFFF"/>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1.0x</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84048">
                <a:tc>
                  <a:txBody>
                    <a:bodyPr/>
                    <a:lstStyle/>
                    <a:p>
                      <a:pPr marL="0" indent="0" algn="ctr">
                        <a:buNone/>
                      </a:pPr>
                      <a:r>
                        <a:rPr lang="en-US" sz="3000" b="1" dirty="0">
                          <a:solidFill>
                            <a:srgbClr val="D4763C"/>
                          </a:solidFill>
                          <a:latin typeface="Arial" panose="020B0604020202020204" pitchFamily="34" charset="0"/>
                          <a:ea typeface="Calibri" pitchFamily="34" charset="-122"/>
                          <a:cs typeface="Arial" panose="020B0604020202020204" pitchFamily="34" charset="0"/>
                        </a:rPr>
                        <a:t>EB0</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DF2EB"/>
                    </a:solidFill>
                  </a:tcPr>
                </a:tc>
                <a:tc>
                  <a:txBody>
                    <a:bodyPr/>
                    <a:lstStyle/>
                    <a:p>
                      <a:pPr marL="0" indent="0" algn="ctr">
                        <a:buNone/>
                      </a:pPr>
                      <a:r>
                        <a:rPr lang="en-US" sz="3000" b="1" dirty="0">
                          <a:solidFill>
                            <a:srgbClr val="D4763C"/>
                          </a:solidFill>
                          <a:latin typeface="Arial" panose="020B0604020202020204" pitchFamily="34" charset="0"/>
                          <a:ea typeface="Calibri" pitchFamily="34" charset="-122"/>
                          <a:cs typeface="Arial" panose="020B0604020202020204" pitchFamily="34" charset="0"/>
                        </a:rPr>
                        <a:t>5.03M</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DF2EB"/>
                    </a:solidFill>
                  </a:tcPr>
                </a:tc>
                <a:tc>
                  <a:txBody>
                    <a:bodyPr/>
                    <a:lstStyle/>
                    <a:p>
                      <a:pPr marL="0" indent="0" algn="ctr">
                        <a:buNone/>
                      </a:pPr>
                      <a:r>
                        <a:rPr lang="en-US" sz="3000" b="1" dirty="0">
                          <a:solidFill>
                            <a:srgbClr val="D4763C"/>
                          </a:solidFill>
                          <a:latin typeface="Arial" panose="020B0604020202020204" pitchFamily="34" charset="0"/>
                          <a:ea typeface="Calibri" pitchFamily="34" charset="-122"/>
                          <a:cs typeface="Arial" panose="020B0604020202020204" pitchFamily="34" charset="0"/>
                        </a:rPr>
                        <a:t>46.76</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DF2EB"/>
                    </a:solidFill>
                  </a:tcPr>
                </a:tc>
                <a:tc>
                  <a:txBody>
                    <a:bodyPr/>
                    <a:lstStyle/>
                    <a:p>
                      <a:pPr marL="0" indent="0" algn="ctr">
                        <a:buNone/>
                      </a:pPr>
                      <a:r>
                        <a:rPr lang="en-US" sz="3000" b="1" dirty="0">
                          <a:solidFill>
                            <a:srgbClr val="D4763C"/>
                          </a:solidFill>
                          <a:latin typeface="Arial" panose="020B0604020202020204" pitchFamily="34" charset="0"/>
                          <a:ea typeface="Calibri" pitchFamily="34" charset="-122"/>
                          <a:cs typeface="Arial" panose="020B0604020202020204" pitchFamily="34" charset="0"/>
                        </a:rPr>
                        <a:t>49.34</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DF2EB"/>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0.9x</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DF2EB"/>
                    </a:solidFill>
                  </a:tcPr>
                </a:tc>
                <a:extLst>
                  <a:ext uri="{0D108BD9-81ED-4DB2-BD59-A6C34878D82A}">
                    <a16:rowId xmlns:a16="http://schemas.microsoft.com/office/drawing/2014/main" val="10002"/>
                  </a:ext>
                </a:extLst>
              </a:tr>
              <a:tr h="384048">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EB7</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0FAFA"/>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66.35M</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0FAFA"/>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43.81</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0FAFA"/>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55.82</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0FAFA"/>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2.1x</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0FAFA"/>
                    </a:solidFill>
                  </a:tcPr>
                </a:tc>
                <a:extLst>
                  <a:ext uri="{0D108BD9-81ED-4DB2-BD59-A6C34878D82A}">
                    <a16:rowId xmlns:a16="http://schemas.microsoft.com/office/drawing/2014/main" val="10003"/>
                  </a:ext>
                </a:extLst>
              </a:tr>
              <a:tr h="384048">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ViT-16</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FFFFF"/>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86.60M</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FFFFF"/>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44.72</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FFFFF"/>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25.07</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FFFFF"/>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1.9x</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84048">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ViT-32</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0FAFA"/>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88.20M</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0FAFA"/>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41.39</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0FAFA"/>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28.06</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0FAFA"/>
                    </a:solidFill>
                  </a:tcPr>
                </a:tc>
                <a:tc>
                  <a:txBody>
                    <a:bodyPr/>
                    <a:lstStyle/>
                    <a:p>
                      <a:pPr marL="0" indent="0" algn="ctr">
                        <a:buNone/>
                      </a:pPr>
                      <a:r>
                        <a:rPr lang="en-US" sz="3000" dirty="0">
                          <a:solidFill>
                            <a:srgbClr val="3A3F47"/>
                          </a:solidFill>
                          <a:latin typeface="Arial" panose="020B0604020202020204" pitchFamily="34" charset="0"/>
                          <a:ea typeface="Calibri" pitchFamily="34" charset="-122"/>
                          <a:cs typeface="Arial" panose="020B0604020202020204" pitchFamily="34" charset="0"/>
                        </a:rPr>
                        <a:t>2.3x</a:t>
                      </a:r>
                      <a:endParaRPr lang="en-US" sz="3000" dirty="0">
                        <a:latin typeface="Arial" panose="020B0604020202020204" pitchFamily="34" charset="0"/>
                        <a:ea typeface="Calibri" charset="0"/>
                        <a:cs typeface="Arial" panose="020B0604020202020204" pitchFamily="34" charset="0"/>
                      </a:endParaRPr>
                    </a:p>
                  </a:txBody>
                  <a:tcPr anchor="ctr">
                    <a:lnL w="6350" cap="flat" cmpd="sng" algn="ctr">
                      <a:solidFill>
                        <a:srgbClr val="E5E7EB"/>
                      </a:solidFill>
                      <a:prstDash val="solid"/>
                      <a:round/>
                      <a:headEnd type="none" w="med" len="med"/>
                      <a:tailEnd type="none" w="med" len="med"/>
                    </a:lnL>
                    <a:lnR w="6350" cap="flat" cmpd="sng" algn="ctr">
                      <a:solidFill>
                        <a:srgbClr val="E5E7EB"/>
                      </a:solidFill>
                      <a:prstDash val="solid"/>
                      <a:round/>
                      <a:headEnd type="none" w="med" len="med"/>
                      <a:tailEnd type="none" w="med" len="med"/>
                    </a:lnR>
                    <a:lnT w="6350" cap="flat" cmpd="sng" algn="ctr">
                      <a:solidFill>
                        <a:srgbClr val="E5E7EB"/>
                      </a:solidFill>
                      <a:prstDash val="solid"/>
                      <a:round/>
                      <a:headEnd type="none" w="med" len="med"/>
                      <a:tailEnd type="none" w="med" len="med"/>
                    </a:lnT>
                    <a:lnB w="6350" cap="flat" cmpd="sng" algn="ctr">
                      <a:solidFill>
                        <a:srgbClr val="E5E7EB"/>
                      </a:solidFill>
                      <a:prstDash val="solid"/>
                      <a:round/>
                      <a:headEnd type="none" w="med" len="med"/>
                      <a:tailEnd type="none" w="med" len="med"/>
                    </a:lnB>
                    <a:solidFill>
                      <a:srgbClr val="F0FAFA"/>
                    </a:solidFill>
                  </a:tcPr>
                </a:tc>
                <a:extLst>
                  <a:ext uri="{0D108BD9-81ED-4DB2-BD59-A6C34878D82A}">
                    <a16:rowId xmlns:a16="http://schemas.microsoft.com/office/drawing/2014/main" val="10005"/>
                  </a:ext>
                </a:extLst>
              </a:tr>
            </a:tbl>
          </a:graphicData>
        </a:graphic>
      </p:graphicFrame>
      <p:grpSp>
        <p:nvGrpSpPr>
          <p:cNvPr id="3" name="Group 2">
            <a:extLst>
              <a:ext uri="{FF2B5EF4-FFF2-40B4-BE49-F238E27FC236}">
                <a16:creationId xmlns:a16="http://schemas.microsoft.com/office/drawing/2014/main" id="{2B6A98A0-F179-5892-9FCB-ED2472BCB69C}"/>
              </a:ext>
            </a:extLst>
          </p:cNvPr>
          <p:cNvGrpSpPr/>
          <p:nvPr/>
        </p:nvGrpSpPr>
        <p:grpSpPr>
          <a:xfrm>
            <a:off x="152399" y="4836698"/>
            <a:ext cx="11887201" cy="1564104"/>
            <a:chOff x="152399" y="5328918"/>
            <a:chExt cx="11887201" cy="1101904"/>
          </a:xfrm>
        </p:grpSpPr>
        <p:sp>
          <p:nvSpPr>
            <p:cNvPr id="8" name="Shape 5">
              <a:extLst>
                <a:ext uri="{FF2B5EF4-FFF2-40B4-BE49-F238E27FC236}">
                  <a16:creationId xmlns:a16="http://schemas.microsoft.com/office/drawing/2014/main" id="{79D79ADD-6D31-B70D-A356-B12C6DCF559B}"/>
                </a:ext>
              </a:extLst>
            </p:cNvPr>
            <p:cNvSpPr/>
            <p:nvPr/>
          </p:nvSpPr>
          <p:spPr>
            <a:xfrm>
              <a:off x="152399" y="5328918"/>
              <a:ext cx="11887200" cy="1101904"/>
            </a:xfrm>
            <a:prstGeom prst="roundRect">
              <a:avLst>
                <a:gd name="adj" fmla="val 8421"/>
              </a:avLst>
            </a:prstGeom>
            <a:solidFill>
              <a:srgbClr val="FDF2EB"/>
            </a:solidFill>
            <a:ln/>
          </p:spPr>
          <p:txBody>
            <a:bodyPr/>
            <a:lstStyle/>
            <a:p>
              <a:endParaRPr lang="en-US" sz="3000"/>
            </a:p>
          </p:txBody>
        </p:sp>
        <p:sp>
          <p:nvSpPr>
            <p:cNvPr id="9" name="Text 6">
              <a:extLst>
                <a:ext uri="{FF2B5EF4-FFF2-40B4-BE49-F238E27FC236}">
                  <a16:creationId xmlns:a16="http://schemas.microsoft.com/office/drawing/2014/main" id="{DC6EDD5C-AB4C-EE91-940E-1E4013DDF543}"/>
                </a:ext>
              </a:extLst>
            </p:cNvPr>
            <p:cNvSpPr/>
            <p:nvPr/>
          </p:nvSpPr>
          <p:spPr>
            <a:xfrm>
              <a:off x="152400" y="5447411"/>
              <a:ext cx="11887200" cy="868680"/>
            </a:xfrm>
            <a:prstGeom prst="rect">
              <a:avLst/>
            </a:prstGeom>
            <a:noFill/>
            <a:ln/>
          </p:spPr>
          <p:txBody>
            <a:bodyPr wrap="square" lIns="0" tIns="0" rIns="0" bIns="0" rtlCol="0" anchor="ctr"/>
            <a:lstStyle/>
            <a:p>
              <a:pPr marL="0" indent="0">
                <a:buNone/>
              </a:pPr>
              <a:r>
                <a:rPr lang="en-US" sz="3000" b="1" dirty="0">
                  <a:solidFill>
                    <a:srgbClr val="D4763C"/>
                  </a:solidFill>
                  <a:latin typeface="Arial" panose="020B0604020202020204" pitchFamily="34" charset="0"/>
                  <a:ea typeface="Calibri" pitchFamily="34" charset="-122"/>
                  <a:cs typeface="Arial" panose="020B0604020202020204" pitchFamily="34" charset="0"/>
                </a:rPr>
                <a:t>Key Finding: </a:t>
              </a:r>
              <a:r>
                <a:rPr lang="en-US" sz="3000" dirty="0">
                  <a:solidFill>
                    <a:srgbClr val="3A3F47"/>
                  </a:solidFill>
                  <a:latin typeface="Arial" panose="020B0604020202020204" pitchFamily="34" charset="0"/>
                  <a:ea typeface="Calibri" pitchFamily="34" charset="-122"/>
                  <a:cs typeface="Arial" panose="020B0604020202020204" pitchFamily="34" charset="0"/>
                </a:rPr>
                <a:t>EB0 (5M params) outperforms models 17× its size. Smaller model</a:t>
              </a:r>
              <a:r>
                <a:rPr lang="en-US" sz="3000" dirty="0">
                  <a:latin typeface="Arial" panose="020B0604020202020204" pitchFamily="34" charset="0"/>
                  <a:cs typeface="Arial" panose="020B0604020202020204" pitchFamily="34" charset="0"/>
                </a:rPr>
                <a:t> </a:t>
              </a:r>
              <a:r>
                <a:rPr lang="en-US" sz="3000" dirty="0">
                  <a:solidFill>
                    <a:srgbClr val="3A3F47"/>
                  </a:solidFill>
                  <a:latin typeface="Arial" panose="020B0604020202020204" pitchFamily="34" charset="0"/>
                  <a:ea typeface="Calibri" pitchFamily="34" charset="-122"/>
                  <a:cs typeface="Arial" panose="020B0604020202020204" pitchFamily="34" charset="0"/>
                </a:rPr>
                <a:t>+ sparse annotations = less overfitting. Selected as default for speed + accuracy.</a:t>
              </a:r>
              <a:endParaRPr lang="en-US" sz="3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089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0">
            <a:extLst>
              <a:ext uri="{FF2B5EF4-FFF2-40B4-BE49-F238E27FC236}">
                <a16:creationId xmlns:a16="http://schemas.microsoft.com/office/drawing/2014/main" id="{E17EE202-70A1-2F22-7B1A-46AD3E36CD6C}"/>
              </a:ext>
            </a:extLst>
          </p:cNvPr>
          <p:cNvSpPr/>
          <p:nvPr/>
        </p:nvSpPr>
        <p:spPr>
          <a:xfrm>
            <a:off x="226141" y="786581"/>
            <a:ext cx="11480799" cy="4345858"/>
          </a:xfrm>
          <a:prstGeom prst="roundRect">
            <a:avLst>
              <a:gd name="adj" fmla="val 3922"/>
            </a:avLst>
          </a:prstGeom>
          <a:solidFill>
            <a:srgbClr val="FFFFFF"/>
          </a:solidFill>
          <a:ln w="12700">
            <a:solidFill>
              <a:srgbClr val="D1D5DB"/>
            </a:solidFill>
            <a:prstDash val="dash"/>
          </a:ln>
        </p:spPr>
        <p:txBody>
          <a:bodyPr/>
          <a:lstStyle/>
          <a:p>
            <a:endParaRPr lang="en-US" sz="2800"/>
          </a:p>
        </p:txBody>
      </p:sp>
      <p:sp>
        <p:nvSpPr>
          <p:cNvPr id="2" name="Title 1">
            <a:extLst>
              <a:ext uri="{FF2B5EF4-FFF2-40B4-BE49-F238E27FC236}">
                <a16:creationId xmlns:a16="http://schemas.microsoft.com/office/drawing/2014/main" id="{737DF731-259C-595C-A885-6372E984845C}"/>
              </a:ext>
            </a:extLst>
          </p:cNvPr>
          <p:cNvSpPr>
            <a:spLocks noGrp="1"/>
          </p:cNvSpPr>
          <p:nvPr>
            <p:ph type="title"/>
          </p:nvPr>
        </p:nvSpPr>
        <p:spPr>
          <a:xfrm>
            <a:off x="155448" y="0"/>
            <a:ext cx="11887200" cy="593725"/>
          </a:xfrm>
        </p:spPr>
        <p:txBody>
          <a:bodyPr vert="horz" wrap="none" lIns="0" tIns="0" rIns="0" bIns="0" rtlCol="0" anchor="ctr" anchorCtr="0">
            <a:noAutofit/>
          </a:bodyPr>
          <a:lstStyle/>
          <a:p>
            <a:r>
              <a:rPr lang="en-US" sz="3200" noProof="1"/>
              <a:t>Post-Processing</a:t>
            </a:r>
          </a:p>
        </p:txBody>
      </p:sp>
      <p:grpSp>
        <p:nvGrpSpPr>
          <p:cNvPr id="7" name="Group 6">
            <a:extLst>
              <a:ext uri="{FF2B5EF4-FFF2-40B4-BE49-F238E27FC236}">
                <a16:creationId xmlns:a16="http://schemas.microsoft.com/office/drawing/2014/main" id="{B879D4F7-4026-1A67-ACBD-9990599E8BAB}"/>
              </a:ext>
            </a:extLst>
          </p:cNvPr>
          <p:cNvGrpSpPr/>
          <p:nvPr/>
        </p:nvGrpSpPr>
        <p:grpSpPr>
          <a:xfrm>
            <a:off x="8039100" y="3587832"/>
            <a:ext cx="3200400" cy="1143000"/>
            <a:chOff x="8079204" y="3996906"/>
            <a:chExt cx="3200400" cy="1143000"/>
          </a:xfrm>
        </p:grpSpPr>
        <p:sp>
          <p:nvSpPr>
            <p:cNvPr id="15" name="Shape 12">
              <a:extLst>
                <a:ext uri="{FF2B5EF4-FFF2-40B4-BE49-F238E27FC236}">
                  <a16:creationId xmlns:a16="http://schemas.microsoft.com/office/drawing/2014/main" id="{10EF4A45-BA2A-33F3-E39E-FBE254637BB3}"/>
                </a:ext>
              </a:extLst>
            </p:cNvPr>
            <p:cNvSpPr/>
            <p:nvPr/>
          </p:nvSpPr>
          <p:spPr>
            <a:xfrm>
              <a:off x="8079204" y="3996906"/>
              <a:ext cx="3200400" cy="1143000"/>
            </a:xfrm>
            <a:prstGeom prst="roundRect">
              <a:avLst>
                <a:gd name="adj" fmla="val 11429"/>
              </a:avLst>
            </a:prstGeom>
            <a:solidFill>
              <a:srgbClr val="DEF7EC"/>
            </a:solidFill>
            <a:ln/>
          </p:spPr>
          <p:txBody>
            <a:bodyPr/>
            <a:lstStyle/>
            <a:p>
              <a:endParaRPr lang="en-US" sz="2800" dirty="0">
                <a:latin typeface="Arial" panose="020B0604020202020204" pitchFamily="34" charset="0"/>
                <a:cs typeface="Arial" panose="020B0604020202020204" pitchFamily="34" charset="0"/>
              </a:endParaRPr>
            </a:p>
          </p:txBody>
        </p:sp>
        <p:sp>
          <p:nvSpPr>
            <p:cNvPr id="16" name="Text 13">
              <a:extLst>
                <a:ext uri="{FF2B5EF4-FFF2-40B4-BE49-F238E27FC236}">
                  <a16:creationId xmlns:a16="http://schemas.microsoft.com/office/drawing/2014/main" id="{157657FE-6620-322E-8BAC-3478DA1A3D66}"/>
                </a:ext>
              </a:extLst>
            </p:cNvPr>
            <p:cNvSpPr/>
            <p:nvPr/>
          </p:nvSpPr>
          <p:spPr>
            <a:xfrm>
              <a:off x="8079204" y="3996906"/>
              <a:ext cx="3200400" cy="1143000"/>
            </a:xfrm>
            <a:prstGeom prst="rect">
              <a:avLst/>
            </a:prstGeom>
            <a:noFill/>
            <a:ln/>
          </p:spPr>
          <p:txBody>
            <a:bodyPr wrap="square" lIns="0" tIns="0" rIns="0" bIns="0" rtlCol="0" anchor="ctr"/>
            <a:lstStyle/>
            <a:p>
              <a:pPr marL="0" indent="0" algn="ctr">
                <a:buNone/>
              </a:pPr>
              <a:r>
                <a:rPr lang="en-US" sz="2800" b="1" dirty="0">
                  <a:solidFill>
                    <a:srgbClr val="065F46"/>
                  </a:solidFill>
                  <a:latin typeface="Arial" panose="020B0604020202020204" pitchFamily="34" charset="0"/>
                  <a:ea typeface="Calibri" pitchFamily="34" charset="-122"/>
                  <a:cs typeface="Arial" panose="020B0604020202020204" pitchFamily="34" charset="0"/>
                </a:rPr>
                <a:t>Post-Processed (Holes Filled)</a:t>
              </a:r>
              <a:endParaRPr lang="en-US" sz="2800" dirty="0">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5D43051C-AB14-935F-A281-F2632793289B}"/>
              </a:ext>
            </a:extLst>
          </p:cNvPr>
          <p:cNvGrpSpPr/>
          <p:nvPr/>
        </p:nvGrpSpPr>
        <p:grpSpPr>
          <a:xfrm>
            <a:off x="355600" y="5118233"/>
            <a:ext cx="11480800" cy="924560"/>
            <a:chOff x="416560" y="5394960"/>
            <a:chExt cx="11480800" cy="924560"/>
          </a:xfrm>
        </p:grpSpPr>
        <p:sp>
          <p:nvSpPr>
            <p:cNvPr id="18" name="Shape 14">
              <a:extLst>
                <a:ext uri="{FF2B5EF4-FFF2-40B4-BE49-F238E27FC236}">
                  <a16:creationId xmlns:a16="http://schemas.microsoft.com/office/drawing/2014/main" id="{6EB38666-A48C-A2C3-669E-E11205992786}"/>
                </a:ext>
              </a:extLst>
            </p:cNvPr>
            <p:cNvSpPr/>
            <p:nvPr/>
          </p:nvSpPr>
          <p:spPr>
            <a:xfrm>
              <a:off x="416560" y="5394960"/>
              <a:ext cx="11480800" cy="924560"/>
            </a:xfrm>
            <a:prstGeom prst="roundRect">
              <a:avLst>
                <a:gd name="adj" fmla="val 10000"/>
              </a:avLst>
            </a:prstGeom>
            <a:solidFill>
              <a:srgbClr val="E6F4F5"/>
            </a:solidFill>
            <a:ln/>
          </p:spPr>
          <p:txBody>
            <a:bodyPr/>
            <a:lstStyle/>
            <a:p>
              <a:endParaRPr lang="en-US">
                <a:latin typeface="Arial" panose="020B0604020202020204" pitchFamily="34" charset="0"/>
                <a:cs typeface="Arial" panose="020B0604020202020204" pitchFamily="34" charset="0"/>
              </a:endParaRPr>
            </a:p>
          </p:txBody>
        </p:sp>
        <p:sp>
          <p:nvSpPr>
            <p:cNvPr id="19" name="Text 15">
              <a:extLst>
                <a:ext uri="{FF2B5EF4-FFF2-40B4-BE49-F238E27FC236}">
                  <a16:creationId xmlns:a16="http://schemas.microsoft.com/office/drawing/2014/main" id="{BC4AE533-A1F1-2E7D-FD3E-AC993BAFA0C9}"/>
                </a:ext>
              </a:extLst>
            </p:cNvPr>
            <p:cNvSpPr/>
            <p:nvPr/>
          </p:nvSpPr>
          <p:spPr>
            <a:xfrm>
              <a:off x="568960" y="5532120"/>
              <a:ext cx="11206480" cy="640080"/>
            </a:xfrm>
            <a:prstGeom prst="rect">
              <a:avLst/>
            </a:prstGeom>
            <a:noFill/>
            <a:ln/>
          </p:spPr>
          <p:txBody>
            <a:bodyPr wrap="square" lIns="0" tIns="0" rIns="0" bIns="0" rtlCol="0" anchor="ctr"/>
            <a:lstStyle/>
            <a:p>
              <a:pPr marL="0" indent="0">
                <a:buNone/>
              </a:pPr>
              <a:r>
                <a:rPr lang="en-US" sz="3000" b="1" dirty="0">
                  <a:solidFill>
                    <a:srgbClr val="095E64"/>
                  </a:solidFill>
                  <a:latin typeface="Arial" panose="020B0604020202020204" pitchFamily="34" charset="0"/>
                  <a:ea typeface="Calibri" pitchFamily="34" charset="-122"/>
                  <a:cs typeface="Arial" panose="020B0604020202020204" pitchFamily="34" charset="0"/>
                </a:rPr>
                <a:t>Smoothing </a:t>
              </a:r>
              <a:r>
                <a:rPr lang="en-US" sz="3000" dirty="0">
                  <a:solidFill>
                    <a:srgbClr val="3A3F47"/>
                  </a:solidFill>
                  <a:latin typeface="Arial" panose="020B0604020202020204" pitchFamily="34" charset="0"/>
                  <a:ea typeface="Calibri" pitchFamily="34" charset="-122"/>
                  <a:cs typeface="Arial" panose="020B0604020202020204" pitchFamily="34" charset="0"/>
                </a:rPr>
                <a:t>refines each prediction via weighted neighbor consensus. </a:t>
              </a:r>
              <a:r>
                <a:rPr lang="en-US" sz="3000" b="1" dirty="0">
                  <a:solidFill>
                    <a:srgbClr val="0C7C84"/>
                  </a:solidFill>
                  <a:latin typeface="Arial" panose="020B0604020202020204" pitchFamily="34" charset="0"/>
                  <a:ea typeface="Calibri" pitchFamily="34" charset="-122"/>
                  <a:cs typeface="Arial" panose="020B0604020202020204" pitchFamily="34" charset="0"/>
                </a:rPr>
                <a:t>MDICE: 46.76%</a:t>
              </a:r>
              <a:r>
                <a:rPr lang="en-US" sz="3000" dirty="0">
                  <a:solidFill>
                    <a:srgbClr val="3A3F47"/>
                  </a:solidFill>
                  <a:latin typeface="Arial" panose="020B0604020202020204" pitchFamily="34" charset="0"/>
                  <a:ea typeface="Calibri" pitchFamily="34" charset="-122"/>
                  <a:cs typeface="Arial" panose="020B0604020202020204" pitchFamily="34" charset="0"/>
                </a:rPr>
                <a:t> on TUBR vs. 40.56% with dilation.</a:t>
              </a:r>
              <a:endParaRPr lang="en-US" sz="3000" dirty="0">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2EAF2789-F5B2-3817-0424-DE43BE3B1533}"/>
              </a:ext>
            </a:extLst>
          </p:cNvPr>
          <p:cNvGrpSpPr/>
          <p:nvPr/>
        </p:nvGrpSpPr>
        <p:grpSpPr>
          <a:xfrm>
            <a:off x="1001280" y="1000311"/>
            <a:ext cx="10237567" cy="2358812"/>
            <a:chOff x="669762" y="976249"/>
            <a:chExt cx="10237567" cy="2358812"/>
          </a:xfrm>
        </p:grpSpPr>
        <p:sp>
          <p:nvSpPr>
            <p:cNvPr id="11" name="Text 9">
              <a:extLst>
                <a:ext uri="{FF2B5EF4-FFF2-40B4-BE49-F238E27FC236}">
                  <a16:creationId xmlns:a16="http://schemas.microsoft.com/office/drawing/2014/main" id="{3B7EAFB3-F01B-0248-C40B-0FF0ADB8982F}"/>
                </a:ext>
              </a:extLst>
            </p:cNvPr>
            <p:cNvSpPr/>
            <p:nvPr/>
          </p:nvSpPr>
          <p:spPr>
            <a:xfrm>
              <a:off x="5495762" y="2674620"/>
              <a:ext cx="548640" cy="457200"/>
            </a:xfrm>
            <a:prstGeom prst="rect">
              <a:avLst/>
            </a:prstGeom>
            <a:noFill/>
            <a:ln/>
          </p:spPr>
          <p:txBody>
            <a:bodyPr wrap="square" lIns="0" tIns="0" rIns="0" bIns="0" rtlCol="0" anchor="ctr"/>
            <a:lstStyle/>
            <a:p>
              <a:pPr marL="0" indent="0" algn="ctr">
                <a:buNone/>
              </a:pPr>
              <a:r>
                <a:rPr lang="en-US" sz="3600" b="1" dirty="0">
                  <a:solidFill>
                    <a:srgbClr val="0C7C84"/>
                  </a:solidFill>
                  <a:latin typeface="Arial" panose="020B0604020202020204" pitchFamily="34" charset="0"/>
                  <a:ea typeface="Trebuchet MS" pitchFamily="34" charset="-122"/>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13" name="Picture 12" descr="&quot;Three-stage post-processing workflow diagram: (1) Raw Patch Predictions — initial noisy per-tile output; arrow indicating Identifying Enclosed Region via kNN smoothing; (3) Post-Processed output with Holes Filled — smoothed, boundary-refined segmentation result. Enclosed in a dashed-border container.&quot;">
              <a:extLst>
                <a:ext uri="{FF2B5EF4-FFF2-40B4-BE49-F238E27FC236}">
                  <a16:creationId xmlns:a16="http://schemas.microsoft.com/office/drawing/2014/main" id="{E9AE0F78-49EE-19FE-FA5F-FCF4135F0B21}"/>
                </a:ext>
              </a:extLst>
            </p:cNvPr>
            <p:cNvPicPr>
              <a:picLocks noChangeAspect="1"/>
            </p:cNvPicPr>
            <p:nvPr/>
          </p:nvPicPr>
          <p:blipFill>
            <a:blip r:embed="rId3"/>
            <a:stretch>
              <a:fillRect/>
            </a:stretch>
          </p:blipFill>
          <p:spPr>
            <a:xfrm>
              <a:off x="669762" y="976249"/>
              <a:ext cx="6835398" cy="2358812"/>
            </a:xfrm>
            <a:prstGeom prst="rect">
              <a:avLst/>
            </a:prstGeom>
          </p:spPr>
        </p:pic>
        <p:pic>
          <p:nvPicPr>
            <p:cNvPr id="17" name="Picture 16" descr="A pink and green paint on a grid&#10;&#10;Description automatically generated">
              <a:extLst>
                <a:ext uri="{FF2B5EF4-FFF2-40B4-BE49-F238E27FC236}">
                  <a16:creationId xmlns:a16="http://schemas.microsoft.com/office/drawing/2014/main" id="{7DE39FF4-9E79-C13C-3EAD-9F82BB87F536}"/>
                </a:ext>
              </a:extLst>
            </p:cNvPr>
            <p:cNvPicPr>
              <a:picLocks noChangeAspect="1"/>
            </p:cNvPicPr>
            <p:nvPr/>
          </p:nvPicPr>
          <p:blipFill>
            <a:blip r:embed="rId4"/>
            <a:stretch>
              <a:fillRect/>
            </a:stretch>
          </p:blipFill>
          <p:spPr>
            <a:xfrm>
              <a:off x="7543806" y="998819"/>
              <a:ext cx="3363523" cy="2320336"/>
            </a:xfrm>
            <a:prstGeom prst="rect">
              <a:avLst/>
            </a:prstGeom>
          </p:spPr>
        </p:pic>
      </p:grpSp>
      <p:grpSp>
        <p:nvGrpSpPr>
          <p:cNvPr id="6" name="Group 5">
            <a:extLst>
              <a:ext uri="{FF2B5EF4-FFF2-40B4-BE49-F238E27FC236}">
                <a16:creationId xmlns:a16="http://schemas.microsoft.com/office/drawing/2014/main" id="{F3D1046A-47CB-5198-180D-94B3F6218A7F}"/>
              </a:ext>
            </a:extLst>
          </p:cNvPr>
          <p:cNvGrpSpPr/>
          <p:nvPr/>
        </p:nvGrpSpPr>
        <p:grpSpPr>
          <a:xfrm>
            <a:off x="4546358" y="3582032"/>
            <a:ext cx="3210213" cy="1146380"/>
            <a:chOff x="4305728" y="3918916"/>
            <a:chExt cx="3210213" cy="1146380"/>
          </a:xfrm>
        </p:grpSpPr>
        <p:sp>
          <p:nvSpPr>
            <p:cNvPr id="21" name="Shape 7">
              <a:extLst>
                <a:ext uri="{FF2B5EF4-FFF2-40B4-BE49-F238E27FC236}">
                  <a16:creationId xmlns:a16="http://schemas.microsoft.com/office/drawing/2014/main" id="{44F3A503-E406-3402-5A93-E3A5974FD073}"/>
                </a:ext>
              </a:extLst>
            </p:cNvPr>
            <p:cNvSpPr/>
            <p:nvPr/>
          </p:nvSpPr>
          <p:spPr>
            <a:xfrm>
              <a:off x="4315541" y="3918916"/>
              <a:ext cx="3200400" cy="1143000"/>
            </a:xfrm>
            <a:prstGeom prst="roundRect">
              <a:avLst>
                <a:gd name="adj" fmla="val 11429"/>
              </a:avLst>
            </a:prstGeom>
            <a:solidFill>
              <a:srgbClr val="FDE8E8"/>
            </a:solidFill>
            <a:ln/>
          </p:spPr>
          <p:txBody>
            <a:bodyPr/>
            <a:lstStyle/>
            <a:p>
              <a:endParaRPr lang="en-US" dirty="0">
                <a:solidFill>
                  <a:schemeClr val="accent6">
                    <a:lumMod val="40000"/>
                    <a:lumOff val="60000"/>
                  </a:schemeClr>
                </a:solidFill>
                <a:highlight>
                  <a:srgbClr val="000000"/>
                </a:highlight>
                <a:latin typeface="Arial" panose="020B0604020202020204" pitchFamily="34" charset="0"/>
                <a:cs typeface="Arial" panose="020B0604020202020204" pitchFamily="34" charset="0"/>
              </a:endParaRPr>
            </a:p>
          </p:txBody>
        </p:sp>
        <p:sp>
          <p:nvSpPr>
            <p:cNvPr id="20" name="Text 8">
              <a:extLst>
                <a:ext uri="{FF2B5EF4-FFF2-40B4-BE49-F238E27FC236}">
                  <a16:creationId xmlns:a16="http://schemas.microsoft.com/office/drawing/2014/main" id="{95AAB32B-1FA2-250D-6F86-D3579BD453C9}"/>
                </a:ext>
              </a:extLst>
            </p:cNvPr>
            <p:cNvSpPr/>
            <p:nvPr/>
          </p:nvSpPr>
          <p:spPr>
            <a:xfrm>
              <a:off x="4305728" y="3922296"/>
              <a:ext cx="3200400" cy="1143000"/>
            </a:xfrm>
            <a:prstGeom prst="rect">
              <a:avLst/>
            </a:prstGeom>
            <a:noFill/>
            <a:ln/>
          </p:spPr>
          <p:txBody>
            <a:bodyPr wrap="square" lIns="0" tIns="0" rIns="0" bIns="0" rtlCol="0" anchor="ctr"/>
            <a:lstStyle/>
            <a:p>
              <a:pPr marL="0" indent="0" algn="ctr">
                <a:buNone/>
              </a:pPr>
              <a:r>
                <a:rPr lang="en-US" sz="2800" b="1" dirty="0">
                  <a:solidFill>
                    <a:srgbClr val="B91C1C"/>
                  </a:solidFill>
                  <a:latin typeface="Arial" panose="020B0604020202020204" pitchFamily="34" charset="0"/>
                  <a:ea typeface="Calibri" pitchFamily="34" charset="-122"/>
                  <a:cs typeface="Arial" panose="020B0604020202020204" pitchFamily="34" charset="0"/>
                </a:rPr>
                <a:t>Identifying Enclosed Region</a:t>
              </a:r>
              <a:endParaRPr lang="en-US" sz="2800" dirty="0">
                <a:latin typeface="Arial" panose="020B0604020202020204" pitchFamily="34" charset="0"/>
                <a:cs typeface="Arial" panose="020B0604020202020204" pitchFamily="34" charset="0"/>
              </a:endParaRPr>
            </a:p>
          </p:txBody>
        </p:sp>
      </p:grpSp>
      <p:sp>
        <p:nvSpPr>
          <p:cNvPr id="8" name="Shape 7">
            <a:extLst>
              <a:ext uri="{FF2B5EF4-FFF2-40B4-BE49-F238E27FC236}">
                <a16:creationId xmlns:a16="http://schemas.microsoft.com/office/drawing/2014/main" id="{9191E194-86A8-13D4-9C46-FBC1A179B3F7}"/>
              </a:ext>
            </a:extLst>
          </p:cNvPr>
          <p:cNvSpPr/>
          <p:nvPr/>
        </p:nvSpPr>
        <p:spPr>
          <a:xfrm>
            <a:off x="1087952" y="3589737"/>
            <a:ext cx="3200400" cy="1143000"/>
          </a:xfrm>
          <a:prstGeom prst="roundRect">
            <a:avLst>
              <a:gd name="adj" fmla="val 11429"/>
            </a:avLst>
          </a:prstGeom>
          <a:solidFill>
            <a:schemeClr val="accent6">
              <a:lumMod val="20000"/>
              <a:lumOff val="80000"/>
            </a:schemeClr>
          </a:solidFill>
          <a:ln/>
        </p:spPr>
        <p:txBody>
          <a:bodyPr/>
          <a:lstStyle/>
          <a:p>
            <a:endParaRPr lang="en-US" dirty="0">
              <a:solidFill>
                <a:schemeClr val="accent6">
                  <a:lumMod val="40000"/>
                  <a:lumOff val="60000"/>
                </a:schemeClr>
              </a:solidFill>
              <a:highlight>
                <a:srgbClr val="000000"/>
              </a:highlight>
              <a:latin typeface="Arial" panose="020B0604020202020204" pitchFamily="34" charset="0"/>
              <a:cs typeface="Arial" panose="020B0604020202020204" pitchFamily="34" charset="0"/>
            </a:endParaRPr>
          </a:p>
        </p:txBody>
      </p:sp>
      <p:sp>
        <p:nvSpPr>
          <p:cNvPr id="10" name="Text 8">
            <a:extLst>
              <a:ext uri="{FF2B5EF4-FFF2-40B4-BE49-F238E27FC236}">
                <a16:creationId xmlns:a16="http://schemas.microsoft.com/office/drawing/2014/main" id="{DFF4E67B-CFFB-1035-3F31-954CC72C4447}"/>
              </a:ext>
            </a:extLst>
          </p:cNvPr>
          <p:cNvSpPr/>
          <p:nvPr/>
        </p:nvSpPr>
        <p:spPr>
          <a:xfrm>
            <a:off x="1087952" y="3589737"/>
            <a:ext cx="3200400" cy="1143000"/>
          </a:xfrm>
          <a:prstGeom prst="rect">
            <a:avLst/>
          </a:prstGeom>
          <a:noFill/>
          <a:ln/>
        </p:spPr>
        <p:txBody>
          <a:bodyPr wrap="square" lIns="0" tIns="0" rIns="0" bIns="0" rtlCol="0" anchor="ctr"/>
          <a:lstStyle/>
          <a:p>
            <a:pPr marL="0" indent="0" algn="ctr">
              <a:buNone/>
            </a:pPr>
            <a:r>
              <a:rPr lang="en-US" sz="2800" b="1" dirty="0">
                <a:solidFill>
                  <a:schemeClr val="accent6">
                    <a:lumMod val="50000"/>
                  </a:schemeClr>
                </a:solidFill>
                <a:latin typeface="Arial" panose="020B0604020202020204" pitchFamily="34" charset="0"/>
                <a:ea typeface="Calibri" pitchFamily="34" charset="-122"/>
                <a:cs typeface="Arial" panose="020B0604020202020204" pitchFamily="34" charset="0"/>
              </a:rPr>
              <a:t>Raw Patch Predictions</a:t>
            </a:r>
            <a:endParaRPr lang="en-US" sz="2800"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124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3C7A8-8401-A872-7D3B-3CCD4F95FC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038486-633A-04FA-80B6-4AC57250F5EA}"/>
              </a:ext>
            </a:extLst>
          </p:cNvPr>
          <p:cNvSpPr>
            <a:spLocks noGrp="1"/>
          </p:cNvSpPr>
          <p:nvPr>
            <p:ph type="title"/>
          </p:nvPr>
        </p:nvSpPr>
        <p:spPr>
          <a:xfrm>
            <a:off x="152400" y="0"/>
            <a:ext cx="11887200" cy="609600"/>
          </a:xfrm>
        </p:spPr>
        <p:txBody>
          <a:bodyPr lIns="0">
            <a:noAutofit/>
          </a:bodyPr>
          <a:lstStyle/>
          <a:p>
            <a:r>
              <a:rPr lang="en-US" sz="3200" noProof="1"/>
              <a:t>A Demonstration Video</a:t>
            </a:r>
          </a:p>
        </p:txBody>
      </p:sp>
      <p:sp>
        <p:nvSpPr>
          <p:cNvPr id="3" name="Text 5">
            <a:extLst>
              <a:ext uri="{FF2B5EF4-FFF2-40B4-BE49-F238E27FC236}">
                <a16:creationId xmlns:a16="http://schemas.microsoft.com/office/drawing/2014/main" id="{7BF1DF2E-F0D3-819D-6634-EB8170C8CA73}"/>
              </a:ext>
            </a:extLst>
          </p:cNvPr>
          <p:cNvSpPr/>
          <p:nvPr/>
        </p:nvSpPr>
        <p:spPr>
          <a:xfrm>
            <a:off x="1168400" y="5706140"/>
            <a:ext cx="9855200" cy="789547"/>
          </a:xfrm>
          <a:prstGeom prst="rect">
            <a:avLst/>
          </a:prstGeom>
          <a:noFill/>
          <a:ln/>
        </p:spPr>
        <p:txBody>
          <a:bodyPr wrap="square" lIns="0" tIns="0" rIns="0" bIns="0" rtlCol="0" anchor="ctr"/>
          <a:lstStyle/>
          <a:p>
            <a:pPr marL="0" indent="0" algn="ctr">
              <a:buNone/>
            </a:pPr>
            <a:r>
              <a:rPr lang="en-US" sz="3000" b="1" dirty="0">
                <a:solidFill>
                  <a:srgbClr val="0C7C84"/>
                </a:solidFill>
                <a:latin typeface="Arial" panose="020B0604020202020204" pitchFamily="34" charset="0"/>
                <a:ea typeface="Calibri" pitchFamily="34" charset="-122"/>
                <a:cs typeface="Arial" panose="020B0604020202020204" pitchFamily="34" charset="0"/>
              </a:rPr>
              <a:t>Load WSI  →  Visualize(pan around/zoom)  →  Decode  →  Post-process  →  Visualize &amp; Compare</a:t>
            </a:r>
            <a:endParaRPr lang="en-US" sz="3000" dirty="0">
              <a:latin typeface="Arial" panose="020B0604020202020204" pitchFamily="34" charset="0"/>
              <a:cs typeface="Arial" panose="020B0604020202020204" pitchFamily="34" charset="0"/>
            </a:endParaRPr>
          </a:p>
        </p:txBody>
      </p:sp>
      <p:pic>
        <p:nvPicPr>
          <p:cNvPr id="5" name="nedc_dpath_demo_1.mp4" descr="A video demonstration.&#10;">
            <a:hlinkClick r:id="" action="ppaction://media"/>
            <a:extLst>
              <a:ext uri="{FF2B5EF4-FFF2-40B4-BE49-F238E27FC236}">
                <a16:creationId xmlns:a16="http://schemas.microsoft.com/office/drawing/2014/main" id="{5A4918BB-985D-A10B-4366-8D59BF678E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876300"/>
            <a:ext cx="8128000" cy="4572000"/>
          </a:xfrm>
          <a:prstGeom prst="rect">
            <a:avLst/>
          </a:prstGeom>
        </p:spPr>
      </p:pic>
    </p:spTree>
    <p:extLst>
      <p:ext uri="{BB962C8B-B14F-4D97-AF65-F5344CB8AC3E}">
        <p14:creationId xmlns:p14="http://schemas.microsoft.com/office/powerpoint/2010/main" val="381176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5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37A51AC-572F-24B8-0448-65869473A100}"/>
              </a:ext>
            </a:extLst>
          </p:cNvPr>
          <p:cNvSpPr txBox="1">
            <a:spLocks/>
          </p:cNvSpPr>
          <p:nvPr/>
        </p:nvSpPr>
        <p:spPr>
          <a:xfrm>
            <a:off x="152399" y="0"/>
            <a:ext cx="11887200" cy="609599"/>
          </a:xfrm>
          <a:prstGeom prst="rect">
            <a:avLst/>
          </a:prstGeom>
        </p:spPr>
        <p:txBody>
          <a:bodyPr vert="horz" wrap="none" lIns="0" tIns="0" rIns="0" bIns="0" rtlCol="0" anchor="ctr" anchorCtr="0">
            <a:no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r>
              <a:rPr lang="en-US" sz="3000" noProof="1"/>
              <a:t>Results and </a:t>
            </a:r>
            <a:r>
              <a:rPr lang="en-US" sz="3200" noProof="1"/>
              <a:t>Impact</a:t>
            </a:r>
          </a:p>
        </p:txBody>
      </p:sp>
      <p:sp>
        <p:nvSpPr>
          <p:cNvPr id="6" name="Content Placeholder 5">
            <a:extLst>
              <a:ext uri="{FF2B5EF4-FFF2-40B4-BE49-F238E27FC236}">
                <a16:creationId xmlns:a16="http://schemas.microsoft.com/office/drawing/2014/main" id="{F44436A5-77B0-E242-E92F-C11B4CB36BA5}"/>
              </a:ext>
            </a:extLst>
          </p:cNvPr>
          <p:cNvSpPr>
            <a:spLocks noGrp="1"/>
          </p:cNvSpPr>
          <p:nvPr>
            <p:ph idx="1"/>
          </p:nvPr>
        </p:nvSpPr>
        <p:spPr>
          <a:xfrm>
            <a:off x="152399" y="756919"/>
            <a:ext cx="5943601" cy="3658669"/>
          </a:xfrm>
        </p:spPr>
        <p:txBody>
          <a:bodyPr/>
          <a:lstStyle/>
          <a:p>
            <a:pPr marL="0" indent="0" algn="ctr">
              <a:spcBef>
                <a:spcPts val="0"/>
              </a:spcBef>
              <a:spcAft>
                <a:spcPts val="1200"/>
              </a:spcAft>
              <a:buNone/>
            </a:pPr>
            <a:r>
              <a:rPr lang="en-US" sz="3000" b="1" dirty="0">
                <a:solidFill>
                  <a:srgbClr val="353585"/>
                </a:solidFill>
                <a:latin typeface="Arial" panose="020B0604020202020204" pitchFamily="34" charset="0"/>
                <a:cs typeface="Arial" panose="020B0604020202020204" pitchFamily="34" charset="0"/>
              </a:rPr>
              <a:t>Quantitative Results</a:t>
            </a:r>
          </a:p>
          <a:p>
            <a:pPr>
              <a:spcBef>
                <a:spcPts val="0"/>
              </a:spcBef>
              <a:spcAft>
                <a:spcPts val="1200"/>
              </a:spcAft>
            </a:pPr>
            <a:r>
              <a:rPr lang="en-US" b="1" dirty="0">
                <a:solidFill>
                  <a:srgbClr val="353585"/>
                </a:solidFill>
                <a:latin typeface="Arial" panose="020B0604020202020204" pitchFamily="34" charset="0"/>
                <a:cs typeface="Arial" panose="020B0604020202020204" pitchFamily="34" charset="0"/>
              </a:rPr>
              <a:t>25.50% </a:t>
            </a:r>
            <a:r>
              <a:rPr lang="en-US" dirty="0">
                <a:solidFill>
                  <a:srgbClr val="3A3F47"/>
                </a:solidFill>
                <a:latin typeface="Arial" panose="020B0604020202020204" pitchFamily="34" charset="0"/>
                <a:ea typeface="Calibri" pitchFamily="34" charset="-122"/>
                <a:cs typeface="Arial" panose="020B0604020202020204" pitchFamily="34" charset="0"/>
              </a:rPr>
              <a:t>Weighted Error, TUBR (EB7)</a:t>
            </a:r>
            <a:endParaRPr lang="en-US" dirty="0">
              <a:latin typeface="Arial" panose="020B0604020202020204" pitchFamily="34" charset="0"/>
              <a:cs typeface="Arial" panose="020B0604020202020204" pitchFamily="34" charset="0"/>
            </a:endParaRPr>
          </a:p>
          <a:p>
            <a:pPr>
              <a:spcBef>
                <a:spcPts val="0"/>
              </a:spcBef>
              <a:spcAft>
                <a:spcPts val="1200"/>
              </a:spcAft>
            </a:pPr>
            <a:r>
              <a:rPr lang="en-US" b="1" dirty="0">
                <a:solidFill>
                  <a:srgbClr val="353585"/>
                </a:solidFill>
                <a:latin typeface="Arial" panose="020B0604020202020204" pitchFamily="34" charset="0"/>
                <a:cs typeface="Arial" panose="020B0604020202020204" pitchFamily="34" charset="0"/>
              </a:rPr>
              <a:t>25.00% </a:t>
            </a:r>
            <a:r>
              <a:rPr lang="en-US" dirty="0">
                <a:solidFill>
                  <a:srgbClr val="3A3F47"/>
                </a:solidFill>
                <a:latin typeface="Arial" panose="020B0604020202020204" pitchFamily="34" charset="0"/>
                <a:ea typeface="Calibri" pitchFamily="34" charset="-122"/>
                <a:cs typeface="Arial" panose="020B0604020202020204" pitchFamily="34" charset="0"/>
              </a:rPr>
              <a:t>Weighted Error, FCBR (EB7)</a:t>
            </a:r>
          </a:p>
          <a:p>
            <a:pPr>
              <a:spcBef>
                <a:spcPts val="0"/>
              </a:spcBef>
              <a:spcAft>
                <a:spcPts val="1200"/>
              </a:spcAft>
            </a:pPr>
            <a:r>
              <a:rPr lang="en-US" b="1" dirty="0">
                <a:solidFill>
                  <a:srgbClr val="353585"/>
                </a:solidFill>
                <a:latin typeface="Arial" panose="020B0604020202020204" pitchFamily="34" charset="0"/>
                <a:cs typeface="Arial" panose="020B0604020202020204" pitchFamily="34" charset="0"/>
              </a:rPr>
              <a:t>46.76% </a:t>
            </a:r>
            <a:r>
              <a:rPr lang="en-US" dirty="0">
                <a:solidFill>
                  <a:srgbClr val="3A3F47"/>
                </a:solidFill>
                <a:latin typeface="Arial" panose="020B0604020202020204" pitchFamily="34" charset="0"/>
                <a:cs typeface="Arial" panose="020B0604020202020204" pitchFamily="34" charset="0"/>
              </a:rPr>
              <a:t>Best MDICE, TUBR (EB0)</a:t>
            </a:r>
          </a:p>
          <a:p>
            <a:pPr>
              <a:spcBef>
                <a:spcPts val="0"/>
              </a:spcBef>
              <a:spcAft>
                <a:spcPts val="1200"/>
              </a:spcAft>
            </a:pPr>
            <a:r>
              <a:rPr lang="en-US" b="1" dirty="0">
                <a:solidFill>
                  <a:srgbClr val="353585"/>
                </a:solidFill>
                <a:latin typeface="Arial" panose="020B0604020202020204" pitchFamily="34" charset="0"/>
                <a:cs typeface="Arial" panose="020B0604020202020204" pitchFamily="34" charset="0"/>
              </a:rPr>
              <a:t>55.82% </a:t>
            </a:r>
            <a:r>
              <a:rPr lang="en-US" dirty="0">
                <a:solidFill>
                  <a:srgbClr val="3A3F47"/>
                </a:solidFill>
                <a:latin typeface="Arial" panose="020B0604020202020204" pitchFamily="34" charset="0"/>
                <a:cs typeface="Arial" panose="020B0604020202020204" pitchFamily="34" charset="0"/>
              </a:rPr>
              <a:t>Best MDICE, FCBR (EB7)</a:t>
            </a:r>
            <a:endParaRPr lang="en-US"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p:txBody>
      </p:sp>
      <p:sp>
        <p:nvSpPr>
          <p:cNvPr id="7" name="Content Placeholder 5">
            <a:extLst>
              <a:ext uri="{FF2B5EF4-FFF2-40B4-BE49-F238E27FC236}">
                <a16:creationId xmlns:a16="http://schemas.microsoft.com/office/drawing/2014/main" id="{DCE4A69B-D190-22FA-48BC-7EC5C7DC4469}"/>
              </a:ext>
            </a:extLst>
          </p:cNvPr>
          <p:cNvSpPr txBox="1">
            <a:spLocks/>
          </p:cNvSpPr>
          <p:nvPr/>
        </p:nvSpPr>
        <p:spPr>
          <a:xfrm>
            <a:off x="6096001" y="745958"/>
            <a:ext cx="5943599" cy="4801402"/>
          </a:xfrm>
          <a:prstGeom prst="rect">
            <a:avLst/>
          </a:prstGeom>
        </p:spPr>
        <p:txBody>
          <a:bodyPr/>
          <a:lstStyle>
            <a:lvl1pPr marL="182880" indent="-182880" algn="l" defTabSz="457200"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200"/>
              </a:spcAft>
              <a:buNone/>
            </a:pPr>
            <a:r>
              <a:rPr lang="en-US" sz="3000" b="1" dirty="0">
                <a:solidFill>
                  <a:srgbClr val="353585"/>
                </a:solidFill>
                <a:latin typeface="Arial" panose="020B0604020202020204" pitchFamily="34" charset="0"/>
                <a:cs typeface="Arial" panose="020B0604020202020204" pitchFamily="34" charset="0"/>
              </a:rPr>
              <a:t>Clinical Impact</a:t>
            </a:r>
          </a:p>
          <a:p>
            <a:pPr>
              <a:spcBef>
                <a:spcPts val="0"/>
              </a:spcBef>
              <a:spcAft>
                <a:spcPts val="1200"/>
              </a:spcAft>
              <a:buFont typeface="Arial" panose="020B0604020202020204" pitchFamily="34" charset="0"/>
              <a:buChar char="•"/>
            </a:pPr>
            <a:r>
              <a:rPr lang="en-US" dirty="0">
                <a:solidFill>
                  <a:srgbClr val="1A1A1A"/>
                </a:solidFill>
                <a:latin typeface="Arial" panose="020B0604020202020204" pitchFamily="34" charset="0"/>
                <a:ea typeface="Calibri" pitchFamily="34" charset="-122"/>
                <a:cs typeface="Arial" panose="020B0604020202020204" pitchFamily="34" charset="0"/>
              </a:rPr>
              <a:t>Automated Triage</a:t>
            </a:r>
            <a:br>
              <a:rPr lang="en-US" dirty="0">
                <a:solidFill>
                  <a:srgbClr val="1A1A1A"/>
                </a:solidFill>
                <a:latin typeface="Arial" panose="020B0604020202020204" pitchFamily="34" charset="0"/>
                <a:ea typeface="Calibri" pitchFamily="34" charset="-122"/>
                <a:cs typeface="Arial" panose="020B0604020202020204" pitchFamily="34" charset="0"/>
              </a:rPr>
            </a:br>
            <a:r>
              <a:rPr lang="en-US" dirty="0">
                <a:solidFill>
                  <a:schemeClr val="tx1">
                    <a:lumMod val="50000"/>
                    <a:lumOff val="50000"/>
                  </a:schemeClr>
                </a:solidFill>
                <a:latin typeface="Arial" panose="020B0604020202020204" pitchFamily="34" charset="0"/>
                <a:ea typeface="Calibri" pitchFamily="34" charset="-122"/>
                <a:cs typeface="Arial" panose="020B0604020202020204" pitchFamily="34" charset="0"/>
              </a:rPr>
              <a:t>Prioritize high-risk slides</a:t>
            </a:r>
            <a:endParaRPr lang="en-US" dirty="0">
              <a:solidFill>
                <a:schemeClr val="tx1">
                  <a:lumMod val="50000"/>
                  <a:lumOff val="50000"/>
                </a:schemeClr>
              </a:solidFill>
              <a:latin typeface="Arial" panose="020B0604020202020204" pitchFamily="34" charset="0"/>
              <a:cs typeface="Arial" panose="020B0604020202020204" pitchFamily="34" charset="0"/>
            </a:endParaRPr>
          </a:p>
          <a:p>
            <a:pPr>
              <a:spcBef>
                <a:spcPts val="0"/>
              </a:spcBef>
              <a:spcAft>
                <a:spcPts val="1200"/>
              </a:spcAft>
            </a:pPr>
            <a:r>
              <a:rPr lang="en-US" dirty="0">
                <a:solidFill>
                  <a:srgbClr val="1A1A1A"/>
                </a:solidFill>
                <a:latin typeface="Arial" panose="020B0604020202020204" pitchFamily="34" charset="0"/>
                <a:ea typeface="Calibri" pitchFamily="34" charset="-122"/>
                <a:cs typeface="Arial" panose="020B0604020202020204" pitchFamily="34" charset="0"/>
              </a:rPr>
              <a:t>Diagnostic Consistency</a:t>
            </a:r>
            <a:br>
              <a:rPr lang="en-US" dirty="0">
                <a:solidFill>
                  <a:srgbClr val="1A1A1A"/>
                </a:solidFill>
                <a:latin typeface="Arial" panose="020B0604020202020204" pitchFamily="34" charset="0"/>
                <a:ea typeface="Calibri" pitchFamily="34" charset="-122"/>
                <a:cs typeface="Arial" panose="020B0604020202020204" pitchFamily="34" charset="0"/>
              </a:rPr>
            </a:br>
            <a:r>
              <a:rPr lang="en-US" dirty="0">
                <a:solidFill>
                  <a:schemeClr val="tx1">
                    <a:lumMod val="50000"/>
                    <a:lumOff val="50000"/>
                  </a:schemeClr>
                </a:solidFill>
                <a:latin typeface="Arial" panose="020B0604020202020204" pitchFamily="34" charset="0"/>
                <a:ea typeface="Calibri" pitchFamily="34" charset="-122"/>
                <a:cs typeface="Arial" panose="020B0604020202020204" pitchFamily="34" charset="0"/>
              </a:rPr>
              <a:t>Standardized second opinion</a:t>
            </a:r>
          </a:p>
          <a:p>
            <a:pPr>
              <a:spcBef>
                <a:spcPts val="0"/>
              </a:spcBef>
              <a:spcAft>
                <a:spcPts val="1200"/>
              </a:spcAft>
            </a:pPr>
            <a:r>
              <a:rPr lang="en-US" dirty="0">
                <a:solidFill>
                  <a:srgbClr val="1A1A1A"/>
                </a:solidFill>
                <a:latin typeface="Arial" panose="020B0604020202020204" pitchFamily="34" charset="0"/>
                <a:cs typeface="Arial" panose="020B0604020202020204" pitchFamily="34" charset="0"/>
              </a:rPr>
              <a:t>Training Platform</a:t>
            </a:r>
            <a:br>
              <a:rPr lang="en-US" dirty="0">
                <a:solidFill>
                  <a:srgbClr val="1A1A1A"/>
                </a:solidFill>
                <a:latin typeface="Arial" panose="020B0604020202020204" pitchFamily="34" charset="0"/>
                <a:cs typeface="Arial" panose="020B0604020202020204" pitchFamily="34" charset="0"/>
              </a:rPr>
            </a:br>
            <a:r>
              <a:rPr lang="en-US" dirty="0">
                <a:solidFill>
                  <a:schemeClr val="tx1">
                    <a:lumMod val="50000"/>
                    <a:lumOff val="50000"/>
                  </a:schemeClr>
                </a:solidFill>
                <a:latin typeface="Arial" panose="020B0604020202020204" pitchFamily="34" charset="0"/>
                <a:cs typeface="Arial" panose="020B0604020202020204" pitchFamily="34" charset="0"/>
              </a:rPr>
              <a:t>Residents study tissue morphology</a:t>
            </a:r>
          </a:p>
          <a:p>
            <a:pPr>
              <a:spcBef>
                <a:spcPts val="0"/>
              </a:spcBef>
              <a:spcAft>
                <a:spcPts val="1200"/>
              </a:spcAft>
            </a:pPr>
            <a:r>
              <a:rPr lang="en-US" dirty="0">
                <a:solidFill>
                  <a:srgbClr val="1A1A1A"/>
                </a:solidFill>
                <a:latin typeface="Arial" panose="020B0604020202020204" pitchFamily="34" charset="0"/>
                <a:cs typeface="Arial" panose="020B0604020202020204" pitchFamily="34" charset="0"/>
              </a:rPr>
              <a:t>Workforce Relief</a:t>
            </a:r>
            <a:br>
              <a:rPr lang="en-US" dirty="0">
                <a:solidFill>
                  <a:srgbClr val="1A1A1A"/>
                </a:solidFill>
                <a:latin typeface="Arial" panose="020B0604020202020204" pitchFamily="34" charset="0"/>
                <a:cs typeface="Arial" panose="020B0604020202020204" pitchFamily="34" charset="0"/>
              </a:rPr>
            </a:br>
            <a:r>
              <a:rPr lang="en-US" dirty="0">
                <a:solidFill>
                  <a:schemeClr val="tx1">
                    <a:lumMod val="50000"/>
                    <a:lumOff val="50000"/>
                  </a:schemeClr>
                </a:solidFill>
                <a:latin typeface="Arial" panose="020B0604020202020204" pitchFamily="34" charset="0"/>
                <a:cs typeface="Arial" panose="020B0604020202020204" pitchFamily="34" charset="0"/>
              </a:rPr>
              <a:t>Less searching, more interpreting</a:t>
            </a:r>
          </a:p>
          <a:p>
            <a:endParaRPr lang="en-US" sz="30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18F69BB-58E3-101D-D18B-1801A1DB22BD}"/>
              </a:ext>
            </a:extLst>
          </p:cNvPr>
          <p:cNvGrpSpPr/>
          <p:nvPr/>
        </p:nvGrpSpPr>
        <p:grpSpPr>
          <a:xfrm>
            <a:off x="152400" y="3525023"/>
            <a:ext cx="5730240" cy="995680"/>
            <a:chOff x="259079" y="3718560"/>
            <a:chExt cx="5730240" cy="995680"/>
          </a:xfrm>
        </p:grpSpPr>
        <p:sp>
          <p:nvSpPr>
            <p:cNvPr id="8" name="Shape 15">
              <a:extLst>
                <a:ext uri="{FF2B5EF4-FFF2-40B4-BE49-F238E27FC236}">
                  <a16:creationId xmlns:a16="http://schemas.microsoft.com/office/drawing/2014/main" id="{568E974A-1650-7740-808C-00A7C6111911}"/>
                </a:ext>
              </a:extLst>
            </p:cNvPr>
            <p:cNvSpPr/>
            <p:nvPr/>
          </p:nvSpPr>
          <p:spPr>
            <a:xfrm>
              <a:off x="259079" y="3718560"/>
              <a:ext cx="5730240" cy="995680"/>
            </a:xfrm>
            <a:prstGeom prst="roundRect">
              <a:avLst>
                <a:gd name="adj" fmla="val 8000"/>
              </a:avLst>
            </a:prstGeom>
            <a:solidFill>
              <a:srgbClr val="E6F4F5"/>
            </a:solidFill>
            <a:ln/>
          </p:spPr>
          <p:txBody>
            <a:bodyPr/>
            <a:lstStyle/>
            <a:p>
              <a:endParaRPr lang="en-US" sz="3000">
                <a:latin typeface="Arial" panose="020B0604020202020204" pitchFamily="34" charset="0"/>
                <a:cs typeface="Arial" panose="020B0604020202020204" pitchFamily="34" charset="0"/>
              </a:endParaRPr>
            </a:p>
          </p:txBody>
        </p:sp>
        <p:sp>
          <p:nvSpPr>
            <p:cNvPr id="10" name="Text 16">
              <a:extLst>
                <a:ext uri="{FF2B5EF4-FFF2-40B4-BE49-F238E27FC236}">
                  <a16:creationId xmlns:a16="http://schemas.microsoft.com/office/drawing/2014/main" id="{D6C8A684-E968-4C7F-6DF7-ED6CAF432BD2}"/>
                </a:ext>
              </a:extLst>
            </p:cNvPr>
            <p:cNvSpPr/>
            <p:nvPr/>
          </p:nvSpPr>
          <p:spPr>
            <a:xfrm>
              <a:off x="525602" y="3821716"/>
              <a:ext cx="5197194" cy="789367"/>
            </a:xfrm>
            <a:prstGeom prst="rect">
              <a:avLst/>
            </a:prstGeom>
            <a:noFill/>
            <a:ln/>
          </p:spPr>
          <p:txBody>
            <a:bodyPr wrap="square" lIns="0" tIns="0" rIns="0" bIns="0" rtlCol="0" anchor="ctr"/>
            <a:lstStyle/>
            <a:p>
              <a:pPr marL="0" indent="0">
                <a:buNone/>
              </a:pPr>
              <a:r>
                <a:rPr lang="en-US" sz="3000" b="1" dirty="0">
                  <a:solidFill>
                    <a:srgbClr val="353585"/>
                  </a:solidFill>
                  <a:latin typeface="Arial" panose="020B0604020202020204" pitchFamily="34" charset="0"/>
                  <a:cs typeface="Arial" panose="020B0604020202020204" pitchFamily="34" charset="0"/>
                </a:rPr>
                <a:t>First published benchmarks on these tasks</a:t>
              </a:r>
            </a:p>
          </p:txBody>
        </p:sp>
      </p:grpSp>
    </p:spTree>
    <p:extLst>
      <p:ext uri="{BB962C8B-B14F-4D97-AF65-F5344CB8AC3E}">
        <p14:creationId xmlns:p14="http://schemas.microsoft.com/office/powerpoint/2010/main" val="164687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34078</TotalTime>
  <Words>1470</Words>
  <Application>Microsoft Macintosh PowerPoint</Application>
  <PresentationFormat>Widescreen</PresentationFormat>
  <Paragraphs>158</Paragraphs>
  <Slides>15</Slides>
  <Notes>10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15</vt:i4>
      </vt:variant>
    </vt:vector>
  </HeadingPairs>
  <TitlesOfParts>
    <vt:vector size="22" baseType="lpstr">
      <vt:lpstr>Aptos</vt:lpstr>
      <vt:lpstr>Arial</vt:lpstr>
      <vt:lpstr>Calibri</vt:lpstr>
      <vt:lpstr>Wingdings</vt:lpstr>
      <vt:lpstr>1_ISIP Title Slide</vt:lpstr>
      <vt:lpstr>2_ISIP Content Slide</vt:lpstr>
      <vt:lpstr>2_ISIP Title Slide</vt:lpstr>
      <vt:lpstr>PowerPoint Presentation</vt:lpstr>
      <vt:lpstr>Conflict of Interest Disclosure</vt:lpstr>
      <vt:lpstr>The Challenge</vt:lpstr>
      <vt:lpstr>PowerPoint Presentation</vt:lpstr>
      <vt:lpstr>PowerPoint Presentation</vt:lpstr>
      <vt:lpstr> Model Selection and Engineering Trade-offs</vt:lpstr>
      <vt:lpstr>Post-Processing</vt:lpstr>
      <vt:lpstr>A Demonstration Video</vt:lpstr>
      <vt:lpstr>PowerPoint Presentation</vt:lpstr>
      <vt:lpstr>PowerPoint Presentation</vt:lpstr>
      <vt:lpstr>PowerPoint Presentation</vt:lpstr>
      <vt:lpstr>Appendix </vt:lpstr>
      <vt:lpstr>Acknowledgements</vt:lpstr>
      <vt:lpstr>Selected References</vt:lpstr>
      <vt:lpstr>A Demonstration 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Approaches to Automate Seizure Detection</dc:title>
  <dc:creator>Vinit Shah</dc:creator>
  <cp:lastModifiedBy>Joseph Picone</cp:lastModifiedBy>
  <cp:revision>891</cp:revision>
  <cp:lastPrinted>2025-12-06T13:24:58Z</cp:lastPrinted>
  <dcterms:created xsi:type="dcterms:W3CDTF">2017-04-23T05:30:39Z</dcterms:created>
  <dcterms:modified xsi:type="dcterms:W3CDTF">2026-04-28T03:43:38Z</dcterms:modified>
</cp:coreProperties>
</file>