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41148000" cy="3200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00CBF0"/>
    <a:srgbClr val="00CB5F"/>
    <a:srgbClr val="00CD5F"/>
    <a:srgbClr val="0000FF"/>
    <a:srgbClr val="DC232C"/>
    <a:srgbClr val="3333FF"/>
    <a:srgbClr val="A000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63F4BF-AC37-4CA6-97BC-D4291096FE0E}" v="5" dt="2025-07-08T00:17:38.457"/>
    <p1510:client id="{D6AF161C-A3A4-4D97-B076-77772CDB75BC}" v="632" dt="2025-07-07T21:01:42.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0119" autoAdjust="0"/>
    <p:restoredTop sz="94660"/>
  </p:normalViewPr>
  <p:slideViewPr>
    <p:cSldViewPr snapToGrid="0">
      <p:cViewPr varScale="1">
        <p:scale>
          <a:sx n="13" d="100"/>
          <a:sy n="13" d="100"/>
        </p:scale>
        <p:origin x="153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ina Buttaro" userId="b2e385ba-34bf-4fe3-a808-b089992d94e5" providerId="ADAL" clId="{A863F4BF-AC37-4CA6-97BC-D4291096FE0E}"/>
    <pc:docChg chg="undo custSel modSld">
      <pc:chgData name="Bettina Buttaro" userId="b2e385ba-34bf-4fe3-a808-b089992d94e5" providerId="ADAL" clId="{A863F4BF-AC37-4CA6-97BC-D4291096FE0E}" dt="2025-07-08T00:21:00.124" v="630" actId="1038"/>
      <pc:docMkLst>
        <pc:docMk/>
      </pc:docMkLst>
      <pc:sldChg chg="addSp modSp mod">
        <pc:chgData name="Bettina Buttaro" userId="b2e385ba-34bf-4fe3-a808-b089992d94e5" providerId="ADAL" clId="{A863F4BF-AC37-4CA6-97BC-D4291096FE0E}" dt="2025-07-08T00:21:00.124" v="630" actId="1038"/>
        <pc:sldMkLst>
          <pc:docMk/>
          <pc:sldMk cId="2938684926" sldId="257"/>
        </pc:sldMkLst>
        <pc:spChg chg="add mod">
          <ac:chgData name="Bettina Buttaro" userId="b2e385ba-34bf-4fe3-a808-b089992d94e5" providerId="ADAL" clId="{A863F4BF-AC37-4CA6-97BC-D4291096FE0E}" dt="2025-07-08T00:02:38.690" v="258" actId="113"/>
          <ac:spMkLst>
            <pc:docMk/>
            <pc:sldMk cId="2938684926" sldId="257"/>
            <ac:spMk id="5" creationId="{41521AD0-DEE7-929A-94CB-97B96841A244}"/>
          </ac:spMkLst>
        </pc:spChg>
        <pc:spChg chg="add mod">
          <ac:chgData name="Bettina Buttaro" userId="b2e385ba-34bf-4fe3-a808-b089992d94e5" providerId="ADAL" clId="{A863F4BF-AC37-4CA6-97BC-D4291096FE0E}" dt="2025-07-08T00:17:26.732" v="494" actId="1076"/>
          <ac:spMkLst>
            <pc:docMk/>
            <pc:sldMk cId="2938684926" sldId="257"/>
            <ac:spMk id="10" creationId="{85680FBC-3DDF-07D4-592A-0A504888DB78}"/>
          </ac:spMkLst>
        </pc:spChg>
        <pc:spChg chg="add mod">
          <ac:chgData name="Bettina Buttaro" userId="b2e385ba-34bf-4fe3-a808-b089992d94e5" providerId="ADAL" clId="{A863F4BF-AC37-4CA6-97BC-D4291096FE0E}" dt="2025-07-08T00:18:01.808" v="611" actId="1038"/>
          <ac:spMkLst>
            <pc:docMk/>
            <pc:sldMk cId="2938684926" sldId="257"/>
            <ac:spMk id="14" creationId="{2ADEDDA9-469A-083F-A54B-FE8E046F956B}"/>
          </ac:spMkLst>
        </pc:spChg>
        <pc:spChg chg="mod">
          <ac:chgData name="Bettina Buttaro" userId="b2e385ba-34bf-4fe3-a808-b089992d94e5" providerId="ADAL" clId="{A863F4BF-AC37-4CA6-97BC-D4291096FE0E}" dt="2025-07-08T00:15:39.773" v="413" actId="20577"/>
          <ac:spMkLst>
            <pc:docMk/>
            <pc:sldMk cId="2938684926" sldId="257"/>
            <ac:spMk id="18" creationId="{11C3AB33-D295-5075-F244-4A2B505C46D5}"/>
          </ac:spMkLst>
        </pc:spChg>
        <pc:spChg chg="mod">
          <ac:chgData name="Bettina Buttaro" userId="b2e385ba-34bf-4fe3-a808-b089992d94e5" providerId="ADAL" clId="{A863F4BF-AC37-4CA6-97BC-D4291096FE0E}" dt="2025-07-08T00:02:43.515" v="259" actId="113"/>
          <ac:spMkLst>
            <pc:docMk/>
            <pc:sldMk cId="2938684926" sldId="257"/>
            <ac:spMk id="56" creationId="{B79CC78B-9007-2984-1726-AF75935BACB0}"/>
          </ac:spMkLst>
        </pc:spChg>
        <pc:spChg chg="mod">
          <ac:chgData name="Bettina Buttaro" userId="b2e385ba-34bf-4fe3-a808-b089992d94e5" providerId="ADAL" clId="{A863F4BF-AC37-4CA6-97BC-D4291096FE0E}" dt="2025-07-08T00:07:43.417" v="277" actId="20577"/>
          <ac:spMkLst>
            <pc:docMk/>
            <pc:sldMk cId="2938684926" sldId="257"/>
            <ac:spMk id="73" creationId="{0119FD07-C777-9E9C-04C0-40EDF759C8C5}"/>
          </ac:spMkLst>
        </pc:spChg>
        <pc:spChg chg="mod">
          <ac:chgData name="Bettina Buttaro" userId="b2e385ba-34bf-4fe3-a808-b089992d94e5" providerId="ADAL" clId="{A863F4BF-AC37-4CA6-97BC-D4291096FE0E}" dt="2025-07-08T00:19:26.494" v="616" actId="1035"/>
          <ac:spMkLst>
            <pc:docMk/>
            <pc:sldMk cId="2938684926" sldId="257"/>
            <ac:spMk id="84" creationId="{2C376B90-985A-AFF7-B37D-C60CAC420D0C}"/>
          </ac:spMkLst>
        </pc:spChg>
        <pc:spChg chg="mod">
          <ac:chgData name="Bettina Buttaro" userId="b2e385ba-34bf-4fe3-a808-b089992d94e5" providerId="ADAL" clId="{A863F4BF-AC37-4CA6-97BC-D4291096FE0E}" dt="2025-07-08T00:16:56.555" v="457" actId="1035"/>
          <ac:spMkLst>
            <pc:docMk/>
            <pc:sldMk cId="2938684926" sldId="257"/>
            <ac:spMk id="93" creationId="{A8249F97-72A7-BCC3-D129-7F2E0209C33D}"/>
          </ac:spMkLst>
        </pc:spChg>
        <pc:spChg chg="mod">
          <ac:chgData name="Bettina Buttaro" userId="b2e385ba-34bf-4fe3-a808-b089992d94e5" providerId="ADAL" clId="{A863F4BF-AC37-4CA6-97BC-D4291096FE0E}" dt="2025-07-08T00:16:42.728" v="429" actId="1035"/>
          <ac:spMkLst>
            <pc:docMk/>
            <pc:sldMk cId="2938684926" sldId="257"/>
            <ac:spMk id="99" creationId="{77D90FB7-C7A2-B7FC-7B7D-95A1E1430B92}"/>
          </ac:spMkLst>
        </pc:spChg>
        <pc:spChg chg="mod">
          <ac:chgData name="Bettina Buttaro" userId="b2e385ba-34bf-4fe3-a808-b089992d94e5" providerId="ADAL" clId="{A863F4BF-AC37-4CA6-97BC-D4291096FE0E}" dt="2025-07-08T00:12:24.190" v="373" actId="1038"/>
          <ac:spMkLst>
            <pc:docMk/>
            <pc:sldMk cId="2938684926" sldId="257"/>
            <ac:spMk id="154" creationId="{2E81864B-5219-F4BB-4979-E272BDD30CA6}"/>
          </ac:spMkLst>
        </pc:spChg>
        <pc:spChg chg="mod">
          <ac:chgData name="Bettina Buttaro" userId="b2e385ba-34bf-4fe3-a808-b089992d94e5" providerId="ADAL" clId="{A863F4BF-AC37-4CA6-97BC-D4291096FE0E}" dt="2025-07-07T23:59:59.156" v="124" actId="1037"/>
          <ac:spMkLst>
            <pc:docMk/>
            <pc:sldMk cId="2938684926" sldId="257"/>
            <ac:spMk id="155" creationId="{0F535E1E-76E7-C528-EC90-94996BFE61A4}"/>
          </ac:spMkLst>
        </pc:spChg>
        <pc:spChg chg="mod">
          <ac:chgData name="Bettina Buttaro" userId="b2e385ba-34bf-4fe3-a808-b089992d94e5" providerId="ADAL" clId="{A863F4BF-AC37-4CA6-97BC-D4291096FE0E}" dt="2025-07-07T23:59:59.156" v="124" actId="1037"/>
          <ac:spMkLst>
            <pc:docMk/>
            <pc:sldMk cId="2938684926" sldId="257"/>
            <ac:spMk id="156" creationId="{85B63C1D-5027-220E-FBF3-30D03410728F}"/>
          </ac:spMkLst>
        </pc:spChg>
        <pc:spChg chg="mod">
          <ac:chgData name="Bettina Buttaro" userId="b2e385ba-34bf-4fe3-a808-b089992d94e5" providerId="ADAL" clId="{A863F4BF-AC37-4CA6-97BC-D4291096FE0E}" dt="2025-07-07T23:59:59.156" v="124" actId="1037"/>
          <ac:spMkLst>
            <pc:docMk/>
            <pc:sldMk cId="2938684926" sldId="257"/>
            <ac:spMk id="162" creationId="{B3B89BFA-C6E3-B1FF-D2A0-F65FC01D09E4}"/>
          </ac:spMkLst>
        </pc:spChg>
        <pc:spChg chg="mod">
          <ac:chgData name="Bettina Buttaro" userId="b2e385ba-34bf-4fe3-a808-b089992d94e5" providerId="ADAL" clId="{A863F4BF-AC37-4CA6-97BC-D4291096FE0E}" dt="2025-07-08T00:06:28.099" v="273" actId="20577"/>
          <ac:spMkLst>
            <pc:docMk/>
            <pc:sldMk cId="2938684926" sldId="257"/>
            <ac:spMk id="168" creationId="{09FE3C4C-246B-D976-8937-85F3C86D7645}"/>
          </ac:spMkLst>
        </pc:spChg>
        <pc:spChg chg="mod">
          <ac:chgData name="Bettina Buttaro" userId="b2e385ba-34bf-4fe3-a808-b089992d94e5" providerId="ADAL" clId="{A863F4BF-AC37-4CA6-97BC-D4291096FE0E}" dt="2025-07-08T00:01:01.872" v="215" actId="1038"/>
          <ac:spMkLst>
            <pc:docMk/>
            <pc:sldMk cId="2938684926" sldId="257"/>
            <ac:spMk id="169" creationId="{0F385E9D-1264-EFFC-85BB-C4CAB0F00035}"/>
          </ac:spMkLst>
        </pc:spChg>
        <pc:spChg chg="mod">
          <ac:chgData name="Bettina Buttaro" userId="b2e385ba-34bf-4fe3-a808-b089992d94e5" providerId="ADAL" clId="{A863F4BF-AC37-4CA6-97BC-D4291096FE0E}" dt="2025-07-08T00:07:54.373" v="279" actId="20577"/>
          <ac:spMkLst>
            <pc:docMk/>
            <pc:sldMk cId="2938684926" sldId="257"/>
            <ac:spMk id="1163" creationId="{B5088A9F-2EAA-E0E7-56C1-518221310D12}"/>
          </ac:spMkLst>
        </pc:spChg>
        <pc:picChg chg="mod">
          <ac:chgData name="Bettina Buttaro" userId="b2e385ba-34bf-4fe3-a808-b089992d94e5" providerId="ADAL" clId="{A863F4BF-AC37-4CA6-97BC-D4291096FE0E}" dt="2025-07-08T00:21:00.124" v="630" actId="1038"/>
          <ac:picMkLst>
            <pc:docMk/>
            <pc:sldMk cId="2938684926" sldId="257"/>
            <ac:picMk id="6" creationId="{B59C74FA-8CB3-5A3E-DCCB-457382D9FB41}"/>
          </ac:picMkLst>
        </pc:picChg>
        <pc:picChg chg="mod">
          <ac:chgData name="Bettina Buttaro" userId="b2e385ba-34bf-4fe3-a808-b089992d94e5" providerId="ADAL" clId="{A863F4BF-AC37-4CA6-97BC-D4291096FE0E}" dt="2025-07-07T23:58:23.700" v="70" actId="1035"/>
          <ac:picMkLst>
            <pc:docMk/>
            <pc:sldMk cId="2938684926" sldId="257"/>
            <ac:picMk id="74" creationId="{34F614FF-0E4A-E77C-D17E-D92D8B69B772}"/>
          </ac:picMkLst>
        </pc:picChg>
        <pc:picChg chg="mod">
          <ac:chgData name="Bettina Buttaro" userId="b2e385ba-34bf-4fe3-a808-b089992d94e5" providerId="ADAL" clId="{A863F4BF-AC37-4CA6-97BC-D4291096FE0E}" dt="2025-07-08T00:02:56.835" v="264" actId="1038"/>
          <ac:picMkLst>
            <pc:docMk/>
            <pc:sldMk cId="2938684926" sldId="257"/>
            <ac:picMk id="81" creationId="{E3CEEC17-8770-010F-0F85-B2368B1B97C3}"/>
          </ac:picMkLst>
        </pc:picChg>
        <pc:picChg chg="mod">
          <ac:chgData name="Bettina Buttaro" userId="b2e385ba-34bf-4fe3-a808-b089992d94e5" providerId="ADAL" clId="{A863F4BF-AC37-4CA6-97BC-D4291096FE0E}" dt="2025-07-07T23:59:59.156" v="124" actId="1037"/>
          <ac:picMkLst>
            <pc:docMk/>
            <pc:sldMk cId="2938684926" sldId="257"/>
            <ac:picMk id="128" creationId="{C3F26E42-022F-1243-BB5A-5D0BAC66860C}"/>
          </ac:picMkLst>
        </pc:picChg>
        <pc:picChg chg="mod">
          <ac:chgData name="Bettina Buttaro" userId="b2e385ba-34bf-4fe3-a808-b089992d94e5" providerId="ADAL" clId="{A863F4BF-AC37-4CA6-97BC-D4291096FE0E}" dt="2025-07-07T23:59:59.156" v="124" actId="1037"/>
          <ac:picMkLst>
            <pc:docMk/>
            <pc:sldMk cId="2938684926" sldId="257"/>
            <ac:picMk id="136" creationId="{2227B2C3-C8A4-2206-1495-B64FA419C84B}"/>
          </ac:picMkLst>
        </pc:picChg>
        <pc:picChg chg="mod">
          <ac:chgData name="Bettina Buttaro" userId="b2e385ba-34bf-4fe3-a808-b089992d94e5" providerId="ADAL" clId="{A863F4BF-AC37-4CA6-97BC-D4291096FE0E}" dt="2025-07-08T00:02:59.933" v="266" actId="1038"/>
          <ac:picMkLst>
            <pc:docMk/>
            <pc:sldMk cId="2938684926" sldId="257"/>
            <ac:picMk id="153" creationId="{2A3506DB-F48B-6F04-310D-07F1D07087DD}"/>
          </ac:picMkLst>
        </pc:picChg>
        <pc:cxnChg chg="add mod">
          <ac:chgData name="Bettina Buttaro" userId="b2e385ba-34bf-4fe3-a808-b089992d94e5" providerId="ADAL" clId="{A863F4BF-AC37-4CA6-97BC-D4291096FE0E}" dt="2025-07-08T00:09:54.873" v="363" actId="14100"/>
          <ac:cxnSpMkLst>
            <pc:docMk/>
            <pc:sldMk cId="2938684926" sldId="257"/>
            <ac:cxnSpMk id="8" creationId="{9ECF9B42-EB3A-9C6F-37A4-AAAE5C83E25F}"/>
          </ac:cxnSpMkLst>
        </pc:cxnChg>
        <pc:cxnChg chg="mod">
          <ac:chgData name="Bettina Buttaro" userId="b2e385ba-34bf-4fe3-a808-b089992d94e5" providerId="ADAL" clId="{A863F4BF-AC37-4CA6-97BC-D4291096FE0E}" dt="2025-07-08T00:16:48.084" v="439" actId="1035"/>
          <ac:cxnSpMkLst>
            <pc:docMk/>
            <pc:sldMk cId="2938684926" sldId="257"/>
            <ac:cxnSpMk id="102" creationId="{AEFA0637-D4F5-6CD8-1B5E-13AB51F538BD}"/>
          </ac:cxnSpMkLst>
        </pc:cxnChg>
        <pc:cxnChg chg="mod">
          <ac:chgData name="Bettina Buttaro" userId="b2e385ba-34bf-4fe3-a808-b089992d94e5" providerId="ADAL" clId="{A863F4BF-AC37-4CA6-97BC-D4291096FE0E}" dt="2025-07-08T00:17:14.823" v="493" actId="1038"/>
          <ac:cxnSpMkLst>
            <pc:docMk/>
            <pc:sldMk cId="2938684926" sldId="257"/>
            <ac:cxnSpMk id="103" creationId="{7CF00245-B3D9-C449-C0C1-25E1F7CED781}"/>
          </ac:cxnSpMkLst>
        </pc:cxnChg>
        <pc:cxnChg chg="mod">
          <ac:chgData name="Bettina Buttaro" userId="b2e385ba-34bf-4fe3-a808-b089992d94e5" providerId="ADAL" clId="{A863F4BF-AC37-4CA6-97BC-D4291096FE0E}" dt="2025-07-07T23:59:59.156" v="124" actId="1037"/>
          <ac:cxnSpMkLst>
            <pc:docMk/>
            <pc:sldMk cId="2938684926" sldId="257"/>
            <ac:cxnSpMk id="158" creationId="{C00B1444-9702-13C2-7FCC-F52772E113B8}"/>
          </ac:cxnSpMkLst>
        </pc:cxnChg>
        <pc:cxnChg chg="mod">
          <ac:chgData name="Bettina Buttaro" userId="b2e385ba-34bf-4fe3-a808-b089992d94e5" providerId="ADAL" clId="{A863F4BF-AC37-4CA6-97BC-D4291096FE0E}" dt="2025-07-08T00:03:22.290" v="272" actId="1037"/>
          <ac:cxnSpMkLst>
            <pc:docMk/>
            <pc:sldMk cId="2938684926" sldId="257"/>
            <ac:cxnSpMk id="1082" creationId="{26664AFC-1B91-F5AD-12FB-67621635970E}"/>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4B360-9C35-41DB-93E4-88BD17E497F8}" type="datetimeFigureOut">
              <a:rPr lang="en-US" smtClean="0"/>
              <a:t>7/7/2025</a:t>
            </a:fld>
            <a:endParaRPr lang="en-US"/>
          </a:p>
        </p:txBody>
      </p:sp>
      <p:sp>
        <p:nvSpPr>
          <p:cNvPr id="4" name="Slide Image Placeholder 3"/>
          <p:cNvSpPr>
            <a:spLocks noGrp="1" noRot="1" noChangeAspect="1"/>
          </p:cNvSpPr>
          <p:nvPr>
            <p:ph type="sldImg" idx="2"/>
          </p:nvPr>
        </p:nvSpPr>
        <p:spPr>
          <a:xfrm>
            <a:off x="1444625" y="1143000"/>
            <a:ext cx="39687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7B40B-C187-4A25-8F13-5955FC6704FD}" type="slidenum">
              <a:rPr lang="en-US" smtClean="0"/>
              <a:t>‹#›</a:t>
            </a:fld>
            <a:endParaRPr lang="en-US"/>
          </a:p>
        </p:txBody>
      </p:sp>
    </p:spTree>
    <p:extLst>
      <p:ext uri="{BB962C8B-B14F-4D97-AF65-F5344CB8AC3E}">
        <p14:creationId xmlns:p14="http://schemas.microsoft.com/office/powerpoint/2010/main" val="3144463318"/>
      </p:ext>
    </p:extLst>
  </p:cSld>
  <p:clrMap bg1="lt1" tx1="dk1" bg2="lt2" tx2="dk2" accent1="accent1" accent2="accent2" accent3="accent3" accent4="accent4" accent5="accent5" accent6="accent6" hlink="hlink" folHlink="folHlink"/>
  <p:notesStyle>
    <a:lvl1pPr marL="0" algn="l" defTabSz="3511296" rtl="0" eaLnBrk="1" latinLnBrk="0" hangingPunct="1">
      <a:defRPr sz="4608" kern="1200">
        <a:solidFill>
          <a:schemeClr val="tx1"/>
        </a:solidFill>
        <a:latin typeface="+mn-lt"/>
        <a:ea typeface="+mn-ea"/>
        <a:cs typeface="+mn-cs"/>
      </a:defRPr>
    </a:lvl1pPr>
    <a:lvl2pPr marL="1755648" algn="l" defTabSz="3511296" rtl="0" eaLnBrk="1" latinLnBrk="0" hangingPunct="1">
      <a:defRPr sz="4608" kern="1200">
        <a:solidFill>
          <a:schemeClr val="tx1"/>
        </a:solidFill>
        <a:latin typeface="+mn-lt"/>
        <a:ea typeface="+mn-ea"/>
        <a:cs typeface="+mn-cs"/>
      </a:defRPr>
    </a:lvl2pPr>
    <a:lvl3pPr marL="3511296" algn="l" defTabSz="3511296" rtl="0" eaLnBrk="1" latinLnBrk="0" hangingPunct="1">
      <a:defRPr sz="4608" kern="1200">
        <a:solidFill>
          <a:schemeClr val="tx1"/>
        </a:solidFill>
        <a:latin typeface="+mn-lt"/>
        <a:ea typeface="+mn-ea"/>
        <a:cs typeface="+mn-cs"/>
      </a:defRPr>
    </a:lvl3pPr>
    <a:lvl4pPr marL="5266944" algn="l" defTabSz="3511296" rtl="0" eaLnBrk="1" latinLnBrk="0" hangingPunct="1">
      <a:defRPr sz="4608" kern="1200">
        <a:solidFill>
          <a:schemeClr val="tx1"/>
        </a:solidFill>
        <a:latin typeface="+mn-lt"/>
        <a:ea typeface="+mn-ea"/>
        <a:cs typeface="+mn-cs"/>
      </a:defRPr>
    </a:lvl4pPr>
    <a:lvl5pPr marL="7022592" algn="l" defTabSz="3511296" rtl="0" eaLnBrk="1" latinLnBrk="0" hangingPunct="1">
      <a:defRPr sz="4608" kern="1200">
        <a:solidFill>
          <a:schemeClr val="tx1"/>
        </a:solidFill>
        <a:latin typeface="+mn-lt"/>
        <a:ea typeface="+mn-ea"/>
        <a:cs typeface="+mn-cs"/>
      </a:defRPr>
    </a:lvl5pPr>
    <a:lvl6pPr marL="8778240" algn="l" defTabSz="3511296" rtl="0" eaLnBrk="1" latinLnBrk="0" hangingPunct="1">
      <a:defRPr sz="4608" kern="1200">
        <a:solidFill>
          <a:schemeClr val="tx1"/>
        </a:solidFill>
        <a:latin typeface="+mn-lt"/>
        <a:ea typeface="+mn-ea"/>
        <a:cs typeface="+mn-cs"/>
      </a:defRPr>
    </a:lvl6pPr>
    <a:lvl7pPr marL="10533888" algn="l" defTabSz="3511296" rtl="0" eaLnBrk="1" latinLnBrk="0" hangingPunct="1">
      <a:defRPr sz="4608" kern="1200">
        <a:solidFill>
          <a:schemeClr val="tx1"/>
        </a:solidFill>
        <a:latin typeface="+mn-lt"/>
        <a:ea typeface="+mn-ea"/>
        <a:cs typeface="+mn-cs"/>
      </a:defRPr>
    </a:lvl7pPr>
    <a:lvl8pPr marL="12289536" algn="l" defTabSz="3511296" rtl="0" eaLnBrk="1" latinLnBrk="0" hangingPunct="1">
      <a:defRPr sz="4608" kern="1200">
        <a:solidFill>
          <a:schemeClr val="tx1"/>
        </a:solidFill>
        <a:latin typeface="+mn-lt"/>
        <a:ea typeface="+mn-ea"/>
        <a:cs typeface="+mn-cs"/>
      </a:defRPr>
    </a:lvl8pPr>
    <a:lvl9pPr marL="14045184" algn="l" defTabSz="3511296" rtl="0" eaLnBrk="1" latinLnBrk="0" hangingPunct="1">
      <a:defRPr sz="46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7B40B-C187-4A25-8F13-5955FC6704FD}" type="slidenum">
              <a:rPr lang="en-US" smtClean="0"/>
              <a:t>1</a:t>
            </a:fld>
            <a:endParaRPr lang="en-US"/>
          </a:p>
        </p:txBody>
      </p:sp>
    </p:spTree>
    <p:extLst>
      <p:ext uri="{BB962C8B-B14F-4D97-AF65-F5344CB8AC3E}">
        <p14:creationId xmlns:p14="http://schemas.microsoft.com/office/powerpoint/2010/main" val="111782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86100" y="5237694"/>
            <a:ext cx="34975800" cy="11142133"/>
          </a:xfrm>
        </p:spPr>
        <p:txBody>
          <a:bodyPr anchor="b"/>
          <a:lstStyle>
            <a:lvl1pPr algn="ctr">
              <a:defRPr sz="27000"/>
            </a:lvl1pPr>
          </a:lstStyle>
          <a:p>
            <a:r>
              <a:rPr lang="en-US"/>
              <a:t>Click to edit Master title style</a:t>
            </a:r>
            <a:endParaRPr lang="en-US" dirty="0"/>
          </a:p>
        </p:txBody>
      </p:sp>
      <p:sp>
        <p:nvSpPr>
          <p:cNvPr id="3" name="Subtitle 2"/>
          <p:cNvSpPr>
            <a:spLocks noGrp="1"/>
          </p:cNvSpPr>
          <p:nvPr>
            <p:ph type="subTitle" idx="1"/>
          </p:nvPr>
        </p:nvSpPr>
        <p:spPr>
          <a:xfrm>
            <a:off x="5143500" y="16809511"/>
            <a:ext cx="30861000" cy="7726889"/>
          </a:xfrm>
        </p:spPr>
        <p:txBody>
          <a:bodyPr/>
          <a:lstStyle>
            <a:lvl1pPr marL="0" indent="0" algn="ctr">
              <a:buNone/>
              <a:defRPr sz="10800"/>
            </a:lvl1pPr>
            <a:lvl2pPr marL="2057400" indent="0" algn="ctr">
              <a:buNone/>
              <a:defRPr sz="9000"/>
            </a:lvl2pPr>
            <a:lvl3pPr marL="4114800" indent="0" algn="ctr">
              <a:buNone/>
              <a:defRPr sz="8100"/>
            </a:lvl3pPr>
            <a:lvl4pPr marL="6172200" indent="0" algn="ctr">
              <a:buNone/>
              <a:defRPr sz="7200"/>
            </a:lvl4pPr>
            <a:lvl5pPr marL="8229600" indent="0" algn="ctr">
              <a:buNone/>
              <a:defRPr sz="7200"/>
            </a:lvl5pPr>
            <a:lvl6pPr marL="10287000" indent="0" algn="ctr">
              <a:buNone/>
              <a:defRPr sz="7200"/>
            </a:lvl6pPr>
            <a:lvl7pPr marL="12344400" indent="0" algn="ctr">
              <a:buNone/>
              <a:defRPr sz="7200"/>
            </a:lvl7pPr>
            <a:lvl8pPr marL="14401800" indent="0" algn="ctr">
              <a:buNone/>
              <a:defRPr sz="7200"/>
            </a:lvl8pPr>
            <a:lvl9pPr marL="16459200" indent="0" algn="ctr">
              <a:buNone/>
              <a:defRPr sz="7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7E7AF1-7C40-4331-8932-795D70EEAE4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52573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7E7AF1-7C40-4331-8932-795D70EEAE4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089646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446540" y="1703917"/>
            <a:ext cx="8872538" cy="271219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28927" y="1703917"/>
            <a:ext cx="26103263" cy="271219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7E7AF1-7C40-4331-8932-795D70EEAE4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33807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7E7AF1-7C40-4331-8932-795D70EEAE4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82421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07496" y="7978784"/>
            <a:ext cx="35490150" cy="13312773"/>
          </a:xfrm>
        </p:spPr>
        <p:txBody>
          <a:bodyPr anchor="b"/>
          <a:lstStyle>
            <a:lvl1pPr>
              <a:defRPr sz="27000"/>
            </a:lvl1pPr>
          </a:lstStyle>
          <a:p>
            <a:r>
              <a:rPr lang="en-US"/>
              <a:t>Click to edit Master title style</a:t>
            </a:r>
            <a:endParaRPr lang="en-US" dirty="0"/>
          </a:p>
        </p:txBody>
      </p:sp>
      <p:sp>
        <p:nvSpPr>
          <p:cNvPr id="3" name="Text Placeholder 2"/>
          <p:cNvSpPr>
            <a:spLocks noGrp="1"/>
          </p:cNvSpPr>
          <p:nvPr>
            <p:ph type="body" idx="1"/>
          </p:nvPr>
        </p:nvSpPr>
        <p:spPr>
          <a:xfrm>
            <a:off x="2807496" y="21417501"/>
            <a:ext cx="35490150" cy="7000873"/>
          </a:xfrm>
        </p:spPr>
        <p:txBody>
          <a:bodyPr/>
          <a:lstStyle>
            <a:lvl1pPr marL="0" indent="0">
              <a:buNone/>
              <a:defRPr sz="10800">
                <a:solidFill>
                  <a:schemeClr val="tx1">
                    <a:tint val="82000"/>
                  </a:schemeClr>
                </a:solidFill>
              </a:defRPr>
            </a:lvl1pPr>
            <a:lvl2pPr marL="2057400" indent="0">
              <a:buNone/>
              <a:defRPr sz="9000">
                <a:solidFill>
                  <a:schemeClr val="tx1">
                    <a:tint val="82000"/>
                  </a:schemeClr>
                </a:solidFill>
              </a:defRPr>
            </a:lvl2pPr>
            <a:lvl3pPr marL="4114800" indent="0">
              <a:buNone/>
              <a:defRPr sz="8100">
                <a:solidFill>
                  <a:schemeClr val="tx1">
                    <a:tint val="82000"/>
                  </a:schemeClr>
                </a:solidFill>
              </a:defRPr>
            </a:lvl3pPr>
            <a:lvl4pPr marL="6172200" indent="0">
              <a:buNone/>
              <a:defRPr sz="7200">
                <a:solidFill>
                  <a:schemeClr val="tx1">
                    <a:tint val="82000"/>
                  </a:schemeClr>
                </a:solidFill>
              </a:defRPr>
            </a:lvl4pPr>
            <a:lvl5pPr marL="8229600" indent="0">
              <a:buNone/>
              <a:defRPr sz="7200">
                <a:solidFill>
                  <a:schemeClr val="tx1">
                    <a:tint val="82000"/>
                  </a:schemeClr>
                </a:solidFill>
              </a:defRPr>
            </a:lvl5pPr>
            <a:lvl6pPr marL="10287000" indent="0">
              <a:buNone/>
              <a:defRPr sz="7200">
                <a:solidFill>
                  <a:schemeClr val="tx1">
                    <a:tint val="82000"/>
                  </a:schemeClr>
                </a:solidFill>
              </a:defRPr>
            </a:lvl6pPr>
            <a:lvl7pPr marL="12344400" indent="0">
              <a:buNone/>
              <a:defRPr sz="7200">
                <a:solidFill>
                  <a:schemeClr val="tx1">
                    <a:tint val="82000"/>
                  </a:schemeClr>
                </a:solidFill>
              </a:defRPr>
            </a:lvl7pPr>
            <a:lvl8pPr marL="14401800" indent="0">
              <a:buNone/>
              <a:defRPr sz="7200">
                <a:solidFill>
                  <a:schemeClr val="tx1">
                    <a:tint val="82000"/>
                  </a:schemeClr>
                </a:solidFill>
              </a:defRPr>
            </a:lvl8pPr>
            <a:lvl9pPr marL="16459200" indent="0">
              <a:buNone/>
              <a:defRPr sz="7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E7AF1-7C40-4331-8932-795D70EEAE4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70257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28925" y="8519583"/>
            <a:ext cx="17487900" cy="20306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831175" y="8519583"/>
            <a:ext cx="17487900" cy="20306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7E7AF1-7C40-4331-8932-795D70EEAE4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868015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34285" y="1703924"/>
            <a:ext cx="35490150" cy="6185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2834289" y="7845427"/>
            <a:ext cx="17407530" cy="3844923"/>
          </a:xfrm>
        </p:spPr>
        <p:txBody>
          <a:bodyPr anchor="b"/>
          <a:lstStyle>
            <a:lvl1pPr marL="0" indent="0">
              <a:buNone/>
              <a:defRPr sz="10800" b="1"/>
            </a:lvl1pPr>
            <a:lvl2pPr marL="2057400" indent="0">
              <a:buNone/>
              <a:defRPr sz="9000" b="1"/>
            </a:lvl2pPr>
            <a:lvl3pPr marL="4114800" indent="0">
              <a:buNone/>
              <a:defRPr sz="8100" b="1"/>
            </a:lvl3pPr>
            <a:lvl4pPr marL="6172200" indent="0">
              <a:buNone/>
              <a:defRPr sz="7200" b="1"/>
            </a:lvl4pPr>
            <a:lvl5pPr marL="8229600" indent="0">
              <a:buNone/>
              <a:defRPr sz="7200" b="1"/>
            </a:lvl5pPr>
            <a:lvl6pPr marL="10287000" indent="0">
              <a:buNone/>
              <a:defRPr sz="7200" b="1"/>
            </a:lvl6pPr>
            <a:lvl7pPr marL="12344400" indent="0">
              <a:buNone/>
              <a:defRPr sz="7200" b="1"/>
            </a:lvl7pPr>
            <a:lvl8pPr marL="14401800" indent="0">
              <a:buNone/>
              <a:defRPr sz="7200" b="1"/>
            </a:lvl8pPr>
            <a:lvl9pPr marL="16459200" indent="0">
              <a:buNone/>
              <a:defRPr sz="7200" b="1"/>
            </a:lvl9pPr>
          </a:lstStyle>
          <a:p>
            <a:pPr lvl="0"/>
            <a:r>
              <a:rPr lang="en-US"/>
              <a:t>Click to edit Master text styles</a:t>
            </a:r>
          </a:p>
        </p:txBody>
      </p:sp>
      <p:sp>
        <p:nvSpPr>
          <p:cNvPr id="4" name="Content Placeholder 3"/>
          <p:cNvSpPr>
            <a:spLocks noGrp="1"/>
          </p:cNvSpPr>
          <p:nvPr>
            <p:ph sz="half" idx="2"/>
          </p:nvPr>
        </p:nvSpPr>
        <p:spPr>
          <a:xfrm>
            <a:off x="2834289" y="11690350"/>
            <a:ext cx="17407530" cy="17194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831177" y="7845427"/>
            <a:ext cx="17493260" cy="3844923"/>
          </a:xfrm>
        </p:spPr>
        <p:txBody>
          <a:bodyPr anchor="b"/>
          <a:lstStyle>
            <a:lvl1pPr marL="0" indent="0">
              <a:buNone/>
              <a:defRPr sz="10800" b="1"/>
            </a:lvl1pPr>
            <a:lvl2pPr marL="2057400" indent="0">
              <a:buNone/>
              <a:defRPr sz="9000" b="1"/>
            </a:lvl2pPr>
            <a:lvl3pPr marL="4114800" indent="0">
              <a:buNone/>
              <a:defRPr sz="8100" b="1"/>
            </a:lvl3pPr>
            <a:lvl4pPr marL="6172200" indent="0">
              <a:buNone/>
              <a:defRPr sz="7200" b="1"/>
            </a:lvl4pPr>
            <a:lvl5pPr marL="8229600" indent="0">
              <a:buNone/>
              <a:defRPr sz="7200" b="1"/>
            </a:lvl5pPr>
            <a:lvl6pPr marL="10287000" indent="0">
              <a:buNone/>
              <a:defRPr sz="7200" b="1"/>
            </a:lvl6pPr>
            <a:lvl7pPr marL="12344400" indent="0">
              <a:buNone/>
              <a:defRPr sz="7200" b="1"/>
            </a:lvl7pPr>
            <a:lvl8pPr marL="14401800" indent="0">
              <a:buNone/>
              <a:defRPr sz="7200" b="1"/>
            </a:lvl8pPr>
            <a:lvl9pPr marL="16459200" indent="0">
              <a:buNone/>
              <a:defRPr sz="7200" b="1"/>
            </a:lvl9pPr>
          </a:lstStyle>
          <a:p>
            <a:pPr lvl="0"/>
            <a:r>
              <a:rPr lang="en-US"/>
              <a:t>Click to edit Master text styles</a:t>
            </a:r>
          </a:p>
        </p:txBody>
      </p:sp>
      <p:sp>
        <p:nvSpPr>
          <p:cNvPr id="6" name="Content Placeholder 5"/>
          <p:cNvSpPr>
            <a:spLocks noGrp="1"/>
          </p:cNvSpPr>
          <p:nvPr>
            <p:ph sz="quarter" idx="4"/>
          </p:nvPr>
        </p:nvSpPr>
        <p:spPr>
          <a:xfrm>
            <a:off x="20831177" y="11690350"/>
            <a:ext cx="17493260" cy="17194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7E7AF1-7C40-4331-8932-795D70EEAE44}" type="datetimeFigureOut">
              <a:rPr lang="en-US" smtClean="0"/>
              <a:t>7/7/2025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115574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7E7AF1-7C40-4331-8932-795D70EEAE44}" type="datetimeFigureOut">
              <a:rPr lang="en-US" smtClean="0"/>
              <a:t>7/7/2025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79803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E7AF1-7C40-4331-8932-795D70EEAE44}" type="datetimeFigureOut">
              <a:rPr lang="en-US" smtClean="0"/>
              <a:t>7/7/2025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18292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285" y="2133600"/>
            <a:ext cx="13271301" cy="7467600"/>
          </a:xfrm>
        </p:spPr>
        <p:txBody>
          <a:bodyPr anchor="b"/>
          <a:lstStyle>
            <a:lvl1pPr>
              <a:defRPr sz="14400"/>
            </a:lvl1pPr>
          </a:lstStyle>
          <a:p>
            <a:r>
              <a:rPr lang="en-US"/>
              <a:t>Click to edit Master title style</a:t>
            </a:r>
            <a:endParaRPr lang="en-US" dirty="0"/>
          </a:p>
        </p:txBody>
      </p:sp>
      <p:sp>
        <p:nvSpPr>
          <p:cNvPr id="3" name="Content Placeholder 2"/>
          <p:cNvSpPr>
            <a:spLocks noGrp="1"/>
          </p:cNvSpPr>
          <p:nvPr>
            <p:ph idx="1"/>
          </p:nvPr>
        </p:nvSpPr>
        <p:spPr>
          <a:xfrm>
            <a:off x="17493259" y="4607991"/>
            <a:ext cx="20831175" cy="22743583"/>
          </a:xfrm>
        </p:spPr>
        <p:txBody>
          <a:bodyPr/>
          <a:lstStyle>
            <a:lvl1pPr>
              <a:defRPr sz="14400"/>
            </a:lvl1pPr>
            <a:lvl2pPr>
              <a:defRPr sz="12600"/>
            </a:lvl2pPr>
            <a:lvl3pPr>
              <a:defRPr sz="10800"/>
            </a:lvl3pPr>
            <a:lvl4pPr>
              <a:defRPr sz="9000"/>
            </a:lvl4pPr>
            <a:lvl5pPr>
              <a:defRPr sz="9000"/>
            </a:lvl5pPr>
            <a:lvl6pPr>
              <a:defRPr sz="9000"/>
            </a:lvl6pPr>
            <a:lvl7pPr>
              <a:defRPr sz="9000"/>
            </a:lvl7pPr>
            <a:lvl8pPr>
              <a:defRPr sz="9000"/>
            </a:lvl8pPr>
            <a:lvl9pPr>
              <a:defRPr sz="9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834285" y="9601200"/>
            <a:ext cx="13271301" cy="17787411"/>
          </a:xfrm>
        </p:spPr>
        <p:txBody>
          <a:bodyPr/>
          <a:lstStyle>
            <a:lvl1pPr marL="0" indent="0">
              <a:buNone/>
              <a:defRPr sz="7200"/>
            </a:lvl1pPr>
            <a:lvl2pPr marL="2057400" indent="0">
              <a:buNone/>
              <a:defRPr sz="6300"/>
            </a:lvl2pPr>
            <a:lvl3pPr marL="4114800" indent="0">
              <a:buNone/>
              <a:defRPr sz="5400"/>
            </a:lvl3pPr>
            <a:lvl4pPr marL="6172200" indent="0">
              <a:buNone/>
              <a:defRPr sz="4500"/>
            </a:lvl4pPr>
            <a:lvl5pPr marL="8229600" indent="0">
              <a:buNone/>
              <a:defRPr sz="4500"/>
            </a:lvl5pPr>
            <a:lvl6pPr marL="10287000" indent="0">
              <a:buNone/>
              <a:defRPr sz="4500"/>
            </a:lvl6pPr>
            <a:lvl7pPr marL="12344400" indent="0">
              <a:buNone/>
              <a:defRPr sz="4500"/>
            </a:lvl7pPr>
            <a:lvl8pPr marL="14401800" indent="0">
              <a:buNone/>
              <a:defRPr sz="4500"/>
            </a:lvl8pPr>
            <a:lvl9pPr marL="16459200" indent="0">
              <a:buNone/>
              <a:defRPr sz="4500"/>
            </a:lvl9pPr>
          </a:lstStyle>
          <a:p>
            <a:pPr lvl="0"/>
            <a:r>
              <a:rPr lang="en-US"/>
              <a:t>Click to edit Master text styles</a:t>
            </a:r>
          </a:p>
        </p:txBody>
      </p:sp>
      <p:sp>
        <p:nvSpPr>
          <p:cNvPr id="5" name="Date Placeholder 4"/>
          <p:cNvSpPr>
            <a:spLocks noGrp="1"/>
          </p:cNvSpPr>
          <p:nvPr>
            <p:ph type="dt" sz="half" idx="10"/>
          </p:nvPr>
        </p:nvSpPr>
        <p:spPr/>
        <p:txBody>
          <a:bodyPr/>
          <a:lstStyle/>
          <a:p>
            <a:fld id="{367E7AF1-7C40-4331-8932-795D70EEAE4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1711483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285" y="2133600"/>
            <a:ext cx="13271301" cy="7467600"/>
          </a:xfrm>
        </p:spPr>
        <p:txBody>
          <a:bodyPr anchor="b"/>
          <a:lstStyle>
            <a:lvl1pPr>
              <a:defRPr sz="14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493259" y="4607991"/>
            <a:ext cx="20831175" cy="22743583"/>
          </a:xfrm>
        </p:spPr>
        <p:txBody>
          <a:bodyPr anchor="t"/>
          <a:lstStyle>
            <a:lvl1pPr marL="0" indent="0">
              <a:buNone/>
              <a:defRPr sz="14400"/>
            </a:lvl1pPr>
            <a:lvl2pPr marL="2057400" indent="0">
              <a:buNone/>
              <a:defRPr sz="12600"/>
            </a:lvl2pPr>
            <a:lvl3pPr marL="4114800" indent="0">
              <a:buNone/>
              <a:defRPr sz="10800"/>
            </a:lvl3pPr>
            <a:lvl4pPr marL="6172200" indent="0">
              <a:buNone/>
              <a:defRPr sz="9000"/>
            </a:lvl4pPr>
            <a:lvl5pPr marL="8229600" indent="0">
              <a:buNone/>
              <a:defRPr sz="9000"/>
            </a:lvl5pPr>
            <a:lvl6pPr marL="10287000" indent="0">
              <a:buNone/>
              <a:defRPr sz="9000"/>
            </a:lvl6pPr>
            <a:lvl7pPr marL="12344400" indent="0">
              <a:buNone/>
              <a:defRPr sz="9000"/>
            </a:lvl7pPr>
            <a:lvl8pPr marL="14401800" indent="0">
              <a:buNone/>
              <a:defRPr sz="9000"/>
            </a:lvl8pPr>
            <a:lvl9pPr marL="16459200" indent="0">
              <a:buNone/>
              <a:defRPr sz="9000"/>
            </a:lvl9pPr>
          </a:lstStyle>
          <a:p>
            <a:r>
              <a:rPr lang="en-US"/>
              <a:t>Click icon to add picture</a:t>
            </a:r>
            <a:endParaRPr lang="en-US" dirty="0"/>
          </a:p>
        </p:txBody>
      </p:sp>
      <p:sp>
        <p:nvSpPr>
          <p:cNvPr id="4" name="Text Placeholder 3"/>
          <p:cNvSpPr>
            <a:spLocks noGrp="1"/>
          </p:cNvSpPr>
          <p:nvPr>
            <p:ph type="body" sz="half" idx="2"/>
          </p:nvPr>
        </p:nvSpPr>
        <p:spPr>
          <a:xfrm>
            <a:off x="2834285" y="9601200"/>
            <a:ext cx="13271301" cy="17787411"/>
          </a:xfrm>
        </p:spPr>
        <p:txBody>
          <a:bodyPr/>
          <a:lstStyle>
            <a:lvl1pPr marL="0" indent="0">
              <a:buNone/>
              <a:defRPr sz="7200"/>
            </a:lvl1pPr>
            <a:lvl2pPr marL="2057400" indent="0">
              <a:buNone/>
              <a:defRPr sz="6300"/>
            </a:lvl2pPr>
            <a:lvl3pPr marL="4114800" indent="0">
              <a:buNone/>
              <a:defRPr sz="5400"/>
            </a:lvl3pPr>
            <a:lvl4pPr marL="6172200" indent="0">
              <a:buNone/>
              <a:defRPr sz="4500"/>
            </a:lvl4pPr>
            <a:lvl5pPr marL="8229600" indent="0">
              <a:buNone/>
              <a:defRPr sz="4500"/>
            </a:lvl5pPr>
            <a:lvl6pPr marL="10287000" indent="0">
              <a:buNone/>
              <a:defRPr sz="4500"/>
            </a:lvl6pPr>
            <a:lvl7pPr marL="12344400" indent="0">
              <a:buNone/>
              <a:defRPr sz="4500"/>
            </a:lvl7pPr>
            <a:lvl8pPr marL="14401800" indent="0">
              <a:buNone/>
              <a:defRPr sz="4500"/>
            </a:lvl8pPr>
            <a:lvl9pPr marL="16459200" indent="0">
              <a:buNone/>
              <a:defRPr sz="4500"/>
            </a:lvl9pPr>
          </a:lstStyle>
          <a:p>
            <a:pPr lvl="0"/>
            <a:r>
              <a:rPr lang="en-US"/>
              <a:t>Click to edit Master text styles</a:t>
            </a:r>
          </a:p>
        </p:txBody>
      </p:sp>
      <p:sp>
        <p:nvSpPr>
          <p:cNvPr id="5" name="Date Placeholder 4"/>
          <p:cNvSpPr>
            <a:spLocks noGrp="1"/>
          </p:cNvSpPr>
          <p:nvPr>
            <p:ph type="dt" sz="half" idx="10"/>
          </p:nvPr>
        </p:nvSpPr>
        <p:spPr/>
        <p:txBody>
          <a:bodyPr/>
          <a:lstStyle/>
          <a:p>
            <a:fld id="{367E7AF1-7C40-4331-8932-795D70EEAE4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5DDB9-23D2-4B3C-BF53-3253FAFCCB4A}" type="slidenum">
              <a:rPr lang="en-US" smtClean="0"/>
              <a:t>‹#›</a:t>
            </a:fld>
            <a:endParaRPr lang="en-US"/>
          </a:p>
        </p:txBody>
      </p:sp>
    </p:spTree>
    <p:extLst>
      <p:ext uri="{BB962C8B-B14F-4D97-AF65-F5344CB8AC3E}">
        <p14:creationId xmlns:p14="http://schemas.microsoft.com/office/powerpoint/2010/main" val="2949955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8925" y="1703924"/>
            <a:ext cx="35490150" cy="61859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828925" y="8519583"/>
            <a:ext cx="35490150" cy="203062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828925" y="29662974"/>
            <a:ext cx="9258300" cy="1703917"/>
          </a:xfrm>
          <a:prstGeom prst="rect">
            <a:avLst/>
          </a:prstGeom>
        </p:spPr>
        <p:txBody>
          <a:bodyPr vert="horz" lIns="91440" tIns="45720" rIns="91440" bIns="45720" rtlCol="0" anchor="ctr"/>
          <a:lstStyle>
            <a:lvl1pPr algn="l">
              <a:defRPr sz="5400">
                <a:solidFill>
                  <a:schemeClr val="tx1">
                    <a:tint val="82000"/>
                  </a:schemeClr>
                </a:solidFill>
              </a:defRPr>
            </a:lvl1pPr>
          </a:lstStyle>
          <a:p>
            <a:fld id="{367E7AF1-7C40-4331-8932-795D70EEAE44}" type="datetimeFigureOut">
              <a:rPr lang="en-US" smtClean="0"/>
              <a:t>7/7/2025</a:t>
            </a:fld>
            <a:endParaRPr lang="en-US"/>
          </a:p>
        </p:txBody>
      </p:sp>
      <p:sp>
        <p:nvSpPr>
          <p:cNvPr id="5" name="Footer Placeholder 4"/>
          <p:cNvSpPr>
            <a:spLocks noGrp="1"/>
          </p:cNvSpPr>
          <p:nvPr>
            <p:ph type="ftr" sz="quarter" idx="3"/>
          </p:nvPr>
        </p:nvSpPr>
        <p:spPr>
          <a:xfrm>
            <a:off x="13630275" y="29662974"/>
            <a:ext cx="13887450" cy="1703917"/>
          </a:xfrm>
          <a:prstGeom prst="rect">
            <a:avLst/>
          </a:prstGeom>
        </p:spPr>
        <p:txBody>
          <a:bodyPr vert="horz" lIns="91440" tIns="45720" rIns="91440" bIns="45720" rtlCol="0" anchor="ctr"/>
          <a:lstStyle>
            <a:lvl1pPr algn="ctr">
              <a:defRPr sz="5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29060775" y="29662974"/>
            <a:ext cx="9258300" cy="1703917"/>
          </a:xfrm>
          <a:prstGeom prst="rect">
            <a:avLst/>
          </a:prstGeom>
        </p:spPr>
        <p:txBody>
          <a:bodyPr vert="horz" lIns="91440" tIns="45720" rIns="91440" bIns="45720" rtlCol="0" anchor="ctr"/>
          <a:lstStyle>
            <a:lvl1pPr algn="r">
              <a:defRPr sz="5400">
                <a:solidFill>
                  <a:schemeClr val="tx1">
                    <a:tint val="82000"/>
                  </a:schemeClr>
                </a:solidFill>
              </a:defRPr>
            </a:lvl1pPr>
          </a:lstStyle>
          <a:p>
            <a:fld id="{0B05DDB9-23D2-4B3C-BF53-3253FAFCCB4A}" type="slidenum">
              <a:rPr lang="en-US" smtClean="0"/>
              <a:t>‹#›</a:t>
            </a:fld>
            <a:endParaRPr lang="en-US"/>
          </a:p>
        </p:txBody>
      </p:sp>
    </p:spTree>
    <p:extLst>
      <p:ext uri="{BB962C8B-B14F-4D97-AF65-F5344CB8AC3E}">
        <p14:creationId xmlns:p14="http://schemas.microsoft.com/office/powerpoint/2010/main" val="154935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114800" rtl="0" eaLnBrk="1" latinLnBrk="0" hangingPunct="1">
        <a:lnSpc>
          <a:spcPct val="90000"/>
        </a:lnSpc>
        <a:spcBef>
          <a:spcPct val="0"/>
        </a:spcBef>
        <a:buNone/>
        <a:defRPr sz="19800" kern="1200">
          <a:solidFill>
            <a:schemeClr val="tx1"/>
          </a:solidFill>
          <a:latin typeface="+mj-lt"/>
          <a:ea typeface="+mj-ea"/>
          <a:cs typeface="+mj-cs"/>
        </a:defRPr>
      </a:lvl1pPr>
    </p:titleStyle>
    <p:bodyStyle>
      <a:lvl1pPr marL="1028700" indent="-1028700" algn="l" defTabSz="4114800" rtl="0" eaLnBrk="1" latinLnBrk="0" hangingPunct="1">
        <a:lnSpc>
          <a:spcPct val="90000"/>
        </a:lnSpc>
        <a:spcBef>
          <a:spcPts val="4500"/>
        </a:spcBef>
        <a:buFont typeface="Arial" panose="020B0604020202020204" pitchFamily="34" charset="0"/>
        <a:buChar char="•"/>
        <a:defRPr sz="12600" kern="1200">
          <a:solidFill>
            <a:schemeClr val="tx1"/>
          </a:solidFill>
          <a:latin typeface="+mn-lt"/>
          <a:ea typeface="+mn-ea"/>
          <a:cs typeface="+mn-cs"/>
        </a:defRPr>
      </a:lvl1pPr>
      <a:lvl2pPr marL="3086100" indent="-1028700" algn="l" defTabSz="4114800" rtl="0" eaLnBrk="1" latinLnBrk="0" hangingPunct="1">
        <a:lnSpc>
          <a:spcPct val="90000"/>
        </a:lnSpc>
        <a:spcBef>
          <a:spcPts val="2250"/>
        </a:spcBef>
        <a:buFont typeface="Arial" panose="020B0604020202020204" pitchFamily="34" charset="0"/>
        <a:buChar char="•"/>
        <a:defRPr sz="10800" kern="1200">
          <a:solidFill>
            <a:schemeClr val="tx1"/>
          </a:solidFill>
          <a:latin typeface="+mn-lt"/>
          <a:ea typeface="+mn-ea"/>
          <a:cs typeface="+mn-cs"/>
        </a:defRPr>
      </a:lvl2pPr>
      <a:lvl3pPr marL="5143500" indent="-1028700" algn="l" defTabSz="4114800" rtl="0" eaLnBrk="1" latinLnBrk="0" hangingPunct="1">
        <a:lnSpc>
          <a:spcPct val="90000"/>
        </a:lnSpc>
        <a:spcBef>
          <a:spcPts val="2250"/>
        </a:spcBef>
        <a:buFont typeface="Arial" panose="020B0604020202020204" pitchFamily="34" charset="0"/>
        <a:buChar char="•"/>
        <a:defRPr sz="9000" kern="1200">
          <a:solidFill>
            <a:schemeClr val="tx1"/>
          </a:solidFill>
          <a:latin typeface="+mn-lt"/>
          <a:ea typeface="+mn-ea"/>
          <a:cs typeface="+mn-cs"/>
        </a:defRPr>
      </a:lvl3pPr>
      <a:lvl4pPr marL="72009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4pPr>
      <a:lvl5pPr marL="92583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5pPr>
      <a:lvl6pPr marL="113157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6pPr>
      <a:lvl7pPr marL="133731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7pPr>
      <a:lvl8pPr marL="154305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8pPr>
      <a:lvl9pPr marL="174879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9pPr>
    </p:bodyStyle>
    <p:otherStyle>
      <a:defPPr>
        <a:defRPr lang="en-US"/>
      </a:defPPr>
      <a:lvl1pPr marL="0" algn="l" defTabSz="4114800" rtl="0" eaLnBrk="1" latinLnBrk="0" hangingPunct="1">
        <a:defRPr sz="8100" kern="1200">
          <a:solidFill>
            <a:schemeClr val="tx1"/>
          </a:solidFill>
          <a:latin typeface="+mn-lt"/>
          <a:ea typeface="+mn-ea"/>
          <a:cs typeface="+mn-cs"/>
        </a:defRPr>
      </a:lvl1pPr>
      <a:lvl2pPr marL="2057400" algn="l" defTabSz="4114800" rtl="0" eaLnBrk="1" latinLnBrk="0" hangingPunct="1">
        <a:defRPr sz="8100" kern="1200">
          <a:solidFill>
            <a:schemeClr val="tx1"/>
          </a:solidFill>
          <a:latin typeface="+mn-lt"/>
          <a:ea typeface="+mn-ea"/>
          <a:cs typeface="+mn-cs"/>
        </a:defRPr>
      </a:lvl2pPr>
      <a:lvl3pPr marL="4114800" algn="l" defTabSz="4114800" rtl="0" eaLnBrk="1" latinLnBrk="0" hangingPunct="1">
        <a:defRPr sz="8100" kern="1200">
          <a:solidFill>
            <a:schemeClr val="tx1"/>
          </a:solidFill>
          <a:latin typeface="+mn-lt"/>
          <a:ea typeface="+mn-ea"/>
          <a:cs typeface="+mn-cs"/>
        </a:defRPr>
      </a:lvl3pPr>
      <a:lvl4pPr marL="6172200" algn="l" defTabSz="4114800" rtl="0" eaLnBrk="1" latinLnBrk="0" hangingPunct="1">
        <a:defRPr sz="8100" kern="1200">
          <a:solidFill>
            <a:schemeClr val="tx1"/>
          </a:solidFill>
          <a:latin typeface="+mn-lt"/>
          <a:ea typeface="+mn-ea"/>
          <a:cs typeface="+mn-cs"/>
        </a:defRPr>
      </a:lvl4pPr>
      <a:lvl5pPr marL="8229600" algn="l" defTabSz="4114800" rtl="0" eaLnBrk="1" latinLnBrk="0" hangingPunct="1">
        <a:defRPr sz="8100" kern="1200">
          <a:solidFill>
            <a:schemeClr val="tx1"/>
          </a:solidFill>
          <a:latin typeface="+mn-lt"/>
          <a:ea typeface="+mn-ea"/>
          <a:cs typeface="+mn-cs"/>
        </a:defRPr>
      </a:lvl5pPr>
      <a:lvl6pPr marL="10287000" algn="l" defTabSz="4114800" rtl="0" eaLnBrk="1" latinLnBrk="0" hangingPunct="1">
        <a:defRPr sz="8100" kern="1200">
          <a:solidFill>
            <a:schemeClr val="tx1"/>
          </a:solidFill>
          <a:latin typeface="+mn-lt"/>
          <a:ea typeface="+mn-ea"/>
          <a:cs typeface="+mn-cs"/>
        </a:defRPr>
      </a:lvl6pPr>
      <a:lvl7pPr marL="12344400" algn="l" defTabSz="4114800" rtl="0" eaLnBrk="1" latinLnBrk="0" hangingPunct="1">
        <a:defRPr sz="8100" kern="1200">
          <a:solidFill>
            <a:schemeClr val="tx1"/>
          </a:solidFill>
          <a:latin typeface="+mn-lt"/>
          <a:ea typeface="+mn-ea"/>
          <a:cs typeface="+mn-cs"/>
        </a:defRPr>
      </a:lvl7pPr>
      <a:lvl8pPr marL="14401800" algn="l" defTabSz="4114800" rtl="0" eaLnBrk="1" latinLnBrk="0" hangingPunct="1">
        <a:defRPr sz="8100" kern="1200">
          <a:solidFill>
            <a:schemeClr val="tx1"/>
          </a:solidFill>
          <a:latin typeface="+mn-lt"/>
          <a:ea typeface="+mn-ea"/>
          <a:cs typeface="+mn-cs"/>
        </a:defRPr>
      </a:lvl8pPr>
      <a:lvl9pPr marL="16459200" algn="l" defTabSz="4114800" rtl="0" eaLnBrk="1" latinLnBrk="0" hangingPunct="1">
        <a:defRPr sz="8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jpeg"/><Relationship Id="rId39" Type="http://schemas.openxmlformats.org/officeDocument/2006/relationships/image" Target="../media/image33.png"/><Relationship Id="rId21" Type="http://schemas.openxmlformats.org/officeDocument/2006/relationships/image" Target="../media/image18.png"/><Relationship Id="rId34" Type="http://schemas.openxmlformats.org/officeDocument/2006/relationships/image" Target="../media/image29.png"/><Relationship Id="rId42"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3.pn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emf"/><Relationship Id="rId24" Type="http://schemas.openxmlformats.org/officeDocument/2006/relationships/image" Target="../media/image21.png"/><Relationship Id="rId32" Type="http://schemas.openxmlformats.org/officeDocument/2006/relationships/image" Target="../media/image28.png"/><Relationship Id="rId37" Type="http://schemas.openxmlformats.org/officeDocument/2006/relationships/image" Target="../media/image31.tif"/><Relationship Id="rId40" Type="http://schemas.openxmlformats.org/officeDocument/2006/relationships/image" Target="../media/image34.tif"/><Relationship Id="rId45"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image" Target="../media/image12.png"/><Relationship Id="rId23" Type="http://schemas.openxmlformats.org/officeDocument/2006/relationships/image" Target="../media/image20.jpeg"/><Relationship Id="rId28" Type="http://schemas.openxmlformats.org/officeDocument/2006/relationships/image" Target="../media/image25.png"/><Relationship Id="rId36" Type="http://schemas.openxmlformats.org/officeDocument/2006/relationships/image" Target="../media/image30.tif"/><Relationship Id="rId10" Type="http://schemas.openxmlformats.org/officeDocument/2006/relationships/oleObject" Target="../embeddings/oleObject1.bin"/><Relationship Id="rId19" Type="http://schemas.openxmlformats.org/officeDocument/2006/relationships/image" Target="../media/image16.jpeg"/><Relationship Id="rId31" Type="http://schemas.microsoft.com/office/2007/relationships/hdphoto" Target="../media/hdphoto1.wdp"/><Relationship Id="rId44" Type="http://schemas.openxmlformats.org/officeDocument/2006/relationships/image" Target="../media/image38.jpeg"/><Relationship Id="rId4" Type="http://schemas.openxmlformats.org/officeDocument/2006/relationships/image" Target="../media/image2.tif"/><Relationship Id="rId9" Type="http://schemas.openxmlformats.org/officeDocument/2006/relationships/image" Target="../media/image7.png"/><Relationship Id="rId14" Type="http://schemas.openxmlformats.org/officeDocument/2006/relationships/image" Target="../media/image11.png"/><Relationship Id="rId22" Type="http://schemas.openxmlformats.org/officeDocument/2006/relationships/image" Target="../media/image19.jpeg"/><Relationship Id="rId27" Type="http://schemas.openxmlformats.org/officeDocument/2006/relationships/image" Target="../media/image24.png"/><Relationship Id="rId30" Type="http://schemas.openxmlformats.org/officeDocument/2006/relationships/image" Target="../media/image27.png"/><Relationship Id="rId35" Type="http://schemas.microsoft.com/office/2007/relationships/hdphoto" Target="../media/hdphoto3.wdp"/><Relationship Id="rId43" Type="http://schemas.openxmlformats.org/officeDocument/2006/relationships/image" Target="../media/image37.png"/><Relationship Id="rId8" Type="http://schemas.openxmlformats.org/officeDocument/2006/relationships/image" Target="../media/image6.png"/><Relationship Id="rId3" Type="http://schemas.openxmlformats.org/officeDocument/2006/relationships/image" Target="../media/image1.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jpeg"/><Relationship Id="rId33" Type="http://schemas.microsoft.com/office/2007/relationships/hdphoto" Target="../media/hdphoto2.wdp"/><Relationship Id="rId38" Type="http://schemas.openxmlformats.org/officeDocument/2006/relationships/image" Target="../media/image32.tif"/><Relationship Id="rId46" Type="http://schemas.openxmlformats.org/officeDocument/2006/relationships/image" Target="../media/image40.png"/><Relationship Id="rId20" Type="http://schemas.openxmlformats.org/officeDocument/2006/relationships/image" Target="../media/image17.png"/><Relationship Id="rId41" Type="http://schemas.openxmlformats.org/officeDocument/2006/relationships/image" Target="../media/image3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34D1B313-13D1-398B-EEE4-CBC7B8ADD0CA}"/>
              </a:ext>
            </a:extLst>
          </p:cNvPr>
          <p:cNvSpPr/>
          <p:nvPr/>
        </p:nvSpPr>
        <p:spPr>
          <a:xfrm>
            <a:off x="23404126" y="26747883"/>
            <a:ext cx="11888505" cy="43713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F3188CC-7257-6A14-F646-25F4B14763EE}"/>
              </a:ext>
            </a:extLst>
          </p:cNvPr>
          <p:cNvPicPr>
            <a:picLocks noChangeAspect="1"/>
          </p:cNvPicPr>
          <p:nvPr/>
        </p:nvPicPr>
        <p:blipFill>
          <a:blip r:embed="rId3"/>
          <a:srcRect t="6147"/>
          <a:stretch>
            <a:fillRect/>
          </a:stretch>
        </p:blipFill>
        <p:spPr>
          <a:xfrm>
            <a:off x="32631057" y="27461188"/>
            <a:ext cx="2367693" cy="1711121"/>
          </a:xfrm>
          <a:prstGeom prst="rect">
            <a:avLst/>
          </a:prstGeom>
        </p:spPr>
      </p:pic>
      <p:sp>
        <p:nvSpPr>
          <p:cNvPr id="121" name="Rectangle 120">
            <a:extLst>
              <a:ext uri="{FF2B5EF4-FFF2-40B4-BE49-F238E27FC236}">
                <a16:creationId xmlns:a16="http://schemas.microsoft.com/office/drawing/2014/main" id="{7851527D-AA89-7591-3199-47D5FE0B76B5}"/>
              </a:ext>
            </a:extLst>
          </p:cNvPr>
          <p:cNvSpPr/>
          <p:nvPr/>
        </p:nvSpPr>
        <p:spPr>
          <a:xfrm>
            <a:off x="35124305" y="24179528"/>
            <a:ext cx="5022717" cy="69386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F5EA1D-67A8-3BCF-8E84-2DC017B1BAA3}"/>
              </a:ext>
            </a:extLst>
          </p:cNvPr>
          <p:cNvSpPr/>
          <p:nvPr/>
        </p:nvSpPr>
        <p:spPr>
          <a:xfrm>
            <a:off x="30209840" y="9538130"/>
            <a:ext cx="9702395" cy="48750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EAAEFF-8F14-BDAA-5E74-7FD5582B1F42}"/>
              </a:ext>
            </a:extLst>
          </p:cNvPr>
          <p:cNvSpPr/>
          <p:nvPr/>
        </p:nvSpPr>
        <p:spPr>
          <a:xfrm>
            <a:off x="14489143" y="15382506"/>
            <a:ext cx="8684169" cy="65493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and blue cells&#10;&#10;AI-generated content may be incorrect.">
            <a:extLst>
              <a:ext uri="{FF2B5EF4-FFF2-40B4-BE49-F238E27FC236}">
                <a16:creationId xmlns:a16="http://schemas.microsoft.com/office/drawing/2014/main" id="{283C3308-30E8-36D2-61EA-FE4DA2ED783F}"/>
              </a:ext>
            </a:extLst>
          </p:cNvPr>
          <p:cNvPicPr>
            <a:picLocks noChangeAspect="1"/>
          </p:cNvPicPr>
          <p:nvPr/>
        </p:nvPicPr>
        <p:blipFill>
          <a:blip r:embed="rId4"/>
          <a:stretch>
            <a:fillRect/>
          </a:stretch>
        </p:blipFill>
        <p:spPr>
          <a:xfrm>
            <a:off x="19079428" y="18251671"/>
            <a:ext cx="3527253" cy="3527253"/>
          </a:xfrm>
          <a:prstGeom prst="rect">
            <a:avLst/>
          </a:prstGeom>
        </p:spPr>
      </p:pic>
      <p:sp>
        <p:nvSpPr>
          <p:cNvPr id="169" name="Rectangle 168">
            <a:extLst>
              <a:ext uri="{FF2B5EF4-FFF2-40B4-BE49-F238E27FC236}">
                <a16:creationId xmlns:a16="http://schemas.microsoft.com/office/drawing/2014/main" id="{0F385E9D-1264-EFFC-85BB-C4CAB0F00035}"/>
              </a:ext>
            </a:extLst>
          </p:cNvPr>
          <p:cNvSpPr/>
          <p:nvPr/>
        </p:nvSpPr>
        <p:spPr>
          <a:xfrm>
            <a:off x="5653165" y="17536469"/>
            <a:ext cx="8250226" cy="441662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1BC34C0-F433-FE9C-8831-7D1A3976B28C}"/>
              </a:ext>
            </a:extLst>
          </p:cNvPr>
          <p:cNvSpPr/>
          <p:nvPr/>
        </p:nvSpPr>
        <p:spPr>
          <a:xfrm>
            <a:off x="10360626" y="5655730"/>
            <a:ext cx="29765397" cy="852101"/>
          </a:xfrm>
          <a:prstGeom prst="rect">
            <a:avLst/>
          </a:prstGeom>
          <a:solidFill>
            <a:srgbClr val="A0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Century Gothic" panose="020B0502020202020204" pitchFamily="34" charset="0"/>
              </a:rPr>
              <a:t>Protection from Antibiotics or Toxic Assaults</a:t>
            </a:r>
            <a:endParaRPr lang="en-US" sz="4800" dirty="0">
              <a:solidFill>
                <a:schemeClr val="bg1"/>
              </a:solidFill>
            </a:endParaRPr>
          </a:p>
        </p:txBody>
      </p:sp>
      <p:sp>
        <p:nvSpPr>
          <p:cNvPr id="3" name="TextBox 2">
            <a:extLst>
              <a:ext uri="{FF2B5EF4-FFF2-40B4-BE49-F238E27FC236}">
                <a16:creationId xmlns:a16="http://schemas.microsoft.com/office/drawing/2014/main" id="{6981D179-C004-E68A-0042-9F2F54CA7714}"/>
              </a:ext>
            </a:extLst>
          </p:cNvPr>
          <p:cNvSpPr txBox="1"/>
          <p:nvPr/>
        </p:nvSpPr>
        <p:spPr>
          <a:xfrm>
            <a:off x="4760254" y="484092"/>
            <a:ext cx="31250965" cy="2677656"/>
          </a:xfrm>
          <a:prstGeom prst="rect">
            <a:avLst/>
          </a:prstGeom>
          <a:noFill/>
        </p:spPr>
        <p:txBody>
          <a:bodyPr wrap="square" rtlCol="0">
            <a:spAutoFit/>
          </a:bodyPr>
          <a:lstStyle/>
          <a:p>
            <a:pPr algn="ctr"/>
            <a:r>
              <a:rPr lang="en-US" sz="9600" b="1" dirty="0">
                <a:latin typeface="Century Gothic" panose="020B0502020202020204" pitchFamily="34" charset="0"/>
              </a:rPr>
              <a:t>Why do we need a Biofilm Imaging Library?</a:t>
            </a:r>
          </a:p>
          <a:p>
            <a:pPr algn="ctr"/>
            <a:r>
              <a:rPr lang="en-US" sz="7200" b="1" dirty="0">
                <a:latin typeface="Century Gothic" panose="020B0502020202020204" pitchFamily="34" charset="0"/>
              </a:rPr>
              <a:t>(A Community Discussion – What to study?)</a:t>
            </a:r>
          </a:p>
        </p:txBody>
      </p:sp>
      <p:pic>
        <p:nvPicPr>
          <p:cNvPr id="6" name="Picture 3">
            <a:extLst>
              <a:ext uri="{FF2B5EF4-FFF2-40B4-BE49-F238E27FC236}">
                <a16:creationId xmlns:a16="http://schemas.microsoft.com/office/drawing/2014/main" id="{B59C74FA-8CB3-5A3E-DCCB-457382D9FB41}"/>
              </a:ext>
            </a:extLst>
          </p:cNvPr>
          <p:cNvPicPr>
            <a:picLocks noChangeAspect="1" noChangeArrowheads="1"/>
          </p:cNvPicPr>
          <p:nvPr/>
        </p:nvPicPr>
        <p:blipFill>
          <a:blip r:embed="rId5" cstate="print"/>
          <a:srcRect/>
          <a:stretch>
            <a:fillRect/>
          </a:stretch>
        </p:blipFill>
        <p:spPr bwMode="auto">
          <a:xfrm>
            <a:off x="35729194" y="805491"/>
            <a:ext cx="3890847" cy="4107285"/>
          </a:xfrm>
          <a:prstGeom prst="rect">
            <a:avLst/>
          </a:prstGeom>
          <a:noFill/>
          <a:ln w="9525">
            <a:noFill/>
            <a:miter lim="800000"/>
            <a:headEnd/>
            <a:tailEnd/>
          </a:ln>
        </p:spPr>
      </p:pic>
      <p:sp>
        <p:nvSpPr>
          <p:cNvPr id="16" name="TextBox 15">
            <a:extLst>
              <a:ext uri="{FF2B5EF4-FFF2-40B4-BE49-F238E27FC236}">
                <a16:creationId xmlns:a16="http://schemas.microsoft.com/office/drawing/2014/main" id="{9C942096-2043-5516-DED4-0897FDD22054}"/>
              </a:ext>
            </a:extLst>
          </p:cNvPr>
          <p:cNvSpPr txBox="1"/>
          <p:nvPr/>
        </p:nvSpPr>
        <p:spPr>
          <a:xfrm>
            <a:off x="1199879" y="6635200"/>
            <a:ext cx="8960478" cy="7478970"/>
          </a:xfrm>
          <a:prstGeom prst="rect">
            <a:avLst/>
          </a:prstGeom>
          <a:noFill/>
        </p:spPr>
        <p:txBody>
          <a:bodyPr wrap="square" rtlCol="0">
            <a:spAutoFit/>
          </a:bodyPr>
          <a:lstStyle/>
          <a:p>
            <a:pPr algn="just"/>
            <a:r>
              <a:rPr lang="en-US" sz="3200" dirty="0">
                <a:latin typeface="Century Gothic" panose="020B0502020202020204" pitchFamily="34" charset="0"/>
              </a:rPr>
              <a:t>To accurately explain behavior of complex microbial biofilm communities and their ability to resist toxic assaults, one needs to combine mathematical simulation models to predict bacterial behavior coupled with machine learning to recognize structures and their organization. The Biofilm Imaging Library (BIL) is a collaboration between multidisciplinary teams of biologists, 3-D imaging specialists, applied mathematicians and machine learning researchers working to curate large data sets necessary for machine learning based models to predict biofilm behavior based on 3-D structural, spatial and temporal arrangements.</a:t>
            </a:r>
          </a:p>
        </p:txBody>
      </p:sp>
      <p:pic>
        <p:nvPicPr>
          <p:cNvPr id="32" name="Picture 31">
            <a:extLst>
              <a:ext uri="{FF2B5EF4-FFF2-40B4-BE49-F238E27FC236}">
                <a16:creationId xmlns:a16="http://schemas.microsoft.com/office/drawing/2014/main" id="{0E8CA35B-EE6B-F705-D6F8-CE0D4E36A03E}"/>
              </a:ext>
            </a:extLst>
          </p:cNvPr>
          <p:cNvPicPr>
            <a:picLocks noChangeAspect="1"/>
          </p:cNvPicPr>
          <p:nvPr/>
        </p:nvPicPr>
        <p:blipFill>
          <a:blip r:embed="rId6"/>
          <a:stretch>
            <a:fillRect/>
          </a:stretch>
        </p:blipFill>
        <p:spPr>
          <a:xfrm>
            <a:off x="10690829" y="7487735"/>
            <a:ext cx="4657852" cy="4034869"/>
          </a:xfrm>
          <a:prstGeom prst="rect">
            <a:avLst/>
          </a:prstGeom>
        </p:spPr>
      </p:pic>
      <p:grpSp>
        <p:nvGrpSpPr>
          <p:cNvPr id="36" name="Group 35">
            <a:extLst>
              <a:ext uri="{FF2B5EF4-FFF2-40B4-BE49-F238E27FC236}">
                <a16:creationId xmlns:a16="http://schemas.microsoft.com/office/drawing/2014/main" id="{898F5559-4B71-4728-6D88-61ACA4C7FAB3}"/>
              </a:ext>
            </a:extLst>
          </p:cNvPr>
          <p:cNvGrpSpPr/>
          <p:nvPr/>
        </p:nvGrpSpPr>
        <p:grpSpPr>
          <a:xfrm>
            <a:off x="10690830" y="11703506"/>
            <a:ext cx="4657852" cy="1558019"/>
            <a:chOff x="13946093" y="10784575"/>
            <a:chExt cx="4445692" cy="1199507"/>
          </a:xfrm>
        </p:grpSpPr>
        <p:pic>
          <p:nvPicPr>
            <p:cNvPr id="33" name="Picture 32">
              <a:extLst>
                <a:ext uri="{FF2B5EF4-FFF2-40B4-BE49-F238E27FC236}">
                  <a16:creationId xmlns:a16="http://schemas.microsoft.com/office/drawing/2014/main" id="{2B33762E-9849-AB1F-1EF6-FC06A4CCF802}"/>
                </a:ext>
              </a:extLst>
            </p:cNvPr>
            <p:cNvPicPr>
              <a:picLocks noChangeAspect="1"/>
            </p:cNvPicPr>
            <p:nvPr/>
          </p:nvPicPr>
          <p:blipFill rotWithShape="1">
            <a:blip r:embed="rId7"/>
            <a:srcRect t="12046" r="2507"/>
            <a:stretch/>
          </p:blipFill>
          <p:spPr>
            <a:xfrm>
              <a:off x="13946093" y="10784575"/>
              <a:ext cx="4445692" cy="1199507"/>
            </a:xfrm>
            <a:prstGeom prst="rect">
              <a:avLst/>
            </a:prstGeom>
          </p:spPr>
        </p:pic>
        <p:cxnSp>
          <p:nvCxnSpPr>
            <p:cNvPr id="34" name="Straight Connector 33">
              <a:extLst>
                <a:ext uri="{FF2B5EF4-FFF2-40B4-BE49-F238E27FC236}">
                  <a16:creationId xmlns:a16="http://schemas.microsoft.com/office/drawing/2014/main" id="{46F2A282-ABB6-70C5-210C-6CD04A872AC7}"/>
                </a:ext>
              </a:extLst>
            </p:cNvPr>
            <p:cNvCxnSpPr>
              <a:cxnSpLocks/>
            </p:cNvCxnSpPr>
            <p:nvPr/>
          </p:nvCxnSpPr>
          <p:spPr>
            <a:xfrm flipV="1">
              <a:off x="15004197" y="11712978"/>
              <a:ext cx="345425" cy="5225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4CFD88A-AE92-926B-7505-049D5BC98810}"/>
                </a:ext>
              </a:extLst>
            </p:cNvPr>
            <p:cNvSpPr txBox="1"/>
            <p:nvPr/>
          </p:nvSpPr>
          <p:spPr>
            <a:xfrm>
              <a:off x="15371020" y="11545633"/>
              <a:ext cx="1219202" cy="400110"/>
            </a:xfrm>
            <a:prstGeom prst="rect">
              <a:avLst/>
            </a:prstGeom>
            <a:noFill/>
          </p:spPr>
          <p:txBody>
            <a:bodyPr wrap="square" rtlCol="0">
              <a:spAutoFit/>
            </a:bodyPr>
            <a:lstStyle/>
            <a:p>
              <a:r>
                <a:rPr lang="en-US" sz="2000" b="1">
                  <a:solidFill>
                    <a:schemeClr val="bg1"/>
                  </a:solidFill>
                </a:rPr>
                <a:t>20 </a:t>
              </a:r>
              <a:r>
                <a:rPr lang="en-US" sz="2000" b="1">
                  <a:solidFill>
                    <a:schemeClr val="bg1"/>
                  </a:solidFill>
                  <a:latin typeface="Symbol" panose="05050102010706020507" pitchFamily="18" charset="2"/>
                </a:rPr>
                <a:t>m</a:t>
              </a:r>
              <a:r>
                <a:rPr lang="en-US" sz="2000" b="1">
                  <a:solidFill>
                    <a:schemeClr val="bg1"/>
                  </a:solidFill>
                </a:rPr>
                <a:t>m</a:t>
              </a:r>
            </a:p>
          </p:txBody>
        </p:sp>
      </p:grpSp>
      <p:grpSp>
        <p:nvGrpSpPr>
          <p:cNvPr id="39" name="Group 38">
            <a:extLst>
              <a:ext uri="{FF2B5EF4-FFF2-40B4-BE49-F238E27FC236}">
                <a16:creationId xmlns:a16="http://schemas.microsoft.com/office/drawing/2014/main" id="{04A28CE2-0CA4-A8BB-70C8-1812F75630FB}"/>
              </a:ext>
            </a:extLst>
          </p:cNvPr>
          <p:cNvGrpSpPr/>
          <p:nvPr/>
        </p:nvGrpSpPr>
        <p:grpSpPr>
          <a:xfrm>
            <a:off x="15432438" y="7503974"/>
            <a:ext cx="3327342" cy="3334553"/>
            <a:chOff x="4819499" y="24891"/>
            <a:chExt cx="3327342" cy="3334553"/>
          </a:xfrm>
        </p:grpSpPr>
        <p:pic>
          <p:nvPicPr>
            <p:cNvPr id="37" name="Picture 36">
              <a:extLst>
                <a:ext uri="{FF2B5EF4-FFF2-40B4-BE49-F238E27FC236}">
                  <a16:creationId xmlns:a16="http://schemas.microsoft.com/office/drawing/2014/main" id="{48056E2E-B1B0-81DC-3497-3C727AEC85FD}"/>
                </a:ext>
              </a:extLst>
            </p:cNvPr>
            <p:cNvPicPr>
              <a:picLocks noChangeAspect="1"/>
            </p:cNvPicPr>
            <p:nvPr/>
          </p:nvPicPr>
          <p:blipFill>
            <a:blip r:embed="rId8"/>
            <a:stretch>
              <a:fillRect/>
            </a:stretch>
          </p:blipFill>
          <p:spPr>
            <a:xfrm>
              <a:off x="4819499" y="24891"/>
              <a:ext cx="3327342" cy="3320831"/>
            </a:xfrm>
            <a:prstGeom prst="rect">
              <a:avLst/>
            </a:prstGeom>
          </p:spPr>
        </p:pic>
        <p:sp>
          <p:nvSpPr>
            <p:cNvPr id="38" name="TextBox 37">
              <a:extLst>
                <a:ext uri="{FF2B5EF4-FFF2-40B4-BE49-F238E27FC236}">
                  <a16:creationId xmlns:a16="http://schemas.microsoft.com/office/drawing/2014/main" id="{78AC1E13-9812-6F00-B42E-D6FDF42997A4}"/>
                </a:ext>
              </a:extLst>
            </p:cNvPr>
            <p:cNvSpPr txBox="1"/>
            <p:nvPr/>
          </p:nvSpPr>
          <p:spPr>
            <a:xfrm>
              <a:off x="4819640" y="2990112"/>
              <a:ext cx="1219202" cy="369332"/>
            </a:xfrm>
            <a:prstGeom prst="rect">
              <a:avLst/>
            </a:prstGeom>
            <a:noFill/>
          </p:spPr>
          <p:txBody>
            <a:bodyPr wrap="square" rtlCol="0">
              <a:spAutoFit/>
            </a:bodyPr>
            <a:lstStyle/>
            <a:p>
              <a:r>
                <a:rPr lang="en-US" b="1">
                  <a:solidFill>
                    <a:schemeClr val="bg1"/>
                  </a:solidFill>
                </a:rPr>
                <a:t>82/113</a:t>
              </a:r>
            </a:p>
          </p:txBody>
        </p:sp>
      </p:grpSp>
      <p:sp>
        <p:nvSpPr>
          <p:cNvPr id="41" name="TextBox 40">
            <a:extLst>
              <a:ext uri="{FF2B5EF4-FFF2-40B4-BE49-F238E27FC236}">
                <a16:creationId xmlns:a16="http://schemas.microsoft.com/office/drawing/2014/main" id="{A4053051-7A11-09D8-0BA8-AD702ADBB5AB}"/>
              </a:ext>
            </a:extLst>
          </p:cNvPr>
          <p:cNvSpPr txBox="1"/>
          <p:nvPr/>
        </p:nvSpPr>
        <p:spPr>
          <a:xfrm>
            <a:off x="11010780" y="6526949"/>
            <a:ext cx="7850946" cy="954107"/>
          </a:xfrm>
          <a:prstGeom prst="rect">
            <a:avLst/>
          </a:prstGeom>
          <a:noFill/>
        </p:spPr>
        <p:txBody>
          <a:bodyPr wrap="square">
            <a:spAutoFit/>
          </a:bodyPr>
          <a:lstStyle/>
          <a:p>
            <a:pPr algn="ctr"/>
            <a:r>
              <a:rPr lang="en-US" sz="2800" dirty="0">
                <a:latin typeface="Century Gothic" panose="020B0502020202020204" pitchFamily="34" charset="0"/>
              </a:rPr>
              <a:t>Complex structures with aggregated bacteria and an eDNA cover</a:t>
            </a:r>
          </a:p>
        </p:txBody>
      </p:sp>
      <p:pic>
        <p:nvPicPr>
          <p:cNvPr id="42" name="Picture 41" descr="A graph of a number of dots&#10;&#10;AI-generated content may be incorrect.">
            <a:extLst>
              <a:ext uri="{FF2B5EF4-FFF2-40B4-BE49-F238E27FC236}">
                <a16:creationId xmlns:a16="http://schemas.microsoft.com/office/drawing/2014/main" id="{92DE9301-670B-FCB8-C7B0-C97D32A97739}"/>
              </a:ext>
            </a:extLst>
          </p:cNvPr>
          <p:cNvPicPr>
            <a:picLocks noChangeAspect="1"/>
          </p:cNvPicPr>
          <p:nvPr/>
        </p:nvPicPr>
        <p:blipFill>
          <a:blip r:embed="rId9"/>
          <a:stretch>
            <a:fillRect/>
          </a:stretch>
        </p:blipFill>
        <p:spPr>
          <a:xfrm>
            <a:off x="18883258" y="8776722"/>
            <a:ext cx="2683188" cy="4463611"/>
          </a:xfrm>
          <a:prstGeom prst="rect">
            <a:avLst/>
          </a:prstGeom>
        </p:spPr>
      </p:pic>
      <p:graphicFrame>
        <p:nvGraphicFramePr>
          <p:cNvPr id="43" name="Object 42">
            <a:extLst>
              <a:ext uri="{FF2B5EF4-FFF2-40B4-BE49-F238E27FC236}">
                <a16:creationId xmlns:a16="http://schemas.microsoft.com/office/drawing/2014/main" id="{5E0C768F-1894-7634-EA59-D8EA825B8505}"/>
              </a:ext>
            </a:extLst>
          </p:cNvPr>
          <p:cNvGraphicFramePr>
            <a:graphicFrameLocks noChangeAspect="1"/>
          </p:cNvGraphicFramePr>
          <p:nvPr>
            <p:extLst>
              <p:ext uri="{D42A27DB-BD31-4B8C-83A1-F6EECF244321}">
                <p14:modId xmlns:p14="http://schemas.microsoft.com/office/powerpoint/2010/main" val="50141456"/>
              </p:ext>
            </p:extLst>
          </p:nvPr>
        </p:nvGraphicFramePr>
        <p:xfrm>
          <a:off x="21689924" y="8606122"/>
          <a:ext cx="2533170" cy="4500786"/>
        </p:xfrm>
        <a:graphic>
          <a:graphicData uri="http://schemas.openxmlformats.org/presentationml/2006/ole">
            <mc:AlternateContent xmlns:mc="http://schemas.openxmlformats.org/markup-compatibility/2006">
              <mc:Choice xmlns:v="urn:schemas-microsoft-com:vml" Requires="v">
                <p:oleObj name="Prism 10" r:id="rId10" imgW="2211385" imgH="3929554" progId="Prism10.Document">
                  <p:embed/>
                </p:oleObj>
              </mc:Choice>
              <mc:Fallback>
                <p:oleObj name="Prism 10" r:id="rId10" imgW="2211385" imgH="3929554" progId="Prism10.Document">
                  <p:embed/>
                  <p:pic>
                    <p:nvPicPr>
                      <p:cNvPr id="43" name="Object 42">
                        <a:extLst>
                          <a:ext uri="{FF2B5EF4-FFF2-40B4-BE49-F238E27FC236}">
                            <a16:creationId xmlns:a16="http://schemas.microsoft.com/office/drawing/2014/main" id="{5E0C768F-1894-7634-EA59-D8EA825B8505}"/>
                          </a:ext>
                        </a:extLst>
                      </p:cNvPr>
                      <p:cNvPicPr/>
                      <p:nvPr/>
                    </p:nvPicPr>
                    <p:blipFill>
                      <a:blip r:embed="rId11"/>
                      <a:stretch>
                        <a:fillRect/>
                      </a:stretch>
                    </p:blipFill>
                    <p:spPr>
                      <a:xfrm>
                        <a:off x="21689924" y="8606122"/>
                        <a:ext cx="2533170" cy="4500786"/>
                      </a:xfrm>
                      <a:prstGeom prst="rect">
                        <a:avLst/>
                      </a:prstGeom>
                    </p:spPr>
                  </p:pic>
                </p:oleObj>
              </mc:Fallback>
            </mc:AlternateContent>
          </a:graphicData>
        </a:graphic>
      </p:graphicFrame>
      <p:sp>
        <p:nvSpPr>
          <p:cNvPr id="46" name="TextBox 45">
            <a:extLst>
              <a:ext uri="{FF2B5EF4-FFF2-40B4-BE49-F238E27FC236}">
                <a16:creationId xmlns:a16="http://schemas.microsoft.com/office/drawing/2014/main" id="{7D302440-B863-95DC-F0F8-F4CF8B8426D6}"/>
              </a:ext>
            </a:extLst>
          </p:cNvPr>
          <p:cNvSpPr txBox="1"/>
          <p:nvPr/>
        </p:nvSpPr>
        <p:spPr>
          <a:xfrm>
            <a:off x="18861726" y="7663060"/>
            <a:ext cx="5451846" cy="830997"/>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Century Gothic" panose="020B0502020202020204" pitchFamily="34" charset="0"/>
              </a:rPr>
              <a:t>Doubling bacterial population</a:t>
            </a:r>
          </a:p>
          <a:p>
            <a:pPr marL="342900" indent="-342900">
              <a:buFont typeface="Arial" panose="020B0604020202020204" pitchFamily="34" charset="0"/>
              <a:buChar char="•"/>
            </a:pPr>
            <a:r>
              <a:rPr lang="en-US" sz="2400" dirty="0">
                <a:latin typeface="Century Gothic" panose="020B0502020202020204" pitchFamily="34" charset="0"/>
              </a:rPr>
              <a:t>Increased volume of aggregates </a:t>
            </a:r>
            <a:endParaRPr lang="en-US" sz="2400" dirty="0">
              <a:solidFill>
                <a:srgbClr val="DC232C"/>
              </a:solidFill>
            </a:endParaRPr>
          </a:p>
        </p:txBody>
      </p:sp>
      <p:pic>
        <p:nvPicPr>
          <p:cNvPr id="48" name="Picture 47">
            <a:extLst>
              <a:ext uri="{FF2B5EF4-FFF2-40B4-BE49-F238E27FC236}">
                <a16:creationId xmlns:a16="http://schemas.microsoft.com/office/drawing/2014/main" id="{3E7E688F-6C9C-0471-C763-2336661F60E3}"/>
              </a:ext>
            </a:extLst>
          </p:cNvPr>
          <p:cNvPicPr>
            <a:picLocks noChangeAspect="1"/>
          </p:cNvPicPr>
          <p:nvPr/>
        </p:nvPicPr>
        <p:blipFill>
          <a:blip r:embed="rId12"/>
          <a:srcRect l="10929" t="15580" r="12373" b="18121"/>
          <a:stretch>
            <a:fillRect/>
          </a:stretch>
        </p:blipFill>
        <p:spPr>
          <a:xfrm>
            <a:off x="15430457" y="10862246"/>
            <a:ext cx="3310210" cy="2380744"/>
          </a:xfrm>
          <a:prstGeom prst="rect">
            <a:avLst/>
          </a:prstGeom>
        </p:spPr>
      </p:pic>
      <p:pic>
        <p:nvPicPr>
          <p:cNvPr id="49" name="Picture 48">
            <a:extLst>
              <a:ext uri="{FF2B5EF4-FFF2-40B4-BE49-F238E27FC236}">
                <a16:creationId xmlns:a16="http://schemas.microsoft.com/office/drawing/2014/main" id="{7385B59D-E4B4-90C9-5756-4025B1594CE2}"/>
              </a:ext>
            </a:extLst>
          </p:cNvPr>
          <p:cNvPicPr>
            <a:picLocks noChangeAspect="1"/>
          </p:cNvPicPr>
          <p:nvPr/>
        </p:nvPicPr>
        <p:blipFill>
          <a:blip r:embed="rId13"/>
          <a:stretch>
            <a:fillRect/>
          </a:stretch>
        </p:blipFill>
        <p:spPr>
          <a:xfrm>
            <a:off x="24633346" y="6647121"/>
            <a:ext cx="5324153" cy="7730545"/>
          </a:xfrm>
          <a:prstGeom prst="rect">
            <a:avLst/>
          </a:prstGeom>
        </p:spPr>
      </p:pic>
      <p:sp>
        <p:nvSpPr>
          <p:cNvPr id="50" name="TextBox 49">
            <a:extLst>
              <a:ext uri="{FF2B5EF4-FFF2-40B4-BE49-F238E27FC236}">
                <a16:creationId xmlns:a16="http://schemas.microsoft.com/office/drawing/2014/main" id="{4ACD4738-386E-CCF9-1F76-2AA6FC1C0459}"/>
              </a:ext>
            </a:extLst>
          </p:cNvPr>
          <p:cNvSpPr txBox="1"/>
          <p:nvPr/>
        </p:nvSpPr>
        <p:spPr>
          <a:xfrm>
            <a:off x="24957847" y="6378406"/>
            <a:ext cx="4414465" cy="523220"/>
          </a:xfrm>
          <a:prstGeom prst="rect">
            <a:avLst/>
          </a:prstGeom>
          <a:noFill/>
        </p:spPr>
        <p:txBody>
          <a:bodyPr wrap="square">
            <a:spAutoFit/>
          </a:bodyPr>
          <a:lstStyle/>
          <a:p>
            <a:pPr algn="ctr"/>
            <a:r>
              <a:rPr lang="en-US" sz="2800" dirty="0">
                <a:latin typeface="Century Gothic" panose="020B0502020202020204" pitchFamily="34" charset="0"/>
              </a:rPr>
              <a:t>Math simulation model</a:t>
            </a:r>
          </a:p>
        </p:txBody>
      </p:sp>
      <p:sp>
        <p:nvSpPr>
          <p:cNvPr id="51" name="TextBox 50">
            <a:extLst>
              <a:ext uri="{FF2B5EF4-FFF2-40B4-BE49-F238E27FC236}">
                <a16:creationId xmlns:a16="http://schemas.microsoft.com/office/drawing/2014/main" id="{96B39484-4307-9E49-D214-2F1ACED33DE9}"/>
              </a:ext>
            </a:extLst>
          </p:cNvPr>
          <p:cNvSpPr txBox="1"/>
          <p:nvPr/>
        </p:nvSpPr>
        <p:spPr>
          <a:xfrm>
            <a:off x="25379283" y="7764086"/>
            <a:ext cx="3423926" cy="400110"/>
          </a:xfrm>
          <a:prstGeom prst="rect">
            <a:avLst/>
          </a:prstGeom>
          <a:noFill/>
        </p:spPr>
        <p:txBody>
          <a:bodyPr wrap="square">
            <a:spAutoFit/>
          </a:bodyPr>
          <a:lstStyle/>
          <a:p>
            <a:pPr algn="ctr"/>
            <a:r>
              <a:rPr lang="en-US" sz="2000" dirty="0">
                <a:solidFill>
                  <a:srgbClr val="3333FF"/>
                </a:solidFill>
                <a:latin typeface="Century Gothic" panose="020B0502020202020204" pitchFamily="34" charset="0"/>
              </a:rPr>
              <a:t>Untreated Biofilm Image</a:t>
            </a:r>
          </a:p>
        </p:txBody>
      </p:sp>
      <p:sp>
        <p:nvSpPr>
          <p:cNvPr id="58" name="TextBox 57">
            <a:extLst>
              <a:ext uri="{FF2B5EF4-FFF2-40B4-BE49-F238E27FC236}">
                <a16:creationId xmlns:a16="http://schemas.microsoft.com/office/drawing/2014/main" id="{319166E9-8A43-8327-4058-EE2764D6A1D8}"/>
              </a:ext>
            </a:extLst>
          </p:cNvPr>
          <p:cNvSpPr txBox="1"/>
          <p:nvPr/>
        </p:nvSpPr>
        <p:spPr>
          <a:xfrm>
            <a:off x="18987530" y="6460352"/>
            <a:ext cx="4906004" cy="954107"/>
          </a:xfrm>
          <a:prstGeom prst="rect">
            <a:avLst/>
          </a:prstGeom>
          <a:noFill/>
        </p:spPr>
        <p:txBody>
          <a:bodyPr wrap="square">
            <a:spAutoFit/>
          </a:bodyPr>
          <a:lstStyle/>
          <a:p>
            <a:pPr algn="ctr"/>
            <a:r>
              <a:rPr lang="en-US" sz="2800" dirty="0">
                <a:latin typeface="Century Gothic" panose="020B0502020202020204" pitchFamily="34" charset="0"/>
              </a:rPr>
              <a:t>Protection from 100X MIC antibiotic erythromycin</a:t>
            </a:r>
          </a:p>
        </p:txBody>
      </p:sp>
      <p:sp>
        <p:nvSpPr>
          <p:cNvPr id="59" name="TextBox 58">
            <a:extLst>
              <a:ext uri="{FF2B5EF4-FFF2-40B4-BE49-F238E27FC236}">
                <a16:creationId xmlns:a16="http://schemas.microsoft.com/office/drawing/2014/main" id="{4790EC0C-D0BD-893E-D50A-A3DACBED787B}"/>
              </a:ext>
            </a:extLst>
          </p:cNvPr>
          <p:cNvSpPr txBox="1"/>
          <p:nvPr/>
        </p:nvSpPr>
        <p:spPr>
          <a:xfrm>
            <a:off x="25742766" y="8993801"/>
            <a:ext cx="3552695" cy="400110"/>
          </a:xfrm>
          <a:prstGeom prst="rect">
            <a:avLst/>
          </a:prstGeom>
          <a:noFill/>
        </p:spPr>
        <p:txBody>
          <a:bodyPr wrap="square">
            <a:spAutoFit/>
          </a:bodyPr>
          <a:lstStyle/>
          <a:p>
            <a:r>
              <a:rPr lang="en-US" sz="2000" dirty="0">
                <a:solidFill>
                  <a:srgbClr val="3333FF"/>
                </a:solidFill>
                <a:latin typeface="Century Gothic" panose="020B0502020202020204" pitchFamily="34" charset="0"/>
              </a:rPr>
              <a:t>Computational Grid</a:t>
            </a:r>
          </a:p>
        </p:txBody>
      </p:sp>
      <p:sp>
        <p:nvSpPr>
          <p:cNvPr id="60" name="TextBox 59">
            <a:extLst>
              <a:ext uri="{FF2B5EF4-FFF2-40B4-BE49-F238E27FC236}">
                <a16:creationId xmlns:a16="http://schemas.microsoft.com/office/drawing/2014/main" id="{2E5015C0-511E-6E50-429C-521E95CD0D41}"/>
              </a:ext>
            </a:extLst>
          </p:cNvPr>
          <p:cNvSpPr txBox="1"/>
          <p:nvPr/>
        </p:nvSpPr>
        <p:spPr>
          <a:xfrm>
            <a:off x="26039221" y="10229260"/>
            <a:ext cx="2417006" cy="400110"/>
          </a:xfrm>
          <a:prstGeom prst="rect">
            <a:avLst/>
          </a:prstGeom>
          <a:noFill/>
        </p:spPr>
        <p:txBody>
          <a:bodyPr wrap="square">
            <a:spAutoFit/>
          </a:bodyPr>
          <a:lstStyle/>
          <a:p>
            <a:r>
              <a:rPr lang="en-US" sz="2000" dirty="0">
                <a:solidFill>
                  <a:srgbClr val="3333FF"/>
                </a:solidFill>
                <a:latin typeface="Century Gothic" panose="020B0502020202020204" pitchFamily="34" charset="0"/>
              </a:rPr>
              <a:t>Aggregates only</a:t>
            </a:r>
          </a:p>
        </p:txBody>
      </p:sp>
      <p:sp>
        <p:nvSpPr>
          <p:cNvPr id="62" name="TextBox 61">
            <a:extLst>
              <a:ext uri="{FF2B5EF4-FFF2-40B4-BE49-F238E27FC236}">
                <a16:creationId xmlns:a16="http://schemas.microsoft.com/office/drawing/2014/main" id="{7D08C64E-DBD0-4C04-A43F-3A70F388B2D7}"/>
              </a:ext>
            </a:extLst>
          </p:cNvPr>
          <p:cNvSpPr txBox="1"/>
          <p:nvPr/>
        </p:nvSpPr>
        <p:spPr>
          <a:xfrm>
            <a:off x="25467648" y="11489433"/>
            <a:ext cx="3845743" cy="400110"/>
          </a:xfrm>
          <a:prstGeom prst="rect">
            <a:avLst/>
          </a:prstGeom>
          <a:noFill/>
        </p:spPr>
        <p:txBody>
          <a:bodyPr wrap="square">
            <a:spAutoFit/>
          </a:bodyPr>
          <a:lstStyle/>
          <a:p>
            <a:r>
              <a:rPr lang="en-US" sz="2000" dirty="0">
                <a:solidFill>
                  <a:srgbClr val="3333FF"/>
                </a:solidFill>
                <a:latin typeface="Century Gothic" panose="020B0502020202020204" pitchFamily="34" charset="0"/>
              </a:rPr>
              <a:t>Aggregates + eDNA Diffusion</a:t>
            </a:r>
          </a:p>
        </p:txBody>
      </p:sp>
      <p:sp>
        <p:nvSpPr>
          <p:cNvPr id="63" name="TextBox 62">
            <a:extLst>
              <a:ext uri="{FF2B5EF4-FFF2-40B4-BE49-F238E27FC236}">
                <a16:creationId xmlns:a16="http://schemas.microsoft.com/office/drawing/2014/main" id="{971D501C-9A04-90B1-3EC5-78B3BF362958}"/>
              </a:ext>
            </a:extLst>
          </p:cNvPr>
          <p:cNvSpPr txBox="1"/>
          <p:nvPr/>
        </p:nvSpPr>
        <p:spPr>
          <a:xfrm>
            <a:off x="24904064" y="12821698"/>
            <a:ext cx="5458698" cy="400110"/>
          </a:xfrm>
          <a:prstGeom prst="rect">
            <a:avLst/>
          </a:prstGeom>
          <a:noFill/>
        </p:spPr>
        <p:txBody>
          <a:bodyPr wrap="square">
            <a:spAutoFit/>
          </a:bodyPr>
          <a:lstStyle/>
          <a:p>
            <a:r>
              <a:rPr lang="en-US" sz="2000" dirty="0">
                <a:solidFill>
                  <a:srgbClr val="3333FF"/>
                </a:solidFill>
                <a:latin typeface="Century Gothic" panose="020B0502020202020204" pitchFamily="34" charset="0"/>
              </a:rPr>
              <a:t>Aggregates + eDNA Diffusion/Reaction</a:t>
            </a:r>
          </a:p>
        </p:txBody>
      </p:sp>
      <p:sp>
        <p:nvSpPr>
          <p:cNvPr id="64" name="TextBox 63">
            <a:extLst>
              <a:ext uri="{FF2B5EF4-FFF2-40B4-BE49-F238E27FC236}">
                <a16:creationId xmlns:a16="http://schemas.microsoft.com/office/drawing/2014/main" id="{324CA799-4C38-37DA-1979-08EAAE2658F0}"/>
              </a:ext>
            </a:extLst>
          </p:cNvPr>
          <p:cNvSpPr txBox="1"/>
          <p:nvPr/>
        </p:nvSpPr>
        <p:spPr>
          <a:xfrm>
            <a:off x="26026982" y="14088686"/>
            <a:ext cx="2906157" cy="400110"/>
          </a:xfrm>
          <a:prstGeom prst="rect">
            <a:avLst/>
          </a:prstGeom>
          <a:noFill/>
        </p:spPr>
        <p:txBody>
          <a:bodyPr wrap="square">
            <a:spAutoFit/>
          </a:bodyPr>
          <a:lstStyle/>
          <a:p>
            <a:r>
              <a:rPr lang="en-US" sz="2000" dirty="0">
                <a:solidFill>
                  <a:srgbClr val="3333FF"/>
                </a:solidFill>
                <a:latin typeface="Century Gothic" panose="020B0502020202020204" pitchFamily="34" charset="0"/>
              </a:rPr>
              <a:t>Treated Biofilm Image</a:t>
            </a:r>
          </a:p>
        </p:txBody>
      </p:sp>
      <p:sp>
        <p:nvSpPr>
          <p:cNvPr id="65" name="TextBox 64">
            <a:extLst>
              <a:ext uri="{FF2B5EF4-FFF2-40B4-BE49-F238E27FC236}">
                <a16:creationId xmlns:a16="http://schemas.microsoft.com/office/drawing/2014/main" id="{317989A3-3735-3F88-FA2F-2E4D22C92DA2}"/>
              </a:ext>
            </a:extLst>
          </p:cNvPr>
          <p:cNvSpPr txBox="1"/>
          <p:nvPr/>
        </p:nvSpPr>
        <p:spPr>
          <a:xfrm>
            <a:off x="30176723" y="6470531"/>
            <a:ext cx="9702395" cy="3108543"/>
          </a:xfrm>
          <a:prstGeom prst="rect">
            <a:avLst/>
          </a:prstGeom>
          <a:noFill/>
        </p:spPr>
        <p:txBody>
          <a:bodyPr wrap="square">
            <a:spAutoFit/>
          </a:bodyPr>
          <a:lstStyle/>
          <a:p>
            <a:pPr algn="ctr"/>
            <a:r>
              <a:rPr lang="en-US" sz="2800" dirty="0">
                <a:solidFill>
                  <a:srgbClr val="DC232C"/>
                </a:solidFill>
                <a:latin typeface="Century Gothic" panose="020B0502020202020204" pitchFamily="34" charset="0"/>
              </a:rPr>
              <a:t>BIL and Machine Learning</a:t>
            </a:r>
          </a:p>
          <a:p>
            <a:pPr marL="457200" indent="-457200">
              <a:buFont typeface="Arial" panose="020B0604020202020204" pitchFamily="34" charset="0"/>
              <a:buChar char="•"/>
            </a:pPr>
            <a:r>
              <a:rPr lang="en-US" sz="2800" dirty="0">
                <a:solidFill>
                  <a:srgbClr val="DC232C"/>
                </a:solidFill>
                <a:latin typeface="Century Gothic" panose="020B0502020202020204" pitchFamily="34" charset="0"/>
              </a:rPr>
              <a:t>Training sets for ML to quantitate aggregates in biofilms and determine if they are organized to protect against antibiotics and toxic assaults.</a:t>
            </a:r>
          </a:p>
          <a:p>
            <a:pPr marL="457200" indent="-457200">
              <a:buFont typeface="Arial" panose="020B0604020202020204" pitchFamily="34" charset="0"/>
              <a:buChar char="•"/>
            </a:pPr>
            <a:r>
              <a:rPr lang="en-US" sz="2800" dirty="0">
                <a:solidFill>
                  <a:srgbClr val="DC232C"/>
                </a:solidFill>
                <a:latin typeface="Century Gothic" panose="020B0502020202020204" pitchFamily="34" charset="0"/>
              </a:rPr>
              <a:t>Developing math models to predict protection by aggregate organization and using contributions from other biofilm components.</a:t>
            </a:r>
          </a:p>
        </p:txBody>
      </p:sp>
      <p:sp>
        <p:nvSpPr>
          <p:cNvPr id="69" name="Rectangle 68">
            <a:extLst>
              <a:ext uri="{FF2B5EF4-FFF2-40B4-BE49-F238E27FC236}">
                <a16:creationId xmlns:a16="http://schemas.microsoft.com/office/drawing/2014/main" id="{816ED69E-9A94-6E5A-11B1-D8AFED8EDE87}"/>
              </a:ext>
            </a:extLst>
          </p:cNvPr>
          <p:cNvSpPr/>
          <p:nvPr/>
        </p:nvSpPr>
        <p:spPr>
          <a:xfrm>
            <a:off x="1034717" y="5663752"/>
            <a:ext cx="9325909" cy="844079"/>
          </a:xfrm>
          <a:prstGeom prst="rect">
            <a:avLst/>
          </a:prstGeom>
          <a:solidFill>
            <a:srgbClr val="A0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Century Gothic" panose="020B0502020202020204" pitchFamily="34" charset="0"/>
              </a:rPr>
              <a:t>Purpose</a:t>
            </a:r>
            <a:endParaRPr lang="en-US" sz="4800" dirty="0"/>
          </a:p>
        </p:txBody>
      </p:sp>
      <p:sp>
        <p:nvSpPr>
          <p:cNvPr id="73" name="TextBox 72">
            <a:extLst>
              <a:ext uri="{FF2B5EF4-FFF2-40B4-BE49-F238E27FC236}">
                <a16:creationId xmlns:a16="http://schemas.microsoft.com/office/drawing/2014/main" id="{0119FD07-C777-9E9C-04C0-40EDF759C8C5}"/>
              </a:ext>
            </a:extLst>
          </p:cNvPr>
          <p:cNvSpPr txBox="1"/>
          <p:nvPr/>
        </p:nvSpPr>
        <p:spPr>
          <a:xfrm>
            <a:off x="10656128" y="13423684"/>
            <a:ext cx="13692005" cy="1015663"/>
          </a:xfrm>
          <a:prstGeom prst="rect">
            <a:avLst/>
          </a:prstGeom>
          <a:noFill/>
        </p:spPr>
        <p:txBody>
          <a:bodyPr wrap="square" rtlCol="0">
            <a:spAutoFit/>
          </a:bodyPr>
          <a:lstStyle/>
          <a:p>
            <a:r>
              <a:rPr lang="en-US" sz="2000" dirty="0">
                <a:latin typeface="Century Gothic" panose="020B0502020202020204" pitchFamily="34" charset="0"/>
              </a:rPr>
              <a:t>Using stochastic cellular automata to model and define sufficient conditions for the survival of Enterococcus faecalis biofilms with the pCF10 plasmid under erythromycin treatment. Madison Shoraka, Herby Jean-Baptiste, Bettina Buttaro, Gillian Queisser, PLOS Comp Biol, revised and resubmitted.</a:t>
            </a:r>
          </a:p>
        </p:txBody>
      </p:sp>
      <p:pic>
        <p:nvPicPr>
          <p:cNvPr id="74" name="Picture 73">
            <a:extLst>
              <a:ext uri="{FF2B5EF4-FFF2-40B4-BE49-F238E27FC236}">
                <a16:creationId xmlns:a16="http://schemas.microsoft.com/office/drawing/2014/main" id="{34F614FF-0E4A-E77C-D17E-D92D8B69B772}"/>
              </a:ext>
            </a:extLst>
          </p:cNvPr>
          <p:cNvPicPr>
            <a:picLocks noChangeAspect="1"/>
          </p:cNvPicPr>
          <p:nvPr/>
        </p:nvPicPr>
        <p:blipFill rotWithShape="1">
          <a:blip r:embed="rId14"/>
          <a:srcRect t="26217"/>
          <a:stretch/>
        </p:blipFill>
        <p:spPr>
          <a:xfrm>
            <a:off x="1161468" y="16121628"/>
            <a:ext cx="4412194" cy="2791891"/>
          </a:xfrm>
          <a:prstGeom prst="rect">
            <a:avLst/>
          </a:prstGeom>
        </p:spPr>
      </p:pic>
      <p:pic>
        <p:nvPicPr>
          <p:cNvPr id="81" name="Picture 80">
            <a:extLst>
              <a:ext uri="{FF2B5EF4-FFF2-40B4-BE49-F238E27FC236}">
                <a16:creationId xmlns:a16="http://schemas.microsoft.com/office/drawing/2014/main" id="{E3CEEC17-8770-010F-0F85-B2368B1B97C3}"/>
              </a:ext>
            </a:extLst>
          </p:cNvPr>
          <p:cNvPicPr>
            <a:picLocks noChangeAspect="1"/>
          </p:cNvPicPr>
          <p:nvPr/>
        </p:nvPicPr>
        <p:blipFill>
          <a:blip r:embed="rId15"/>
          <a:stretch>
            <a:fillRect/>
          </a:stretch>
        </p:blipFill>
        <p:spPr>
          <a:xfrm>
            <a:off x="1198074" y="19088525"/>
            <a:ext cx="2048811" cy="3894507"/>
          </a:xfrm>
          <a:prstGeom prst="rect">
            <a:avLst/>
          </a:prstGeom>
        </p:spPr>
      </p:pic>
      <p:sp>
        <p:nvSpPr>
          <p:cNvPr id="84" name="TextBox 83">
            <a:extLst>
              <a:ext uri="{FF2B5EF4-FFF2-40B4-BE49-F238E27FC236}">
                <a16:creationId xmlns:a16="http://schemas.microsoft.com/office/drawing/2014/main" id="{2C376B90-985A-AFF7-B37D-C60CAC420D0C}"/>
              </a:ext>
            </a:extLst>
          </p:cNvPr>
          <p:cNvSpPr txBox="1"/>
          <p:nvPr/>
        </p:nvSpPr>
        <p:spPr>
          <a:xfrm>
            <a:off x="5641000" y="15375131"/>
            <a:ext cx="8486002" cy="212365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entury Gothic" panose="020B0502020202020204" pitchFamily="34" charset="0"/>
              </a:rPr>
              <a:t>Cyanobacteria (red) fix all the carbon for the system</a:t>
            </a:r>
          </a:p>
          <a:p>
            <a:pPr marL="342900" indent="-342900">
              <a:buFont typeface="Arial" panose="020B0604020202020204" pitchFamily="34" charset="0"/>
              <a:buChar char="•"/>
            </a:pPr>
            <a:r>
              <a:rPr lang="en-US" sz="2000" dirty="0">
                <a:latin typeface="Century Gothic" panose="020B0502020202020204" pitchFamily="34" charset="0"/>
              </a:rPr>
              <a:t>Mathematical model: Heterotrophs can get carbon from small released organic acids as a byproduct of photosynthesis and buffer pH for continued Cyanobacterial growth</a:t>
            </a:r>
          </a:p>
          <a:p>
            <a:pPr lvl="1"/>
            <a:r>
              <a:rPr lang="en-US" sz="1600" dirty="0"/>
              <a:t>Tenore A, Russo F, Jacob J, Grattepanche JD, Buttaro B, Klapper I. Bull Math Biol. 2024 </a:t>
            </a:r>
          </a:p>
          <a:p>
            <a:pPr marL="342900" indent="-342900">
              <a:buFont typeface="Arial" panose="020B0604020202020204" pitchFamily="34" charset="0"/>
              <a:buChar char="•"/>
            </a:pPr>
            <a:r>
              <a:rPr lang="en-US" sz="2000" dirty="0">
                <a:latin typeface="Century Gothic" panose="020B0502020202020204" pitchFamily="34" charset="0"/>
              </a:rPr>
              <a:t>Mathematical model: Water activity is required for growth.</a:t>
            </a:r>
          </a:p>
          <a:p>
            <a:pPr lvl="1"/>
            <a:r>
              <a:rPr lang="en-US" sz="1600" dirty="0"/>
              <a:t>Tenore A, Wu Y, Jacob J, Bittermann D, Villa F, Buttaro B, Klapper I. Sci Total Environ. 2023</a:t>
            </a:r>
            <a:r>
              <a:rPr lang="en-US" sz="1600" dirty="0">
                <a:latin typeface="Century Gothic" panose="020B0502020202020204" pitchFamily="34" charset="0"/>
              </a:rPr>
              <a:t>.</a:t>
            </a:r>
          </a:p>
        </p:txBody>
      </p:sp>
      <p:cxnSp>
        <p:nvCxnSpPr>
          <p:cNvPr id="94" name="Straight Connector 93">
            <a:extLst>
              <a:ext uri="{FF2B5EF4-FFF2-40B4-BE49-F238E27FC236}">
                <a16:creationId xmlns:a16="http://schemas.microsoft.com/office/drawing/2014/main" id="{1D75A307-B146-EA04-F118-0DA6E518ADA0}"/>
              </a:ext>
            </a:extLst>
          </p:cNvPr>
          <p:cNvCxnSpPr>
            <a:cxnSpLocks/>
          </p:cNvCxnSpPr>
          <p:nvPr/>
        </p:nvCxnSpPr>
        <p:spPr>
          <a:xfrm>
            <a:off x="33186524" y="29783793"/>
            <a:ext cx="2564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8" name="Picture 127">
            <a:extLst>
              <a:ext uri="{FF2B5EF4-FFF2-40B4-BE49-F238E27FC236}">
                <a16:creationId xmlns:a16="http://schemas.microsoft.com/office/drawing/2014/main" id="{C3F26E42-022F-1243-BB5A-5D0BAC66860C}"/>
              </a:ext>
            </a:extLst>
          </p:cNvPr>
          <p:cNvPicPr>
            <a:picLocks noChangeAspect="1"/>
          </p:cNvPicPr>
          <p:nvPr/>
        </p:nvPicPr>
        <p:blipFill>
          <a:blip r:embed="rId16"/>
          <a:srcRect t="9875" b="4982"/>
          <a:stretch>
            <a:fillRect/>
          </a:stretch>
        </p:blipFill>
        <p:spPr>
          <a:xfrm>
            <a:off x="5636508" y="18192106"/>
            <a:ext cx="4031176" cy="3239838"/>
          </a:xfrm>
          <a:prstGeom prst="rect">
            <a:avLst/>
          </a:prstGeom>
        </p:spPr>
      </p:pic>
      <p:sp>
        <p:nvSpPr>
          <p:cNvPr id="130" name="TextBox 129">
            <a:extLst>
              <a:ext uri="{FF2B5EF4-FFF2-40B4-BE49-F238E27FC236}">
                <a16:creationId xmlns:a16="http://schemas.microsoft.com/office/drawing/2014/main" id="{E23A4804-3A06-40A3-89C1-883E918D2F4D}"/>
              </a:ext>
            </a:extLst>
          </p:cNvPr>
          <p:cNvSpPr txBox="1"/>
          <p:nvPr/>
        </p:nvSpPr>
        <p:spPr>
          <a:xfrm>
            <a:off x="12577541" y="19190950"/>
            <a:ext cx="1050343" cy="354599"/>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sp>
        <p:nvSpPr>
          <p:cNvPr id="132" name="TextBox 131">
            <a:extLst>
              <a:ext uri="{FF2B5EF4-FFF2-40B4-BE49-F238E27FC236}">
                <a16:creationId xmlns:a16="http://schemas.microsoft.com/office/drawing/2014/main" id="{1410F356-BC7C-E1E8-7BE1-B51EF98F0EF0}"/>
              </a:ext>
            </a:extLst>
          </p:cNvPr>
          <p:cNvSpPr txBox="1"/>
          <p:nvPr/>
        </p:nvSpPr>
        <p:spPr>
          <a:xfrm>
            <a:off x="23663940" y="15712097"/>
            <a:ext cx="9633215" cy="3724096"/>
          </a:xfrm>
          <a:prstGeom prst="rect">
            <a:avLst/>
          </a:prstGeom>
          <a:noFill/>
        </p:spPr>
        <p:txBody>
          <a:bodyPr wrap="square">
            <a:spAutoFit/>
          </a:bodyPr>
          <a:lstStyle/>
          <a:p>
            <a:r>
              <a:rPr lang="en-US" sz="2800" b="1" dirty="0">
                <a:latin typeface="Century Gothic" panose="020B0502020202020204" pitchFamily="34" charset="0"/>
              </a:rPr>
              <a:t>On a surface sometimes you see biofilms sometimes you don’t – why?</a:t>
            </a:r>
          </a:p>
          <a:p>
            <a:pPr marL="457200" indent="-457200">
              <a:buFont typeface="Arial" panose="020B0604020202020204" pitchFamily="34" charset="0"/>
              <a:buChar char="•"/>
            </a:pPr>
            <a:r>
              <a:rPr lang="en-US" sz="2400" dirty="0">
                <a:latin typeface="Century Gothic" panose="020B0502020202020204" pitchFamily="34" charset="0"/>
              </a:rPr>
              <a:t>Initial colonization is stochastic (single or multiple species of bacteria must land on it).</a:t>
            </a:r>
          </a:p>
          <a:p>
            <a:pPr marL="457200" indent="-457200">
              <a:buFont typeface="Arial" panose="020B0604020202020204" pitchFamily="34" charset="0"/>
              <a:buChar char="•"/>
            </a:pPr>
            <a:r>
              <a:rPr lang="en-US" sz="2400" dirty="0">
                <a:latin typeface="Century Gothic" panose="020B0502020202020204" pitchFamily="34" charset="0"/>
              </a:rPr>
              <a:t>The environment needs to be right (e.g., can it bind, is there enough water, nutrients, how much competition is present).</a:t>
            </a:r>
          </a:p>
          <a:p>
            <a:r>
              <a:rPr lang="en-US" sz="2800" b="1" dirty="0">
                <a:latin typeface="Century Gothic" panose="020B0502020202020204" pitchFamily="34" charset="0"/>
              </a:rPr>
              <a:t>What do these biofilm communities look like over the whole gastrointestinal tract or industrial system or garment or a marble monument?</a:t>
            </a:r>
          </a:p>
        </p:txBody>
      </p:sp>
      <p:pic>
        <p:nvPicPr>
          <p:cNvPr id="136" name="Picture 135">
            <a:extLst>
              <a:ext uri="{FF2B5EF4-FFF2-40B4-BE49-F238E27FC236}">
                <a16:creationId xmlns:a16="http://schemas.microsoft.com/office/drawing/2014/main" id="{2227B2C3-C8A4-2206-1495-B64FA419C84B}"/>
              </a:ext>
            </a:extLst>
          </p:cNvPr>
          <p:cNvPicPr>
            <a:picLocks noChangeAspect="1"/>
          </p:cNvPicPr>
          <p:nvPr/>
        </p:nvPicPr>
        <p:blipFill>
          <a:blip r:embed="rId17"/>
          <a:srcRect t="5303"/>
          <a:stretch>
            <a:fillRect/>
          </a:stretch>
        </p:blipFill>
        <p:spPr>
          <a:xfrm>
            <a:off x="9855558" y="18192106"/>
            <a:ext cx="4031176" cy="3283387"/>
          </a:xfrm>
          <a:prstGeom prst="rect">
            <a:avLst/>
          </a:prstGeom>
        </p:spPr>
      </p:pic>
      <p:pic>
        <p:nvPicPr>
          <p:cNvPr id="153" name="Picture 152">
            <a:extLst>
              <a:ext uri="{FF2B5EF4-FFF2-40B4-BE49-F238E27FC236}">
                <a16:creationId xmlns:a16="http://schemas.microsoft.com/office/drawing/2014/main" id="{2A3506DB-F48B-6F04-310D-07F1D07087DD}"/>
              </a:ext>
            </a:extLst>
          </p:cNvPr>
          <p:cNvPicPr>
            <a:picLocks noChangeAspect="1"/>
          </p:cNvPicPr>
          <p:nvPr/>
        </p:nvPicPr>
        <p:blipFill rotWithShape="1">
          <a:blip r:embed="rId18"/>
          <a:srcRect l="48674" t="17733" r="15841" b="43065"/>
          <a:stretch>
            <a:fillRect/>
          </a:stretch>
        </p:blipFill>
        <p:spPr>
          <a:xfrm rot="10800000">
            <a:off x="3309341" y="19093005"/>
            <a:ext cx="2206041" cy="2446251"/>
          </a:xfrm>
          <a:prstGeom prst="rect">
            <a:avLst/>
          </a:prstGeom>
        </p:spPr>
      </p:pic>
      <p:sp>
        <p:nvSpPr>
          <p:cNvPr id="154" name="TextBox 153">
            <a:extLst>
              <a:ext uri="{FF2B5EF4-FFF2-40B4-BE49-F238E27FC236}">
                <a16:creationId xmlns:a16="http://schemas.microsoft.com/office/drawing/2014/main" id="{2E81864B-5219-F4BB-4979-E272BDD30CA6}"/>
              </a:ext>
            </a:extLst>
          </p:cNvPr>
          <p:cNvSpPr txBox="1"/>
          <p:nvPr/>
        </p:nvSpPr>
        <p:spPr>
          <a:xfrm>
            <a:off x="3167042" y="21577116"/>
            <a:ext cx="2496606" cy="1323439"/>
          </a:xfrm>
          <a:prstGeom prst="rect">
            <a:avLst/>
          </a:prstGeom>
          <a:noFill/>
        </p:spPr>
        <p:txBody>
          <a:bodyPr wrap="square" rtlCol="0">
            <a:spAutoFit/>
          </a:bodyPr>
          <a:lstStyle/>
          <a:p>
            <a:pPr algn="ctr"/>
            <a:r>
              <a:rPr lang="en-US" sz="2000" dirty="0">
                <a:latin typeface="Century Gothic" panose="020B0502020202020204" pitchFamily="34" charset="0"/>
              </a:rPr>
              <a:t>Scrap and laser scanning confocal imaging of particles</a:t>
            </a:r>
          </a:p>
        </p:txBody>
      </p:sp>
      <p:sp>
        <p:nvSpPr>
          <p:cNvPr id="155" name="TextBox 154">
            <a:extLst>
              <a:ext uri="{FF2B5EF4-FFF2-40B4-BE49-F238E27FC236}">
                <a16:creationId xmlns:a16="http://schemas.microsoft.com/office/drawing/2014/main" id="{0F535E1E-76E7-C528-EC90-94996BFE61A4}"/>
              </a:ext>
            </a:extLst>
          </p:cNvPr>
          <p:cNvSpPr txBox="1"/>
          <p:nvPr/>
        </p:nvSpPr>
        <p:spPr>
          <a:xfrm>
            <a:off x="5732760" y="17489964"/>
            <a:ext cx="4416584" cy="707886"/>
          </a:xfrm>
          <a:prstGeom prst="rect">
            <a:avLst/>
          </a:prstGeom>
          <a:noFill/>
        </p:spPr>
        <p:txBody>
          <a:bodyPr wrap="square" rtlCol="0">
            <a:spAutoFit/>
          </a:bodyPr>
          <a:lstStyle/>
          <a:p>
            <a:pPr algn="ctr"/>
            <a:r>
              <a:rPr lang="en-US" sz="2000" dirty="0">
                <a:solidFill>
                  <a:schemeClr val="bg1"/>
                </a:solidFill>
                <a:latin typeface="Century Gothic" panose="020B0502020202020204" pitchFamily="34" charset="0"/>
              </a:rPr>
              <a:t>Surrounding heterotrophs producing eDNA help with water?</a:t>
            </a:r>
          </a:p>
        </p:txBody>
      </p:sp>
      <p:sp>
        <p:nvSpPr>
          <p:cNvPr id="156" name="TextBox 155">
            <a:extLst>
              <a:ext uri="{FF2B5EF4-FFF2-40B4-BE49-F238E27FC236}">
                <a16:creationId xmlns:a16="http://schemas.microsoft.com/office/drawing/2014/main" id="{85B63C1D-5027-220E-FBF3-30D03410728F}"/>
              </a:ext>
            </a:extLst>
          </p:cNvPr>
          <p:cNvSpPr txBox="1"/>
          <p:nvPr/>
        </p:nvSpPr>
        <p:spPr>
          <a:xfrm>
            <a:off x="9937989" y="17489964"/>
            <a:ext cx="4098422" cy="707886"/>
          </a:xfrm>
          <a:prstGeom prst="rect">
            <a:avLst/>
          </a:prstGeom>
          <a:noFill/>
        </p:spPr>
        <p:txBody>
          <a:bodyPr wrap="square" rtlCol="0">
            <a:spAutoFit/>
          </a:bodyPr>
          <a:lstStyle/>
          <a:p>
            <a:pPr algn="ctr"/>
            <a:r>
              <a:rPr lang="en-US" sz="2000" dirty="0">
                <a:solidFill>
                  <a:schemeClr val="bg1"/>
                </a:solidFill>
                <a:latin typeface="Century Gothic" panose="020B0502020202020204" pitchFamily="34" charset="0"/>
              </a:rPr>
              <a:t>Interdigitated heterotrophs help with buffering pH?</a:t>
            </a:r>
          </a:p>
        </p:txBody>
      </p:sp>
      <p:cxnSp>
        <p:nvCxnSpPr>
          <p:cNvPr id="158" name="Straight Arrow Connector 157">
            <a:extLst>
              <a:ext uri="{FF2B5EF4-FFF2-40B4-BE49-F238E27FC236}">
                <a16:creationId xmlns:a16="http://schemas.microsoft.com/office/drawing/2014/main" id="{C00B1444-9702-13C2-7FCC-F52772E113B8}"/>
              </a:ext>
            </a:extLst>
          </p:cNvPr>
          <p:cNvCxnSpPr>
            <a:stCxn id="128" idx="0"/>
          </p:cNvCxnSpPr>
          <p:nvPr/>
        </p:nvCxnSpPr>
        <p:spPr>
          <a:xfrm flipH="1">
            <a:off x="7556981" y="18192106"/>
            <a:ext cx="95115" cy="725893"/>
          </a:xfrm>
          <a:prstGeom prst="straightConnector1">
            <a:avLst/>
          </a:prstGeom>
          <a:ln w="3810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062E8734-3598-35F2-1B8A-6C508585A396}"/>
              </a:ext>
            </a:extLst>
          </p:cNvPr>
          <p:cNvCxnSpPr>
            <a:cxnSpLocks/>
          </p:cNvCxnSpPr>
          <p:nvPr/>
        </p:nvCxnSpPr>
        <p:spPr>
          <a:xfrm flipH="1">
            <a:off x="11361843" y="18192106"/>
            <a:ext cx="38863" cy="824879"/>
          </a:xfrm>
          <a:prstGeom prst="straightConnector1">
            <a:avLst/>
          </a:prstGeom>
          <a:ln w="3810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2" name="TextBox 161">
            <a:extLst>
              <a:ext uri="{FF2B5EF4-FFF2-40B4-BE49-F238E27FC236}">
                <a16:creationId xmlns:a16="http://schemas.microsoft.com/office/drawing/2014/main" id="{B3B89BFA-C6E3-B1FF-D2A0-F65FC01D09E4}"/>
              </a:ext>
            </a:extLst>
          </p:cNvPr>
          <p:cNvSpPr txBox="1"/>
          <p:nvPr/>
        </p:nvSpPr>
        <p:spPr>
          <a:xfrm>
            <a:off x="5834278" y="21543933"/>
            <a:ext cx="8048932" cy="400110"/>
          </a:xfrm>
          <a:prstGeom prst="rect">
            <a:avLst/>
          </a:prstGeom>
          <a:noFill/>
        </p:spPr>
        <p:txBody>
          <a:bodyPr wrap="square" rtlCol="0">
            <a:spAutoFit/>
          </a:bodyPr>
          <a:lstStyle/>
          <a:p>
            <a:pPr algn="ctr"/>
            <a:r>
              <a:rPr lang="en-US" sz="2000" dirty="0">
                <a:solidFill>
                  <a:schemeClr val="bg1"/>
                </a:solidFill>
                <a:latin typeface="Century Gothic" panose="020B0502020202020204" pitchFamily="34" charset="0"/>
              </a:rPr>
              <a:t>Ongoing: 16S rRNA sequencing and hybridization for species</a:t>
            </a:r>
          </a:p>
        </p:txBody>
      </p:sp>
      <p:sp>
        <p:nvSpPr>
          <p:cNvPr id="168" name="TextBox 167">
            <a:extLst>
              <a:ext uri="{FF2B5EF4-FFF2-40B4-BE49-F238E27FC236}">
                <a16:creationId xmlns:a16="http://schemas.microsoft.com/office/drawing/2014/main" id="{09FE3C4C-246B-D976-8937-85F3C86D7645}"/>
              </a:ext>
            </a:extLst>
          </p:cNvPr>
          <p:cNvSpPr txBox="1"/>
          <p:nvPr/>
        </p:nvSpPr>
        <p:spPr>
          <a:xfrm>
            <a:off x="6252738" y="21857909"/>
            <a:ext cx="16676907" cy="1815882"/>
          </a:xfrm>
          <a:prstGeom prst="rect">
            <a:avLst/>
          </a:prstGeom>
          <a:noFill/>
        </p:spPr>
        <p:txBody>
          <a:bodyPr wrap="square">
            <a:spAutoFit/>
          </a:bodyPr>
          <a:lstStyle/>
          <a:p>
            <a:pPr algn="ctr"/>
            <a:r>
              <a:rPr lang="en-US" sz="2800" dirty="0">
                <a:solidFill>
                  <a:srgbClr val="DC232C"/>
                </a:solidFill>
                <a:latin typeface="Century Gothic" panose="020B0502020202020204" pitchFamily="34" charset="0"/>
              </a:rPr>
              <a:t>BIL and Machine Learning: </a:t>
            </a:r>
          </a:p>
          <a:p>
            <a:pPr algn="ctr"/>
            <a:r>
              <a:rPr lang="en-US" sz="2800" dirty="0">
                <a:solidFill>
                  <a:srgbClr val="DC232C"/>
                </a:solidFill>
                <a:latin typeface="Century Gothic" panose="020B0502020202020204" pitchFamily="34" charset="0"/>
              </a:rPr>
              <a:t>Building tools to group bacteria into interdependent subcommittees and predict interactions based on experiments, models, metabolomic and transcriptomic data.</a:t>
            </a:r>
          </a:p>
          <a:p>
            <a:pPr algn="ctr"/>
            <a:r>
              <a:rPr lang="en-US" sz="2800" dirty="0">
                <a:solidFill>
                  <a:srgbClr val="DC232C"/>
                </a:solidFill>
                <a:latin typeface="Century Gothic" panose="020B0502020202020204" pitchFamily="34" charset="0"/>
              </a:rPr>
              <a:t> </a:t>
            </a:r>
          </a:p>
        </p:txBody>
      </p:sp>
      <p:grpSp>
        <p:nvGrpSpPr>
          <p:cNvPr id="70" name="Group 69">
            <a:extLst>
              <a:ext uri="{FF2B5EF4-FFF2-40B4-BE49-F238E27FC236}">
                <a16:creationId xmlns:a16="http://schemas.microsoft.com/office/drawing/2014/main" id="{387D23BA-99FF-AD06-1227-EE8AA40F638F}"/>
              </a:ext>
            </a:extLst>
          </p:cNvPr>
          <p:cNvGrpSpPr/>
          <p:nvPr/>
        </p:nvGrpSpPr>
        <p:grpSpPr>
          <a:xfrm>
            <a:off x="23380477" y="20243022"/>
            <a:ext cx="16678834" cy="2608105"/>
            <a:chOff x="23423125" y="18284524"/>
            <a:chExt cx="16678834" cy="2608105"/>
          </a:xfrm>
        </p:grpSpPr>
        <p:sp>
          <p:nvSpPr>
            <p:cNvPr id="1057" name="Rectangle 1056">
              <a:extLst>
                <a:ext uri="{FF2B5EF4-FFF2-40B4-BE49-F238E27FC236}">
                  <a16:creationId xmlns:a16="http://schemas.microsoft.com/office/drawing/2014/main" id="{31C86DA0-0772-6BA0-8199-AD3AB7D75751}"/>
                </a:ext>
              </a:extLst>
            </p:cNvPr>
            <p:cNvSpPr/>
            <p:nvPr/>
          </p:nvSpPr>
          <p:spPr>
            <a:xfrm>
              <a:off x="23423125" y="18284524"/>
              <a:ext cx="16678834" cy="26055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4" name="Immagine 5" descr="Immagine che contiene testo, pietra&#10;&#10;Descrizione generata automaticamente">
              <a:extLst>
                <a:ext uri="{FF2B5EF4-FFF2-40B4-BE49-F238E27FC236}">
                  <a16:creationId xmlns:a16="http://schemas.microsoft.com/office/drawing/2014/main" id="{901A485A-1386-527B-1585-6C725D7B8204}"/>
                </a:ext>
              </a:extLst>
            </p:cNvPr>
            <p:cNvPicPr>
              <a:picLocks noChangeAspect="1"/>
            </p:cNvPicPr>
            <p:nvPr/>
          </p:nvPicPr>
          <p:blipFill>
            <a:blip r:embed="rId19">
              <a:extLst>
                <a:ext uri="{28A0092B-C50C-407E-A947-70E740481C1C}">
                  <a14:useLocalDpi xmlns:a14="http://schemas.microsoft.com/office/drawing/2010/main" val="0"/>
                </a:ext>
              </a:extLst>
            </a:blip>
            <a:srcRect l="27628" r="53468" b="66379"/>
            <a:stretch>
              <a:fillRect/>
            </a:stretch>
          </p:blipFill>
          <p:spPr>
            <a:xfrm>
              <a:off x="36034050" y="18327681"/>
              <a:ext cx="1915504" cy="2555108"/>
            </a:xfrm>
            <a:prstGeom prst="rect">
              <a:avLst/>
            </a:prstGeom>
          </p:spPr>
        </p:pic>
        <p:pic>
          <p:nvPicPr>
            <p:cNvPr id="142" name="Picture 141">
              <a:extLst>
                <a:ext uri="{FF2B5EF4-FFF2-40B4-BE49-F238E27FC236}">
                  <a16:creationId xmlns:a16="http://schemas.microsoft.com/office/drawing/2014/main" id="{37479A6C-BB0F-0274-A52A-A8ED451945A4}"/>
                </a:ext>
              </a:extLst>
            </p:cNvPr>
            <p:cNvPicPr>
              <a:picLocks noChangeAspect="1"/>
            </p:cNvPicPr>
            <p:nvPr/>
          </p:nvPicPr>
          <p:blipFill>
            <a:blip r:embed="rId20"/>
            <a:srcRect t="4296" b="6475"/>
            <a:stretch>
              <a:fillRect/>
            </a:stretch>
          </p:blipFill>
          <p:spPr>
            <a:xfrm>
              <a:off x="31286971" y="18319926"/>
              <a:ext cx="2818482" cy="2529256"/>
            </a:xfrm>
            <a:prstGeom prst="rect">
              <a:avLst/>
            </a:prstGeom>
          </p:spPr>
        </p:pic>
        <p:pic>
          <p:nvPicPr>
            <p:cNvPr id="138" name="Picture 137">
              <a:extLst>
                <a:ext uri="{FF2B5EF4-FFF2-40B4-BE49-F238E27FC236}">
                  <a16:creationId xmlns:a16="http://schemas.microsoft.com/office/drawing/2014/main" id="{E6B589DB-201D-9528-2CAC-B04B7203B578}"/>
                </a:ext>
              </a:extLst>
            </p:cNvPr>
            <p:cNvPicPr>
              <a:picLocks noChangeAspect="1"/>
            </p:cNvPicPr>
            <p:nvPr/>
          </p:nvPicPr>
          <p:blipFill>
            <a:blip r:embed="rId21"/>
            <a:stretch>
              <a:fillRect/>
            </a:stretch>
          </p:blipFill>
          <p:spPr>
            <a:xfrm>
              <a:off x="28765199" y="18321857"/>
              <a:ext cx="2531096" cy="2560932"/>
            </a:xfrm>
            <a:prstGeom prst="rect">
              <a:avLst/>
            </a:prstGeom>
          </p:spPr>
        </p:pic>
        <p:cxnSp>
          <p:nvCxnSpPr>
            <p:cNvPr id="117" name="Straight Connector 116">
              <a:extLst>
                <a:ext uri="{FF2B5EF4-FFF2-40B4-BE49-F238E27FC236}">
                  <a16:creationId xmlns:a16="http://schemas.microsoft.com/office/drawing/2014/main" id="{58ACC22C-18F0-35E6-8F5F-089D3B677975}"/>
                </a:ext>
              </a:extLst>
            </p:cNvPr>
            <p:cNvCxnSpPr>
              <a:cxnSpLocks/>
            </p:cNvCxnSpPr>
            <p:nvPr/>
          </p:nvCxnSpPr>
          <p:spPr>
            <a:xfrm>
              <a:off x="29262069" y="20408174"/>
              <a:ext cx="30145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a16="http://schemas.microsoft.com/office/drawing/2014/main" id="{EE7989DD-F91F-FF0B-2099-6B5BEC6C7C13}"/>
                </a:ext>
              </a:extLst>
            </p:cNvPr>
            <p:cNvSpPr txBox="1"/>
            <p:nvPr/>
          </p:nvSpPr>
          <p:spPr>
            <a:xfrm>
              <a:off x="32939314" y="19829519"/>
              <a:ext cx="1050343" cy="354599"/>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sp>
          <p:nvSpPr>
            <p:cNvPr id="146" name="TextBox 145">
              <a:extLst>
                <a:ext uri="{FF2B5EF4-FFF2-40B4-BE49-F238E27FC236}">
                  <a16:creationId xmlns:a16="http://schemas.microsoft.com/office/drawing/2014/main" id="{D515E6FC-3803-F575-8C2B-AB7D5B3911AB}"/>
                </a:ext>
              </a:extLst>
            </p:cNvPr>
            <p:cNvSpPr txBox="1"/>
            <p:nvPr/>
          </p:nvSpPr>
          <p:spPr>
            <a:xfrm>
              <a:off x="29153801" y="20371811"/>
              <a:ext cx="1050343" cy="354599"/>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pic>
          <p:nvPicPr>
            <p:cNvPr id="1030" name="Picture 6" descr="A computer screen capture&#10;&#10;Description automatically generated with low confidence">
              <a:extLst>
                <a:ext uri="{FF2B5EF4-FFF2-40B4-BE49-F238E27FC236}">
                  <a16:creationId xmlns:a16="http://schemas.microsoft.com/office/drawing/2014/main" id="{B89AF5F1-8160-BCFF-1075-55ABCB2DA2A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23125" y="18345068"/>
              <a:ext cx="2650338" cy="25017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containing text&#10;&#10;Description automatically generated">
              <a:extLst>
                <a:ext uri="{FF2B5EF4-FFF2-40B4-BE49-F238E27FC236}">
                  <a16:creationId xmlns:a16="http://schemas.microsoft.com/office/drawing/2014/main" id="{5AE40222-6D3B-944A-3F84-F01D169B264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108378" y="18345067"/>
              <a:ext cx="2616203" cy="2492076"/>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DBAF820C-2940-28DE-A834-EBB49AF5B97E}"/>
                </a:ext>
              </a:extLst>
            </p:cNvPr>
            <p:cNvSpPr txBox="1"/>
            <p:nvPr/>
          </p:nvSpPr>
          <p:spPr>
            <a:xfrm>
              <a:off x="23842193" y="20478762"/>
              <a:ext cx="1050343" cy="354599"/>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cxnSp>
          <p:nvCxnSpPr>
            <p:cNvPr id="176" name="Straight Connector 175">
              <a:extLst>
                <a:ext uri="{FF2B5EF4-FFF2-40B4-BE49-F238E27FC236}">
                  <a16:creationId xmlns:a16="http://schemas.microsoft.com/office/drawing/2014/main" id="{4F0B4B9A-F1C7-6A69-8BC0-87D8C815BCE7}"/>
                </a:ext>
              </a:extLst>
            </p:cNvPr>
            <p:cNvCxnSpPr>
              <a:cxnSpLocks/>
            </p:cNvCxnSpPr>
            <p:nvPr/>
          </p:nvCxnSpPr>
          <p:spPr>
            <a:xfrm>
              <a:off x="23707834" y="20481656"/>
              <a:ext cx="1779592" cy="121825"/>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DA6AB2CB-58BC-85FA-97B8-853B78BFCEB8}"/>
                </a:ext>
              </a:extLst>
            </p:cNvPr>
            <p:cNvCxnSpPr>
              <a:cxnSpLocks/>
            </p:cNvCxnSpPr>
            <p:nvPr/>
          </p:nvCxnSpPr>
          <p:spPr>
            <a:xfrm>
              <a:off x="27652232" y="18588798"/>
              <a:ext cx="819089" cy="907789"/>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25" name="Straight Connector 1024">
              <a:extLst>
                <a:ext uri="{FF2B5EF4-FFF2-40B4-BE49-F238E27FC236}">
                  <a16:creationId xmlns:a16="http://schemas.microsoft.com/office/drawing/2014/main" id="{5A5882B2-02C7-5AE4-8762-9BF3A394B998}"/>
                </a:ext>
              </a:extLst>
            </p:cNvPr>
            <p:cNvCxnSpPr>
              <a:cxnSpLocks/>
            </p:cNvCxnSpPr>
            <p:nvPr/>
          </p:nvCxnSpPr>
          <p:spPr>
            <a:xfrm>
              <a:off x="33056165" y="19868809"/>
              <a:ext cx="30145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29" name="TextBox 1028">
              <a:extLst>
                <a:ext uri="{FF2B5EF4-FFF2-40B4-BE49-F238E27FC236}">
                  <a16:creationId xmlns:a16="http://schemas.microsoft.com/office/drawing/2014/main" id="{9D94DD1F-ECFD-3940-C52E-E117ED9C12AB}"/>
                </a:ext>
              </a:extLst>
            </p:cNvPr>
            <p:cNvSpPr txBox="1"/>
            <p:nvPr/>
          </p:nvSpPr>
          <p:spPr>
            <a:xfrm>
              <a:off x="23428918" y="18287950"/>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Top</a:t>
              </a:r>
            </a:p>
          </p:txBody>
        </p:sp>
        <p:sp>
          <p:nvSpPr>
            <p:cNvPr id="1031" name="TextBox 1030">
              <a:extLst>
                <a:ext uri="{FF2B5EF4-FFF2-40B4-BE49-F238E27FC236}">
                  <a16:creationId xmlns:a16="http://schemas.microsoft.com/office/drawing/2014/main" id="{99CD7668-E921-ED8C-72C2-401F393D991F}"/>
                </a:ext>
              </a:extLst>
            </p:cNvPr>
            <p:cNvSpPr txBox="1"/>
            <p:nvPr/>
          </p:nvSpPr>
          <p:spPr>
            <a:xfrm>
              <a:off x="26204202" y="18294019"/>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Bottom</a:t>
              </a:r>
            </a:p>
          </p:txBody>
        </p:sp>
        <p:sp>
          <p:nvSpPr>
            <p:cNvPr id="1033" name="TextBox 1032">
              <a:extLst>
                <a:ext uri="{FF2B5EF4-FFF2-40B4-BE49-F238E27FC236}">
                  <a16:creationId xmlns:a16="http://schemas.microsoft.com/office/drawing/2014/main" id="{E5F0F84F-0D99-04E7-2D33-AB80C19BED6D}"/>
                </a:ext>
              </a:extLst>
            </p:cNvPr>
            <p:cNvSpPr txBox="1"/>
            <p:nvPr/>
          </p:nvSpPr>
          <p:spPr>
            <a:xfrm>
              <a:off x="27820628" y="18537670"/>
              <a:ext cx="1050343" cy="354599"/>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grpSp>
          <p:nvGrpSpPr>
            <p:cNvPr id="1048" name="Group 1047">
              <a:extLst>
                <a:ext uri="{FF2B5EF4-FFF2-40B4-BE49-F238E27FC236}">
                  <a16:creationId xmlns:a16="http://schemas.microsoft.com/office/drawing/2014/main" id="{AD9E41C4-2453-E22C-F771-0920ACE608F1}"/>
                </a:ext>
              </a:extLst>
            </p:cNvPr>
            <p:cNvGrpSpPr/>
            <p:nvPr/>
          </p:nvGrpSpPr>
          <p:grpSpPr>
            <a:xfrm>
              <a:off x="34174775" y="18341761"/>
              <a:ext cx="1836444" cy="2541027"/>
              <a:chOff x="26729373" y="20491990"/>
              <a:chExt cx="1828843" cy="2501394"/>
            </a:xfrm>
          </p:grpSpPr>
          <p:pic>
            <p:nvPicPr>
              <p:cNvPr id="1041" name="Picture 1040">
                <a:extLst>
                  <a:ext uri="{FF2B5EF4-FFF2-40B4-BE49-F238E27FC236}">
                    <a16:creationId xmlns:a16="http://schemas.microsoft.com/office/drawing/2014/main" id="{FA7C3016-BF8E-8B37-19DF-30471BC337F8}"/>
                  </a:ext>
                </a:extLst>
              </p:cNvPr>
              <p:cNvPicPr>
                <a:picLocks noChangeAspect="1"/>
              </p:cNvPicPr>
              <p:nvPr/>
            </p:nvPicPr>
            <p:blipFill>
              <a:blip r:embed="rId24"/>
              <a:srcRect l="45450"/>
              <a:stretch>
                <a:fillRect/>
              </a:stretch>
            </p:blipFill>
            <p:spPr>
              <a:xfrm>
                <a:off x="26729373" y="20491990"/>
                <a:ext cx="1816102" cy="2501394"/>
              </a:xfrm>
              <a:prstGeom prst="rect">
                <a:avLst/>
              </a:prstGeom>
            </p:spPr>
          </p:pic>
          <p:cxnSp>
            <p:nvCxnSpPr>
              <p:cNvPr id="1042" name="Straight Connector 1041">
                <a:extLst>
                  <a:ext uri="{FF2B5EF4-FFF2-40B4-BE49-F238E27FC236}">
                    <a16:creationId xmlns:a16="http://schemas.microsoft.com/office/drawing/2014/main" id="{B0D5A1BD-45CE-C5E4-7C0F-FE3417B42002}"/>
                  </a:ext>
                </a:extLst>
              </p:cNvPr>
              <p:cNvCxnSpPr>
                <a:cxnSpLocks/>
              </p:cNvCxnSpPr>
              <p:nvPr/>
            </p:nvCxnSpPr>
            <p:spPr>
              <a:xfrm rot="16200000" flipV="1">
                <a:off x="28127271" y="22271857"/>
                <a:ext cx="0" cy="688099"/>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47" name="TextBox 1046">
                <a:extLst>
                  <a:ext uri="{FF2B5EF4-FFF2-40B4-BE49-F238E27FC236}">
                    <a16:creationId xmlns:a16="http://schemas.microsoft.com/office/drawing/2014/main" id="{703ED0A0-EA3A-E875-8791-9DE2EC3D49B9}"/>
                  </a:ext>
                </a:extLst>
              </p:cNvPr>
              <p:cNvSpPr txBox="1"/>
              <p:nvPr/>
            </p:nvSpPr>
            <p:spPr>
              <a:xfrm>
                <a:off x="27782202" y="22619711"/>
                <a:ext cx="77601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1 cm</a:t>
                </a:r>
              </a:p>
            </p:txBody>
          </p:sp>
        </p:grpSp>
        <p:sp>
          <p:nvSpPr>
            <p:cNvPr id="1049" name="TextBox 1048">
              <a:extLst>
                <a:ext uri="{FF2B5EF4-FFF2-40B4-BE49-F238E27FC236}">
                  <a16:creationId xmlns:a16="http://schemas.microsoft.com/office/drawing/2014/main" id="{0B245C47-389B-A2E7-C572-6877242BB618}"/>
                </a:ext>
              </a:extLst>
            </p:cNvPr>
            <p:cNvSpPr txBox="1"/>
            <p:nvPr/>
          </p:nvSpPr>
          <p:spPr>
            <a:xfrm>
              <a:off x="34096129" y="20096229"/>
              <a:ext cx="2007217"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Black/grey biofilm</a:t>
              </a:r>
            </a:p>
          </p:txBody>
        </p:sp>
        <p:sp>
          <p:nvSpPr>
            <p:cNvPr id="1050" name="TextBox 1049">
              <a:extLst>
                <a:ext uri="{FF2B5EF4-FFF2-40B4-BE49-F238E27FC236}">
                  <a16:creationId xmlns:a16="http://schemas.microsoft.com/office/drawing/2014/main" id="{7E086A2C-C978-A8B6-5103-5A1B210F56A4}"/>
                </a:ext>
              </a:extLst>
            </p:cNvPr>
            <p:cNvSpPr txBox="1"/>
            <p:nvPr/>
          </p:nvSpPr>
          <p:spPr>
            <a:xfrm>
              <a:off x="36449314" y="18585500"/>
              <a:ext cx="1076872" cy="646331"/>
            </a:xfrm>
            <a:prstGeom prst="rect">
              <a:avLst/>
            </a:prstGeom>
            <a:noFill/>
          </p:spPr>
          <p:txBody>
            <a:bodyPr wrap="square" rtlCol="0">
              <a:spAutoFit/>
            </a:bodyPr>
            <a:lstStyle/>
            <a:p>
              <a:r>
                <a:rPr lang="en-US" b="1" dirty="0">
                  <a:solidFill>
                    <a:schemeClr val="bg1"/>
                  </a:solidFill>
                  <a:latin typeface="Century Gothic" panose="020B0502020202020204" pitchFamily="34" charset="0"/>
                </a:rPr>
                <a:t>2x3 cm</a:t>
              </a:r>
            </a:p>
            <a:p>
              <a:r>
                <a:rPr lang="en-US" b="1" dirty="0">
                  <a:solidFill>
                    <a:schemeClr val="bg1"/>
                  </a:solidFill>
                  <a:latin typeface="Century Gothic" panose="020B0502020202020204" pitchFamily="34" charset="0"/>
                </a:rPr>
                <a:t>sample</a:t>
              </a:r>
            </a:p>
          </p:txBody>
        </p:sp>
        <p:pic>
          <p:nvPicPr>
            <p:cNvPr id="1056" name="Picture 1055" descr="A rooftop of a building&#10;&#10;AI-generated content may be incorrect.">
              <a:extLst>
                <a:ext uri="{FF2B5EF4-FFF2-40B4-BE49-F238E27FC236}">
                  <a16:creationId xmlns:a16="http://schemas.microsoft.com/office/drawing/2014/main" id="{ACDD10E5-C396-27F6-4CB6-7E87B247C852}"/>
                </a:ext>
              </a:extLst>
            </p:cNvPr>
            <p:cNvPicPr>
              <a:picLocks noChangeAspect="1"/>
            </p:cNvPicPr>
            <p:nvPr/>
          </p:nvPicPr>
          <p:blipFill>
            <a:blip r:embed="rId25">
              <a:extLst>
                <a:ext uri="{28A0092B-C50C-407E-A947-70E740481C1C}">
                  <a14:useLocalDpi xmlns:a14="http://schemas.microsoft.com/office/drawing/2010/main" val="0"/>
                </a:ext>
              </a:extLst>
            </a:blip>
            <a:srcRect l="27208" t="22137" r="23925"/>
            <a:stretch>
              <a:fillRect/>
            </a:stretch>
          </p:blipFill>
          <p:spPr>
            <a:xfrm flipH="1">
              <a:off x="37970129" y="18341763"/>
              <a:ext cx="2131830" cy="2550866"/>
            </a:xfrm>
            <a:prstGeom prst="rect">
              <a:avLst/>
            </a:prstGeom>
          </p:spPr>
        </p:pic>
      </p:grpSp>
      <p:sp>
        <p:nvSpPr>
          <p:cNvPr id="1062" name="TextBox 1061">
            <a:extLst>
              <a:ext uri="{FF2B5EF4-FFF2-40B4-BE49-F238E27FC236}">
                <a16:creationId xmlns:a16="http://schemas.microsoft.com/office/drawing/2014/main" id="{E6C2FAF7-AAD1-43F9-FCFA-746946A1B32E}"/>
              </a:ext>
            </a:extLst>
          </p:cNvPr>
          <p:cNvSpPr txBox="1"/>
          <p:nvPr/>
        </p:nvSpPr>
        <p:spPr>
          <a:xfrm>
            <a:off x="23486958" y="19639197"/>
            <a:ext cx="16531484" cy="584775"/>
          </a:xfrm>
          <a:prstGeom prst="rect">
            <a:avLst/>
          </a:prstGeom>
          <a:noFill/>
        </p:spPr>
        <p:txBody>
          <a:bodyPr wrap="square">
            <a:spAutoFit/>
          </a:bodyPr>
          <a:lstStyle/>
          <a:p>
            <a:pPr algn="ctr"/>
            <a:r>
              <a:rPr lang="en-US" sz="3200" dirty="0">
                <a:solidFill>
                  <a:srgbClr val="DC232C"/>
                </a:solidFill>
                <a:latin typeface="Century Gothic" panose="020B0502020202020204" pitchFamily="34" charset="0"/>
              </a:rPr>
              <a:t>BIL: macroscale modeling using machine learning to bridge the scales </a:t>
            </a:r>
            <a:endParaRPr lang="en-US" sz="3200" dirty="0">
              <a:latin typeface="Century Gothic" panose="020B0502020202020204" pitchFamily="34" charset="0"/>
            </a:endParaRPr>
          </a:p>
        </p:txBody>
      </p:sp>
      <p:sp>
        <p:nvSpPr>
          <p:cNvPr id="1073" name="Rectangle 1072">
            <a:extLst>
              <a:ext uri="{FF2B5EF4-FFF2-40B4-BE49-F238E27FC236}">
                <a16:creationId xmlns:a16="http://schemas.microsoft.com/office/drawing/2014/main" id="{6D865640-FD18-CC5E-A2ED-A029D79EB1A4}"/>
              </a:ext>
            </a:extLst>
          </p:cNvPr>
          <p:cNvSpPr/>
          <p:nvPr/>
        </p:nvSpPr>
        <p:spPr>
          <a:xfrm>
            <a:off x="1090865" y="23214608"/>
            <a:ext cx="22313262" cy="901955"/>
          </a:xfrm>
          <a:prstGeom prst="rect">
            <a:avLst/>
          </a:prstGeom>
          <a:solidFill>
            <a:srgbClr val="A0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Century Gothic" panose="020B0502020202020204" pitchFamily="34" charset="0"/>
              </a:rPr>
              <a:t>Colony Morphologies as Diagnostic Tools to predict Clinical Outcomes</a:t>
            </a:r>
            <a:endParaRPr lang="en-US" sz="4800" dirty="0"/>
          </a:p>
        </p:txBody>
      </p:sp>
      <p:sp>
        <p:nvSpPr>
          <p:cNvPr id="1075" name="Rectangle 1074">
            <a:extLst>
              <a:ext uri="{FF2B5EF4-FFF2-40B4-BE49-F238E27FC236}">
                <a16:creationId xmlns:a16="http://schemas.microsoft.com/office/drawing/2014/main" id="{E334DCEC-72E3-069E-AFCF-899D282CE8C9}"/>
              </a:ext>
            </a:extLst>
          </p:cNvPr>
          <p:cNvSpPr/>
          <p:nvPr/>
        </p:nvSpPr>
        <p:spPr>
          <a:xfrm>
            <a:off x="23387646" y="23214608"/>
            <a:ext cx="16765305" cy="901955"/>
          </a:xfrm>
          <a:prstGeom prst="rect">
            <a:avLst/>
          </a:prstGeom>
          <a:solidFill>
            <a:srgbClr val="A0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Century Gothic" panose="020B0502020202020204" pitchFamily="34" charset="0"/>
              </a:rPr>
              <a:t>Quantitation of Fungal Hyphae</a:t>
            </a:r>
            <a:endParaRPr lang="en-US" sz="4800" dirty="0"/>
          </a:p>
        </p:txBody>
      </p:sp>
      <p:sp>
        <p:nvSpPr>
          <p:cNvPr id="1080" name="Rectangle 1079">
            <a:extLst>
              <a:ext uri="{FF2B5EF4-FFF2-40B4-BE49-F238E27FC236}">
                <a16:creationId xmlns:a16="http://schemas.microsoft.com/office/drawing/2014/main" id="{70BF4A0C-461A-54A6-1E13-03FDC9D5D2F2}"/>
              </a:ext>
            </a:extLst>
          </p:cNvPr>
          <p:cNvSpPr/>
          <p:nvPr/>
        </p:nvSpPr>
        <p:spPr>
          <a:xfrm>
            <a:off x="1034717" y="5655730"/>
            <a:ext cx="39118234" cy="2554412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082" name="Straight Connector 1081">
            <a:extLst>
              <a:ext uri="{FF2B5EF4-FFF2-40B4-BE49-F238E27FC236}">
                <a16:creationId xmlns:a16="http://schemas.microsoft.com/office/drawing/2014/main" id="{26664AFC-1B91-F5AD-12FB-67621635970E}"/>
              </a:ext>
            </a:extLst>
          </p:cNvPr>
          <p:cNvCxnSpPr>
            <a:cxnSpLocks/>
          </p:cNvCxnSpPr>
          <p:nvPr/>
        </p:nvCxnSpPr>
        <p:spPr>
          <a:xfrm>
            <a:off x="14202411" y="15247051"/>
            <a:ext cx="32779" cy="67066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66A52A0C-8929-3990-D553-88832FEA2923}"/>
              </a:ext>
            </a:extLst>
          </p:cNvPr>
          <p:cNvSpPr/>
          <p:nvPr/>
        </p:nvSpPr>
        <p:spPr>
          <a:xfrm>
            <a:off x="1082843" y="14447600"/>
            <a:ext cx="22313262" cy="901955"/>
          </a:xfrm>
          <a:prstGeom prst="rect">
            <a:avLst/>
          </a:prstGeom>
          <a:solidFill>
            <a:srgbClr val="A0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Century Gothic" panose="020B0502020202020204" pitchFamily="34" charset="0"/>
              </a:rPr>
              <a:t>Multispecies Biofilms: Arrangement of Interdependent Subcommunities</a:t>
            </a:r>
            <a:endParaRPr lang="en-US" sz="4800" dirty="0">
              <a:solidFill>
                <a:schemeClr val="bg1"/>
              </a:solidFill>
            </a:endParaRPr>
          </a:p>
        </p:txBody>
      </p:sp>
      <p:cxnSp>
        <p:nvCxnSpPr>
          <p:cNvPr id="1070" name="Straight Connector 1069">
            <a:extLst>
              <a:ext uri="{FF2B5EF4-FFF2-40B4-BE49-F238E27FC236}">
                <a16:creationId xmlns:a16="http://schemas.microsoft.com/office/drawing/2014/main" id="{01E51154-E33C-939F-6E6E-A0A15CA40E67}"/>
              </a:ext>
            </a:extLst>
          </p:cNvPr>
          <p:cNvCxnSpPr>
            <a:cxnSpLocks/>
          </p:cNvCxnSpPr>
          <p:nvPr/>
        </p:nvCxnSpPr>
        <p:spPr>
          <a:xfrm>
            <a:off x="23247303" y="14439347"/>
            <a:ext cx="66352" cy="16654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08" name="TextBox 1107">
            <a:extLst>
              <a:ext uri="{FF2B5EF4-FFF2-40B4-BE49-F238E27FC236}">
                <a16:creationId xmlns:a16="http://schemas.microsoft.com/office/drawing/2014/main" id="{5A01E9BE-B870-CEDF-1A0F-8A303E584670}"/>
              </a:ext>
            </a:extLst>
          </p:cNvPr>
          <p:cNvSpPr txBox="1"/>
          <p:nvPr/>
        </p:nvSpPr>
        <p:spPr>
          <a:xfrm>
            <a:off x="1453292" y="24274957"/>
            <a:ext cx="21620708" cy="2246769"/>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entury Gothic" panose="020B0502020202020204" pitchFamily="34" charset="0"/>
              </a:rPr>
              <a:t>Large databases of clinical strains and associated patient data are being collected. </a:t>
            </a:r>
            <a:endParaRPr lang="en-US" sz="2000" b="1" dirty="0">
              <a:highlight>
                <a:srgbClr val="FFFF00"/>
              </a:highlight>
              <a:latin typeface="Century Gothic" panose="020B0502020202020204" pitchFamily="34" charset="0"/>
            </a:endParaRPr>
          </a:p>
          <a:p>
            <a:pPr marL="342900" indent="-342900">
              <a:buFont typeface="Arial" panose="020B0604020202020204" pitchFamily="34" charset="0"/>
              <a:buChar char="•"/>
            </a:pPr>
            <a:r>
              <a:rPr lang="en-US" sz="2000" dirty="0">
                <a:latin typeface="Century Gothic" panose="020B0502020202020204" pitchFamily="34" charset="0"/>
              </a:rPr>
              <a:t>Appearance of colony biofilms is influenced by expression of virulence factors such as amyloids (patterned rigid regions), types and amounts of extracellular polysaccharides (mucoid appearance), and lipoproteins. </a:t>
            </a:r>
          </a:p>
          <a:p>
            <a:pPr marL="342900" indent="-342900">
              <a:buFont typeface="Arial" panose="020B0604020202020204" pitchFamily="34" charset="0"/>
              <a:buChar char="•"/>
            </a:pPr>
            <a:r>
              <a:rPr lang="en-US" sz="2000" dirty="0">
                <a:latin typeface="Century Gothic" panose="020B0502020202020204" pitchFamily="34" charset="0"/>
              </a:rPr>
              <a:t>Hypermutable strains and phase variation leads to vectored colony morphologies and high colony morphology switching rates.</a:t>
            </a:r>
          </a:p>
          <a:p>
            <a:pPr marL="342900" indent="-342900">
              <a:buFont typeface="Arial" panose="020B0604020202020204" pitchFamily="34" charset="0"/>
              <a:buChar char="•"/>
            </a:pPr>
            <a:r>
              <a:rPr lang="en-US" sz="2000" dirty="0">
                <a:latin typeface="Century Gothic" panose="020B0502020202020204" pitchFamily="34" charset="0"/>
              </a:rPr>
              <a:t>Morphology differences can be seen due to differences in growth conditions including nutrients (agar types) and temperatures.</a:t>
            </a:r>
          </a:p>
          <a:p>
            <a:pPr marL="342900" indent="-342900">
              <a:buFont typeface="Arial" panose="020B0604020202020204" pitchFamily="34" charset="0"/>
              <a:buChar char="•"/>
            </a:pPr>
            <a:r>
              <a:rPr lang="en-US" sz="2000" dirty="0">
                <a:latin typeface="Century Gothic" panose="020B0502020202020204" pitchFamily="34" charset="0"/>
              </a:rPr>
              <a:t>Strains can be classified by colony morphology using machine learning.</a:t>
            </a:r>
          </a:p>
          <a:p>
            <a:pPr marL="342900" indent="-342900">
              <a:buFont typeface="Arial" panose="020B0604020202020204" pitchFamily="34" charset="0"/>
              <a:buChar char="•"/>
            </a:pPr>
            <a:r>
              <a:rPr lang="en-US" sz="2000" dirty="0">
                <a:latin typeface="Century Gothic" panose="020B0502020202020204" pitchFamily="34" charset="0"/>
              </a:rPr>
              <a:t>Studies have revealed that colony phenotypes can correlate with disease severity outcomes</a:t>
            </a:r>
            <a:r>
              <a:rPr lang="en-US" sz="2000" i="1" dirty="0">
                <a:latin typeface="Century Gothic" panose="020B0502020202020204" pitchFamily="34" charset="0"/>
              </a:rPr>
              <a:t>.</a:t>
            </a:r>
          </a:p>
        </p:txBody>
      </p:sp>
      <p:sp>
        <p:nvSpPr>
          <p:cNvPr id="1126" name="TextBox 1125">
            <a:extLst>
              <a:ext uri="{FF2B5EF4-FFF2-40B4-BE49-F238E27FC236}">
                <a16:creationId xmlns:a16="http://schemas.microsoft.com/office/drawing/2014/main" id="{FBA0403C-7867-47CD-EDE3-5E066636D59C}"/>
              </a:ext>
            </a:extLst>
          </p:cNvPr>
          <p:cNvSpPr txBox="1"/>
          <p:nvPr/>
        </p:nvSpPr>
        <p:spPr>
          <a:xfrm>
            <a:off x="1698692" y="30165094"/>
            <a:ext cx="21154432" cy="954107"/>
          </a:xfrm>
          <a:prstGeom prst="rect">
            <a:avLst/>
          </a:prstGeom>
          <a:noFill/>
        </p:spPr>
        <p:txBody>
          <a:bodyPr wrap="square">
            <a:spAutoFit/>
          </a:bodyPr>
          <a:lstStyle/>
          <a:p>
            <a:pPr algn="ctr"/>
            <a:r>
              <a:rPr lang="en-US" sz="2800" dirty="0">
                <a:solidFill>
                  <a:srgbClr val="DC232C"/>
                </a:solidFill>
                <a:latin typeface="Century Gothic" panose="020B0502020202020204" pitchFamily="34" charset="0"/>
              </a:rPr>
              <a:t>BIL: Use of machine learning to quantify and classify colony morphologies using them as diagnostic tools to associate strains with known virulence factors and clinical outcomes.</a:t>
            </a:r>
          </a:p>
        </p:txBody>
      </p:sp>
      <p:pic>
        <p:nvPicPr>
          <p:cNvPr id="1138" name="Picture 1137">
            <a:extLst>
              <a:ext uri="{FF2B5EF4-FFF2-40B4-BE49-F238E27FC236}">
                <a16:creationId xmlns:a16="http://schemas.microsoft.com/office/drawing/2014/main" id="{E799768D-85C8-021C-43C2-A24C7B5B0A22}"/>
              </a:ext>
            </a:extLst>
          </p:cNvPr>
          <p:cNvPicPr>
            <a:picLocks noChangeAspect="1"/>
          </p:cNvPicPr>
          <p:nvPr/>
        </p:nvPicPr>
        <p:blipFill>
          <a:blip r:embed="rId26"/>
          <a:srcRect r="66263"/>
          <a:stretch>
            <a:fillRect/>
          </a:stretch>
        </p:blipFill>
        <p:spPr>
          <a:xfrm>
            <a:off x="17192494" y="27889496"/>
            <a:ext cx="1173283" cy="2291061"/>
          </a:xfrm>
          <a:prstGeom prst="rect">
            <a:avLst/>
          </a:prstGeom>
        </p:spPr>
      </p:pic>
      <p:sp>
        <p:nvSpPr>
          <p:cNvPr id="1140" name="TextBox 1139">
            <a:extLst>
              <a:ext uri="{FF2B5EF4-FFF2-40B4-BE49-F238E27FC236}">
                <a16:creationId xmlns:a16="http://schemas.microsoft.com/office/drawing/2014/main" id="{85F71190-C07B-1F02-3C8B-2E51B2B9F7E4}"/>
              </a:ext>
            </a:extLst>
          </p:cNvPr>
          <p:cNvSpPr txBox="1"/>
          <p:nvPr/>
        </p:nvSpPr>
        <p:spPr>
          <a:xfrm>
            <a:off x="16504929" y="28398912"/>
            <a:ext cx="721672" cy="369332"/>
          </a:xfrm>
          <a:prstGeom prst="rect">
            <a:avLst/>
          </a:prstGeom>
          <a:noFill/>
        </p:spPr>
        <p:txBody>
          <a:bodyPr wrap="none" rtlCol="0">
            <a:spAutoFit/>
          </a:bodyPr>
          <a:lstStyle/>
          <a:p>
            <a:r>
              <a:rPr lang="en-US" b="1" dirty="0">
                <a:latin typeface="Century Gothic" panose="020B0502020202020204" pitchFamily="34" charset="0"/>
              </a:rPr>
              <a:t>28</a:t>
            </a:r>
            <a:r>
              <a:rPr lang="en-US" b="1" baseline="30000" dirty="0">
                <a:latin typeface="Century Gothic" panose="020B0502020202020204" pitchFamily="34" charset="0"/>
              </a:rPr>
              <a:t>o</a:t>
            </a:r>
            <a:r>
              <a:rPr lang="en-US" b="1" dirty="0">
                <a:latin typeface="Century Gothic" panose="020B0502020202020204" pitchFamily="34" charset="0"/>
              </a:rPr>
              <a:t>C</a:t>
            </a:r>
          </a:p>
        </p:txBody>
      </p:sp>
      <p:sp>
        <p:nvSpPr>
          <p:cNvPr id="1141" name="TextBox 1140">
            <a:extLst>
              <a:ext uri="{FF2B5EF4-FFF2-40B4-BE49-F238E27FC236}">
                <a16:creationId xmlns:a16="http://schemas.microsoft.com/office/drawing/2014/main" id="{6BBCA5A9-124A-1F1E-902A-57BF6A0B228E}"/>
              </a:ext>
            </a:extLst>
          </p:cNvPr>
          <p:cNvSpPr txBox="1"/>
          <p:nvPr/>
        </p:nvSpPr>
        <p:spPr>
          <a:xfrm>
            <a:off x="16478939" y="29417873"/>
            <a:ext cx="721672" cy="369332"/>
          </a:xfrm>
          <a:prstGeom prst="rect">
            <a:avLst/>
          </a:prstGeom>
          <a:noFill/>
        </p:spPr>
        <p:txBody>
          <a:bodyPr wrap="none" rtlCol="0">
            <a:spAutoFit/>
          </a:bodyPr>
          <a:lstStyle/>
          <a:p>
            <a:r>
              <a:rPr lang="en-US" b="1" dirty="0">
                <a:latin typeface="Century Gothic" panose="020B0502020202020204" pitchFamily="34" charset="0"/>
              </a:rPr>
              <a:t>37</a:t>
            </a:r>
            <a:r>
              <a:rPr lang="en-US" b="1" baseline="30000" dirty="0">
                <a:latin typeface="Century Gothic" panose="020B0502020202020204" pitchFamily="34" charset="0"/>
              </a:rPr>
              <a:t>o</a:t>
            </a:r>
            <a:r>
              <a:rPr lang="en-US" b="1" dirty="0">
                <a:latin typeface="Century Gothic" panose="020B0502020202020204" pitchFamily="34" charset="0"/>
              </a:rPr>
              <a:t>C</a:t>
            </a:r>
          </a:p>
        </p:txBody>
      </p:sp>
      <p:sp>
        <p:nvSpPr>
          <p:cNvPr id="1144" name="TextBox 1143">
            <a:extLst>
              <a:ext uri="{FF2B5EF4-FFF2-40B4-BE49-F238E27FC236}">
                <a16:creationId xmlns:a16="http://schemas.microsoft.com/office/drawing/2014/main" id="{74A7BA91-04F4-CB57-D11B-0975B89B0EE9}"/>
              </a:ext>
            </a:extLst>
          </p:cNvPr>
          <p:cNvSpPr txBox="1"/>
          <p:nvPr/>
        </p:nvSpPr>
        <p:spPr>
          <a:xfrm>
            <a:off x="1260180" y="26753302"/>
            <a:ext cx="5409289" cy="707886"/>
          </a:xfrm>
          <a:prstGeom prst="rect">
            <a:avLst/>
          </a:prstGeom>
          <a:noFill/>
          <a:ln>
            <a:noFill/>
          </a:ln>
        </p:spPr>
        <p:txBody>
          <a:bodyPr wrap="square" rtlCol="0">
            <a:spAutoFit/>
          </a:bodyPr>
          <a:lstStyle/>
          <a:p>
            <a:pPr algn="ctr"/>
            <a:r>
              <a:rPr lang="en-US" sz="2000" b="1" dirty="0">
                <a:latin typeface="Century Gothic" panose="020B0502020202020204" pitchFamily="34" charset="0"/>
              </a:rPr>
              <a:t>New virulence factor discovery</a:t>
            </a:r>
          </a:p>
          <a:p>
            <a:pPr algn="ctr"/>
            <a:r>
              <a:rPr lang="en-US" sz="2000" b="1" i="1" dirty="0">
                <a:latin typeface="Century Gothic" panose="020B0502020202020204" pitchFamily="34" charset="0"/>
              </a:rPr>
              <a:t>Escherichia coli </a:t>
            </a:r>
            <a:r>
              <a:rPr lang="en-US" sz="2000" b="1" dirty="0">
                <a:latin typeface="Century Gothic" panose="020B0502020202020204" pitchFamily="34" charset="0"/>
              </a:rPr>
              <a:t>UPEC</a:t>
            </a:r>
            <a:r>
              <a:rPr lang="en-US" sz="2000" b="1" i="1" dirty="0">
                <a:latin typeface="Century Gothic" panose="020B0502020202020204" pitchFamily="34" charset="0"/>
              </a:rPr>
              <a:t> </a:t>
            </a:r>
            <a:r>
              <a:rPr lang="en-US" sz="2000" b="1" dirty="0">
                <a:latin typeface="Century Gothic" panose="020B0502020202020204" pitchFamily="34" charset="0"/>
              </a:rPr>
              <a:t>Clinical Isolates</a:t>
            </a:r>
          </a:p>
        </p:txBody>
      </p:sp>
      <p:pic>
        <p:nvPicPr>
          <p:cNvPr id="1152" name="Picture 1151">
            <a:extLst>
              <a:ext uri="{FF2B5EF4-FFF2-40B4-BE49-F238E27FC236}">
                <a16:creationId xmlns:a16="http://schemas.microsoft.com/office/drawing/2014/main" id="{70CF808A-D916-AD71-D643-26246B0DB86A}"/>
              </a:ext>
            </a:extLst>
          </p:cNvPr>
          <p:cNvPicPr>
            <a:picLocks noChangeAspect="1"/>
          </p:cNvPicPr>
          <p:nvPr/>
        </p:nvPicPr>
        <p:blipFill>
          <a:blip r:embed="rId27"/>
          <a:srcRect l="1" r="1278"/>
          <a:stretch>
            <a:fillRect/>
          </a:stretch>
        </p:blipFill>
        <p:spPr>
          <a:xfrm>
            <a:off x="1629024" y="27358250"/>
            <a:ext cx="4847450" cy="2002846"/>
          </a:xfrm>
          <a:prstGeom prst="rect">
            <a:avLst/>
          </a:prstGeom>
        </p:spPr>
      </p:pic>
      <p:sp>
        <p:nvSpPr>
          <p:cNvPr id="1157" name="TextBox 1156">
            <a:extLst>
              <a:ext uri="{FF2B5EF4-FFF2-40B4-BE49-F238E27FC236}">
                <a16:creationId xmlns:a16="http://schemas.microsoft.com/office/drawing/2014/main" id="{E451E2EB-8CA7-581B-A9B8-71E46BD3922B}"/>
              </a:ext>
            </a:extLst>
          </p:cNvPr>
          <p:cNvSpPr txBox="1"/>
          <p:nvPr/>
        </p:nvSpPr>
        <p:spPr>
          <a:xfrm>
            <a:off x="1199879" y="29294411"/>
            <a:ext cx="5770761" cy="923330"/>
          </a:xfrm>
          <a:prstGeom prst="rect">
            <a:avLst/>
          </a:prstGeom>
          <a:noFill/>
        </p:spPr>
        <p:txBody>
          <a:bodyPr wrap="square">
            <a:spAutoFit/>
          </a:bodyPr>
          <a:lstStyle/>
          <a:p>
            <a:r>
              <a:rPr lang="en-US" b="0" i="0" dirty="0">
                <a:solidFill>
                  <a:srgbClr val="212121"/>
                </a:solidFill>
                <a:effectLst/>
                <a:latin typeface="BlinkMacSystemFont"/>
              </a:rPr>
              <a:t>Schmitz JE</a:t>
            </a:r>
            <a:r>
              <a:rPr lang="en-US" dirty="0">
                <a:solidFill>
                  <a:srgbClr val="212121"/>
                </a:solidFill>
                <a:latin typeface="BlinkMacSystemFont"/>
              </a:rPr>
              <a:t> </a:t>
            </a:r>
            <a:r>
              <a:rPr lang="en-US" b="0" i="0" dirty="0">
                <a:solidFill>
                  <a:srgbClr val="212121"/>
                </a:solidFill>
                <a:effectLst/>
                <a:latin typeface="BlinkMacSystemFont"/>
              </a:rPr>
              <a:t>Lab. Intra-strain colony biofilm heterogeneity in </a:t>
            </a:r>
            <a:r>
              <a:rPr lang="en-US" b="0" i="0" dirty="0" err="1">
                <a:solidFill>
                  <a:srgbClr val="212121"/>
                </a:solidFill>
                <a:effectLst/>
                <a:latin typeface="BlinkMacSystemFont"/>
              </a:rPr>
              <a:t>uropathogenic</a:t>
            </a:r>
            <a:r>
              <a:rPr lang="en-US" b="0" i="0" dirty="0">
                <a:solidFill>
                  <a:srgbClr val="212121"/>
                </a:solidFill>
                <a:effectLst/>
                <a:latin typeface="BlinkMacSystemFont"/>
              </a:rPr>
              <a:t> </a:t>
            </a:r>
            <a:r>
              <a:rPr lang="en-US" b="0" i="1" dirty="0">
                <a:solidFill>
                  <a:srgbClr val="212121"/>
                </a:solidFill>
                <a:effectLst/>
                <a:latin typeface="BlinkMacSystemFont"/>
              </a:rPr>
              <a:t>Escherichia coli</a:t>
            </a:r>
            <a:r>
              <a:rPr lang="en-US" b="0" i="0" dirty="0">
                <a:solidFill>
                  <a:srgbClr val="212121"/>
                </a:solidFill>
                <a:effectLst/>
                <a:latin typeface="BlinkMacSystemFont"/>
              </a:rPr>
              <a:t> and the effect of the </a:t>
            </a:r>
            <a:r>
              <a:rPr lang="en-US" b="0" i="0" dirty="0" err="1">
                <a:solidFill>
                  <a:srgbClr val="212121"/>
                </a:solidFill>
                <a:effectLst/>
                <a:latin typeface="BlinkMacSystemFont"/>
              </a:rPr>
              <a:t>NlpI</a:t>
            </a:r>
            <a:r>
              <a:rPr lang="en-US" b="0" i="0" dirty="0">
                <a:solidFill>
                  <a:srgbClr val="212121"/>
                </a:solidFill>
                <a:effectLst/>
                <a:latin typeface="BlinkMacSystemFont"/>
              </a:rPr>
              <a:t> lipoprotein. Biofilm. 2024 PMID: 39184815</a:t>
            </a:r>
            <a:endParaRPr lang="en-US" dirty="0"/>
          </a:p>
        </p:txBody>
      </p:sp>
      <p:pic>
        <p:nvPicPr>
          <p:cNvPr id="1160" name="Picture 1159">
            <a:extLst>
              <a:ext uri="{FF2B5EF4-FFF2-40B4-BE49-F238E27FC236}">
                <a16:creationId xmlns:a16="http://schemas.microsoft.com/office/drawing/2014/main" id="{2A30F7C3-F50E-AC41-DFB0-D8DB6DB300B3}"/>
              </a:ext>
            </a:extLst>
          </p:cNvPr>
          <p:cNvPicPr>
            <a:picLocks noChangeAspect="1"/>
          </p:cNvPicPr>
          <p:nvPr/>
        </p:nvPicPr>
        <p:blipFill>
          <a:blip r:embed="rId28"/>
          <a:stretch>
            <a:fillRect/>
          </a:stretch>
        </p:blipFill>
        <p:spPr>
          <a:xfrm>
            <a:off x="7260921" y="27206903"/>
            <a:ext cx="8624474" cy="2263620"/>
          </a:xfrm>
          <a:prstGeom prst="rect">
            <a:avLst/>
          </a:prstGeom>
        </p:spPr>
      </p:pic>
      <p:sp>
        <p:nvSpPr>
          <p:cNvPr id="1161" name="TextBox 1160">
            <a:extLst>
              <a:ext uri="{FF2B5EF4-FFF2-40B4-BE49-F238E27FC236}">
                <a16:creationId xmlns:a16="http://schemas.microsoft.com/office/drawing/2014/main" id="{35798699-EA71-EA4E-DFB5-B6EE44B4B92B}"/>
              </a:ext>
            </a:extLst>
          </p:cNvPr>
          <p:cNvSpPr txBox="1"/>
          <p:nvPr/>
        </p:nvSpPr>
        <p:spPr>
          <a:xfrm>
            <a:off x="7148829" y="26845515"/>
            <a:ext cx="8836203" cy="400110"/>
          </a:xfrm>
          <a:prstGeom prst="rect">
            <a:avLst/>
          </a:prstGeom>
          <a:noFill/>
          <a:ln>
            <a:noFill/>
          </a:ln>
        </p:spPr>
        <p:txBody>
          <a:bodyPr wrap="square" rtlCol="0">
            <a:spAutoFit/>
          </a:bodyPr>
          <a:lstStyle/>
          <a:p>
            <a:pPr algn="ctr"/>
            <a:r>
              <a:rPr lang="en-US" sz="2000" b="1" dirty="0">
                <a:latin typeface="Century Gothic" panose="020B0502020202020204" pitchFamily="34" charset="0"/>
              </a:rPr>
              <a:t>Machine learning for classification of</a:t>
            </a:r>
            <a:r>
              <a:rPr lang="en-US" sz="2000" b="1" i="1" dirty="0">
                <a:latin typeface="Century Gothic" panose="020B0502020202020204" pitchFamily="34" charset="0"/>
              </a:rPr>
              <a:t> Pseudomonas aeruginosa s</a:t>
            </a:r>
            <a:r>
              <a:rPr lang="en-US" sz="2000" b="1" dirty="0">
                <a:latin typeface="Century Gothic" panose="020B0502020202020204" pitchFamily="34" charset="0"/>
              </a:rPr>
              <a:t>trains</a:t>
            </a:r>
            <a:endParaRPr lang="en-US" sz="2000" dirty="0">
              <a:latin typeface="Century Gothic" panose="020B0502020202020204" pitchFamily="34" charset="0"/>
            </a:endParaRPr>
          </a:p>
        </p:txBody>
      </p:sp>
      <p:sp>
        <p:nvSpPr>
          <p:cNvPr id="1163" name="TextBox 1162">
            <a:extLst>
              <a:ext uri="{FF2B5EF4-FFF2-40B4-BE49-F238E27FC236}">
                <a16:creationId xmlns:a16="http://schemas.microsoft.com/office/drawing/2014/main" id="{B5088A9F-2EAA-E0E7-56C1-518221310D12}"/>
              </a:ext>
            </a:extLst>
          </p:cNvPr>
          <p:cNvSpPr txBox="1"/>
          <p:nvPr/>
        </p:nvSpPr>
        <p:spPr>
          <a:xfrm>
            <a:off x="7321335" y="29434828"/>
            <a:ext cx="8572530" cy="646331"/>
          </a:xfrm>
          <a:prstGeom prst="rect">
            <a:avLst/>
          </a:prstGeom>
          <a:noFill/>
        </p:spPr>
        <p:txBody>
          <a:bodyPr wrap="square">
            <a:spAutoFit/>
          </a:bodyPr>
          <a:lstStyle/>
          <a:p>
            <a:r>
              <a:rPr lang="en-US" b="0" i="0" dirty="0">
                <a:solidFill>
                  <a:srgbClr val="212121"/>
                </a:solidFill>
                <a:effectLst/>
                <a:latin typeface="BlinkMacSystemFont"/>
              </a:rPr>
              <a:t>Brown SP</a:t>
            </a:r>
            <a:r>
              <a:rPr lang="en-US" dirty="0">
                <a:solidFill>
                  <a:srgbClr val="212121"/>
                </a:solidFill>
                <a:latin typeface="BlinkMacSystemFont"/>
              </a:rPr>
              <a:t> Lab.</a:t>
            </a:r>
            <a:r>
              <a:rPr lang="en-US" b="0" i="0" dirty="0">
                <a:solidFill>
                  <a:srgbClr val="212121"/>
                </a:solidFill>
                <a:effectLst/>
                <a:latin typeface="BlinkMacSystemFont"/>
              </a:rPr>
              <a:t> Machine learning identification of Pseudomonas aeruginosa strains from colony image data. PLOS </a:t>
            </a:r>
            <a:r>
              <a:rPr lang="en-US" b="0" i="0" dirty="0" err="1">
                <a:solidFill>
                  <a:srgbClr val="212121"/>
                </a:solidFill>
                <a:effectLst/>
                <a:latin typeface="BlinkMacSystemFont"/>
              </a:rPr>
              <a:t>Comput</a:t>
            </a:r>
            <a:r>
              <a:rPr lang="en-US" b="0" i="0" dirty="0">
                <a:solidFill>
                  <a:srgbClr val="212121"/>
                </a:solidFill>
                <a:effectLst/>
                <a:latin typeface="BlinkMacSystemFont"/>
              </a:rPr>
              <a:t> Biol. 2023 PMID: 38091365.</a:t>
            </a:r>
            <a:endParaRPr lang="en-US" dirty="0"/>
          </a:p>
        </p:txBody>
      </p:sp>
      <p:sp>
        <p:nvSpPr>
          <p:cNvPr id="1164" name="Rectangle 1163">
            <a:extLst>
              <a:ext uri="{FF2B5EF4-FFF2-40B4-BE49-F238E27FC236}">
                <a16:creationId xmlns:a16="http://schemas.microsoft.com/office/drawing/2014/main" id="{E3BC4528-14D2-3751-840E-B2D4313A6987}"/>
              </a:ext>
            </a:extLst>
          </p:cNvPr>
          <p:cNvSpPr/>
          <p:nvPr/>
        </p:nvSpPr>
        <p:spPr>
          <a:xfrm>
            <a:off x="1244599" y="26753302"/>
            <a:ext cx="5543572" cy="34117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Rectangle 1164">
            <a:extLst>
              <a:ext uri="{FF2B5EF4-FFF2-40B4-BE49-F238E27FC236}">
                <a16:creationId xmlns:a16="http://schemas.microsoft.com/office/drawing/2014/main" id="{3D6E743F-9823-DFC3-9ADF-73B9E99F1270}"/>
              </a:ext>
            </a:extLst>
          </p:cNvPr>
          <p:cNvSpPr/>
          <p:nvPr/>
        </p:nvSpPr>
        <p:spPr>
          <a:xfrm>
            <a:off x="7053578" y="26747883"/>
            <a:ext cx="9112105" cy="34117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Rectangle 1165">
            <a:extLst>
              <a:ext uri="{FF2B5EF4-FFF2-40B4-BE49-F238E27FC236}">
                <a16:creationId xmlns:a16="http://schemas.microsoft.com/office/drawing/2014/main" id="{0232BC83-4410-2AD2-9333-F1DB389815C4}"/>
              </a:ext>
            </a:extLst>
          </p:cNvPr>
          <p:cNvSpPr/>
          <p:nvPr/>
        </p:nvSpPr>
        <p:spPr>
          <a:xfrm>
            <a:off x="16430302" y="25949389"/>
            <a:ext cx="6757798" cy="42311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7" name="Picture 3" descr="A close-up of a blue and green plant&#10;&#10;AI-generated content may be incorrect.">
            <a:extLst>
              <a:ext uri="{FF2B5EF4-FFF2-40B4-BE49-F238E27FC236}">
                <a16:creationId xmlns:a16="http://schemas.microsoft.com/office/drawing/2014/main" id="{AA49CEE5-9EF0-520A-C1C7-1BE7AEB3DBE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l="25000" t="23672" r="31805"/>
          <a:stretch>
            <a:fillRect/>
          </a:stretch>
        </p:blipFill>
        <p:spPr bwMode="auto">
          <a:xfrm>
            <a:off x="35123590" y="27387145"/>
            <a:ext cx="4981950" cy="362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1" name="Picture 1180">
            <a:extLst>
              <a:ext uri="{FF2B5EF4-FFF2-40B4-BE49-F238E27FC236}">
                <a16:creationId xmlns:a16="http://schemas.microsoft.com/office/drawing/2014/main" id="{044BF67F-8374-8DE9-CE19-31AA93074408}"/>
              </a:ext>
            </a:extLst>
          </p:cNvPr>
          <p:cNvPicPr>
            <a:picLocks noChangeAspect="1"/>
          </p:cNvPicPr>
          <p:nvPr/>
        </p:nvPicPr>
        <p:blipFill>
          <a:blip r:embed="rId30">
            <a:extLst>
              <a:ext uri="{BEBA8EAE-BF5A-486C-A8C5-ECC9F3942E4B}">
                <a14:imgProps xmlns:a14="http://schemas.microsoft.com/office/drawing/2010/main">
                  <a14:imgLayer r:embed="rId31">
                    <a14:imgEffect>
                      <a14:brightnessContrast bright="40000"/>
                    </a14:imgEffect>
                  </a14:imgLayer>
                </a14:imgProps>
              </a:ext>
            </a:extLst>
          </a:blip>
          <a:srcRect l="-1128"/>
          <a:stretch>
            <a:fillRect/>
          </a:stretch>
        </p:blipFill>
        <p:spPr>
          <a:xfrm>
            <a:off x="31118532" y="29474282"/>
            <a:ext cx="3775152" cy="1548644"/>
          </a:xfrm>
          <a:prstGeom prst="rect">
            <a:avLst/>
          </a:prstGeom>
        </p:spPr>
      </p:pic>
      <p:pic>
        <p:nvPicPr>
          <p:cNvPr id="1183" name="Picture 1182" descr="Blue lines on a black background&#10;&#10;Description automatically generated">
            <a:extLst>
              <a:ext uri="{FF2B5EF4-FFF2-40B4-BE49-F238E27FC236}">
                <a16:creationId xmlns:a16="http://schemas.microsoft.com/office/drawing/2014/main" id="{5BBBF4A4-D8D1-1C8D-494E-ACDDA6E9B871}"/>
              </a:ext>
            </a:extLst>
          </p:cNvPr>
          <p:cNvPicPr>
            <a:picLocks noChangeAspect="1"/>
          </p:cNvPicPr>
          <p:nvPr/>
        </p:nvPicPr>
        <p:blipFill>
          <a:blip r:embed="rId32">
            <a:extLst>
              <a:ext uri="{BEBA8EAE-BF5A-486C-A8C5-ECC9F3942E4B}">
                <a14:imgProps xmlns:a14="http://schemas.microsoft.com/office/drawing/2010/main">
                  <a14:imgLayer r:embed="rId33">
                    <a14:imgEffect>
                      <a14:saturation sat="0"/>
                    </a14:imgEffect>
                    <a14:imgEffect>
                      <a14:brightnessContrast bright="40000" contrast="20000"/>
                    </a14:imgEffect>
                  </a14:imgLayer>
                </a14:imgProps>
              </a:ext>
            </a:extLst>
          </a:blip>
          <a:srcRect l="7220" r="-361" b="-402"/>
          <a:stretch/>
        </p:blipFill>
        <p:spPr>
          <a:xfrm>
            <a:off x="23372858" y="27389614"/>
            <a:ext cx="3756304" cy="3648574"/>
          </a:xfrm>
          <a:prstGeom prst="rect">
            <a:avLst/>
          </a:prstGeom>
        </p:spPr>
      </p:pic>
      <p:cxnSp>
        <p:nvCxnSpPr>
          <p:cNvPr id="1188" name="Straight Connector 1187">
            <a:extLst>
              <a:ext uri="{FF2B5EF4-FFF2-40B4-BE49-F238E27FC236}">
                <a16:creationId xmlns:a16="http://schemas.microsoft.com/office/drawing/2014/main" id="{E94DB945-4A89-4382-8D0F-FCD0391B814C}"/>
              </a:ext>
            </a:extLst>
          </p:cNvPr>
          <p:cNvCxnSpPr>
            <a:cxnSpLocks/>
          </p:cNvCxnSpPr>
          <p:nvPr/>
        </p:nvCxnSpPr>
        <p:spPr>
          <a:xfrm>
            <a:off x="34170480" y="27799070"/>
            <a:ext cx="3990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206" name="TextBox 1205">
            <a:extLst>
              <a:ext uri="{FF2B5EF4-FFF2-40B4-BE49-F238E27FC236}">
                <a16:creationId xmlns:a16="http://schemas.microsoft.com/office/drawing/2014/main" id="{0D5EF479-2393-1EEB-8CCE-97F8EDDE0F23}"/>
              </a:ext>
            </a:extLst>
          </p:cNvPr>
          <p:cNvSpPr txBox="1"/>
          <p:nvPr/>
        </p:nvSpPr>
        <p:spPr>
          <a:xfrm>
            <a:off x="34065954" y="27789290"/>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cxnSp>
        <p:nvCxnSpPr>
          <p:cNvPr id="1207" name="Straight Connector 1206">
            <a:extLst>
              <a:ext uri="{FF2B5EF4-FFF2-40B4-BE49-F238E27FC236}">
                <a16:creationId xmlns:a16="http://schemas.microsoft.com/office/drawing/2014/main" id="{49864865-11BF-B432-FD00-165E66021EC8}"/>
              </a:ext>
            </a:extLst>
          </p:cNvPr>
          <p:cNvCxnSpPr>
            <a:cxnSpLocks/>
          </p:cNvCxnSpPr>
          <p:nvPr/>
        </p:nvCxnSpPr>
        <p:spPr>
          <a:xfrm>
            <a:off x="25969039" y="30713662"/>
            <a:ext cx="261667"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208" name="TextBox 1207">
            <a:extLst>
              <a:ext uri="{FF2B5EF4-FFF2-40B4-BE49-F238E27FC236}">
                <a16:creationId xmlns:a16="http://schemas.microsoft.com/office/drawing/2014/main" id="{A7B146E9-2860-1F02-A20D-C0AA04DD21F4}"/>
              </a:ext>
            </a:extLst>
          </p:cNvPr>
          <p:cNvSpPr txBox="1"/>
          <p:nvPr/>
        </p:nvSpPr>
        <p:spPr>
          <a:xfrm>
            <a:off x="25687558" y="30662795"/>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cxnSp>
        <p:nvCxnSpPr>
          <p:cNvPr id="1213" name="Straight Connector 1212">
            <a:extLst>
              <a:ext uri="{FF2B5EF4-FFF2-40B4-BE49-F238E27FC236}">
                <a16:creationId xmlns:a16="http://schemas.microsoft.com/office/drawing/2014/main" id="{8B5D1025-6A8F-211D-F720-B16DF5F0DDE9}"/>
              </a:ext>
            </a:extLst>
          </p:cNvPr>
          <p:cNvCxnSpPr>
            <a:cxnSpLocks/>
          </p:cNvCxnSpPr>
          <p:nvPr/>
        </p:nvCxnSpPr>
        <p:spPr>
          <a:xfrm rot="-480000" flipV="1">
            <a:off x="29452418" y="30689006"/>
            <a:ext cx="170270" cy="132767"/>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220" name="TextBox 1219">
            <a:extLst>
              <a:ext uri="{FF2B5EF4-FFF2-40B4-BE49-F238E27FC236}">
                <a16:creationId xmlns:a16="http://schemas.microsoft.com/office/drawing/2014/main" id="{A62635BF-7239-832C-62AF-0E566A5949CE}"/>
              </a:ext>
            </a:extLst>
          </p:cNvPr>
          <p:cNvSpPr txBox="1"/>
          <p:nvPr/>
        </p:nvSpPr>
        <p:spPr>
          <a:xfrm>
            <a:off x="29563522" y="30596020"/>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20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sp>
        <p:nvSpPr>
          <p:cNvPr id="1221" name="TextBox 1220">
            <a:extLst>
              <a:ext uri="{FF2B5EF4-FFF2-40B4-BE49-F238E27FC236}">
                <a16:creationId xmlns:a16="http://schemas.microsoft.com/office/drawing/2014/main" id="{B640DA71-FB3B-E45E-55CA-5D252DEC61F2}"/>
              </a:ext>
            </a:extLst>
          </p:cNvPr>
          <p:cNvSpPr txBox="1"/>
          <p:nvPr/>
        </p:nvSpPr>
        <p:spPr>
          <a:xfrm>
            <a:off x="35482638" y="30113426"/>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 30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sp>
        <p:nvSpPr>
          <p:cNvPr id="1223" name="TextBox 1222">
            <a:extLst>
              <a:ext uri="{FF2B5EF4-FFF2-40B4-BE49-F238E27FC236}">
                <a16:creationId xmlns:a16="http://schemas.microsoft.com/office/drawing/2014/main" id="{C9351C1E-535A-9A5C-445B-B591128AFC47}"/>
              </a:ext>
            </a:extLst>
          </p:cNvPr>
          <p:cNvSpPr txBox="1"/>
          <p:nvPr/>
        </p:nvSpPr>
        <p:spPr>
          <a:xfrm>
            <a:off x="23486958" y="26781442"/>
            <a:ext cx="3642204" cy="646331"/>
          </a:xfrm>
          <a:prstGeom prst="rect">
            <a:avLst/>
          </a:prstGeom>
          <a:noFill/>
        </p:spPr>
        <p:txBody>
          <a:bodyPr wrap="square">
            <a:spAutoFit/>
          </a:bodyPr>
          <a:lstStyle/>
          <a:p>
            <a:r>
              <a:rPr lang="en-US" sz="1800" i="1" dirty="0">
                <a:solidFill>
                  <a:schemeClr val="bg1"/>
                </a:solidFill>
                <a:latin typeface="Century Gothic" panose="020B0502020202020204" pitchFamily="34" charset="0"/>
              </a:rPr>
              <a:t>Candida albicans </a:t>
            </a:r>
            <a:r>
              <a:rPr lang="en-US" dirty="0">
                <a:solidFill>
                  <a:schemeClr val="bg1"/>
                </a:solidFill>
                <a:latin typeface="Century Gothic" panose="020B0502020202020204" pitchFamily="34" charset="0"/>
              </a:rPr>
              <a:t>Yeast round </a:t>
            </a:r>
          </a:p>
          <a:p>
            <a:r>
              <a:rPr lang="en-US" dirty="0">
                <a:solidFill>
                  <a:schemeClr val="bg1"/>
                </a:solidFill>
                <a:latin typeface="Century Gothic" panose="020B0502020202020204" pitchFamily="34" charset="0"/>
              </a:rPr>
              <a:t>Hyphae string-like structures</a:t>
            </a:r>
            <a:endParaRPr lang="en-US" dirty="0">
              <a:solidFill>
                <a:schemeClr val="bg1"/>
              </a:solidFill>
            </a:endParaRPr>
          </a:p>
        </p:txBody>
      </p:sp>
      <p:sp>
        <p:nvSpPr>
          <p:cNvPr id="1224" name="TextBox 1223">
            <a:extLst>
              <a:ext uri="{FF2B5EF4-FFF2-40B4-BE49-F238E27FC236}">
                <a16:creationId xmlns:a16="http://schemas.microsoft.com/office/drawing/2014/main" id="{EC89C9FE-5492-C786-4FA7-07F5C7B975EF}"/>
              </a:ext>
            </a:extLst>
          </p:cNvPr>
          <p:cNvSpPr txBox="1"/>
          <p:nvPr/>
        </p:nvSpPr>
        <p:spPr>
          <a:xfrm>
            <a:off x="30821445" y="29130080"/>
            <a:ext cx="4393277" cy="369332"/>
          </a:xfrm>
          <a:prstGeom prst="rect">
            <a:avLst/>
          </a:prstGeom>
          <a:noFill/>
        </p:spPr>
        <p:txBody>
          <a:bodyPr wrap="square">
            <a:spAutoFit/>
          </a:bodyPr>
          <a:lstStyle/>
          <a:p>
            <a:pPr algn="ctr"/>
            <a:r>
              <a:rPr lang="en-US" sz="1800" i="1" dirty="0">
                <a:solidFill>
                  <a:schemeClr val="bg1"/>
                </a:solidFill>
                <a:latin typeface="Century Gothic" panose="020B0502020202020204" pitchFamily="34" charset="0"/>
              </a:rPr>
              <a:t>C. albicans </a:t>
            </a:r>
            <a:r>
              <a:rPr lang="en-US" sz="1800" dirty="0">
                <a:solidFill>
                  <a:schemeClr val="bg1"/>
                </a:solidFill>
                <a:latin typeface="Century Gothic" panose="020B0502020202020204" pitchFamily="34" charset="0"/>
              </a:rPr>
              <a:t>blue </a:t>
            </a:r>
            <a:r>
              <a:rPr lang="en-US" sz="1800" i="1" dirty="0">
                <a:solidFill>
                  <a:schemeClr val="bg1"/>
                </a:solidFill>
                <a:latin typeface="Century Gothic" panose="020B0502020202020204" pitchFamily="34" charset="0"/>
              </a:rPr>
              <a:t>E. faecalis </a:t>
            </a:r>
            <a:r>
              <a:rPr lang="en-US" sz="1800" dirty="0">
                <a:solidFill>
                  <a:schemeClr val="bg1"/>
                </a:solidFill>
                <a:latin typeface="Century Gothic" panose="020B0502020202020204" pitchFamily="34" charset="0"/>
              </a:rPr>
              <a:t>green</a:t>
            </a:r>
          </a:p>
        </p:txBody>
      </p:sp>
      <p:pic>
        <p:nvPicPr>
          <p:cNvPr id="1226" name="Picture 1225" descr="A screenshot of a computer&#10;&#10;Description automatically generated with low confidence">
            <a:extLst>
              <a:ext uri="{FF2B5EF4-FFF2-40B4-BE49-F238E27FC236}">
                <a16:creationId xmlns:a16="http://schemas.microsoft.com/office/drawing/2014/main" id="{75CC01E7-597F-939A-4ED7-129806C5FB16}"/>
              </a:ext>
            </a:extLst>
          </p:cNvPr>
          <p:cNvPicPr>
            <a:picLocks noChangeAspect="1"/>
          </p:cNvPicPr>
          <p:nvPr/>
        </p:nvPicPr>
        <p:blipFill rotWithShape="1">
          <a:blip r:embed="rId34">
            <a:extLst>
              <a:ext uri="{BEBA8EAE-BF5A-486C-A8C5-ECC9F3942E4B}">
                <a14:imgProps xmlns:a14="http://schemas.microsoft.com/office/drawing/2010/main">
                  <a14:imgLayer r:embed="rId35">
                    <a14:imgEffect>
                      <a14:brightnessContrast bright="20000" contrast="20000"/>
                    </a14:imgEffect>
                  </a14:imgLayer>
                </a14:imgProps>
              </a:ext>
              <a:ext uri="{28A0092B-C50C-407E-A947-70E740481C1C}">
                <a14:useLocalDpi xmlns:a14="http://schemas.microsoft.com/office/drawing/2010/main" val="0"/>
              </a:ext>
            </a:extLst>
          </a:blip>
          <a:srcRect l="3473" t="12525" b="3458"/>
          <a:stretch/>
        </p:blipFill>
        <p:spPr>
          <a:xfrm>
            <a:off x="36401628" y="24201769"/>
            <a:ext cx="3616814" cy="3128191"/>
          </a:xfrm>
          <a:prstGeom prst="rect">
            <a:avLst/>
          </a:prstGeom>
        </p:spPr>
      </p:pic>
      <p:sp>
        <p:nvSpPr>
          <p:cNvPr id="1225" name="TextBox 1224">
            <a:extLst>
              <a:ext uri="{FF2B5EF4-FFF2-40B4-BE49-F238E27FC236}">
                <a16:creationId xmlns:a16="http://schemas.microsoft.com/office/drawing/2014/main" id="{1645D4BD-5950-32F7-52A8-3384AC02ED24}"/>
              </a:ext>
            </a:extLst>
          </p:cNvPr>
          <p:cNvSpPr txBox="1"/>
          <p:nvPr/>
        </p:nvSpPr>
        <p:spPr>
          <a:xfrm>
            <a:off x="35076179" y="24201770"/>
            <a:ext cx="2112516" cy="1477328"/>
          </a:xfrm>
          <a:prstGeom prst="rect">
            <a:avLst/>
          </a:prstGeom>
          <a:noFill/>
        </p:spPr>
        <p:txBody>
          <a:bodyPr wrap="square">
            <a:spAutoFit/>
          </a:bodyPr>
          <a:lstStyle/>
          <a:p>
            <a:pPr algn="ctr"/>
            <a:r>
              <a:rPr lang="en-US" sz="1800" dirty="0">
                <a:solidFill>
                  <a:schemeClr val="bg1"/>
                </a:solidFill>
                <a:latin typeface="Century Gothic" panose="020B0502020202020204" pitchFamily="34" charset="0"/>
              </a:rPr>
              <a:t> Fungi (Yellow) Cyanobacteria</a:t>
            </a:r>
          </a:p>
          <a:p>
            <a:pPr algn="ctr"/>
            <a:r>
              <a:rPr lang="en-US" dirty="0">
                <a:solidFill>
                  <a:schemeClr val="bg1"/>
                </a:solidFill>
                <a:latin typeface="Century Gothic" panose="020B0502020202020204" pitchFamily="34" charset="0"/>
              </a:rPr>
              <a:t>(Red)</a:t>
            </a:r>
            <a:endParaRPr lang="en-US" sz="1800" dirty="0">
              <a:solidFill>
                <a:schemeClr val="bg1"/>
              </a:solidFill>
              <a:latin typeface="Century Gothic" panose="020B0502020202020204" pitchFamily="34" charset="0"/>
            </a:endParaRPr>
          </a:p>
          <a:p>
            <a:pPr algn="ctr"/>
            <a:r>
              <a:rPr lang="en-US" dirty="0">
                <a:solidFill>
                  <a:schemeClr val="bg1"/>
                </a:solidFill>
                <a:latin typeface="Century Gothic" panose="020B0502020202020204" pitchFamily="34" charset="0"/>
              </a:rPr>
              <a:t> Bacteria</a:t>
            </a:r>
          </a:p>
          <a:p>
            <a:pPr algn="ctr"/>
            <a:r>
              <a:rPr lang="en-US" dirty="0">
                <a:solidFill>
                  <a:schemeClr val="bg1"/>
                </a:solidFill>
                <a:latin typeface="Century Gothic" panose="020B0502020202020204" pitchFamily="34" charset="0"/>
              </a:rPr>
              <a:t>(Green)</a:t>
            </a:r>
            <a:endParaRPr lang="en-US" sz="1800" dirty="0">
              <a:solidFill>
                <a:schemeClr val="bg1"/>
              </a:solidFill>
              <a:latin typeface="Century Gothic" panose="020B0502020202020204" pitchFamily="34" charset="0"/>
            </a:endParaRPr>
          </a:p>
        </p:txBody>
      </p:sp>
      <p:sp>
        <p:nvSpPr>
          <p:cNvPr id="1227" name="TextBox 1226">
            <a:extLst>
              <a:ext uri="{FF2B5EF4-FFF2-40B4-BE49-F238E27FC236}">
                <a16:creationId xmlns:a16="http://schemas.microsoft.com/office/drawing/2014/main" id="{475EDE0D-A707-08EE-5757-E2F49A05FFFD}"/>
              </a:ext>
            </a:extLst>
          </p:cNvPr>
          <p:cNvSpPr txBox="1"/>
          <p:nvPr/>
        </p:nvSpPr>
        <p:spPr>
          <a:xfrm>
            <a:off x="37717547" y="27276621"/>
            <a:ext cx="2608707" cy="646331"/>
          </a:xfrm>
          <a:prstGeom prst="rect">
            <a:avLst/>
          </a:prstGeom>
          <a:noFill/>
        </p:spPr>
        <p:txBody>
          <a:bodyPr wrap="square">
            <a:spAutoFit/>
          </a:bodyPr>
          <a:lstStyle/>
          <a:p>
            <a:pPr algn="ctr"/>
            <a:r>
              <a:rPr lang="en-US" sz="1800" dirty="0">
                <a:solidFill>
                  <a:schemeClr val="bg1"/>
                </a:solidFill>
                <a:latin typeface="Century Gothic" panose="020B0502020202020204" pitchFamily="34" charset="0"/>
              </a:rPr>
              <a:t>Fungi (Blue) </a:t>
            </a:r>
          </a:p>
          <a:p>
            <a:pPr algn="ctr"/>
            <a:r>
              <a:rPr lang="en-US" dirty="0">
                <a:solidFill>
                  <a:schemeClr val="bg1"/>
                </a:solidFill>
                <a:latin typeface="Century Gothic" panose="020B0502020202020204" pitchFamily="34" charset="0"/>
              </a:rPr>
              <a:t>Bacteria (Green) </a:t>
            </a:r>
          </a:p>
        </p:txBody>
      </p:sp>
      <p:sp>
        <p:nvSpPr>
          <p:cNvPr id="1228" name="TextBox 1227">
            <a:extLst>
              <a:ext uri="{FF2B5EF4-FFF2-40B4-BE49-F238E27FC236}">
                <a16:creationId xmlns:a16="http://schemas.microsoft.com/office/drawing/2014/main" id="{F51595FF-A38C-2C29-9C07-E1D7A90CD4C9}"/>
              </a:ext>
            </a:extLst>
          </p:cNvPr>
          <p:cNvSpPr txBox="1"/>
          <p:nvPr/>
        </p:nvSpPr>
        <p:spPr>
          <a:xfrm>
            <a:off x="36449314" y="27020282"/>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50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cxnSp>
        <p:nvCxnSpPr>
          <p:cNvPr id="1229" name="Straight Connector 1228">
            <a:extLst>
              <a:ext uri="{FF2B5EF4-FFF2-40B4-BE49-F238E27FC236}">
                <a16:creationId xmlns:a16="http://schemas.microsoft.com/office/drawing/2014/main" id="{5E620932-DD27-381A-370F-77BA07138313}"/>
              </a:ext>
            </a:extLst>
          </p:cNvPr>
          <p:cNvCxnSpPr>
            <a:cxnSpLocks/>
          </p:cNvCxnSpPr>
          <p:nvPr/>
        </p:nvCxnSpPr>
        <p:spPr>
          <a:xfrm rot="16200000">
            <a:off x="36888941" y="26790555"/>
            <a:ext cx="0" cy="532263"/>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235" name="TextBox 1234">
            <a:extLst>
              <a:ext uri="{FF2B5EF4-FFF2-40B4-BE49-F238E27FC236}">
                <a16:creationId xmlns:a16="http://schemas.microsoft.com/office/drawing/2014/main" id="{D4ABBBD5-64E7-E14F-1B82-792452C96FC1}"/>
              </a:ext>
            </a:extLst>
          </p:cNvPr>
          <p:cNvSpPr txBox="1"/>
          <p:nvPr/>
        </p:nvSpPr>
        <p:spPr>
          <a:xfrm>
            <a:off x="23711881" y="24155465"/>
            <a:ext cx="11130693" cy="2616101"/>
          </a:xfrm>
          <a:prstGeom prst="rect">
            <a:avLst/>
          </a:prstGeom>
          <a:noFill/>
        </p:spPr>
        <p:txBody>
          <a:bodyPr wrap="square">
            <a:spAutoFit/>
          </a:bodyPr>
          <a:lstStyle/>
          <a:p>
            <a:r>
              <a:rPr lang="en-US" sz="2800" dirty="0">
                <a:solidFill>
                  <a:srgbClr val="DC232C"/>
                </a:solidFill>
                <a:latin typeface="Century Gothic" panose="020B0502020202020204" pitchFamily="34" charset="0"/>
              </a:rPr>
              <a:t>BIL: string-like structures formed by fungal hyphae and bacterial chains can be difficult to quantitate – machine learning needs to be trained on as many images as possible to be accurate</a:t>
            </a:r>
          </a:p>
          <a:p>
            <a:pPr marL="342900" indent="-342900">
              <a:buFont typeface="Arial" panose="020B0604020202020204" pitchFamily="34" charset="0"/>
              <a:buChar char="•"/>
            </a:pPr>
            <a:r>
              <a:rPr lang="en-US" sz="2000" dirty="0">
                <a:latin typeface="Century Gothic" panose="020B0502020202020204" pitchFamily="34" charset="0"/>
              </a:rPr>
              <a:t>Fungal hyphae are string-like structures of varying lengths and can be extremely long.</a:t>
            </a:r>
          </a:p>
          <a:p>
            <a:pPr marL="342900" indent="-342900">
              <a:buFont typeface="Arial" panose="020B0604020202020204" pitchFamily="34" charset="0"/>
              <a:buChar char="•"/>
            </a:pPr>
            <a:r>
              <a:rPr lang="en-US" sz="2000" dirty="0">
                <a:latin typeface="Century Gothic" panose="020B0502020202020204" pitchFamily="34" charset="0"/>
              </a:rPr>
              <a:t>Hyphae can tangle and form knots.</a:t>
            </a:r>
          </a:p>
          <a:p>
            <a:pPr marL="342900" indent="-342900">
              <a:buFont typeface="Arial" panose="020B0604020202020204" pitchFamily="34" charset="0"/>
              <a:buChar char="•"/>
            </a:pPr>
            <a:r>
              <a:rPr lang="en-US" sz="2000" dirty="0">
                <a:latin typeface="Century Gothic" panose="020B0502020202020204" pitchFamily="34" charset="0"/>
              </a:rPr>
              <a:t>Hyphae an be part of multi-species biofilms.</a:t>
            </a:r>
          </a:p>
          <a:p>
            <a:pPr marL="342900" indent="-342900">
              <a:buFont typeface="Arial" panose="020B0604020202020204" pitchFamily="34" charset="0"/>
              <a:buChar char="•"/>
            </a:pPr>
            <a:r>
              <a:rPr lang="en-US" sz="2000" dirty="0">
                <a:latin typeface="Century Gothic" panose="020B0502020202020204" pitchFamily="34" charset="0"/>
              </a:rPr>
              <a:t>Hyphae be interwoven with bacterial chains, which are also hard to quantitate.</a:t>
            </a:r>
          </a:p>
        </p:txBody>
      </p:sp>
      <p:pic>
        <p:nvPicPr>
          <p:cNvPr id="2" name="Picture 1" descr="A close up of a cell&#10;&#10;AI-generated content may be incorrect.">
            <a:extLst>
              <a:ext uri="{FF2B5EF4-FFF2-40B4-BE49-F238E27FC236}">
                <a16:creationId xmlns:a16="http://schemas.microsoft.com/office/drawing/2014/main" id="{D622978E-2FC3-3C4C-8C4E-4A462999A273}"/>
              </a:ext>
            </a:extLst>
          </p:cNvPr>
          <p:cNvPicPr>
            <a:picLocks noChangeAspect="1"/>
          </p:cNvPicPr>
          <p:nvPr/>
        </p:nvPicPr>
        <p:blipFill>
          <a:blip r:embed="rId36"/>
          <a:stretch>
            <a:fillRect/>
          </a:stretch>
        </p:blipFill>
        <p:spPr>
          <a:xfrm>
            <a:off x="30326775" y="10508834"/>
            <a:ext cx="3853472" cy="3853472"/>
          </a:xfrm>
          <a:prstGeom prst="rect">
            <a:avLst/>
          </a:prstGeom>
        </p:spPr>
      </p:pic>
      <p:pic>
        <p:nvPicPr>
          <p:cNvPr id="4" name="Picture 3" descr="A green and blue cells&#10;&#10;AI-generated content may be incorrect.">
            <a:extLst>
              <a:ext uri="{FF2B5EF4-FFF2-40B4-BE49-F238E27FC236}">
                <a16:creationId xmlns:a16="http://schemas.microsoft.com/office/drawing/2014/main" id="{914334D4-03A3-BEFB-6C3C-23DBBE01E5C7}"/>
              </a:ext>
            </a:extLst>
          </p:cNvPr>
          <p:cNvPicPr>
            <a:picLocks noChangeAspect="1"/>
          </p:cNvPicPr>
          <p:nvPr/>
        </p:nvPicPr>
        <p:blipFill>
          <a:blip r:embed="rId37"/>
          <a:stretch>
            <a:fillRect/>
          </a:stretch>
        </p:blipFill>
        <p:spPr>
          <a:xfrm>
            <a:off x="14701969" y="18438078"/>
            <a:ext cx="3500502" cy="3500502"/>
          </a:xfrm>
          <a:prstGeom prst="rect">
            <a:avLst/>
          </a:prstGeom>
        </p:spPr>
      </p:pic>
      <p:pic>
        <p:nvPicPr>
          <p:cNvPr id="9" name="Picture 8" descr="A close up of a microscope&#10;&#10;AI-generated content may be incorrect.">
            <a:extLst>
              <a:ext uri="{FF2B5EF4-FFF2-40B4-BE49-F238E27FC236}">
                <a16:creationId xmlns:a16="http://schemas.microsoft.com/office/drawing/2014/main" id="{1F808F6B-5A78-CA6B-0912-17636F0138D7}"/>
              </a:ext>
            </a:extLst>
          </p:cNvPr>
          <p:cNvPicPr>
            <a:picLocks noChangeAspect="1"/>
          </p:cNvPicPr>
          <p:nvPr/>
        </p:nvPicPr>
        <p:blipFill>
          <a:blip r:embed="rId38"/>
          <a:stretch>
            <a:fillRect/>
          </a:stretch>
        </p:blipFill>
        <p:spPr>
          <a:xfrm>
            <a:off x="27311441" y="27418606"/>
            <a:ext cx="3657402" cy="3657402"/>
          </a:xfrm>
          <a:prstGeom prst="rect">
            <a:avLst/>
          </a:prstGeom>
        </p:spPr>
      </p:pic>
      <p:pic>
        <p:nvPicPr>
          <p:cNvPr id="13" name="Picture 12">
            <a:extLst>
              <a:ext uri="{FF2B5EF4-FFF2-40B4-BE49-F238E27FC236}">
                <a16:creationId xmlns:a16="http://schemas.microsoft.com/office/drawing/2014/main" id="{B38D1EEA-05D2-AE2C-C833-FD042A903967}"/>
              </a:ext>
            </a:extLst>
          </p:cNvPr>
          <p:cNvPicPr>
            <a:picLocks noChangeAspect="1"/>
          </p:cNvPicPr>
          <p:nvPr/>
        </p:nvPicPr>
        <p:blipFill>
          <a:blip r:embed="rId39"/>
          <a:srcRect b="17083"/>
          <a:stretch>
            <a:fillRect/>
          </a:stretch>
        </p:blipFill>
        <p:spPr>
          <a:xfrm>
            <a:off x="16599166" y="26003766"/>
            <a:ext cx="4900928" cy="1965827"/>
          </a:xfrm>
          <a:prstGeom prst="rect">
            <a:avLst/>
          </a:prstGeom>
        </p:spPr>
      </p:pic>
      <p:sp>
        <p:nvSpPr>
          <p:cNvPr id="18" name="TextBox 17">
            <a:extLst>
              <a:ext uri="{FF2B5EF4-FFF2-40B4-BE49-F238E27FC236}">
                <a16:creationId xmlns:a16="http://schemas.microsoft.com/office/drawing/2014/main" id="{11C3AB33-D295-5075-F244-4A2B505C46D5}"/>
              </a:ext>
            </a:extLst>
          </p:cNvPr>
          <p:cNvSpPr txBox="1"/>
          <p:nvPr/>
        </p:nvSpPr>
        <p:spPr>
          <a:xfrm>
            <a:off x="16599563" y="21477964"/>
            <a:ext cx="2743040" cy="369332"/>
          </a:xfrm>
          <a:prstGeom prst="rect">
            <a:avLst/>
          </a:prstGeom>
          <a:noFill/>
        </p:spPr>
        <p:txBody>
          <a:bodyPr wrap="square">
            <a:spAutoFit/>
          </a:bodyPr>
          <a:lstStyle/>
          <a:p>
            <a:pPr algn="ctr"/>
            <a:r>
              <a:rPr lang="en-US" b="1" dirty="0">
                <a:solidFill>
                  <a:schemeClr val="bg1"/>
                </a:solidFill>
                <a:latin typeface="Century Gothic" panose="020B0502020202020204" pitchFamily="34" charset="0"/>
              </a:rPr>
              <a:t>Ghazal Vahidi, PhD</a:t>
            </a:r>
            <a:endParaRPr lang="en-US" b="1" i="1"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5BFB255A-F53D-C888-6633-F78926ED9D5E}"/>
              </a:ext>
            </a:extLst>
          </p:cNvPr>
          <p:cNvSpPr txBox="1"/>
          <p:nvPr/>
        </p:nvSpPr>
        <p:spPr>
          <a:xfrm>
            <a:off x="18607468" y="17885516"/>
            <a:ext cx="4098421" cy="707886"/>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Mold and yeast: </a:t>
            </a:r>
            <a:r>
              <a:rPr lang="en-US" sz="2000" b="1" dirty="0" err="1">
                <a:solidFill>
                  <a:srgbClr val="00CBF0"/>
                </a:solidFill>
                <a:latin typeface="Century Gothic" panose="020B0502020202020204" pitchFamily="34" charset="0"/>
              </a:rPr>
              <a:t>Uvitex</a:t>
            </a:r>
            <a:r>
              <a:rPr lang="en-US" sz="2000" b="1" dirty="0">
                <a:solidFill>
                  <a:srgbClr val="00CBF0"/>
                </a:solidFill>
                <a:latin typeface="Century Gothic" panose="020B0502020202020204" pitchFamily="34" charset="0"/>
              </a:rPr>
              <a:t> 2B    </a:t>
            </a:r>
            <a:r>
              <a:rPr lang="en-US" sz="2000" b="1" dirty="0">
                <a:solidFill>
                  <a:schemeClr val="bg1"/>
                </a:solidFill>
                <a:latin typeface="Century Gothic" panose="020B0502020202020204" pitchFamily="34" charset="0"/>
              </a:rPr>
              <a:t>Bacteria: </a:t>
            </a:r>
            <a:r>
              <a:rPr lang="en-US" sz="2000" b="1" dirty="0">
                <a:solidFill>
                  <a:srgbClr val="00B050"/>
                </a:solidFill>
                <a:latin typeface="Century Gothic" panose="020B0502020202020204" pitchFamily="34" charset="0"/>
              </a:rPr>
              <a:t>Live</a:t>
            </a:r>
            <a:r>
              <a:rPr lang="en-US" sz="2000" b="1" dirty="0">
                <a:solidFill>
                  <a:schemeClr val="bg1"/>
                </a:solidFill>
                <a:latin typeface="Century Gothic" panose="020B0502020202020204" pitchFamily="34" charset="0"/>
              </a:rPr>
              <a:t>/</a:t>
            </a:r>
            <a:r>
              <a:rPr lang="en-US" sz="2000" b="1" dirty="0">
                <a:solidFill>
                  <a:srgbClr val="FF0000"/>
                </a:solidFill>
                <a:latin typeface="Century Gothic" panose="020B0502020202020204" pitchFamily="34" charset="0"/>
              </a:rPr>
              <a:t>Dead</a:t>
            </a:r>
            <a:r>
              <a:rPr lang="en-US" sz="2000" b="1" dirty="0">
                <a:solidFill>
                  <a:schemeClr val="bg1"/>
                </a:solidFill>
                <a:latin typeface="Century Gothic" panose="020B0502020202020204" pitchFamily="34" charset="0"/>
              </a:rPr>
              <a:t> (</a:t>
            </a:r>
            <a:r>
              <a:rPr lang="en-US" sz="2000" b="1" dirty="0">
                <a:solidFill>
                  <a:srgbClr val="00B050"/>
                </a:solidFill>
                <a:latin typeface="Century Gothic" panose="020B0502020202020204" pitchFamily="34" charset="0"/>
              </a:rPr>
              <a:t>SYTO9</a:t>
            </a:r>
            <a:r>
              <a:rPr lang="en-US" sz="2000" b="1" dirty="0">
                <a:solidFill>
                  <a:schemeClr val="bg1"/>
                </a:solidFill>
                <a:latin typeface="Century Gothic" panose="020B0502020202020204" pitchFamily="34" charset="0"/>
              </a:rPr>
              <a:t>+</a:t>
            </a:r>
            <a:r>
              <a:rPr lang="en-US" sz="2000" b="1" dirty="0">
                <a:solidFill>
                  <a:srgbClr val="FF0000"/>
                </a:solidFill>
                <a:latin typeface="Century Gothic" panose="020B0502020202020204" pitchFamily="34" charset="0"/>
              </a:rPr>
              <a:t>PI</a:t>
            </a:r>
            <a:r>
              <a:rPr lang="en-US" sz="2000" b="1" dirty="0">
                <a:solidFill>
                  <a:schemeClr val="bg1"/>
                </a:solidFill>
                <a:latin typeface="Century Gothic" panose="020B0502020202020204" pitchFamily="34" charset="0"/>
              </a:rPr>
              <a:t>)</a:t>
            </a:r>
          </a:p>
        </p:txBody>
      </p:sp>
      <p:sp>
        <p:nvSpPr>
          <p:cNvPr id="22" name="TextBox 21">
            <a:extLst>
              <a:ext uri="{FF2B5EF4-FFF2-40B4-BE49-F238E27FC236}">
                <a16:creationId xmlns:a16="http://schemas.microsoft.com/office/drawing/2014/main" id="{7CFF1AE1-3B83-4F28-A2BE-9B030D7B09D1}"/>
              </a:ext>
            </a:extLst>
          </p:cNvPr>
          <p:cNvSpPr txBox="1"/>
          <p:nvPr/>
        </p:nvSpPr>
        <p:spPr>
          <a:xfrm>
            <a:off x="15283192" y="21638899"/>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30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sp>
        <p:nvSpPr>
          <p:cNvPr id="23" name="TextBox 22">
            <a:extLst>
              <a:ext uri="{FF2B5EF4-FFF2-40B4-BE49-F238E27FC236}">
                <a16:creationId xmlns:a16="http://schemas.microsoft.com/office/drawing/2014/main" id="{C8994540-2AE2-CC31-8367-867B3FD574A3}"/>
              </a:ext>
            </a:extLst>
          </p:cNvPr>
          <p:cNvSpPr txBox="1"/>
          <p:nvPr/>
        </p:nvSpPr>
        <p:spPr>
          <a:xfrm>
            <a:off x="19672562" y="21493323"/>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30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cxnSp>
        <p:nvCxnSpPr>
          <p:cNvPr id="25" name="Straight Connector 24">
            <a:extLst>
              <a:ext uri="{FF2B5EF4-FFF2-40B4-BE49-F238E27FC236}">
                <a16:creationId xmlns:a16="http://schemas.microsoft.com/office/drawing/2014/main" id="{4D8309CB-587D-5CC0-EC57-476CCFCBE59C}"/>
              </a:ext>
            </a:extLst>
          </p:cNvPr>
          <p:cNvCxnSpPr>
            <a:cxnSpLocks/>
          </p:cNvCxnSpPr>
          <p:nvPr/>
        </p:nvCxnSpPr>
        <p:spPr>
          <a:xfrm>
            <a:off x="7134726" y="20832284"/>
            <a:ext cx="39704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EDF5FF8-7509-6F1C-E4E9-E88AAE6B0A66}"/>
              </a:ext>
            </a:extLst>
          </p:cNvPr>
          <p:cNvSpPr txBox="1"/>
          <p:nvPr/>
        </p:nvSpPr>
        <p:spPr>
          <a:xfrm>
            <a:off x="7019082" y="20801127"/>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30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cxnSp>
        <p:nvCxnSpPr>
          <p:cNvPr id="28" name="Straight Connector 27">
            <a:extLst>
              <a:ext uri="{FF2B5EF4-FFF2-40B4-BE49-F238E27FC236}">
                <a16:creationId xmlns:a16="http://schemas.microsoft.com/office/drawing/2014/main" id="{E336CD2B-00BD-76D5-A9B0-887BB1560C7B}"/>
              </a:ext>
            </a:extLst>
          </p:cNvPr>
          <p:cNvCxnSpPr>
            <a:cxnSpLocks/>
          </p:cNvCxnSpPr>
          <p:nvPr/>
        </p:nvCxnSpPr>
        <p:spPr>
          <a:xfrm>
            <a:off x="11259301" y="20843425"/>
            <a:ext cx="39704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4024D0A-454C-FA40-EC9D-16B0F71A0B66}"/>
              </a:ext>
            </a:extLst>
          </p:cNvPr>
          <p:cNvSpPr txBox="1"/>
          <p:nvPr/>
        </p:nvSpPr>
        <p:spPr>
          <a:xfrm>
            <a:off x="11143657" y="20800100"/>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30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pic>
        <p:nvPicPr>
          <p:cNvPr id="40" name="Picture 39" descr="A colorful particles in a dark space&#10;&#10;AI-generated content may be incorrect.">
            <a:extLst>
              <a:ext uri="{FF2B5EF4-FFF2-40B4-BE49-F238E27FC236}">
                <a16:creationId xmlns:a16="http://schemas.microsoft.com/office/drawing/2014/main" id="{5B3AF6FE-61A3-9DED-2A87-7809AEFD1389}"/>
              </a:ext>
            </a:extLst>
          </p:cNvPr>
          <p:cNvPicPr>
            <a:picLocks noChangeAspect="1"/>
          </p:cNvPicPr>
          <p:nvPr/>
        </p:nvPicPr>
        <p:blipFill>
          <a:blip r:embed="rId40"/>
          <a:srcRect t="10091" b="11448"/>
          <a:stretch>
            <a:fillRect/>
          </a:stretch>
        </p:blipFill>
        <p:spPr>
          <a:xfrm>
            <a:off x="14721040" y="15515129"/>
            <a:ext cx="3567777" cy="2799254"/>
          </a:xfrm>
          <a:prstGeom prst="rect">
            <a:avLst/>
          </a:prstGeom>
        </p:spPr>
      </p:pic>
      <p:cxnSp>
        <p:nvCxnSpPr>
          <p:cNvPr id="45" name="Straight Connector 44">
            <a:extLst>
              <a:ext uri="{FF2B5EF4-FFF2-40B4-BE49-F238E27FC236}">
                <a16:creationId xmlns:a16="http://schemas.microsoft.com/office/drawing/2014/main" id="{2D320B24-F2F7-D46A-CD07-030BAA121C3C}"/>
              </a:ext>
            </a:extLst>
          </p:cNvPr>
          <p:cNvCxnSpPr>
            <a:cxnSpLocks/>
          </p:cNvCxnSpPr>
          <p:nvPr/>
        </p:nvCxnSpPr>
        <p:spPr>
          <a:xfrm>
            <a:off x="14919410" y="18110091"/>
            <a:ext cx="4070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217CF9F-2463-14B6-86C9-D8D40383C834}"/>
              </a:ext>
            </a:extLst>
          </p:cNvPr>
          <p:cNvSpPr txBox="1"/>
          <p:nvPr/>
        </p:nvSpPr>
        <p:spPr>
          <a:xfrm>
            <a:off x="14685115" y="18123300"/>
            <a:ext cx="105034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30 </a:t>
            </a:r>
            <a:r>
              <a:rPr lang="en-US" b="1" dirty="0">
                <a:solidFill>
                  <a:schemeClr val="bg1"/>
                </a:solidFill>
                <a:latin typeface="Symbol" panose="05050102010706020507" pitchFamily="18" charset="2"/>
              </a:rPr>
              <a:t>m</a:t>
            </a:r>
            <a:r>
              <a:rPr lang="en-US" b="1" dirty="0">
                <a:solidFill>
                  <a:schemeClr val="bg1"/>
                </a:solidFill>
                <a:latin typeface="Century Gothic" panose="020B0502020202020204" pitchFamily="34" charset="0"/>
              </a:rPr>
              <a:t>m</a:t>
            </a:r>
          </a:p>
        </p:txBody>
      </p:sp>
      <p:sp>
        <p:nvSpPr>
          <p:cNvPr id="55" name="TextBox 54">
            <a:extLst>
              <a:ext uri="{FF2B5EF4-FFF2-40B4-BE49-F238E27FC236}">
                <a16:creationId xmlns:a16="http://schemas.microsoft.com/office/drawing/2014/main" id="{0382EC97-0F4E-2119-0018-9DF70A72C118}"/>
              </a:ext>
            </a:extLst>
          </p:cNvPr>
          <p:cNvSpPr txBox="1"/>
          <p:nvPr/>
        </p:nvSpPr>
        <p:spPr>
          <a:xfrm>
            <a:off x="18578209" y="16212644"/>
            <a:ext cx="4320339" cy="1323439"/>
          </a:xfrm>
          <a:prstGeom prst="rect">
            <a:avLst/>
          </a:prstGeom>
          <a:noFill/>
        </p:spPr>
        <p:txBody>
          <a:bodyPr wrap="square">
            <a:spAutoFit/>
          </a:bodyPr>
          <a:lstStyle/>
          <a:p>
            <a:r>
              <a:rPr lang="en-US" sz="2000" b="1" i="1" dirty="0" err="1">
                <a:solidFill>
                  <a:srgbClr val="00CBF0"/>
                </a:solidFill>
                <a:latin typeface="Century Gothic" panose="020B0502020202020204" pitchFamily="34" charset="0"/>
              </a:rPr>
              <a:t>Rhodotorula</a:t>
            </a:r>
            <a:r>
              <a:rPr lang="en-US" sz="2000" b="1" i="1" dirty="0">
                <a:solidFill>
                  <a:srgbClr val="00CBF0"/>
                </a:solidFill>
                <a:latin typeface="Century Gothic" panose="020B0502020202020204" pitchFamily="34" charset="0"/>
              </a:rPr>
              <a:t> </a:t>
            </a:r>
            <a:r>
              <a:rPr lang="en-US" sz="2000" b="1" i="1" dirty="0" err="1">
                <a:solidFill>
                  <a:srgbClr val="00CBF0"/>
                </a:solidFill>
                <a:latin typeface="Century Gothic" panose="020B0502020202020204" pitchFamily="34" charset="0"/>
              </a:rPr>
              <a:t>mucilaginosa</a:t>
            </a:r>
            <a:endParaRPr lang="en-US" sz="2000" b="1" i="1" dirty="0">
              <a:solidFill>
                <a:srgbClr val="00CBF0"/>
              </a:solidFill>
              <a:latin typeface="Century Gothic" panose="020B0502020202020204" pitchFamily="34" charset="0"/>
            </a:endParaRPr>
          </a:p>
          <a:p>
            <a:r>
              <a:rPr lang="en-US" sz="2000" b="1" dirty="0">
                <a:solidFill>
                  <a:srgbClr val="00CBF0"/>
                </a:solidFill>
                <a:latin typeface="Century Gothic" panose="020B0502020202020204" pitchFamily="34" charset="0"/>
              </a:rPr>
              <a:t> Yeast CFW</a:t>
            </a:r>
          </a:p>
          <a:p>
            <a:r>
              <a:rPr lang="en-US" sz="2000" b="1" i="1" dirty="0" err="1">
                <a:solidFill>
                  <a:srgbClr val="00CB5F"/>
                </a:solidFill>
                <a:latin typeface="Century Gothic" panose="020B0502020202020204" pitchFamily="34" charset="0"/>
              </a:rPr>
              <a:t>Psuedomonas</a:t>
            </a:r>
            <a:r>
              <a:rPr lang="en-US" sz="2000" b="1" i="1" dirty="0">
                <a:solidFill>
                  <a:srgbClr val="00CB5F"/>
                </a:solidFill>
                <a:latin typeface="Century Gothic" panose="020B0502020202020204" pitchFamily="34" charset="0"/>
              </a:rPr>
              <a:t> aeruginosa</a:t>
            </a:r>
          </a:p>
          <a:p>
            <a:r>
              <a:rPr lang="en-US" sz="2000" b="1" dirty="0">
                <a:solidFill>
                  <a:srgbClr val="00CB5F"/>
                </a:solidFill>
                <a:latin typeface="Century Gothic" panose="020B0502020202020204" pitchFamily="34" charset="0"/>
              </a:rPr>
              <a:t> Bacteria </a:t>
            </a:r>
            <a:r>
              <a:rPr lang="en-US" sz="2000" b="1" dirty="0">
                <a:solidFill>
                  <a:srgbClr val="00B050"/>
                </a:solidFill>
                <a:latin typeface="Century Gothic" panose="020B0502020202020204" pitchFamily="34" charset="0"/>
              </a:rPr>
              <a:t>Live</a:t>
            </a:r>
            <a:r>
              <a:rPr lang="en-US" sz="2000" b="1" dirty="0">
                <a:latin typeface="Century Gothic" panose="020B0502020202020204" pitchFamily="34" charset="0"/>
              </a:rPr>
              <a:t>/</a:t>
            </a:r>
            <a:r>
              <a:rPr lang="en-US" sz="2000" b="1" dirty="0">
                <a:solidFill>
                  <a:srgbClr val="FF0000"/>
                </a:solidFill>
                <a:latin typeface="Century Gothic" panose="020B0502020202020204" pitchFamily="34" charset="0"/>
              </a:rPr>
              <a:t>Dead</a:t>
            </a:r>
            <a:r>
              <a:rPr lang="en-US" sz="2000" b="1" dirty="0">
                <a:latin typeface="Century Gothic" panose="020B0502020202020204" pitchFamily="34" charset="0"/>
              </a:rPr>
              <a:t> (</a:t>
            </a:r>
            <a:r>
              <a:rPr lang="en-US" sz="2000" b="1" dirty="0">
                <a:solidFill>
                  <a:srgbClr val="00B050"/>
                </a:solidFill>
                <a:latin typeface="Century Gothic" panose="020B0502020202020204" pitchFamily="34" charset="0"/>
              </a:rPr>
              <a:t>SYTO9</a:t>
            </a:r>
            <a:r>
              <a:rPr lang="en-US" sz="2000" b="1" dirty="0">
                <a:latin typeface="Century Gothic" panose="020B0502020202020204" pitchFamily="34" charset="0"/>
              </a:rPr>
              <a:t>+</a:t>
            </a:r>
            <a:r>
              <a:rPr lang="en-US" sz="2000" b="1" dirty="0">
                <a:solidFill>
                  <a:srgbClr val="FF0000"/>
                </a:solidFill>
                <a:latin typeface="Century Gothic" panose="020B0502020202020204" pitchFamily="34" charset="0"/>
              </a:rPr>
              <a:t>PI</a:t>
            </a:r>
            <a:r>
              <a:rPr lang="en-US" sz="2000" dirty="0">
                <a:latin typeface="Century Gothic" panose="020B0502020202020204" pitchFamily="34" charset="0"/>
              </a:rPr>
              <a:t>)</a:t>
            </a:r>
          </a:p>
        </p:txBody>
      </p:sp>
      <p:sp>
        <p:nvSpPr>
          <p:cNvPr id="56" name="TextBox 55">
            <a:extLst>
              <a:ext uri="{FF2B5EF4-FFF2-40B4-BE49-F238E27FC236}">
                <a16:creationId xmlns:a16="http://schemas.microsoft.com/office/drawing/2014/main" id="{B79CC78B-9007-2984-1726-AF75935BACB0}"/>
              </a:ext>
            </a:extLst>
          </p:cNvPr>
          <p:cNvSpPr txBox="1"/>
          <p:nvPr/>
        </p:nvSpPr>
        <p:spPr>
          <a:xfrm>
            <a:off x="18287584" y="15415310"/>
            <a:ext cx="4416584" cy="830997"/>
          </a:xfrm>
          <a:prstGeom prst="rect">
            <a:avLst/>
          </a:prstGeom>
          <a:solidFill>
            <a:schemeClr val="bg1"/>
          </a:solidFill>
        </p:spPr>
        <p:txBody>
          <a:bodyPr wrap="square" rtlCol="0">
            <a:spAutoFit/>
          </a:bodyPr>
          <a:lstStyle/>
          <a:p>
            <a:pPr algn="ctr"/>
            <a:r>
              <a:rPr lang="en-US" sz="2400" b="1" dirty="0">
                <a:latin typeface="Century Gothic" panose="020B0502020202020204" pitchFamily="34" charset="0"/>
              </a:rPr>
              <a:t>Multispecies Laboratory Models</a:t>
            </a:r>
          </a:p>
        </p:txBody>
      </p:sp>
      <p:sp>
        <p:nvSpPr>
          <p:cNvPr id="61" name="TextBox 60">
            <a:extLst>
              <a:ext uri="{FF2B5EF4-FFF2-40B4-BE49-F238E27FC236}">
                <a16:creationId xmlns:a16="http://schemas.microsoft.com/office/drawing/2014/main" id="{5ED0D473-A5DC-03AD-0EDD-D074784B05EC}"/>
              </a:ext>
            </a:extLst>
          </p:cNvPr>
          <p:cNvSpPr txBox="1"/>
          <p:nvPr/>
        </p:nvSpPr>
        <p:spPr>
          <a:xfrm>
            <a:off x="16059915" y="17661615"/>
            <a:ext cx="1929641" cy="646331"/>
          </a:xfrm>
          <a:prstGeom prst="rect">
            <a:avLst/>
          </a:prstGeom>
          <a:noFill/>
        </p:spPr>
        <p:txBody>
          <a:bodyPr wrap="square">
            <a:spAutoFit/>
          </a:bodyPr>
          <a:lstStyle/>
          <a:p>
            <a:r>
              <a:rPr lang="en-US" sz="1800" b="1" dirty="0">
                <a:solidFill>
                  <a:srgbClr val="FF0000"/>
                </a:solidFill>
                <a:latin typeface="Century Gothic" panose="020B0502020202020204" pitchFamily="34" charset="0"/>
              </a:rPr>
              <a:t>Dead</a:t>
            </a:r>
          </a:p>
          <a:p>
            <a:r>
              <a:rPr lang="en-US" b="1" dirty="0">
                <a:solidFill>
                  <a:srgbClr val="FF0000"/>
                </a:solidFill>
                <a:latin typeface="Century Gothic" panose="020B0502020202020204" pitchFamily="34" charset="0"/>
              </a:rPr>
              <a:t>Competition?</a:t>
            </a:r>
            <a:endParaRPr lang="en-US" dirty="0"/>
          </a:p>
        </p:txBody>
      </p:sp>
      <p:sp>
        <p:nvSpPr>
          <p:cNvPr id="67" name="TextBox 66">
            <a:extLst>
              <a:ext uri="{FF2B5EF4-FFF2-40B4-BE49-F238E27FC236}">
                <a16:creationId xmlns:a16="http://schemas.microsoft.com/office/drawing/2014/main" id="{0DAF1A31-C100-28ED-C98F-E15DA4BAF77F}"/>
              </a:ext>
            </a:extLst>
          </p:cNvPr>
          <p:cNvSpPr txBox="1"/>
          <p:nvPr/>
        </p:nvSpPr>
        <p:spPr>
          <a:xfrm>
            <a:off x="16599064" y="15775520"/>
            <a:ext cx="1725525" cy="646331"/>
          </a:xfrm>
          <a:prstGeom prst="rect">
            <a:avLst/>
          </a:prstGeom>
          <a:noFill/>
        </p:spPr>
        <p:txBody>
          <a:bodyPr wrap="square">
            <a:spAutoFit/>
          </a:bodyPr>
          <a:lstStyle/>
          <a:p>
            <a:r>
              <a:rPr lang="en-US" sz="1800" b="1" dirty="0">
                <a:solidFill>
                  <a:srgbClr val="00B050"/>
                </a:solidFill>
                <a:latin typeface="Century Gothic" panose="020B0502020202020204" pitchFamily="34" charset="0"/>
              </a:rPr>
              <a:t>Live Cooperation?</a:t>
            </a:r>
            <a:endParaRPr lang="en-US" b="1" dirty="0"/>
          </a:p>
        </p:txBody>
      </p:sp>
      <p:cxnSp>
        <p:nvCxnSpPr>
          <p:cNvPr id="75" name="Straight Connector 74">
            <a:extLst>
              <a:ext uri="{FF2B5EF4-FFF2-40B4-BE49-F238E27FC236}">
                <a16:creationId xmlns:a16="http://schemas.microsoft.com/office/drawing/2014/main" id="{E930DC50-52A8-6BF2-F07F-4C0663B8B0B9}"/>
              </a:ext>
            </a:extLst>
          </p:cNvPr>
          <p:cNvCxnSpPr>
            <a:cxnSpLocks/>
          </p:cNvCxnSpPr>
          <p:nvPr/>
        </p:nvCxnSpPr>
        <p:spPr>
          <a:xfrm rot="-1740000" flipV="1">
            <a:off x="12933877" y="11134930"/>
            <a:ext cx="361910" cy="678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A168119-B6D8-6B33-09EA-36F38A87DB38}"/>
              </a:ext>
            </a:extLst>
          </p:cNvPr>
          <p:cNvSpPr txBox="1"/>
          <p:nvPr/>
        </p:nvSpPr>
        <p:spPr>
          <a:xfrm>
            <a:off x="13097229" y="11071348"/>
            <a:ext cx="1277385" cy="519696"/>
          </a:xfrm>
          <a:prstGeom prst="rect">
            <a:avLst/>
          </a:prstGeom>
          <a:noFill/>
        </p:spPr>
        <p:txBody>
          <a:bodyPr wrap="square" rtlCol="0">
            <a:spAutoFit/>
          </a:bodyPr>
          <a:lstStyle/>
          <a:p>
            <a:r>
              <a:rPr lang="en-US" sz="2000" b="1" dirty="0">
                <a:solidFill>
                  <a:schemeClr val="bg1"/>
                </a:solidFill>
              </a:rPr>
              <a:t>20 </a:t>
            </a:r>
            <a:r>
              <a:rPr lang="en-US" sz="2000" b="1" dirty="0">
                <a:solidFill>
                  <a:schemeClr val="bg1"/>
                </a:solidFill>
                <a:latin typeface="Symbol" panose="05050102010706020507" pitchFamily="18" charset="2"/>
              </a:rPr>
              <a:t>m</a:t>
            </a:r>
            <a:r>
              <a:rPr lang="en-US" sz="2000" b="1" dirty="0">
                <a:solidFill>
                  <a:schemeClr val="bg1"/>
                </a:solidFill>
              </a:rPr>
              <a:t>m</a:t>
            </a:r>
          </a:p>
        </p:txBody>
      </p:sp>
      <p:cxnSp>
        <p:nvCxnSpPr>
          <p:cNvPr id="83" name="Straight Connector 82">
            <a:extLst>
              <a:ext uri="{FF2B5EF4-FFF2-40B4-BE49-F238E27FC236}">
                <a16:creationId xmlns:a16="http://schemas.microsoft.com/office/drawing/2014/main" id="{B74C250C-F979-4D38-9B2F-36757D53AB7C}"/>
              </a:ext>
            </a:extLst>
          </p:cNvPr>
          <p:cNvCxnSpPr>
            <a:cxnSpLocks/>
          </p:cNvCxnSpPr>
          <p:nvPr/>
        </p:nvCxnSpPr>
        <p:spPr>
          <a:xfrm rot="-1320000">
            <a:off x="16972406" y="12980687"/>
            <a:ext cx="254360" cy="6719"/>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ED1FFCFA-E8AB-632A-DA36-0CF88DC5C616}"/>
              </a:ext>
            </a:extLst>
          </p:cNvPr>
          <p:cNvSpPr txBox="1"/>
          <p:nvPr/>
        </p:nvSpPr>
        <p:spPr>
          <a:xfrm>
            <a:off x="17193861" y="12818157"/>
            <a:ext cx="1277385" cy="519696"/>
          </a:xfrm>
          <a:prstGeom prst="rect">
            <a:avLst/>
          </a:prstGeom>
          <a:noFill/>
        </p:spPr>
        <p:txBody>
          <a:bodyPr wrap="square" rtlCol="0">
            <a:spAutoFit/>
          </a:bodyPr>
          <a:lstStyle/>
          <a:p>
            <a:r>
              <a:rPr lang="en-US" sz="2000" b="1" dirty="0">
                <a:solidFill>
                  <a:schemeClr val="bg1"/>
                </a:solidFill>
              </a:rPr>
              <a:t>20 </a:t>
            </a:r>
            <a:r>
              <a:rPr lang="en-US" sz="2000" b="1" dirty="0">
                <a:solidFill>
                  <a:schemeClr val="bg1"/>
                </a:solidFill>
                <a:latin typeface="Symbol" panose="05050102010706020507" pitchFamily="18" charset="2"/>
              </a:rPr>
              <a:t>m</a:t>
            </a:r>
            <a:r>
              <a:rPr lang="en-US" sz="2000" b="1" dirty="0">
                <a:solidFill>
                  <a:schemeClr val="bg1"/>
                </a:solidFill>
              </a:rPr>
              <a:t>m</a:t>
            </a:r>
          </a:p>
        </p:txBody>
      </p:sp>
      <p:sp>
        <p:nvSpPr>
          <p:cNvPr id="88" name="TextBox 87">
            <a:extLst>
              <a:ext uri="{FF2B5EF4-FFF2-40B4-BE49-F238E27FC236}">
                <a16:creationId xmlns:a16="http://schemas.microsoft.com/office/drawing/2014/main" id="{4C8A105C-4507-844D-9CD4-9C4A96FD8F06}"/>
              </a:ext>
            </a:extLst>
          </p:cNvPr>
          <p:cNvSpPr txBox="1"/>
          <p:nvPr/>
        </p:nvSpPr>
        <p:spPr>
          <a:xfrm>
            <a:off x="30369081" y="13879591"/>
            <a:ext cx="1277385" cy="519696"/>
          </a:xfrm>
          <a:prstGeom prst="rect">
            <a:avLst/>
          </a:prstGeom>
          <a:noFill/>
        </p:spPr>
        <p:txBody>
          <a:bodyPr wrap="square" rtlCol="0">
            <a:spAutoFit/>
          </a:bodyPr>
          <a:lstStyle/>
          <a:p>
            <a:r>
              <a:rPr lang="en-US" sz="2000" b="1" dirty="0">
                <a:solidFill>
                  <a:schemeClr val="bg1"/>
                </a:solidFill>
              </a:rPr>
              <a:t>20 </a:t>
            </a:r>
            <a:r>
              <a:rPr lang="en-US" sz="2000" b="1" dirty="0">
                <a:solidFill>
                  <a:schemeClr val="bg1"/>
                </a:solidFill>
                <a:latin typeface="Symbol" panose="05050102010706020507" pitchFamily="18" charset="2"/>
              </a:rPr>
              <a:t>m</a:t>
            </a:r>
            <a:r>
              <a:rPr lang="en-US" sz="2000" b="1" dirty="0">
                <a:solidFill>
                  <a:schemeClr val="bg1"/>
                </a:solidFill>
              </a:rPr>
              <a:t>m</a:t>
            </a:r>
          </a:p>
        </p:txBody>
      </p:sp>
      <p:sp>
        <p:nvSpPr>
          <p:cNvPr id="89" name="TextBox 88">
            <a:extLst>
              <a:ext uri="{FF2B5EF4-FFF2-40B4-BE49-F238E27FC236}">
                <a16:creationId xmlns:a16="http://schemas.microsoft.com/office/drawing/2014/main" id="{C34F1AB7-35C6-BEFE-325C-CE011DA02D0D}"/>
              </a:ext>
            </a:extLst>
          </p:cNvPr>
          <p:cNvSpPr txBox="1"/>
          <p:nvPr/>
        </p:nvSpPr>
        <p:spPr>
          <a:xfrm>
            <a:off x="35850178" y="13857970"/>
            <a:ext cx="1277385" cy="400110"/>
          </a:xfrm>
          <a:prstGeom prst="rect">
            <a:avLst/>
          </a:prstGeom>
          <a:noFill/>
        </p:spPr>
        <p:txBody>
          <a:bodyPr wrap="square" rtlCol="0">
            <a:spAutoFit/>
          </a:bodyPr>
          <a:lstStyle/>
          <a:p>
            <a:r>
              <a:rPr lang="en-US" sz="2000" b="1" dirty="0">
                <a:solidFill>
                  <a:schemeClr val="bg1"/>
                </a:solidFill>
              </a:rPr>
              <a:t>100 </a:t>
            </a:r>
            <a:r>
              <a:rPr lang="en-US" sz="2000" b="1" dirty="0">
                <a:solidFill>
                  <a:schemeClr val="bg1"/>
                </a:solidFill>
                <a:latin typeface="Symbol" panose="05050102010706020507" pitchFamily="18" charset="2"/>
              </a:rPr>
              <a:t>m</a:t>
            </a:r>
            <a:r>
              <a:rPr lang="en-US" sz="2000" b="1" dirty="0">
                <a:solidFill>
                  <a:schemeClr val="bg1"/>
                </a:solidFill>
              </a:rPr>
              <a:t>m</a:t>
            </a:r>
          </a:p>
        </p:txBody>
      </p:sp>
      <p:sp>
        <p:nvSpPr>
          <p:cNvPr id="93" name="TextBox 92">
            <a:extLst>
              <a:ext uri="{FF2B5EF4-FFF2-40B4-BE49-F238E27FC236}">
                <a16:creationId xmlns:a16="http://schemas.microsoft.com/office/drawing/2014/main" id="{A8249F97-72A7-BCC3-D129-7F2E0209C33D}"/>
              </a:ext>
            </a:extLst>
          </p:cNvPr>
          <p:cNvSpPr txBox="1"/>
          <p:nvPr/>
        </p:nvSpPr>
        <p:spPr>
          <a:xfrm>
            <a:off x="33840052" y="12318024"/>
            <a:ext cx="1642586" cy="1477328"/>
          </a:xfrm>
          <a:prstGeom prst="rect">
            <a:avLst/>
          </a:prstGeom>
          <a:noFill/>
        </p:spPr>
        <p:txBody>
          <a:bodyPr wrap="square">
            <a:spAutoFit/>
          </a:bodyPr>
          <a:lstStyle/>
          <a:p>
            <a:r>
              <a:rPr lang="en-US" b="1" dirty="0">
                <a:solidFill>
                  <a:schemeClr val="accent5">
                    <a:lumMod val="60000"/>
                    <a:lumOff val="40000"/>
                  </a:schemeClr>
                </a:solidFill>
              </a:rPr>
              <a:t>Mold and yeast: </a:t>
            </a:r>
          </a:p>
          <a:p>
            <a:r>
              <a:rPr lang="en-US" b="1" dirty="0" err="1">
                <a:solidFill>
                  <a:schemeClr val="accent5">
                    <a:lumMod val="60000"/>
                    <a:lumOff val="40000"/>
                  </a:schemeClr>
                </a:solidFill>
              </a:rPr>
              <a:t>Uvitex</a:t>
            </a:r>
            <a:r>
              <a:rPr lang="en-US" b="1" dirty="0">
                <a:solidFill>
                  <a:schemeClr val="accent5">
                    <a:lumMod val="60000"/>
                    <a:lumOff val="40000"/>
                  </a:schemeClr>
                </a:solidFill>
              </a:rPr>
              <a:t> 2B</a:t>
            </a:r>
          </a:p>
          <a:p>
            <a:r>
              <a:rPr lang="en-US" b="1" dirty="0">
                <a:solidFill>
                  <a:srgbClr val="00B0F0"/>
                </a:solidFill>
              </a:rPr>
              <a:t>Bacteria: </a:t>
            </a:r>
          </a:p>
          <a:p>
            <a:r>
              <a:rPr lang="en-US" b="1" dirty="0">
                <a:solidFill>
                  <a:srgbClr val="00B0F0"/>
                </a:solidFill>
              </a:rPr>
              <a:t>SYTO9</a:t>
            </a:r>
          </a:p>
        </p:txBody>
      </p:sp>
      <p:pic>
        <p:nvPicPr>
          <p:cNvPr id="95" name="Picture 94" descr="A close-up of a colorful object&#10;&#10;AI-generated content may be incorrect.">
            <a:extLst>
              <a:ext uri="{FF2B5EF4-FFF2-40B4-BE49-F238E27FC236}">
                <a16:creationId xmlns:a16="http://schemas.microsoft.com/office/drawing/2014/main" id="{629D5B15-39DC-40E3-0F05-E13A9BD566AA}"/>
              </a:ext>
            </a:extLst>
          </p:cNvPr>
          <p:cNvPicPr>
            <a:picLocks noChangeAspect="1"/>
          </p:cNvPicPr>
          <p:nvPr/>
        </p:nvPicPr>
        <p:blipFill>
          <a:blip r:embed="rId41">
            <a:extLst>
              <a:ext uri="{28A0092B-C50C-407E-A947-70E740481C1C}">
                <a14:useLocalDpi xmlns:a14="http://schemas.microsoft.com/office/drawing/2010/main" val="0"/>
              </a:ext>
            </a:extLst>
          </a:blip>
          <a:srcRect b="4778"/>
          <a:stretch>
            <a:fillRect/>
          </a:stretch>
        </p:blipFill>
        <p:spPr>
          <a:xfrm rot="10800000">
            <a:off x="35692831" y="10429315"/>
            <a:ext cx="4001925" cy="3810699"/>
          </a:xfrm>
          <a:prstGeom prst="rect">
            <a:avLst/>
          </a:prstGeom>
        </p:spPr>
      </p:pic>
      <p:cxnSp>
        <p:nvCxnSpPr>
          <p:cNvPr id="97" name="Straight Connector 96">
            <a:extLst>
              <a:ext uri="{FF2B5EF4-FFF2-40B4-BE49-F238E27FC236}">
                <a16:creationId xmlns:a16="http://schemas.microsoft.com/office/drawing/2014/main" id="{38FE1471-49D7-0855-3EC3-950006FE859E}"/>
              </a:ext>
            </a:extLst>
          </p:cNvPr>
          <p:cNvCxnSpPr/>
          <p:nvPr/>
        </p:nvCxnSpPr>
        <p:spPr>
          <a:xfrm>
            <a:off x="38788612" y="13956074"/>
            <a:ext cx="301752"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4463BA5C-D0D2-5C30-E6A9-729FD584ADCE}"/>
              </a:ext>
            </a:extLst>
          </p:cNvPr>
          <p:cNvSpPr txBox="1"/>
          <p:nvPr/>
        </p:nvSpPr>
        <p:spPr>
          <a:xfrm>
            <a:off x="38671989" y="13619970"/>
            <a:ext cx="1040754" cy="338554"/>
          </a:xfrm>
          <a:prstGeom prst="rect">
            <a:avLst/>
          </a:prstGeom>
          <a:noFill/>
        </p:spPr>
        <p:txBody>
          <a:bodyPr wrap="square" rtlCol="0">
            <a:spAutoFit/>
          </a:bodyPr>
          <a:lstStyle/>
          <a:p>
            <a:r>
              <a:rPr lang="el-GR" sz="1600" b="1" dirty="0">
                <a:solidFill>
                  <a:schemeClr val="bg1"/>
                </a:solidFill>
                <a:latin typeface="Century Gothic" panose="020B0502020202020204" pitchFamily="34" charset="0"/>
              </a:rPr>
              <a:t>15 μ</a:t>
            </a:r>
            <a:r>
              <a:rPr lang="en-US" sz="1600" b="1" dirty="0">
                <a:solidFill>
                  <a:schemeClr val="bg1"/>
                </a:solidFill>
                <a:latin typeface="Century Gothic" panose="020B0502020202020204" pitchFamily="34" charset="0"/>
              </a:rPr>
              <a:t>m </a:t>
            </a:r>
          </a:p>
        </p:txBody>
      </p:sp>
      <p:sp>
        <p:nvSpPr>
          <p:cNvPr id="99" name="TextBox 98">
            <a:extLst>
              <a:ext uri="{FF2B5EF4-FFF2-40B4-BE49-F238E27FC236}">
                <a16:creationId xmlns:a16="http://schemas.microsoft.com/office/drawing/2014/main" id="{77D90FB7-C7A2-B7FC-7B7D-95A1E1430B92}"/>
              </a:ext>
            </a:extLst>
          </p:cNvPr>
          <p:cNvSpPr txBox="1"/>
          <p:nvPr/>
        </p:nvSpPr>
        <p:spPr>
          <a:xfrm>
            <a:off x="33892344" y="10556706"/>
            <a:ext cx="2442932" cy="1569660"/>
          </a:xfrm>
          <a:prstGeom prst="rect">
            <a:avLst/>
          </a:prstGeom>
          <a:noFill/>
        </p:spPr>
        <p:txBody>
          <a:bodyPr wrap="square">
            <a:spAutoFit/>
          </a:bodyPr>
          <a:lstStyle/>
          <a:p>
            <a:r>
              <a:rPr lang="en-US" sz="1600" b="1" dirty="0">
                <a:solidFill>
                  <a:srgbClr val="0099FF"/>
                </a:solidFill>
                <a:latin typeface="Century Gothic" panose="020B0502020202020204" pitchFamily="34" charset="0"/>
              </a:rPr>
              <a:t>A. Alternata mold</a:t>
            </a:r>
          </a:p>
          <a:p>
            <a:r>
              <a:rPr lang="en-US" sz="1600" b="1" dirty="0">
                <a:solidFill>
                  <a:srgbClr val="0099FF"/>
                </a:solidFill>
                <a:latin typeface="Century Gothic" panose="020B0502020202020204" pitchFamily="34" charset="0"/>
              </a:rPr>
              <a:t>C. Parapsilosis yeast</a:t>
            </a:r>
          </a:p>
          <a:p>
            <a:r>
              <a:rPr lang="en-US" sz="1600" b="1" i="1" dirty="0">
                <a:solidFill>
                  <a:srgbClr val="00B050"/>
                </a:solidFill>
                <a:latin typeface="Century Gothic" panose="020B0502020202020204" pitchFamily="34" charset="0"/>
              </a:rPr>
              <a:t>M. </a:t>
            </a:r>
            <a:r>
              <a:rPr lang="en-US" sz="1600" b="1" i="1" dirty="0" err="1">
                <a:solidFill>
                  <a:srgbClr val="00B050"/>
                </a:solidFill>
                <a:latin typeface="Century Gothic" panose="020B0502020202020204" pitchFamily="34" charset="0"/>
              </a:rPr>
              <a:t>petrolearium</a:t>
            </a:r>
            <a:endParaRPr lang="en-US" sz="1600" b="1" i="1" dirty="0">
              <a:solidFill>
                <a:srgbClr val="00B050"/>
              </a:solidFill>
              <a:latin typeface="Century Gothic" panose="020B0502020202020204" pitchFamily="34" charset="0"/>
            </a:endParaRPr>
          </a:p>
          <a:p>
            <a:r>
              <a:rPr lang="en-US" sz="1600" b="1" i="1" dirty="0">
                <a:solidFill>
                  <a:srgbClr val="00B050"/>
                </a:solidFill>
                <a:latin typeface="Century Gothic" panose="020B0502020202020204" pitchFamily="34" charset="0"/>
              </a:rPr>
              <a:t>M. </a:t>
            </a:r>
            <a:r>
              <a:rPr lang="en-US" sz="1600" b="1" i="1" dirty="0" err="1">
                <a:solidFill>
                  <a:srgbClr val="00B050"/>
                </a:solidFill>
                <a:latin typeface="Century Gothic" panose="020B0502020202020204" pitchFamily="34" charset="0"/>
              </a:rPr>
              <a:t>invictum</a:t>
            </a:r>
            <a:endParaRPr lang="en-US" sz="1600" b="1" i="1" dirty="0">
              <a:solidFill>
                <a:srgbClr val="00B050"/>
              </a:solidFill>
              <a:latin typeface="Century Gothic" panose="020B0502020202020204" pitchFamily="34" charset="0"/>
            </a:endParaRPr>
          </a:p>
          <a:p>
            <a:r>
              <a:rPr lang="en-US" sz="1600" b="1" i="1" dirty="0">
                <a:solidFill>
                  <a:srgbClr val="00B050"/>
                </a:solidFill>
                <a:latin typeface="Century Gothic" panose="020B0502020202020204" pitchFamily="34" charset="0"/>
              </a:rPr>
              <a:t>S. desiccabilis </a:t>
            </a:r>
          </a:p>
          <a:p>
            <a:r>
              <a:rPr lang="en-US" sz="1600" b="1" i="1" dirty="0">
                <a:solidFill>
                  <a:srgbClr val="00B050"/>
                </a:solidFill>
                <a:latin typeface="Century Gothic" panose="020B0502020202020204" pitchFamily="34" charset="0"/>
              </a:rPr>
              <a:t>S. maltophilia</a:t>
            </a:r>
          </a:p>
        </p:txBody>
      </p:sp>
      <p:sp>
        <p:nvSpPr>
          <p:cNvPr id="100" name="TextBox 99">
            <a:extLst>
              <a:ext uri="{FF2B5EF4-FFF2-40B4-BE49-F238E27FC236}">
                <a16:creationId xmlns:a16="http://schemas.microsoft.com/office/drawing/2014/main" id="{5E09E78F-9532-D13C-A6DB-CF9925B81993}"/>
              </a:ext>
            </a:extLst>
          </p:cNvPr>
          <p:cNvSpPr txBox="1"/>
          <p:nvPr/>
        </p:nvSpPr>
        <p:spPr>
          <a:xfrm>
            <a:off x="35681032" y="9594347"/>
            <a:ext cx="4098421" cy="707886"/>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Mold and yeast: </a:t>
            </a:r>
            <a:r>
              <a:rPr lang="en-US" sz="2000" b="1" dirty="0" err="1">
                <a:solidFill>
                  <a:srgbClr val="00CBF0"/>
                </a:solidFill>
                <a:latin typeface="Century Gothic" panose="020B0502020202020204" pitchFamily="34" charset="0"/>
              </a:rPr>
              <a:t>Uvitex</a:t>
            </a:r>
            <a:r>
              <a:rPr lang="en-US" sz="2000" b="1" dirty="0">
                <a:solidFill>
                  <a:srgbClr val="00CBF0"/>
                </a:solidFill>
                <a:latin typeface="Century Gothic" panose="020B0502020202020204" pitchFamily="34" charset="0"/>
              </a:rPr>
              <a:t> 2B    </a:t>
            </a:r>
            <a:r>
              <a:rPr lang="en-US" sz="2000" b="1" dirty="0">
                <a:solidFill>
                  <a:schemeClr val="bg1"/>
                </a:solidFill>
                <a:latin typeface="Century Gothic" panose="020B0502020202020204" pitchFamily="34" charset="0"/>
              </a:rPr>
              <a:t>Bacteria: </a:t>
            </a:r>
            <a:r>
              <a:rPr lang="en-US" sz="2000" b="1" dirty="0">
                <a:solidFill>
                  <a:srgbClr val="00B050"/>
                </a:solidFill>
                <a:latin typeface="Century Gothic" panose="020B0502020202020204" pitchFamily="34" charset="0"/>
              </a:rPr>
              <a:t>Live</a:t>
            </a:r>
            <a:r>
              <a:rPr lang="en-US" sz="2000" b="1" dirty="0">
                <a:solidFill>
                  <a:schemeClr val="bg1"/>
                </a:solidFill>
                <a:latin typeface="Century Gothic" panose="020B0502020202020204" pitchFamily="34" charset="0"/>
              </a:rPr>
              <a:t>/</a:t>
            </a:r>
            <a:r>
              <a:rPr lang="en-US" sz="2000" b="1" dirty="0">
                <a:solidFill>
                  <a:srgbClr val="FF0000"/>
                </a:solidFill>
                <a:latin typeface="Century Gothic" panose="020B0502020202020204" pitchFamily="34" charset="0"/>
              </a:rPr>
              <a:t>Dead</a:t>
            </a:r>
            <a:r>
              <a:rPr lang="en-US" sz="2000" b="1" dirty="0">
                <a:solidFill>
                  <a:schemeClr val="bg1"/>
                </a:solidFill>
                <a:latin typeface="Century Gothic" panose="020B0502020202020204" pitchFamily="34" charset="0"/>
              </a:rPr>
              <a:t> (</a:t>
            </a:r>
            <a:r>
              <a:rPr lang="en-US" sz="2000" b="1" dirty="0">
                <a:solidFill>
                  <a:srgbClr val="00B050"/>
                </a:solidFill>
                <a:latin typeface="Century Gothic" panose="020B0502020202020204" pitchFamily="34" charset="0"/>
              </a:rPr>
              <a:t>SYTO9</a:t>
            </a:r>
            <a:r>
              <a:rPr lang="en-US" sz="2000" b="1" dirty="0">
                <a:solidFill>
                  <a:schemeClr val="bg1"/>
                </a:solidFill>
                <a:latin typeface="Century Gothic" panose="020B0502020202020204" pitchFamily="34" charset="0"/>
              </a:rPr>
              <a:t>+</a:t>
            </a:r>
            <a:r>
              <a:rPr lang="en-US" sz="2000" b="1" dirty="0">
                <a:solidFill>
                  <a:srgbClr val="FF0000"/>
                </a:solidFill>
                <a:latin typeface="Century Gothic" panose="020B0502020202020204" pitchFamily="34" charset="0"/>
              </a:rPr>
              <a:t>PI</a:t>
            </a:r>
            <a:r>
              <a:rPr lang="en-US" sz="2000" b="1" dirty="0">
                <a:solidFill>
                  <a:schemeClr val="bg1"/>
                </a:solidFill>
                <a:latin typeface="Century Gothic" panose="020B0502020202020204" pitchFamily="34" charset="0"/>
              </a:rPr>
              <a:t>)</a:t>
            </a:r>
          </a:p>
        </p:txBody>
      </p:sp>
      <p:cxnSp>
        <p:nvCxnSpPr>
          <p:cNvPr id="102" name="Straight Arrow Connector 101">
            <a:extLst>
              <a:ext uri="{FF2B5EF4-FFF2-40B4-BE49-F238E27FC236}">
                <a16:creationId xmlns:a16="http://schemas.microsoft.com/office/drawing/2014/main" id="{AEFA0637-D4F5-6CD8-1B5E-13AB51F538BD}"/>
              </a:ext>
            </a:extLst>
          </p:cNvPr>
          <p:cNvCxnSpPr/>
          <p:nvPr/>
        </p:nvCxnSpPr>
        <p:spPr>
          <a:xfrm>
            <a:off x="34519397" y="12167477"/>
            <a:ext cx="1208385"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7CF00245-B3D9-C449-C0C1-25E1F7CED781}"/>
              </a:ext>
            </a:extLst>
          </p:cNvPr>
          <p:cNvCxnSpPr>
            <a:cxnSpLocks/>
          </p:cNvCxnSpPr>
          <p:nvPr/>
        </p:nvCxnSpPr>
        <p:spPr>
          <a:xfrm flipH="1">
            <a:off x="33909793" y="13872301"/>
            <a:ext cx="1451246"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13" name="Group 112">
            <a:extLst>
              <a:ext uri="{FF2B5EF4-FFF2-40B4-BE49-F238E27FC236}">
                <a16:creationId xmlns:a16="http://schemas.microsoft.com/office/drawing/2014/main" id="{298FC137-E4C9-B8B8-7CCF-7D52FE78F71C}"/>
              </a:ext>
            </a:extLst>
          </p:cNvPr>
          <p:cNvGrpSpPr/>
          <p:nvPr/>
        </p:nvGrpSpPr>
        <p:grpSpPr>
          <a:xfrm>
            <a:off x="19320000" y="27741814"/>
            <a:ext cx="3492615" cy="2423772"/>
            <a:chOff x="18490294" y="27726580"/>
            <a:chExt cx="3492615" cy="2423772"/>
          </a:xfrm>
        </p:grpSpPr>
        <p:pic>
          <p:nvPicPr>
            <p:cNvPr id="106" name="Picture 105">
              <a:extLst>
                <a:ext uri="{FF2B5EF4-FFF2-40B4-BE49-F238E27FC236}">
                  <a16:creationId xmlns:a16="http://schemas.microsoft.com/office/drawing/2014/main" id="{27841FEE-B8B4-45ED-9EB4-9A67FBA9C518}"/>
                </a:ext>
              </a:extLst>
            </p:cNvPr>
            <p:cNvPicPr>
              <a:picLocks noChangeAspect="1"/>
            </p:cNvPicPr>
            <p:nvPr/>
          </p:nvPicPr>
          <p:blipFill>
            <a:blip r:embed="rId42"/>
            <a:srcRect r="43056"/>
            <a:stretch>
              <a:fillRect/>
            </a:stretch>
          </p:blipFill>
          <p:spPr>
            <a:xfrm>
              <a:off x="18490294" y="27726580"/>
              <a:ext cx="1367023" cy="2343477"/>
            </a:xfrm>
            <a:prstGeom prst="rect">
              <a:avLst/>
            </a:prstGeom>
          </p:spPr>
        </p:pic>
        <p:pic>
          <p:nvPicPr>
            <p:cNvPr id="110" name="Picture 109">
              <a:extLst>
                <a:ext uri="{FF2B5EF4-FFF2-40B4-BE49-F238E27FC236}">
                  <a16:creationId xmlns:a16="http://schemas.microsoft.com/office/drawing/2014/main" id="{15D82155-CF8B-47C7-C277-B37388411ED6}"/>
                </a:ext>
              </a:extLst>
            </p:cNvPr>
            <p:cNvPicPr>
              <a:picLocks noChangeAspect="1"/>
            </p:cNvPicPr>
            <p:nvPr/>
          </p:nvPicPr>
          <p:blipFill>
            <a:blip r:embed="rId43"/>
            <a:stretch>
              <a:fillRect/>
            </a:stretch>
          </p:blipFill>
          <p:spPr>
            <a:xfrm>
              <a:off x="19868064" y="27759243"/>
              <a:ext cx="2114845" cy="2391109"/>
            </a:xfrm>
            <a:prstGeom prst="rect">
              <a:avLst/>
            </a:prstGeom>
          </p:spPr>
        </p:pic>
      </p:grpSp>
      <p:sp>
        <p:nvSpPr>
          <p:cNvPr id="114" name="TextBox 113">
            <a:extLst>
              <a:ext uri="{FF2B5EF4-FFF2-40B4-BE49-F238E27FC236}">
                <a16:creationId xmlns:a16="http://schemas.microsoft.com/office/drawing/2014/main" id="{ECCE784E-5C3F-BF60-17D3-BF3F36C0214B}"/>
              </a:ext>
            </a:extLst>
          </p:cNvPr>
          <p:cNvSpPr txBox="1"/>
          <p:nvPr/>
        </p:nvSpPr>
        <p:spPr>
          <a:xfrm rot="16200000">
            <a:off x="16459244" y="28899564"/>
            <a:ext cx="813043"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E. coli</a:t>
            </a:r>
          </a:p>
        </p:txBody>
      </p:sp>
      <p:sp>
        <p:nvSpPr>
          <p:cNvPr id="115" name="TextBox 114">
            <a:extLst>
              <a:ext uri="{FF2B5EF4-FFF2-40B4-BE49-F238E27FC236}">
                <a16:creationId xmlns:a16="http://schemas.microsoft.com/office/drawing/2014/main" id="{1BB17669-C26B-11B0-BB5C-FD40758C5558}"/>
              </a:ext>
            </a:extLst>
          </p:cNvPr>
          <p:cNvSpPr txBox="1"/>
          <p:nvPr/>
        </p:nvSpPr>
        <p:spPr>
          <a:xfrm rot="16200000">
            <a:off x="17821493" y="28741791"/>
            <a:ext cx="2210862" cy="646331"/>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Salmonella enterica</a:t>
            </a:r>
          </a:p>
          <a:p>
            <a:pPr algn="ct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Typhimurium</a:t>
            </a:r>
            <a:endParaRPr lang="en-US" i="1" dirty="0">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823425C0-6756-ADDA-230B-0F4361492002}"/>
              </a:ext>
            </a:extLst>
          </p:cNvPr>
          <p:cNvSpPr txBox="1"/>
          <p:nvPr/>
        </p:nvSpPr>
        <p:spPr>
          <a:xfrm>
            <a:off x="30862405" y="27435474"/>
            <a:ext cx="1812867" cy="1200329"/>
          </a:xfrm>
          <a:prstGeom prst="rect">
            <a:avLst/>
          </a:prstGeom>
          <a:solidFill>
            <a:schemeClr val="tx1"/>
          </a:solidFill>
        </p:spPr>
        <p:txBody>
          <a:bodyPr wrap="square">
            <a:spAutoFit/>
          </a:bodyPr>
          <a:lstStyle/>
          <a:p>
            <a:pPr algn="ctr"/>
            <a:r>
              <a:rPr lang="en-US" dirty="0">
                <a:solidFill>
                  <a:schemeClr val="accent5">
                    <a:lumMod val="60000"/>
                    <a:lumOff val="40000"/>
                  </a:schemeClr>
                </a:solidFill>
              </a:rPr>
              <a:t>Mold and yeast: </a:t>
            </a:r>
          </a:p>
          <a:p>
            <a:pPr algn="ctr"/>
            <a:r>
              <a:rPr lang="en-US" dirty="0" err="1">
                <a:solidFill>
                  <a:schemeClr val="accent5">
                    <a:lumMod val="60000"/>
                    <a:lumOff val="40000"/>
                  </a:schemeClr>
                </a:solidFill>
              </a:rPr>
              <a:t>Uvitex</a:t>
            </a:r>
            <a:r>
              <a:rPr lang="en-US" dirty="0">
                <a:solidFill>
                  <a:schemeClr val="accent5">
                    <a:lumMod val="60000"/>
                    <a:lumOff val="40000"/>
                  </a:schemeClr>
                </a:solidFill>
              </a:rPr>
              <a:t> 2B</a:t>
            </a:r>
          </a:p>
          <a:p>
            <a:pPr algn="ctr"/>
            <a:r>
              <a:rPr lang="en-US" dirty="0">
                <a:solidFill>
                  <a:srgbClr val="00B0F0"/>
                </a:solidFill>
              </a:rPr>
              <a:t>Bacteria: </a:t>
            </a:r>
          </a:p>
          <a:p>
            <a:pPr algn="ctr"/>
            <a:r>
              <a:rPr lang="en-US" dirty="0">
                <a:solidFill>
                  <a:srgbClr val="00B0F0"/>
                </a:solidFill>
              </a:rPr>
              <a:t>SYTO9</a:t>
            </a:r>
          </a:p>
        </p:txBody>
      </p:sp>
      <p:sp>
        <p:nvSpPr>
          <p:cNvPr id="119" name="TextBox 118">
            <a:extLst>
              <a:ext uri="{FF2B5EF4-FFF2-40B4-BE49-F238E27FC236}">
                <a16:creationId xmlns:a16="http://schemas.microsoft.com/office/drawing/2014/main" id="{30C877A5-F1DC-D8E9-77D6-4A74D50E9C81}"/>
              </a:ext>
            </a:extLst>
          </p:cNvPr>
          <p:cNvSpPr txBox="1"/>
          <p:nvPr/>
        </p:nvSpPr>
        <p:spPr>
          <a:xfrm>
            <a:off x="28067473" y="26818612"/>
            <a:ext cx="5589864" cy="646331"/>
          </a:xfrm>
          <a:prstGeom prst="rect">
            <a:avLst/>
          </a:prstGeom>
          <a:noFill/>
        </p:spPr>
        <p:txBody>
          <a:bodyPr wrap="square">
            <a:spAutoFit/>
          </a:bodyPr>
          <a:lstStyle/>
          <a:p>
            <a:pPr algn="ctr"/>
            <a:r>
              <a:rPr lang="en-US" dirty="0">
                <a:solidFill>
                  <a:schemeClr val="bg1"/>
                </a:solidFill>
                <a:latin typeface="Century Gothic" panose="020B0502020202020204" pitchFamily="34" charset="0"/>
              </a:rPr>
              <a:t>Yeast=round Molds=rods </a:t>
            </a:r>
          </a:p>
          <a:p>
            <a:pPr algn="ctr"/>
            <a:r>
              <a:rPr lang="en-US" dirty="0">
                <a:solidFill>
                  <a:schemeClr val="bg1"/>
                </a:solidFill>
                <a:latin typeface="Century Gothic" panose="020B0502020202020204" pitchFamily="34" charset="0"/>
              </a:rPr>
              <a:t>Bacteria mix of cocci (round) and rods (bacilli) </a:t>
            </a:r>
            <a:endParaRPr lang="en-US" dirty="0">
              <a:solidFill>
                <a:schemeClr val="bg1"/>
              </a:solidFill>
            </a:endParaRPr>
          </a:p>
        </p:txBody>
      </p:sp>
      <p:sp>
        <p:nvSpPr>
          <p:cNvPr id="122" name="TextBox 121">
            <a:extLst>
              <a:ext uri="{FF2B5EF4-FFF2-40B4-BE49-F238E27FC236}">
                <a16:creationId xmlns:a16="http://schemas.microsoft.com/office/drawing/2014/main" id="{79285BCE-2D33-3402-BC5E-0E1308535A60}"/>
              </a:ext>
            </a:extLst>
          </p:cNvPr>
          <p:cNvSpPr txBox="1"/>
          <p:nvPr/>
        </p:nvSpPr>
        <p:spPr>
          <a:xfrm>
            <a:off x="21420787" y="26302375"/>
            <a:ext cx="1584075" cy="1200329"/>
          </a:xfrm>
          <a:prstGeom prst="rect">
            <a:avLst/>
          </a:prstGeom>
          <a:noFill/>
        </p:spPr>
        <p:txBody>
          <a:bodyPr wrap="square" rtlCol="0">
            <a:spAutoFit/>
          </a:bodyPr>
          <a:lstStyle/>
          <a:p>
            <a:pPr algn="ctr"/>
            <a:r>
              <a:rPr lang="en-US" dirty="0">
                <a:latin typeface="Century Gothic" panose="020B0502020202020204" pitchFamily="34" charset="0"/>
              </a:rPr>
              <a:t>T</a:t>
            </a:r>
            <a:r>
              <a:rPr lang="en-US" dirty="0"/>
              <a:t>ü</a:t>
            </a:r>
            <a:r>
              <a:rPr lang="en-US" dirty="0">
                <a:latin typeface="Century Gothic" panose="020B0502020202020204" pitchFamily="34" charset="0"/>
              </a:rPr>
              <a:t>kel Laboratory Temple University</a:t>
            </a:r>
          </a:p>
        </p:txBody>
      </p:sp>
      <p:pic>
        <p:nvPicPr>
          <p:cNvPr id="1026" name="Picture 2" descr="Figure 4.">
            <a:extLst>
              <a:ext uri="{FF2B5EF4-FFF2-40B4-BE49-F238E27FC236}">
                <a16:creationId xmlns:a16="http://schemas.microsoft.com/office/drawing/2014/main" id="{2F74A0F6-F1EB-8001-E2F7-970EA37A2CCC}"/>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6215036" y="15439434"/>
            <a:ext cx="3605988" cy="419869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868C3360-36ED-3F48-D770-017718E35A29}"/>
              </a:ext>
            </a:extLst>
          </p:cNvPr>
          <p:cNvPicPr>
            <a:picLocks noChangeAspect="1"/>
          </p:cNvPicPr>
          <p:nvPr/>
        </p:nvPicPr>
        <p:blipFill>
          <a:blip r:embed="rId45"/>
          <a:stretch>
            <a:fillRect/>
          </a:stretch>
        </p:blipFill>
        <p:spPr>
          <a:xfrm>
            <a:off x="33637377" y="15515128"/>
            <a:ext cx="2562955" cy="1959446"/>
          </a:xfrm>
          <a:prstGeom prst="rect">
            <a:avLst/>
          </a:prstGeom>
        </p:spPr>
      </p:pic>
      <p:sp>
        <p:nvSpPr>
          <p:cNvPr id="126" name="TextBox 125">
            <a:extLst>
              <a:ext uri="{FF2B5EF4-FFF2-40B4-BE49-F238E27FC236}">
                <a16:creationId xmlns:a16="http://schemas.microsoft.com/office/drawing/2014/main" id="{D0275C9D-2788-116F-FD86-4DE75954117D}"/>
              </a:ext>
            </a:extLst>
          </p:cNvPr>
          <p:cNvSpPr txBox="1"/>
          <p:nvPr/>
        </p:nvSpPr>
        <p:spPr>
          <a:xfrm>
            <a:off x="33314770" y="17515204"/>
            <a:ext cx="3031990" cy="2000548"/>
          </a:xfrm>
          <a:prstGeom prst="rect">
            <a:avLst/>
          </a:prstGeom>
          <a:noFill/>
        </p:spPr>
        <p:txBody>
          <a:bodyPr wrap="square" rtlCol="0">
            <a:spAutoFit/>
          </a:bodyPr>
          <a:lstStyle/>
          <a:p>
            <a:pPr algn="ctr"/>
            <a:r>
              <a:rPr lang="en-US" sz="1600" u="sng" dirty="0">
                <a:latin typeface="Century Gothic" panose="020B0502020202020204" pitchFamily="34" charset="0"/>
              </a:rPr>
              <a:t>Germ-free mouse colonization model</a:t>
            </a:r>
          </a:p>
          <a:p>
            <a:pPr algn="ctr"/>
            <a:r>
              <a:rPr lang="en-US" sz="1600" i="1" dirty="0">
                <a:latin typeface="Century Gothic" panose="020B0502020202020204" pitchFamily="34" charset="0"/>
              </a:rPr>
              <a:t>E. faecalis</a:t>
            </a:r>
            <a:r>
              <a:rPr lang="en-US" sz="1600" dirty="0">
                <a:latin typeface="Century Gothic" panose="020B0502020202020204" pitchFamily="34" charset="0"/>
              </a:rPr>
              <a:t> OG1RF (Cyan)</a:t>
            </a:r>
          </a:p>
          <a:p>
            <a:pPr algn="ctr"/>
            <a:r>
              <a:rPr lang="en-US" sz="1600" dirty="0">
                <a:latin typeface="Century Gothic" panose="020B0502020202020204" pitchFamily="34" charset="0"/>
              </a:rPr>
              <a:t>Polysaccharides(Red, WGA)</a:t>
            </a:r>
          </a:p>
          <a:p>
            <a:pPr algn="ctr"/>
            <a:r>
              <a:rPr lang="en-US" sz="1600" dirty="0">
                <a:latin typeface="Century Gothic" panose="020B0502020202020204" pitchFamily="34" charset="0"/>
              </a:rPr>
              <a:t>GI epithelium (Autofluorescence Green)</a:t>
            </a:r>
          </a:p>
          <a:p>
            <a:pPr algn="ctr"/>
            <a:r>
              <a:rPr lang="en-US" sz="1400" dirty="0">
                <a:latin typeface="Century Gothic" panose="020B0502020202020204" pitchFamily="34" charset="0"/>
              </a:rPr>
              <a:t>Dunny Laboratory. Virulence. 2017 PMID: 27562711</a:t>
            </a:r>
            <a:endParaRPr lang="en-US" sz="1100" dirty="0">
              <a:latin typeface="Century Gothic" panose="020B0502020202020204" pitchFamily="34" charset="0"/>
            </a:endParaRPr>
          </a:p>
        </p:txBody>
      </p:sp>
      <p:sp>
        <p:nvSpPr>
          <p:cNvPr id="127" name="TextBox 126">
            <a:extLst>
              <a:ext uri="{FF2B5EF4-FFF2-40B4-BE49-F238E27FC236}">
                <a16:creationId xmlns:a16="http://schemas.microsoft.com/office/drawing/2014/main" id="{5465F664-B2B9-8461-CDFD-CDA1A1B2D678}"/>
              </a:ext>
            </a:extLst>
          </p:cNvPr>
          <p:cNvSpPr txBox="1"/>
          <p:nvPr/>
        </p:nvSpPr>
        <p:spPr>
          <a:xfrm>
            <a:off x="35222469" y="17116921"/>
            <a:ext cx="1050343" cy="307777"/>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20 </a:t>
            </a:r>
            <a:r>
              <a:rPr lang="en-US" sz="1400" b="1" dirty="0">
                <a:solidFill>
                  <a:schemeClr val="bg1"/>
                </a:solidFill>
                <a:latin typeface="Symbol" panose="05050102010706020507" pitchFamily="18" charset="2"/>
              </a:rPr>
              <a:t>m</a:t>
            </a:r>
            <a:r>
              <a:rPr lang="en-US" sz="1400" b="1" dirty="0">
                <a:solidFill>
                  <a:schemeClr val="bg1"/>
                </a:solidFill>
                <a:latin typeface="Century Gothic" panose="020B0502020202020204" pitchFamily="34" charset="0"/>
              </a:rPr>
              <a:t>m</a:t>
            </a:r>
          </a:p>
        </p:txBody>
      </p:sp>
      <p:sp>
        <p:nvSpPr>
          <p:cNvPr id="1027" name="TextBox 1026">
            <a:extLst>
              <a:ext uri="{FF2B5EF4-FFF2-40B4-BE49-F238E27FC236}">
                <a16:creationId xmlns:a16="http://schemas.microsoft.com/office/drawing/2014/main" id="{CA166598-3B0A-F434-2F07-72157D4238EB}"/>
              </a:ext>
            </a:extLst>
          </p:cNvPr>
          <p:cNvSpPr txBox="1"/>
          <p:nvPr/>
        </p:nvSpPr>
        <p:spPr>
          <a:xfrm>
            <a:off x="30362762" y="9619932"/>
            <a:ext cx="4760828" cy="830997"/>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Multi-kingdom </a:t>
            </a:r>
          </a:p>
          <a:p>
            <a:pPr algn="ctr"/>
            <a:r>
              <a:rPr lang="en-US" sz="2400" b="1" dirty="0">
                <a:solidFill>
                  <a:schemeClr val="bg1"/>
                </a:solidFill>
                <a:latin typeface="Century Gothic" panose="020B0502020202020204" pitchFamily="34" charset="0"/>
              </a:rPr>
              <a:t>Laboratory Models</a:t>
            </a:r>
          </a:p>
        </p:txBody>
      </p:sp>
      <p:pic>
        <p:nvPicPr>
          <p:cNvPr id="1028" name="Picture 4" descr="About - Center for Biofilm Engineering | Montana State University">
            <a:extLst>
              <a:ext uri="{FF2B5EF4-FFF2-40B4-BE49-F238E27FC236}">
                <a16:creationId xmlns:a16="http://schemas.microsoft.com/office/drawing/2014/main" id="{2B17F89A-A8AB-FDA2-8410-78544D7BB44B}"/>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325209" y="650467"/>
            <a:ext cx="4186742" cy="4304758"/>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6BA1C9A6-560C-F25A-F147-67F6E413302C}"/>
              </a:ext>
            </a:extLst>
          </p:cNvPr>
          <p:cNvSpPr/>
          <p:nvPr/>
        </p:nvSpPr>
        <p:spPr>
          <a:xfrm>
            <a:off x="23378969" y="14437212"/>
            <a:ext cx="16792191" cy="901955"/>
          </a:xfrm>
          <a:prstGeom prst="rect">
            <a:avLst/>
          </a:prstGeom>
          <a:solidFill>
            <a:srgbClr val="A000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Century Gothic" panose="020B0502020202020204" pitchFamily="34" charset="0"/>
              </a:rPr>
              <a:t>Scaling Across Large Areas</a:t>
            </a:r>
            <a:endParaRPr lang="en-US" sz="4800" dirty="0">
              <a:solidFill>
                <a:schemeClr val="bg1"/>
              </a:solidFill>
            </a:endParaRPr>
          </a:p>
        </p:txBody>
      </p:sp>
      <p:sp>
        <p:nvSpPr>
          <p:cNvPr id="12" name="TextBox 11">
            <a:extLst>
              <a:ext uri="{FF2B5EF4-FFF2-40B4-BE49-F238E27FC236}">
                <a16:creationId xmlns:a16="http://schemas.microsoft.com/office/drawing/2014/main" id="{428D0656-BE3B-94E5-7CDA-855BB693CD87}"/>
              </a:ext>
            </a:extLst>
          </p:cNvPr>
          <p:cNvSpPr txBox="1"/>
          <p:nvPr/>
        </p:nvSpPr>
        <p:spPr>
          <a:xfrm>
            <a:off x="9100295" y="3269324"/>
            <a:ext cx="23317202" cy="1015663"/>
          </a:xfrm>
          <a:prstGeom prst="rect">
            <a:avLst/>
          </a:prstGeom>
          <a:noFill/>
        </p:spPr>
        <p:txBody>
          <a:bodyPr wrap="square" rtlCol="0">
            <a:spAutoFit/>
          </a:bodyPr>
          <a:lstStyle/>
          <a:p>
            <a:r>
              <a:rPr lang="en-US" sz="6000" dirty="0">
                <a:latin typeface="Century Gothic" panose="020B0502020202020204" pitchFamily="34" charset="0"/>
              </a:rPr>
              <a:t>Bettina Buttaro</a:t>
            </a:r>
            <a:r>
              <a:rPr lang="en-US" sz="6000" baseline="30000" dirty="0">
                <a:latin typeface="Century Gothic" panose="020B0502020202020204" pitchFamily="34" charset="0"/>
              </a:rPr>
              <a:t>1 </a:t>
            </a:r>
            <a:r>
              <a:rPr lang="en-US" sz="6000" dirty="0">
                <a:latin typeface="Century Gothic" panose="020B0502020202020204" pitchFamily="34" charset="0"/>
              </a:rPr>
              <a:t>, Heidi Smith</a:t>
            </a:r>
            <a:r>
              <a:rPr lang="en-US" sz="6000" baseline="30000" dirty="0">
                <a:latin typeface="Century Gothic" panose="020B0502020202020204" pitchFamily="34" charset="0"/>
              </a:rPr>
              <a:t>2</a:t>
            </a:r>
            <a:r>
              <a:rPr lang="en-US" sz="6000" dirty="0">
                <a:latin typeface="Century Gothic" panose="020B0502020202020204" pitchFamily="34" charset="0"/>
              </a:rPr>
              <a:t>, Al Parker</a:t>
            </a:r>
            <a:r>
              <a:rPr lang="en-US" sz="6000" baseline="30000" dirty="0">
                <a:latin typeface="Century Gothic" panose="020B0502020202020204" pitchFamily="34" charset="0"/>
              </a:rPr>
              <a:t>2,3 </a:t>
            </a:r>
            <a:r>
              <a:rPr lang="en-US" sz="6000" dirty="0">
                <a:latin typeface="Century Gothic" panose="020B0502020202020204" pitchFamily="34" charset="0"/>
              </a:rPr>
              <a:t>and Joseph Picone</a:t>
            </a:r>
            <a:r>
              <a:rPr lang="en-US" sz="6000" baseline="30000" dirty="0">
                <a:latin typeface="Century Gothic" panose="020B0502020202020204" pitchFamily="34" charset="0"/>
              </a:rPr>
              <a:t>4</a:t>
            </a:r>
            <a:endParaRPr lang="en-US" sz="6000" dirty="0">
              <a:latin typeface="Century Gothic" panose="020B0502020202020204" pitchFamily="34" charset="0"/>
            </a:endParaRPr>
          </a:p>
        </p:txBody>
      </p:sp>
      <p:sp>
        <p:nvSpPr>
          <p:cNvPr id="17" name="TextBox 16">
            <a:extLst>
              <a:ext uri="{FF2B5EF4-FFF2-40B4-BE49-F238E27FC236}">
                <a16:creationId xmlns:a16="http://schemas.microsoft.com/office/drawing/2014/main" id="{B4B00996-A0CA-EA0A-FDA8-188195FDAD58}"/>
              </a:ext>
            </a:extLst>
          </p:cNvPr>
          <p:cNvSpPr txBox="1"/>
          <p:nvPr/>
        </p:nvSpPr>
        <p:spPr>
          <a:xfrm>
            <a:off x="7086600" y="4370195"/>
            <a:ext cx="27534176" cy="1200329"/>
          </a:xfrm>
          <a:prstGeom prst="rect">
            <a:avLst/>
          </a:prstGeom>
          <a:noFill/>
        </p:spPr>
        <p:txBody>
          <a:bodyPr wrap="square" rtlCol="0">
            <a:spAutoFit/>
          </a:bodyPr>
          <a:lstStyle/>
          <a:p>
            <a:pPr algn="ctr"/>
            <a:r>
              <a:rPr lang="en-US" sz="3600" dirty="0">
                <a:latin typeface="Century Gothic" panose="020B0502020202020204" pitchFamily="34" charset="0"/>
                <a:ea typeface="ＭＳ Ｐゴシック"/>
                <a:cs typeface="Calibri"/>
              </a:rPr>
              <a:t>       </a:t>
            </a:r>
            <a:r>
              <a:rPr lang="en-US" sz="3600" baseline="30000" dirty="0">
                <a:latin typeface="Century Gothic" panose="020B0502020202020204" pitchFamily="34" charset="0"/>
                <a:ea typeface="ＭＳ Ｐゴシック"/>
                <a:cs typeface="Calibri"/>
              </a:rPr>
              <a:t>1 </a:t>
            </a:r>
            <a:r>
              <a:rPr lang="en-US" sz="3600" dirty="0">
                <a:latin typeface="Century Gothic" panose="020B0502020202020204" pitchFamily="34" charset="0"/>
                <a:ea typeface="ＭＳ Ｐゴシック"/>
                <a:cs typeface="Calibri"/>
              </a:rPr>
              <a:t>Lewis Katz School of Medicine, Temple University; </a:t>
            </a:r>
            <a:r>
              <a:rPr lang="en-US" sz="3600" baseline="30000" dirty="0">
                <a:latin typeface="Century Gothic" panose="020B0502020202020204" pitchFamily="34" charset="0"/>
                <a:ea typeface="ＭＳ Ｐゴシック"/>
                <a:cs typeface="Calibri"/>
              </a:rPr>
              <a:t>2 </a:t>
            </a:r>
            <a:r>
              <a:rPr lang="en-US" sz="3600" dirty="0">
                <a:latin typeface="Century Gothic" panose="020B0502020202020204" pitchFamily="34" charset="0"/>
                <a:ea typeface="ＭＳ Ｐゴシック"/>
                <a:cs typeface="Calibri"/>
              </a:rPr>
              <a:t>Center for Biofilm Engineering, MSU;</a:t>
            </a:r>
          </a:p>
          <a:p>
            <a:pPr algn="ctr"/>
            <a:r>
              <a:rPr lang="en-US" sz="3600" dirty="0">
                <a:latin typeface="Century Gothic" panose="020B0502020202020204" pitchFamily="34" charset="0"/>
                <a:ea typeface="ＭＳ Ｐゴシック"/>
                <a:cs typeface="Calibri"/>
              </a:rPr>
              <a:t> </a:t>
            </a:r>
            <a:r>
              <a:rPr lang="en-US" sz="3600" baseline="30000" dirty="0">
                <a:latin typeface="Century Gothic" panose="020B0502020202020204" pitchFamily="34" charset="0"/>
                <a:ea typeface="ＭＳ Ｐゴシック"/>
                <a:cs typeface="Calibri"/>
              </a:rPr>
              <a:t>3</a:t>
            </a:r>
            <a:r>
              <a:rPr lang="en-US" sz="3600" dirty="0">
                <a:latin typeface="Century Gothic" panose="020B0502020202020204" pitchFamily="34" charset="0"/>
                <a:ea typeface="ＭＳ Ｐゴシック"/>
                <a:cs typeface="Calibri"/>
              </a:rPr>
              <a:t> Department of Mathematical Sciences, MSU; </a:t>
            </a:r>
            <a:r>
              <a:rPr lang="en-US" sz="3600" baseline="30000" dirty="0">
                <a:latin typeface="Century Gothic" panose="020B0502020202020204" pitchFamily="34" charset="0"/>
                <a:ea typeface="ＭＳ Ｐゴシック"/>
                <a:cs typeface="Calibri"/>
              </a:rPr>
              <a:t>4 </a:t>
            </a:r>
            <a:r>
              <a:rPr lang="en-US" sz="3600" dirty="0">
                <a:latin typeface="Century Gothic" panose="020B0502020202020204" pitchFamily="34" charset="0"/>
                <a:ea typeface="ＭＳ Ｐゴシック"/>
                <a:cs typeface="Calibri"/>
              </a:rPr>
              <a:t>College of Engineering, Temple University</a:t>
            </a:r>
            <a:endParaRPr lang="en-US" sz="3600" dirty="0">
              <a:latin typeface="Century Gothic" panose="020B0502020202020204" pitchFamily="34" charset="0"/>
            </a:endParaRPr>
          </a:p>
        </p:txBody>
      </p:sp>
      <p:sp>
        <p:nvSpPr>
          <p:cNvPr id="5" name="TextBox 4">
            <a:extLst>
              <a:ext uri="{FF2B5EF4-FFF2-40B4-BE49-F238E27FC236}">
                <a16:creationId xmlns:a16="http://schemas.microsoft.com/office/drawing/2014/main" id="{41521AD0-DEE7-929A-94CB-97B96841A244}"/>
              </a:ext>
            </a:extLst>
          </p:cNvPr>
          <p:cNvSpPr txBox="1"/>
          <p:nvPr/>
        </p:nvSpPr>
        <p:spPr>
          <a:xfrm>
            <a:off x="1484829" y="15484206"/>
            <a:ext cx="3706059" cy="584775"/>
          </a:xfrm>
          <a:prstGeom prst="rect">
            <a:avLst/>
          </a:prstGeom>
          <a:noFill/>
        </p:spPr>
        <p:txBody>
          <a:bodyPr wrap="square" rtlCol="0">
            <a:spAutoFit/>
          </a:bodyPr>
          <a:lstStyle/>
          <a:p>
            <a:r>
              <a:rPr lang="en-US" sz="3200" b="1" dirty="0">
                <a:latin typeface="Century Gothic" panose="020B0502020202020204" pitchFamily="34" charset="0"/>
              </a:rPr>
              <a:t>Subaerial Biofilms</a:t>
            </a:r>
          </a:p>
        </p:txBody>
      </p:sp>
      <p:cxnSp>
        <p:nvCxnSpPr>
          <p:cNvPr id="8" name="Straight Connector 7">
            <a:extLst>
              <a:ext uri="{FF2B5EF4-FFF2-40B4-BE49-F238E27FC236}">
                <a16:creationId xmlns:a16="http://schemas.microsoft.com/office/drawing/2014/main" id="{9ECF9B42-EB3A-9C6F-37A4-AAAE5C83E25F}"/>
              </a:ext>
            </a:extLst>
          </p:cNvPr>
          <p:cNvCxnSpPr>
            <a:cxnSpLocks/>
          </p:cNvCxnSpPr>
          <p:nvPr/>
        </p:nvCxnSpPr>
        <p:spPr>
          <a:xfrm>
            <a:off x="10341611" y="6509451"/>
            <a:ext cx="0" cy="79298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5680FBC-3DDF-07D4-592A-0A504888DB78}"/>
              </a:ext>
            </a:extLst>
          </p:cNvPr>
          <p:cNvSpPr txBox="1"/>
          <p:nvPr/>
        </p:nvSpPr>
        <p:spPr>
          <a:xfrm>
            <a:off x="33396176" y="14035996"/>
            <a:ext cx="2743040" cy="369332"/>
          </a:xfrm>
          <a:prstGeom prst="rect">
            <a:avLst/>
          </a:prstGeom>
          <a:noFill/>
        </p:spPr>
        <p:txBody>
          <a:bodyPr wrap="square">
            <a:spAutoFit/>
          </a:bodyPr>
          <a:lstStyle/>
          <a:p>
            <a:pPr algn="ctr"/>
            <a:r>
              <a:rPr lang="en-US" b="1" dirty="0">
                <a:solidFill>
                  <a:schemeClr val="bg1"/>
                </a:solidFill>
                <a:latin typeface="Century Gothic" panose="020B0502020202020204" pitchFamily="34" charset="0"/>
              </a:rPr>
              <a:t>Ghazal Vahidi, PhD</a:t>
            </a:r>
            <a:endParaRPr lang="en-US" b="1" i="1"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2ADEDDA9-469A-083F-A54B-FE8E046F956B}"/>
              </a:ext>
            </a:extLst>
          </p:cNvPr>
          <p:cNvSpPr txBox="1"/>
          <p:nvPr/>
        </p:nvSpPr>
        <p:spPr>
          <a:xfrm>
            <a:off x="27826493" y="30730354"/>
            <a:ext cx="2743040" cy="369332"/>
          </a:xfrm>
          <a:prstGeom prst="rect">
            <a:avLst/>
          </a:prstGeom>
          <a:noFill/>
        </p:spPr>
        <p:txBody>
          <a:bodyPr wrap="square">
            <a:spAutoFit/>
          </a:bodyPr>
          <a:lstStyle/>
          <a:p>
            <a:pPr algn="ctr"/>
            <a:r>
              <a:rPr lang="en-US" b="1" dirty="0">
                <a:solidFill>
                  <a:schemeClr val="bg1"/>
                </a:solidFill>
                <a:latin typeface="Century Gothic" panose="020B0502020202020204" pitchFamily="34" charset="0"/>
              </a:rPr>
              <a:t>Ghazal Vahidi, PhD</a:t>
            </a:r>
            <a:endParaRPr lang="en-US" b="1"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38684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6787</TotalTime>
  <Words>1114</Words>
  <Application>Microsoft Office PowerPoint</Application>
  <PresentationFormat>Custom</PresentationFormat>
  <Paragraphs>143</Paragraphs>
  <Slides>1</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9" baseType="lpstr">
      <vt:lpstr>Aptos</vt:lpstr>
      <vt:lpstr>Aptos Display</vt:lpstr>
      <vt:lpstr>Arial</vt:lpstr>
      <vt:lpstr>BlinkMacSystemFont</vt:lpstr>
      <vt:lpstr>Century Gothic</vt:lpstr>
      <vt:lpstr>Symbol</vt:lpstr>
      <vt:lpstr>Office Theme</vt:lpstr>
      <vt:lpstr>Prism 10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Bettina Buttaro</dc:creator>
  <cp:lastModifiedBy>Bettina Buttaro</cp:lastModifiedBy>
  <cp:revision>2</cp:revision>
  <dcterms:created xsi:type="dcterms:W3CDTF">2025-07-01T13:38:44Z</dcterms:created>
  <dcterms:modified xsi:type="dcterms:W3CDTF">2025-07-08T00:21:06Z</dcterms:modified>
</cp:coreProperties>
</file>