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36576000" cy="27432000"/>
  <p:notesSz cx="6858000" cy="9144000"/>
  <p:defaultTextStyle>
    <a:defPPr>
      <a:defRPr lang="en-US"/>
    </a:defPPr>
    <a:lvl1pPr marL="0" algn="l" defTabSz="3072077" rtl="0" eaLnBrk="1" latinLnBrk="0" hangingPunct="1">
      <a:defRPr sz="6047" kern="1200">
        <a:solidFill>
          <a:schemeClr val="tx1"/>
        </a:solidFill>
        <a:latin typeface="+mn-lt"/>
        <a:ea typeface="+mn-ea"/>
        <a:cs typeface="+mn-cs"/>
      </a:defRPr>
    </a:lvl1pPr>
    <a:lvl2pPr marL="1536038" algn="l" defTabSz="3072077" rtl="0" eaLnBrk="1" latinLnBrk="0" hangingPunct="1">
      <a:defRPr sz="6047" kern="1200">
        <a:solidFill>
          <a:schemeClr val="tx1"/>
        </a:solidFill>
        <a:latin typeface="+mn-lt"/>
        <a:ea typeface="+mn-ea"/>
        <a:cs typeface="+mn-cs"/>
      </a:defRPr>
    </a:lvl2pPr>
    <a:lvl3pPr marL="3072077" algn="l" defTabSz="3072077" rtl="0" eaLnBrk="1" latinLnBrk="0" hangingPunct="1">
      <a:defRPr sz="6047" kern="1200">
        <a:solidFill>
          <a:schemeClr val="tx1"/>
        </a:solidFill>
        <a:latin typeface="+mn-lt"/>
        <a:ea typeface="+mn-ea"/>
        <a:cs typeface="+mn-cs"/>
      </a:defRPr>
    </a:lvl3pPr>
    <a:lvl4pPr marL="4608115" algn="l" defTabSz="3072077" rtl="0" eaLnBrk="1" latinLnBrk="0" hangingPunct="1">
      <a:defRPr sz="6047" kern="1200">
        <a:solidFill>
          <a:schemeClr val="tx1"/>
        </a:solidFill>
        <a:latin typeface="+mn-lt"/>
        <a:ea typeface="+mn-ea"/>
        <a:cs typeface="+mn-cs"/>
      </a:defRPr>
    </a:lvl4pPr>
    <a:lvl5pPr marL="6144154" algn="l" defTabSz="3072077" rtl="0" eaLnBrk="1" latinLnBrk="0" hangingPunct="1">
      <a:defRPr sz="6047" kern="1200">
        <a:solidFill>
          <a:schemeClr val="tx1"/>
        </a:solidFill>
        <a:latin typeface="+mn-lt"/>
        <a:ea typeface="+mn-ea"/>
        <a:cs typeface="+mn-cs"/>
      </a:defRPr>
    </a:lvl5pPr>
    <a:lvl6pPr marL="7680192" algn="l" defTabSz="3072077" rtl="0" eaLnBrk="1" latinLnBrk="0" hangingPunct="1">
      <a:defRPr sz="6047" kern="1200">
        <a:solidFill>
          <a:schemeClr val="tx1"/>
        </a:solidFill>
        <a:latin typeface="+mn-lt"/>
        <a:ea typeface="+mn-ea"/>
        <a:cs typeface="+mn-cs"/>
      </a:defRPr>
    </a:lvl6pPr>
    <a:lvl7pPr marL="9216230" algn="l" defTabSz="3072077" rtl="0" eaLnBrk="1" latinLnBrk="0" hangingPunct="1">
      <a:defRPr sz="6047" kern="1200">
        <a:solidFill>
          <a:schemeClr val="tx1"/>
        </a:solidFill>
        <a:latin typeface="+mn-lt"/>
        <a:ea typeface="+mn-ea"/>
        <a:cs typeface="+mn-cs"/>
      </a:defRPr>
    </a:lvl7pPr>
    <a:lvl8pPr marL="10752269" algn="l" defTabSz="3072077" rtl="0" eaLnBrk="1" latinLnBrk="0" hangingPunct="1">
      <a:defRPr sz="6047" kern="1200">
        <a:solidFill>
          <a:schemeClr val="tx1"/>
        </a:solidFill>
        <a:latin typeface="+mn-lt"/>
        <a:ea typeface="+mn-ea"/>
        <a:cs typeface="+mn-cs"/>
      </a:defRPr>
    </a:lvl8pPr>
    <a:lvl9pPr marL="12288307" algn="l" defTabSz="3072077" rtl="0" eaLnBrk="1" latinLnBrk="0" hangingPunct="1">
      <a:defRPr sz="604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016" userDrawn="1">
          <p15:clr>
            <a:srgbClr val="A4A3A4"/>
          </p15:clr>
        </p15:guide>
        <p15:guide id="2" pos="274" userDrawn="1">
          <p15:clr>
            <a:srgbClr val="A4A3A4"/>
          </p15:clr>
        </p15:guide>
        <p15:guide id="3" pos="11620" userDrawn="1">
          <p15:clr>
            <a:srgbClr val="A4A3A4"/>
          </p15:clr>
        </p15:guide>
        <p15:guide id="4" pos="22776" userDrawn="1">
          <p15:clr>
            <a:srgbClr val="A4A3A4"/>
          </p15:clr>
        </p15:guide>
        <p15:guide id="5" pos="199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 initials="M"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85"/>
    <a:srgbClr val="B30738"/>
    <a:srgbClr val="9A2B33"/>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29" autoAdjust="0"/>
    <p:restoredTop sz="94851" autoAdjust="0"/>
  </p:normalViewPr>
  <p:slideViewPr>
    <p:cSldViewPr snapToGrid="0">
      <p:cViewPr>
        <p:scale>
          <a:sx n="46" d="100"/>
          <a:sy n="46" d="100"/>
        </p:scale>
        <p:origin x="144" y="-1280"/>
      </p:cViewPr>
      <p:guideLst>
        <p:guide orient="horz" pos="17016"/>
        <p:guide pos="274"/>
        <p:guide pos="11620"/>
        <p:guide pos="22776"/>
        <p:guide pos="19968"/>
      </p:guideLst>
    </p:cSldViewPr>
  </p:slideViewPr>
  <p:notesTextViewPr>
    <p:cViewPr>
      <p:scale>
        <a:sx n="1" d="1"/>
        <a:sy n="1" d="1"/>
      </p:scale>
      <p:origin x="0" y="0"/>
    </p:cViewPr>
  </p:notesText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77275B-EEFF-4120-B8CB-6C04AC8D2B24}" type="datetimeFigureOut">
              <a:rPr lang="en-US" smtClean="0"/>
              <a:t>1/13/26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98D4A-D07E-4626-A9DE-9C06E88D4384}" type="slidenum">
              <a:rPr lang="en-US" smtClean="0"/>
              <a:t>‹#›</a:t>
            </a:fld>
            <a:endParaRPr lang="en-US"/>
          </a:p>
        </p:txBody>
      </p:sp>
    </p:spTree>
    <p:extLst>
      <p:ext uri="{BB962C8B-B14F-4D97-AF65-F5344CB8AC3E}">
        <p14:creationId xmlns:p14="http://schemas.microsoft.com/office/powerpoint/2010/main" val="3446888191"/>
      </p:ext>
    </p:extLst>
  </p:cSld>
  <p:clrMap bg1="lt1" tx1="dk1" bg2="lt2" tx2="dk2" accent1="accent1" accent2="accent2" accent3="accent3" accent4="accent4" accent5="accent5" accent6="accent6" hlink="hlink" folHlink="folHlink"/>
  <p:notesStyle>
    <a:lvl1pPr marL="0" algn="l" defTabSz="711129" rtl="0" eaLnBrk="1" latinLnBrk="0" hangingPunct="1">
      <a:defRPr sz="933" kern="1200">
        <a:solidFill>
          <a:schemeClr val="tx1"/>
        </a:solidFill>
        <a:latin typeface="+mn-lt"/>
        <a:ea typeface="+mn-ea"/>
        <a:cs typeface="+mn-cs"/>
      </a:defRPr>
    </a:lvl1pPr>
    <a:lvl2pPr marL="355564" algn="l" defTabSz="711129" rtl="0" eaLnBrk="1" latinLnBrk="0" hangingPunct="1">
      <a:defRPr sz="933" kern="1200">
        <a:solidFill>
          <a:schemeClr val="tx1"/>
        </a:solidFill>
        <a:latin typeface="+mn-lt"/>
        <a:ea typeface="+mn-ea"/>
        <a:cs typeface="+mn-cs"/>
      </a:defRPr>
    </a:lvl2pPr>
    <a:lvl3pPr marL="711129" algn="l" defTabSz="711129" rtl="0" eaLnBrk="1" latinLnBrk="0" hangingPunct="1">
      <a:defRPr sz="933" kern="1200">
        <a:solidFill>
          <a:schemeClr val="tx1"/>
        </a:solidFill>
        <a:latin typeface="+mn-lt"/>
        <a:ea typeface="+mn-ea"/>
        <a:cs typeface="+mn-cs"/>
      </a:defRPr>
    </a:lvl3pPr>
    <a:lvl4pPr marL="1066693" algn="l" defTabSz="711129" rtl="0" eaLnBrk="1" latinLnBrk="0" hangingPunct="1">
      <a:defRPr sz="933" kern="1200">
        <a:solidFill>
          <a:schemeClr val="tx1"/>
        </a:solidFill>
        <a:latin typeface="+mn-lt"/>
        <a:ea typeface="+mn-ea"/>
        <a:cs typeface="+mn-cs"/>
      </a:defRPr>
    </a:lvl4pPr>
    <a:lvl5pPr marL="1422258" algn="l" defTabSz="711129" rtl="0" eaLnBrk="1" latinLnBrk="0" hangingPunct="1">
      <a:defRPr sz="933" kern="1200">
        <a:solidFill>
          <a:schemeClr val="tx1"/>
        </a:solidFill>
        <a:latin typeface="+mn-lt"/>
        <a:ea typeface="+mn-ea"/>
        <a:cs typeface="+mn-cs"/>
      </a:defRPr>
    </a:lvl5pPr>
    <a:lvl6pPr marL="1777822" algn="l" defTabSz="711129" rtl="0" eaLnBrk="1" latinLnBrk="0" hangingPunct="1">
      <a:defRPr sz="933" kern="1200">
        <a:solidFill>
          <a:schemeClr val="tx1"/>
        </a:solidFill>
        <a:latin typeface="+mn-lt"/>
        <a:ea typeface="+mn-ea"/>
        <a:cs typeface="+mn-cs"/>
      </a:defRPr>
    </a:lvl6pPr>
    <a:lvl7pPr marL="2133387" algn="l" defTabSz="711129" rtl="0" eaLnBrk="1" latinLnBrk="0" hangingPunct="1">
      <a:defRPr sz="933" kern="1200">
        <a:solidFill>
          <a:schemeClr val="tx1"/>
        </a:solidFill>
        <a:latin typeface="+mn-lt"/>
        <a:ea typeface="+mn-ea"/>
        <a:cs typeface="+mn-cs"/>
      </a:defRPr>
    </a:lvl7pPr>
    <a:lvl8pPr marL="2488951" algn="l" defTabSz="711129" rtl="0" eaLnBrk="1" latinLnBrk="0" hangingPunct="1">
      <a:defRPr sz="933" kern="1200">
        <a:solidFill>
          <a:schemeClr val="tx1"/>
        </a:solidFill>
        <a:latin typeface="+mn-lt"/>
        <a:ea typeface="+mn-ea"/>
        <a:cs typeface="+mn-cs"/>
      </a:defRPr>
    </a:lvl8pPr>
    <a:lvl9pPr marL="2844516" algn="l" defTabSz="711129" rtl="0" eaLnBrk="1" latinLnBrk="0" hangingPunct="1">
      <a:defRPr sz="93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098D4A-D07E-4626-A9DE-9C06E88D4384}" type="slidenum">
              <a:rPr lang="en-US" smtClean="0"/>
              <a:t>1</a:t>
            </a:fld>
            <a:endParaRPr lang="en-US"/>
          </a:p>
        </p:txBody>
      </p:sp>
    </p:spTree>
    <p:extLst>
      <p:ext uri="{BB962C8B-B14F-4D97-AF65-F5344CB8AC3E}">
        <p14:creationId xmlns:p14="http://schemas.microsoft.com/office/powerpoint/2010/main" val="1155116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489453"/>
            <a:ext cx="31089600" cy="9550400"/>
          </a:xfrm>
        </p:spPr>
        <p:txBody>
          <a:bodyPr anchor="b"/>
          <a:lstStyle>
            <a:lvl1pPr algn="ctr">
              <a:defRPr sz="23998"/>
            </a:lvl1pPr>
          </a:lstStyle>
          <a:p>
            <a:r>
              <a:rPr lang="en-US"/>
              <a:t>Click to edit Master title style</a:t>
            </a:r>
            <a:endParaRPr lang="en-US" dirty="0"/>
          </a:p>
        </p:txBody>
      </p:sp>
      <p:sp>
        <p:nvSpPr>
          <p:cNvPr id="3" name="Subtitle 2"/>
          <p:cNvSpPr>
            <a:spLocks noGrp="1"/>
          </p:cNvSpPr>
          <p:nvPr>
            <p:ph type="subTitle" idx="1"/>
          </p:nvPr>
        </p:nvSpPr>
        <p:spPr>
          <a:xfrm>
            <a:off x="4572000" y="14408152"/>
            <a:ext cx="27432000" cy="6623048"/>
          </a:xfrm>
        </p:spPr>
        <p:txBody>
          <a:bodyPr/>
          <a:lstStyle>
            <a:lvl1pPr marL="0" indent="0" algn="ctr">
              <a:buNone/>
              <a:defRPr sz="9600"/>
            </a:lvl1pPr>
            <a:lvl2pPr marL="1828709" indent="0" algn="ctr">
              <a:buNone/>
              <a:defRPr sz="8000"/>
            </a:lvl2pPr>
            <a:lvl3pPr marL="3657418" indent="0" algn="ctr">
              <a:buNone/>
              <a:defRPr sz="7200"/>
            </a:lvl3pPr>
            <a:lvl4pPr marL="5486126" indent="0" algn="ctr">
              <a:buNone/>
              <a:defRPr sz="6400"/>
            </a:lvl4pPr>
            <a:lvl5pPr marL="7314834" indent="0" algn="ctr">
              <a:buNone/>
              <a:defRPr sz="6400"/>
            </a:lvl5pPr>
            <a:lvl6pPr marL="9143542" indent="0" algn="ctr">
              <a:buNone/>
              <a:defRPr sz="6400"/>
            </a:lvl6pPr>
            <a:lvl7pPr marL="10972252" indent="0" algn="ctr">
              <a:buNone/>
              <a:defRPr sz="6400"/>
            </a:lvl7pPr>
            <a:lvl8pPr marL="12800960" indent="0" algn="ctr">
              <a:buNone/>
              <a:defRPr sz="6400"/>
            </a:lvl8pPr>
            <a:lvl9pPr marL="14629669" indent="0" algn="ctr">
              <a:buNone/>
              <a:defRPr sz="6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D1C93A3-B0EC-45CA-8EE9-8D805B615558}" type="datetimeFigureOut">
              <a:rPr lang="en-US" smtClean="0"/>
              <a:t>1/13/26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2830772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1C93A3-B0EC-45CA-8EE9-8D805B615558}" type="datetimeFigureOut">
              <a:rPr lang="en-US" smtClean="0"/>
              <a:t>1/13/26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891106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3" y="1460502"/>
            <a:ext cx="7886700" cy="2324735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514603" y="1460502"/>
            <a:ext cx="23202900" cy="232473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1C93A3-B0EC-45CA-8EE9-8D805B615558}" type="datetimeFigureOut">
              <a:rPr lang="en-US" smtClean="0"/>
              <a:t>1/13/26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1134507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1C93A3-B0EC-45CA-8EE9-8D805B615558}" type="datetimeFigureOut">
              <a:rPr lang="en-US" smtClean="0"/>
              <a:t>1/13/26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525887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6838959"/>
            <a:ext cx="31546800" cy="11410948"/>
          </a:xfrm>
        </p:spPr>
        <p:txBody>
          <a:bodyPr anchor="b"/>
          <a:lstStyle>
            <a:lvl1pPr>
              <a:defRPr sz="23998"/>
            </a:lvl1pPr>
          </a:lstStyle>
          <a:p>
            <a:r>
              <a:rPr lang="en-US"/>
              <a:t>Click to edit Master title style</a:t>
            </a:r>
            <a:endParaRPr lang="en-US" dirty="0"/>
          </a:p>
        </p:txBody>
      </p:sp>
      <p:sp>
        <p:nvSpPr>
          <p:cNvPr id="3" name="Text Placeholder 2"/>
          <p:cNvSpPr>
            <a:spLocks noGrp="1"/>
          </p:cNvSpPr>
          <p:nvPr>
            <p:ph type="body" idx="1"/>
          </p:nvPr>
        </p:nvSpPr>
        <p:spPr>
          <a:xfrm>
            <a:off x="2495552" y="18357858"/>
            <a:ext cx="31546800" cy="6000748"/>
          </a:xfrm>
        </p:spPr>
        <p:txBody>
          <a:bodyPr/>
          <a:lstStyle>
            <a:lvl1pPr marL="0" indent="0">
              <a:buNone/>
              <a:defRPr sz="9600">
                <a:solidFill>
                  <a:schemeClr val="tx1"/>
                </a:solidFill>
              </a:defRPr>
            </a:lvl1pPr>
            <a:lvl2pPr marL="1828709" indent="0">
              <a:buNone/>
              <a:defRPr sz="8000">
                <a:solidFill>
                  <a:schemeClr val="tx1">
                    <a:tint val="75000"/>
                  </a:schemeClr>
                </a:solidFill>
              </a:defRPr>
            </a:lvl2pPr>
            <a:lvl3pPr marL="3657418" indent="0">
              <a:buNone/>
              <a:defRPr sz="7200">
                <a:solidFill>
                  <a:schemeClr val="tx1">
                    <a:tint val="75000"/>
                  </a:schemeClr>
                </a:solidFill>
              </a:defRPr>
            </a:lvl3pPr>
            <a:lvl4pPr marL="5486126" indent="0">
              <a:buNone/>
              <a:defRPr sz="6400">
                <a:solidFill>
                  <a:schemeClr val="tx1">
                    <a:tint val="75000"/>
                  </a:schemeClr>
                </a:solidFill>
              </a:defRPr>
            </a:lvl4pPr>
            <a:lvl5pPr marL="7314834" indent="0">
              <a:buNone/>
              <a:defRPr sz="6400">
                <a:solidFill>
                  <a:schemeClr val="tx1">
                    <a:tint val="75000"/>
                  </a:schemeClr>
                </a:solidFill>
              </a:defRPr>
            </a:lvl5pPr>
            <a:lvl6pPr marL="9143542" indent="0">
              <a:buNone/>
              <a:defRPr sz="6400">
                <a:solidFill>
                  <a:schemeClr val="tx1">
                    <a:tint val="75000"/>
                  </a:schemeClr>
                </a:solidFill>
              </a:defRPr>
            </a:lvl6pPr>
            <a:lvl7pPr marL="10972252" indent="0">
              <a:buNone/>
              <a:defRPr sz="6400">
                <a:solidFill>
                  <a:schemeClr val="tx1">
                    <a:tint val="75000"/>
                  </a:schemeClr>
                </a:solidFill>
              </a:defRPr>
            </a:lvl7pPr>
            <a:lvl8pPr marL="12800960" indent="0">
              <a:buNone/>
              <a:defRPr sz="6400">
                <a:solidFill>
                  <a:schemeClr val="tx1">
                    <a:tint val="75000"/>
                  </a:schemeClr>
                </a:solidFill>
              </a:defRPr>
            </a:lvl8pPr>
            <a:lvl9pPr marL="14629669" indent="0">
              <a:buNone/>
              <a:defRPr sz="6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1C93A3-B0EC-45CA-8EE9-8D805B615558}" type="datetimeFigureOut">
              <a:rPr lang="en-US" smtClean="0"/>
              <a:t>1/13/26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1760707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14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8516600" y="7302500"/>
            <a:ext cx="15544800" cy="17405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1C93A3-B0EC-45CA-8EE9-8D805B615558}" type="datetimeFigureOut">
              <a:rPr lang="en-US" smtClean="0"/>
              <a:t>1/13/26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2888012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460507"/>
            <a:ext cx="31546800" cy="530225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519368" y="6724653"/>
            <a:ext cx="15473360" cy="3295648"/>
          </a:xfrm>
        </p:spPr>
        <p:txBody>
          <a:bodyPr anchor="b"/>
          <a:lstStyle>
            <a:lvl1pPr marL="0" indent="0">
              <a:buNone/>
              <a:defRPr sz="9600" b="1"/>
            </a:lvl1pPr>
            <a:lvl2pPr marL="1828709" indent="0">
              <a:buNone/>
              <a:defRPr sz="8000" b="1"/>
            </a:lvl2pPr>
            <a:lvl3pPr marL="3657418" indent="0">
              <a:buNone/>
              <a:defRPr sz="7200" b="1"/>
            </a:lvl3pPr>
            <a:lvl4pPr marL="5486126" indent="0">
              <a:buNone/>
              <a:defRPr sz="6400" b="1"/>
            </a:lvl4pPr>
            <a:lvl5pPr marL="7314834" indent="0">
              <a:buNone/>
              <a:defRPr sz="6400" b="1"/>
            </a:lvl5pPr>
            <a:lvl6pPr marL="9143542" indent="0">
              <a:buNone/>
              <a:defRPr sz="6400" b="1"/>
            </a:lvl6pPr>
            <a:lvl7pPr marL="10972252" indent="0">
              <a:buNone/>
              <a:defRPr sz="6400" b="1"/>
            </a:lvl7pPr>
            <a:lvl8pPr marL="12800960" indent="0">
              <a:buNone/>
              <a:defRPr sz="6400" b="1"/>
            </a:lvl8pPr>
            <a:lvl9pPr marL="14629669" indent="0">
              <a:buNone/>
              <a:defRPr sz="6400" b="1"/>
            </a:lvl9pPr>
          </a:lstStyle>
          <a:p>
            <a:pPr lvl="0"/>
            <a:r>
              <a:rPr lang="en-US"/>
              <a:t>Click to edit Master text styles</a:t>
            </a:r>
          </a:p>
        </p:txBody>
      </p:sp>
      <p:sp>
        <p:nvSpPr>
          <p:cNvPr id="4" name="Content Placeholder 3"/>
          <p:cNvSpPr>
            <a:spLocks noGrp="1"/>
          </p:cNvSpPr>
          <p:nvPr>
            <p:ph sz="half" idx="2"/>
          </p:nvPr>
        </p:nvSpPr>
        <p:spPr>
          <a:xfrm>
            <a:off x="2519368" y="10020300"/>
            <a:ext cx="15473360"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8516603" y="6724653"/>
            <a:ext cx="15549564" cy="3295648"/>
          </a:xfrm>
        </p:spPr>
        <p:txBody>
          <a:bodyPr anchor="b"/>
          <a:lstStyle>
            <a:lvl1pPr marL="0" indent="0">
              <a:buNone/>
              <a:defRPr sz="9600" b="1"/>
            </a:lvl1pPr>
            <a:lvl2pPr marL="1828709" indent="0">
              <a:buNone/>
              <a:defRPr sz="8000" b="1"/>
            </a:lvl2pPr>
            <a:lvl3pPr marL="3657418" indent="0">
              <a:buNone/>
              <a:defRPr sz="7200" b="1"/>
            </a:lvl3pPr>
            <a:lvl4pPr marL="5486126" indent="0">
              <a:buNone/>
              <a:defRPr sz="6400" b="1"/>
            </a:lvl4pPr>
            <a:lvl5pPr marL="7314834" indent="0">
              <a:buNone/>
              <a:defRPr sz="6400" b="1"/>
            </a:lvl5pPr>
            <a:lvl6pPr marL="9143542" indent="0">
              <a:buNone/>
              <a:defRPr sz="6400" b="1"/>
            </a:lvl6pPr>
            <a:lvl7pPr marL="10972252" indent="0">
              <a:buNone/>
              <a:defRPr sz="6400" b="1"/>
            </a:lvl7pPr>
            <a:lvl8pPr marL="12800960" indent="0">
              <a:buNone/>
              <a:defRPr sz="6400" b="1"/>
            </a:lvl8pPr>
            <a:lvl9pPr marL="14629669"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8516603" y="10020300"/>
            <a:ext cx="15549564" cy="14738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1C93A3-B0EC-45CA-8EE9-8D805B615558}" type="datetimeFigureOut">
              <a:rPr lang="en-US" smtClean="0"/>
              <a:t>1/13/26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214123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1C93A3-B0EC-45CA-8EE9-8D805B615558}" type="datetimeFigureOut">
              <a:rPr lang="en-US" smtClean="0"/>
              <a:t>1/13/26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3923777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1C93A3-B0EC-45CA-8EE9-8D805B615558}" type="datetimeFigureOut">
              <a:rPr lang="en-US" smtClean="0"/>
              <a:t>1/13/26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1145807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en-US"/>
              <a:t>Click to edit Master title style</a:t>
            </a:r>
            <a:endParaRPr lang="en-US" dirty="0"/>
          </a:p>
        </p:txBody>
      </p:sp>
      <p:sp>
        <p:nvSpPr>
          <p:cNvPr id="3" name="Content Placeholder 2"/>
          <p:cNvSpPr>
            <a:spLocks noGrp="1"/>
          </p:cNvSpPr>
          <p:nvPr>
            <p:ph idx="1"/>
          </p:nvPr>
        </p:nvSpPr>
        <p:spPr>
          <a:xfrm>
            <a:off x="15549564" y="3949708"/>
            <a:ext cx="18516600" cy="19494500"/>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709" indent="0">
              <a:buNone/>
              <a:defRPr sz="5600"/>
            </a:lvl2pPr>
            <a:lvl3pPr marL="3657418" indent="0">
              <a:buNone/>
              <a:defRPr sz="4800"/>
            </a:lvl3pPr>
            <a:lvl4pPr marL="5486126" indent="0">
              <a:buNone/>
              <a:defRPr sz="4000"/>
            </a:lvl4pPr>
            <a:lvl5pPr marL="7314834" indent="0">
              <a:buNone/>
              <a:defRPr sz="4000"/>
            </a:lvl5pPr>
            <a:lvl6pPr marL="9143542" indent="0">
              <a:buNone/>
              <a:defRPr sz="4000"/>
            </a:lvl6pPr>
            <a:lvl7pPr marL="10972252" indent="0">
              <a:buNone/>
              <a:defRPr sz="4000"/>
            </a:lvl7pPr>
            <a:lvl8pPr marL="12800960" indent="0">
              <a:buNone/>
              <a:defRPr sz="4000"/>
            </a:lvl8pPr>
            <a:lvl9pPr marL="14629669"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AD1C93A3-B0EC-45CA-8EE9-8D805B615558}" type="datetimeFigureOut">
              <a:rPr lang="en-US" smtClean="0"/>
              <a:t>1/13/26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1350300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828800"/>
            <a:ext cx="11796712" cy="6400800"/>
          </a:xfrm>
        </p:spPr>
        <p:txBody>
          <a:bodyPr anchor="b"/>
          <a:lstStyle>
            <a:lvl1pPr>
              <a:defRPr sz="1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5549564" y="3949708"/>
            <a:ext cx="18516600" cy="19494500"/>
          </a:xfrm>
        </p:spPr>
        <p:txBody>
          <a:bodyPr anchor="t"/>
          <a:lstStyle>
            <a:lvl1pPr marL="0" indent="0">
              <a:buNone/>
              <a:defRPr sz="12800"/>
            </a:lvl1pPr>
            <a:lvl2pPr marL="1828709" indent="0">
              <a:buNone/>
              <a:defRPr sz="11200"/>
            </a:lvl2pPr>
            <a:lvl3pPr marL="3657418" indent="0">
              <a:buNone/>
              <a:defRPr sz="9600"/>
            </a:lvl3pPr>
            <a:lvl4pPr marL="5486126" indent="0">
              <a:buNone/>
              <a:defRPr sz="8000"/>
            </a:lvl4pPr>
            <a:lvl5pPr marL="7314834" indent="0">
              <a:buNone/>
              <a:defRPr sz="8000"/>
            </a:lvl5pPr>
            <a:lvl6pPr marL="9143542" indent="0">
              <a:buNone/>
              <a:defRPr sz="8000"/>
            </a:lvl6pPr>
            <a:lvl7pPr marL="10972252" indent="0">
              <a:buNone/>
              <a:defRPr sz="8000"/>
            </a:lvl7pPr>
            <a:lvl8pPr marL="12800960" indent="0">
              <a:buNone/>
              <a:defRPr sz="8000"/>
            </a:lvl8pPr>
            <a:lvl9pPr marL="14629669" indent="0">
              <a:buNone/>
              <a:defRPr sz="8000"/>
            </a:lvl9pPr>
          </a:lstStyle>
          <a:p>
            <a:r>
              <a:rPr lang="en-US"/>
              <a:t>Click icon to add picture</a:t>
            </a:r>
            <a:endParaRPr lang="en-US" dirty="0"/>
          </a:p>
        </p:txBody>
      </p:sp>
      <p:sp>
        <p:nvSpPr>
          <p:cNvPr id="4" name="Text Placeholder 3"/>
          <p:cNvSpPr>
            <a:spLocks noGrp="1"/>
          </p:cNvSpPr>
          <p:nvPr>
            <p:ph type="body" sz="half" idx="2"/>
          </p:nvPr>
        </p:nvSpPr>
        <p:spPr>
          <a:xfrm>
            <a:off x="2519364" y="8229600"/>
            <a:ext cx="11796712" cy="15246352"/>
          </a:xfrm>
        </p:spPr>
        <p:txBody>
          <a:bodyPr/>
          <a:lstStyle>
            <a:lvl1pPr marL="0" indent="0">
              <a:buNone/>
              <a:defRPr sz="6400"/>
            </a:lvl1pPr>
            <a:lvl2pPr marL="1828709" indent="0">
              <a:buNone/>
              <a:defRPr sz="5600"/>
            </a:lvl2pPr>
            <a:lvl3pPr marL="3657418" indent="0">
              <a:buNone/>
              <a:defRPr sz="4800"/>
            </a:lvl3pPr>
            <a:lvl4pPr marL="5486126" indent="0">
              <a:buNone/>
              <a:defRPr sz="4000"/>
            </a:lvl4pPr>
            <a:lvl5pPr marL="7314834" indent="0">
              <a:buNone/>
              <a:defRPr sz="4000"/>
            </a:lvl5pPr>
            <a:lvl6pPr marL="9143542" indent="0">
              <a:buNone/>
              <a:defRPr sz="4000"/>
            </a:lvl6pPr>
            <a:lvl7pPr marL="10972252" indent="0">
              <a:buNone/>
              <a:defRPr sz="4000"/>
            </a:lvl7pPr>
            <a:lvl8pPr marL="12800960" indent="0">
              <a:buNone/>
              <a:defRPr sz="4000"/>
            </a:lvl8pPr>
            <a:lvl9pPr marL="14629669" indent="0">
              <a:buNone/>
              <a:defRPr sz="4000"/>
            </a:lvl9pPr>
          </a:lstStyle>
          <a:p>
            <a:pPr lvl="0"/>
            <a:r>
              <a:rPr lang="en-US"/>
              <a:t>Click to edit Master text styles</a:t>
            </a:r>
          </a:p>
        </p:txBody>
      </p:sp>
      <p:sp>
        <p:nvSpPr>
          <p:cNvPr id="5" name="Date Placeholder 4"/>
          <p:cNvSpPr>
            <a:spLocks noGrp="1"/>
          </p:cNvSpPr>
          <p:nvPr>
            <p:ph type="dt" sz="half" idx="10"/>
          </p:nvPr>
        </p:nvSpPr>
        <p:spPr/>
        <p:txBody>
          <a:bodyPr/>
          <a:lstStyle/>
          <a:p>
            <a:fld id="{AD1C93A3-B0EC-45CA-8EE9-8D805B615558}" type="datetimeFigureOut">
              <a:rPr lang="en-US" smtClean="0"/>
              <a:t>1/13/26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F42AD-0DCE-45C2-9C4E-612477E874BB}" type="slidenum">
              <a:rPr lang="en-US" smtClean="0"/>
              <a:t>‹#›</a:t>
            </a:fld>
            <a:endParaRPr lang="en-US"/>
          </a:p>
        </p:txBody>
      </p:sp>
    </p:spTree>
    <p:extLst>
      <p:ext uri="{BB962C8B-B14F-4D97-AF65-F5344CB8AC3E}">
        <p14:creationId xmlns:p14="http://schemas.microsoft.com/office/powerpoint/2010/main" val="1579379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460507"/>
            <a:ext cx="31546800" cy="530225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514600" y="7302500"/>
            <a:ext cx="31546800" cy="174053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514600" y="25425408"/>
            <a:ext cx="8229600" cy="1460500"/>
          </a:xfrm>
          <a:prstGeom prst="rect">
            <a:avLst/>
          </a:prstGeom>
        </p:spPr>
        <p:txBody>
          <a:bodyPr vert="horz" lIns="91440" tIns="45720" rIns="91440" bIns="45720" rtlCol="0" anchor="ctr"/>
          <a:lstStyle>
            <a:lvl1pPr algn="l">
              <a:defRPr sz="4800">
                <a:solidFill>
                  <a:schemeClr val="tx1">
                    <a:tint val="75000"/>
                  </a:schemeClr>
                </a:solidFill>
              </a:defRPr>
            </a:lvl1pPr>
          </a:lstStyle>
          <a:p>
            <a:fld id="{AD1C93A3-B0EC-45CA-8EE9-8D805B615558}" type="datetimeFigureOut">
              <a:rPr lang="en-US" smtClean="0"/>
              <a:t>1/13/26</a:t>
            </a:fld>
            <a:endParaRPr lang="en-US"/>
          </a:p>
        </p:txBody>
      </p:sp>
      <p:sp>
        <p:nvSpPr>
          <p:cNvPr id="5" name="Footer Placeholder 4"/>
          <p:cNvSpPr>
            <a:spLocks noGrp="1"/>
          </p:cNvSpPr>
          <p:nvPr>
            <p:ph type="ftr" sz="quarter" idx="3"/>
          </p:nvPr>
        </p:nvSpPr>
        <p:spPr>
          <a:xfrm>
            <a:off x="12115800" y="25425408"/>
            <a:ext cx="12344400" cy="1460500"/>
          </a:xfrm>
          <a:prstGeom prst="rect">
            <a:avLst/>
          </a:prstGeom>
        </p:spPr>
        <p:txBody>
          <a:bodyPr vert="horz" lIns="91440" tIns="45720" rIns="91440" bIns="4572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5831800" y="25425408"/>
            <a:ext cx="8229600" cy="1460500"/>
          </a:xfrm>
          <a:prstGeom prst="rect">
            <a:avLst/>
          </a:prstGeom>
        </p:spPr>
        <p:txBody>
          <a:bodyPr vert="horz" lIns="91440" tIns="45720" rIns="91440" bIns="45720" rtlCol="0" anchor="ctr"/>
          <a:lstStyle>
            <a:lvl1pPr algn="r">
              <a:defRPr sz="4800">
                <a:solidFill>
                  <a:schemeClr val="tx1">
                    <a:tint val="75000"/>
                  </a:schemeClr>
                </a:solidFill>
              </a:defRPr>
            </a:lvl1pPr>
          </a:lstStyle>
          <a:p>
            <a:fld id="{918F42AD-0DCE-45C2-9C4E-612477E874BB}" type="slidenum">
              <a:rPr lang="en-US" smtClean="0"/>
              <a:t>‹#›</a:t>
            </a:fld>
            <a:endParaRPr lang="en-US"/>
          </a:p>
        </p:txBody>
      </p:sp>
    </p:spTree>
    <p:extLst>
      <p:ext uri="{BB962C8B-B14F-4D97-AF65-F5344CB8AC3E}">
        <p14:creationId xmlns:p14="http://schemas.microsoft.com/office/powerpoint/2010/main" val="3961178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657418" rtl="0" eaLnBrk="1" latinLnBrk="0" hangingPunct="1">
        <a:lnSpc>
          <a:spcPct val="90000"/>
        </a:lnSpc>
        <a:spcBef>
          <a:spcPct val="0"/>
        </a:spcBef>
        <a:buNone/>
        <a:defRPr sz="17600" kern="1200">
          <a:solidFill>
            <a:schemeClr val="tx1"/>
          </a:solidFill>
          <a:latin typeface="+mj-lt"/>
          <a:ea typeface="+mj-ea"/>
          <a:cs typeface="+mj-cs"/>
        </a:defRPr>
      </a:lvl1pPr>
    </p:titleStyle>
    <p:bodyStyle>
      <a:lvl1pPr marL="914356" indent="-914356" algn="l" defTabSz="3657418" rtl="0" eaLnBrk="1" latinLnBrk="0" hangingPunct="1">
        <a:lnSpc>
          <a:spcPct val="90000"/>
        </a:lnSpc>
        <a:spcBef>
          <a:spcPts val="4000"/>
        </a:spcBef>
        <a:buFont typeface="Arial" panose="020B0604020202020204" pitchFamily="34" charset="0"/>
        <a:buChar char="•"/>
        <a:defRPr sz="11200" kern="1200">
          <a:solidFill>
            <a:schemeClr val="tx1"/>
          </a:solidFill>
          <a:latin typeface="+mn-lt"/>
          <a:ea typeface="+mn-ea"/>
          <a:cs typeface="+mn-cs"/>
        </a:defRPr>
      </a:lvl1pPr>
      <a:lvl2pPr marL="2743063" indent="-914356" algn="l" defTabSz="3657418" rtl="0" eaLnBrk="1" latinLnBrk="0" hangingPunct="1">
        <a:lnSpc>
          <a:spcPct val="90000"/>
        </a:lnSpc>
        <a:spcBef>
          <a:spcPts val="2000"/>
        </a:spcBef>
        <a:buFont typeface="Arial" panose="020B0604020202020204" pitchFamily="34" charset="0"/>
        <a:buChar char="•"/>
        <a:defRPr sz="9600" kern="1200">
          <a:solidFill>
            <a:schemeClr val="tx1"/>
          </a:solidFill>
          <a:latin typeface="+mn-lt"/>
          <a:ea typeface="+mn-ea"/>
          <a:cs typeface="+mn-cs"/>
        </a:defRPr>
      </a:lvl2pPr>
      <a:lvl3pPr marL="4571772" indent="-914356" algn="l" defTabSz="3657418" rtl="0" eaLnBrk="1" latinLnBrk="0" hangingPunct="1">
        <a:lnSpc>
          <a:spcPct val="90000"/>
        </a:lnSpc>
        <a:spcBef>
          <a:spcPts val="2000"/>
        </a:spcBef>
        <a:buFont typeface="Arial" panose="020B0604020202020204" pitchFamily="34" charset="0"/>
        <a:buChar char="•"/>
        <a:defRPr sz="8000" kern="1200">
          <a:solidFill>
            <a:schemeClr val="tx1"/>
          </a:solidFill>
          <a:latin typeface="+mn-lt"/>
          <a:ea typeface="+mn-ea"/>
          <a:cs typeface="+mn-cs"/>
        </a:defRPr>
      </a:lvl3pPr>
      <a:lvl4pPr marL="6400480" indent="-914356" algn="l" defTabSz="3657418"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4pPr>
      <a:lvl5pPr marL="8229189" indent="-914356" algn="l" defTabSz="3657418"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5pPr>
      <a:lvl6pPr marL="10057898" indent="-914356" algn="l" defTabSz="3657418"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6pPr>
      <a:lvl7pPr marL="11886605" indent="-914356" algn="l" defTabSz="3657418"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7pPr>
      <a:lvl8pPr marL="13715314" indent="-914356" algn="l" defTabSz="3657418"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8pPr>
      <a:lvl9pPr marL="15544023" indent="-914356" algn="l" defTabSz="3657418" rtl="0" eaLnBrk="1" latinLnBrk="0" hangingPunct="1">
        <a:lnSpc>
          <a:spcPct val="90000"/>
        </a:lnSpc>
        <a:spcBef>
          <a:spcPts val="2000"/>
        </a:spcBef>
        <a:buFont typeface="Arial" panose="020B0604020202020204" pitchFamily="34" charset="0"/>
        <a:buChar char="•"/>
        <a:defRPr sz="7200" kern="1200">
          <a:solidFill>
            <a:schemeClr val="tx1"/>
          </a:solidFill>
          <a:latin typeface="+mn-lt"/>
          <a:ea typeface="+mn-ea"/>
          <a:cs typeface="+mn-cs"/>
        </a:defRPr>
      </a:lvl9pPr>
    </p:bodyStyle>
    <p:otherStyle>
      <a:defPPr>
        <a:defRPr lang="en-US"/>
      </a:defPPr>
      <a:lvl1pPr marL="0" algn="l" defTabSz="3657418" rtl="0" eaLnBrk="1" latinLnBrk="0" hangingPunct="1">
        <a:defRPr sz="7200" kern="1200">
          <a:solidFill>
            <a:schemeClr val="tx1"/>
          </a:solidFill>
          <a:latin typeface="+mn-lt"/>
          <a:ea typeface="+mn-ea"/>
          <a:cs typeface="+mn-cs"/>
        </a:defRPr>
      </a:lvl1pPr>
      <a:lvl2pPr marL="1828709" algn="l" defTabSz="3657418" rtl="0" eaLnBrk="1" latinLnBrk="0" hangingPunct="1">
        <a:defRPr sz="7200" kern="1200">
          <a:solidFill>
            <a:schemeClr val="tx1"/>
          </a:solidFill>
          <a:latin typeface="+mn-lt"/>
          <a:ea typeface="+mn-ea"/>
          <a:cs typeface="+mn-cs"/>
        </a:defRPr>
      </a:lvl2pPr>
      <a:lvl3pPr marL="3657418" algn="l" defTabSz="3657418" rtl="0" eaLnBrk="1" latinLnBrk="0" hangingPunct="1">
        <a:defRPr sz="7200" kern="1200">
          <a:solidFill>
            <a:schemeClr val="tx1"/>
          </a:solidFill>
          <a:latin typeface="+mn-lt"/>
          <a:ea typeface="+mn-ea"/>
          <a:cs typeface="+mn-cs"/>
        </a:defRPr>
      </a:lvl3pPr>
      <a:lvl4pPr marL="5486126" algn="l" defTabSz="3657418" rtl="0" eaLnBrk="1" latinLnBrk="0" hangingPunct="1">
        <a:defRPr sz="7200" kern="1200">
          <a:solidFill>
            <a:schemeClr val="tx1"/>
          </a:solidFill>
          <a:latin typeface="+mn-lt"/>
          <a:ea typeface="+mn-ea"/>
          <a:cs typeface="+mn-cs"/>
        </a:defRPr>
      </a:lvl4pPr>
      <a:lvl5pPr marL="7314834" algn="l" defTabSz="3657418" rtl="0" eaLnBrk="1" latinLnBrk="0" hangingPunct="1">
        <a:defRPr sz="7200" kern="1200">
          <a:solidFill>
            <a:schemeClr val="tx1"/>
          </a:solidFill>
          <a:latin typeface="+mn-lt"/>
          <a:ea typeface="+mn-ea"/>
          <a:cs typeface="+mn-cs"/>
        </a:defRPr>
      </a:lvl5pPr>
      <a:lvl6pPr marL="9143542" algn="l" defTabSz="3657418" rtl="0" eaLnBrk="1" latinLnBrk="0" hangingPunct="1">
        <a:defRPr sz="7200" kern="1200">
          <a:solidFill>
            <a:schemeClr val="tx1"/>
          </a:solidFill>
          <a:latin typeface="+mn-lt"/>
          <a:ea typeface="+mn-ea"/>
          <a:cs typeface="+mn-cs"/>
        </a:defRPr>
      </a:lvl6pPr>
      <a:lvl7pPr marL="10972252" algn="l" defTabSz="3657418" rtl="0" eaLnBrk="1" latinLnBrk="0" hangingPunct="1">
        <a:defRPr sz="7200" kern="1200">
          <a:solidFill>
            <a:schemeClr val="tx1"/>
          </a:solidFill>
          <a:latin typeface="+mn-lt"/>
          <a:ea typeface="+mn-ea"/>
          <a:cs typeface="+mn-cs"/>
        </a:defRPr>
      </a:lvl7pPr>
      <a:lvl8pPr marL="12800960" algn="l" defTabSz="3657418" rtl="0" eaLnBrk="1" latinLnBrk="0" hangingPunct="1">
        <a:defRPr sz="7200" kern="1200">
          <a:solidFill>
            <a:schemeClr val="tx1"/>
          </a:solidFill>
          <a:latin typeface="+mn-lt"/>
          <a:ea typeface="+mn-ea"/>
          <a:cs typeface="+mn-cs"/>
        </a:defRPr>
      </a:lvl8pPr>
      <a:lvl9pPr marL="14629669" algn="l" defTabSz="3657418"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36737" y="241821"/>
            <a:ext cx="35582065" cy="2371269"/>
          </a:xfrm>
          <a:prstGeom prst="rect">
            <a:avLst/>
          </a:prstGeom>
          <a:solidFill>
            <a:schemeClr val="bg1"/>
          </a:solidFill>
          <a:ln w="12700">
            <a:noFill/>
            <a:miter lim="800000"/>
            <a:headEnd/>
            <a:tailEnd/>
          </a:ln>
          <a:effectLst/>
        </p:spPr>
        <p:txBody>
          <a:bodyPr lIns="274320" tIns="118872" rIns="274320" bIns="118872"/>
          <a:lstStyle>
            <a:defPPr>
              <a:defRPr lang="en-US"/>
            </a:defPPr>
            <a:lvl1pPr defTabSz="695325">
              <a:spcAft>
                <a:spcPts val="1200"/>
              </a:spcAft>
              <a:tabLst>
                <a:tab pos="381000" algn="l"/>
              </a:tabLst>
              <a:defRPr sz="4000" b="1">
                <a:solidFill>
                  <a:srgbClr val="333399"/>
                </a:solidFill>
                <a:latin typeface="Arial" pitchFamily="34" charset="0"/>
                <a:cs typeface="Arial" pitchFamily="34" charset="0"/>
              </a:defRPr>
            </a:lvl1pPr>
            <a:lvl2pPr marL="1306312" lvl="1" indent="-489867">
              <a:buFont typeface="Courier New" panose="02070309020205020404" pitchFamily="49" charset="0"/>
              <a:buChar char="o"/>
              <a:defRPr sz="3200" b="1">
                <a:ln w="0"/>
                <a:latin typeface="Arial" panose="020B0604020202020204" pitchFamily="34" charset="0"/>
                <a:ea typeface="Verdana" panose="020B0604030504040204" pitchFamily="34" charset="0"/>
                <a:cs typeface="Arial" panose="020B0604020202020204" pitchFamily="34" charset="0"/>
              </a:defRPr>
            </a:lvl2pPr>
          </a:lstStyle>
          <a:p>
            <a:pPr algn="ctr"/>
            <a:r>
              <a:rPr lang="en-IN" dirty="0">
                <a:solidFill>
                  <a:srgbClr val="C00000"/>
                </a:solidFill>
              </a:rPr>
              <a:t>Fluency in Imagined Speech Decoding Using Non-Invasive Techniques: A Review </a:t>
            </a:r>
            <a:endParaRPr lang="en-US" sz="4400" dirty="0">
              <a:solidFill>
                <a:srgbClr val="C00000"/>
              </a:solidFill>
            </a:endParaRPr>
          </a:p>
          <a:p>
            <a:pPr algn="ctr"/>
            <a:r>
              <a:rPr lang="en-IN" sz="3200" dirty="0">
                <a:solidFill>
                  <a:schemeClr val="tx1"/>
                </a:solidFill>
              </a:rPr>
              <a:t>S. Shrividya</a:t>
            </a:r>
            <a:r>
              <a:rPr lang="en-IN" sz="3200" baseline="30000" dirty="0">
                <a:solidFill>
                  <a:schemeClr val="tx1"/>
                </a:solidFill>
              </a:rPr>
              <a:t>1,2</a:t>
            </a:r>
            <a:r>
              <a:rPr lang="en-IN" sz="3200" dirty="0">
                <a:solidFill>
                  <a:schemeClr val="tx1"/>
                </a:solidFill>
              </a:rPr>
              <a:t>, S. Thundiyil</a:t>
            </a:r>
            <a:r>
              <a:rPr lang="en-IN" sz="3200" baseline="30000" dirty="0">
                <a:solidFill>
                  <a:schemeClr val="tx1"/>
                </a:solidFill>
              </a:rPr>
              <a:t>1</a:t>
            </a:r>
            <a:r>
              <a:rPr lang="en-IN" sz="3200" dirty="0">
                <a:solidFill>
                  <a:schemeClr val="tx1"/>
                </a:solidFill>
              </a:rPr>
              <a:t> and J. Picone</a:t>
            </a:r>
            <a:r>
              <a:rPr lang="en-IN" sz="3200" baseline="30000" dirty="0">
                <a:solidFill>
                  <a:schemeClr val="tx1"/>
                </a:solidFill>
              </a:rPr>
              <a:t>3</a:t>
            </a:r>
            <a:endParaRPr lang="en-US" sz="3200" dirty="0">
              <a:solidFill>
                <a:schemeClr val="tx1"/>
              </a:solidFill>
            </a:endParaRPr>
          </a:p>
          <a:p>
            <a:pPr marL="360000" algn="ctr">
              <a:spcAft>
                <a:spcPts val="0"/>
              </a:spcAft>
              <a:buAutoNum type="arabicPeriod"/>
            </a:pPr>
            <a:r>
              <a:rPr lang="en-IN" sz="2000" dirty="0">
                <a:solidFill>
                  <a:schemeClr val="tx1"/>
                </a:solidFill>
              </a:rPr>
              <a:t>Computational Neuroscience and Engineering Research Lab, BMS Institute of Technology &amp; Management</a:t>
            </a:r>
            <a:endParaRPr lang="en-US" sz="2000" dirty="0">
              <a:solidFill>
                <a:schemeClr val="tx1"/>
              </a:solidFill>
            </a:endParaRPr>
          </a:p>
          <a:p>
            <a:pPr marL="360000" algn="ctr">
              <a:spcAft>
                <a:spcPts val="0"/>
              </a:spcAft>
              <a:buAutoNum type="arabicPeriod"/>
            </a:pPr>
            <a:r>
              <a:rPr lang="en-IN" sz="2000" dirty="0">
                <a:solidFill>
                  <a:schemeClr val="tx1"/>
                </a:solidFill>
              </a:rPr>
              <a:t>College of Engineering, Northeastern University</a:t>
            </a:r>
          </a:p>
          <a:p>
            <a:pPr marL="360000" algn="ctr">
              <a:spcAft>
                <a:spcPts val="0"/>
              </a:spcAft>
              <a:buAutoNum type="arabicPeriod"/>
            </a:pPr>
            <a:r>
              <a:rPr lang="en-IN" sz="2000" dirty="0">
                <a:solidFill>
                  <a:schemeClr val="tx1"/>
                </a:solidFill>
              </a:rPr>
              <a:t>Neural Engineering Data Consortium</a:t>
            </a:r>
            <a:r>
              <a:rPr lang="en-IN" sz="2000" b="0" dirty="0"/>
              <a:t>,</a:t>
            </a:r>
            <a:r>
              <a:rPr lang="en-US" sz="2000" dirty="0">
                <a:solidFill>
                  <a:schemeClr val="tx1"/>
                </a:solidFill>
              </a:rPr>
              <a:t> Temple University</a:t>
            </a:r>
          </a:p>
        </p:txBody>
      </p:sp>
      <p:sp>
        <p:nvSpPr>
          <p:cNvPr id="38" name="Text Box 7"/>
          <p:cNvSpPr txBox="1">
            <a:spLocks noChangeArrowheads="1"/>
          </p:cNvSpPr>
          <p:nvPr/>
        </p:nvSpPr>
        <p:spPr bwMode="auto">
          <a:xfrm>
            <a:off x="495296" y="3262337"/>
            <a:ext cx="11520000" cy="7596164"/>
          </a:xfrm>
          <a:prstGeom prst="rect">
            <a:avLst/>
          </a:prstGeom>
          <a:solidFill>
            <a:schemeClr val="bg1"/>
          </a:solidFill>
          <a:ln w="12700">
            <a:solidFill>
              <a:srgbClr val="BE0F34"/>
            </a:solidFill>
            <a:miter lim="800000"/>
            <a:headEnd/>
            <a:tailEnd/>
          </a:ln>
          <a:effectLst>
            <a:outerShdw blurRad="139700" dist="139700" dir="2700000" algn="tl" rotWithShape="0">
              <a:srgbClr val="BE0F34">
                <a:alpha val="40000"/>
              </a:srgbClr>
            </a:outerShdw>
          </a:effectLst>
        </p:spPr>
        <p:txBody>
          <a:bodyPr lIns="274320" tIns="118872" rIns="274320" bIns="118872"/>
          <a:lstStyle/>
          <a:p>
            <a:pPr algn="just" defTabSz="695291">
              <a:spcAft>
                <a:spcPts val="1200"/>
              </a:spcAft>
              <a:tabLst>
                <a:tab pos="380981" algn="l"/>
              </a:tabLst>
              <a:defRPr/>
            </a:pPr>
            <a:r>
              <a:rPr lang="en-US" sz="3200" b="1" dirty="0">
                <a:solidFill>
                  <a:srgbClr val="C00000"/>
                </a:solidFill>
                <a:latin typeface="Arial" panose="020B0604020202020204" pitchFamily="34" charset="0"/>
                <a:cs typeface="Arial" pitchFamily="34" charset="0"/>
              </a:rPr>
              <a:t>Abstract</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Imagined speech is the internal simulation of speaking without producing audible sound, offering a promising communication channel for individuals with severe speech impairments through brain-computer interfaces (BCIs).</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Current approaches predominantly target word or phoneme level classification using EEG, MEG, and fNIRS modalities, achieving 60-95% accuracy for small vocabularies (3-5 words) .</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Research gap: Continuous, coherent, and contextually relevant imagined speech decoding remains challenging, particularly achieving fluency.</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Review scope: This paper synthesizes 109 research articles across neurocognitive foundations, non-invasive neural modalities, signal processing methodologies, computational architectures, and fluency-specific evaluation metrics.</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Key focus: This work emphasizes fluency-specific challenges including lexical continuity, syntactic coherence, and real-time decoding constraints.</a:t>
            </a:r>
            <a:endParaRPr lang="en-US" sz="2400" b="1" dirty="0">
              <a:latin typeface="Arial" panose="020B0604020202020204" pitchFamily="34" charset="0"/>
              <a:cs typeface="Arial" pitchFamily="34" charset="0"/>
            </a:endParaRPr>
          </a:p>
        </p:txBody>
      </p:sp>
      <p:sp>
        <p:nvSpPr>
          <p:cNvPr id="40" name="TextBox 39"/>
          <p:cNvSpPr txBox="1">
            <a:spLocks/>
          </p:cNvSpPr>
          <p:nvPr/>
        </p:nvSpPr>
        <p:spPr>
          <a:xfrm>
            <a:off x="502643" y="11253633"/>
            <a:ext cx="11520000" cy="15238569"/>
          </a:xfrm>
          <a:prstGeom prst="rect">
            <a:avLst/>
          </a:prstGeom>
          <a:solidFill>
            <a:schemeClr val="bg1"/>
          </a:solidFill>
          <a:ln w="12700">
            <a:solidFill>
              <a:srgbClr val="BE0F34"/>
            </a:solidFill>
            <a:miter lim="800000"/>
            <a:headEnd/>
            <a:tailEnd/>
          </a:ln>
          <a:effectLst>
            <a:outerShdw blurRad="139700" dist="139700" dir="2700000" algn="tl" rotWithShape="0">
              <a:srgbClr val="BE0F34">
                <a:alpha val="40000"/>
              </a:srgbClr>
            </a:outerShdw>
          </a:effectLst>
        </p:spPr>
        <p:txBody>
          <a:bodyPr lIns="274320" tIns="118872" rIns="274320" bIns="118872"/>
          <a:lstStyle>
            <a:defPPr>
              <a:defRPr lang="en-US"/>
            </a:defPPr>
            <a:lvl1pPr defTabSz="695325">
              <a:spcAft>
                <a:spcPts val="1200"/>
              </a:spcAft>
              <a:tabLst>
                <a:tab pos="381000" algn="l"/>
              </a:tabLst>
              <a:defRPr sz="4000" b="1">
                <a:solidFill>
                  <a:srgbClr val="333399"/>
                </a:solidFill>
                <a:latin typeface="Arial" pitchFamily="34" charset="0"/>
                <a:cs typeface="Arial" pitchFamily="34" charset="0"/>
              </a:defRPr>
            </a:lvl1pPr>
            <a:lvl2pPr marL="1306312" lvl="1" indent="-489867">
              <a:buFont typeface="Courier New" panose="02070309020205020404" pitchFamily="49" charset="0"/>
              <a:buChar char="o"/>
              <a:defRPr sz="3200" b="1">
                <a:ln w="0"/>
                <a:solidFill>
                  <a:schemeClr val="tx1"/>
                </a:solidFill>
                <a:latin typeface="Arial" panose="020B0604020202020204" pitchFamily="34" charset="0"/>
                <a:ea typeface="Verdana" panose="020B0604030504040204" pitchFamily="34" charset="0"/>
                <a:cs typeface="Arial" panose="020B0604020202020204" pitchFamily="34" charset="0"/>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just"/>
            <a:r>
              <a:rPr lang="en-US" sz="3200" dirty="0">
                <a:solidFill>
                  <a:srgbClr val="C00000"/>
                </a:solidFill>
              </a:rPr>
              <a:t>Background and Methods</a:t>
            </a:r>
          </a:p>
          <a:p>
            <a:pPr marL="342900" indent="-342900" defTabSz="695291">
              <a:buFont typeface="Arial" panose="020B0604020202020204" pitchFamily="34" charset="0"/>
              <a:buChar char="•"/>
              <a:tabLst>
                <a:tab pos="380981" algn="l"/>
              </a:tabLst>
              <a:defRPr/>
            </a:pPr>
            <a:r>
              <a:rPr lang="en-IN" sz="2400" dirty="0">
                <a:solidFill>
                  <a:schemeClr val="tx1"/>
                </a:solidFill>
              </a:rPr>
              <a:t>Imagined speech is a motor-grounded,  hierarchically organized cognitive process.</a:t>
            </a:r>
          </a:p>
          <a:p>
            <a:pPr marL="342900" indent="-342900" defTabSz="695291">
              <a:buFont typeface="Arial" panose="020B0604020202020204" pitchFamily="34" charset="0"/>
              <a:buChar char="•"/>
              <a:tabLst>
                <a:tab pos="380981" algn="l"/>
              </a:tabLst>
              <a:defRPr/>
            </a:pPr>
            <a:r>
              <a:rPr lang="en-IN" sz="2400" dirty="0">
                <a:solidFill>
                  <a:schemeClr val="tx1"/>
                </a:solidFill>
              </a:rPr>
              <a:t>Core brain regions involved in silent speech decoding include the inferior frontal gyrus (Broca's area), supplementary motor area, and superior temporal gyrus which interact via the phonological loop to support imagined speech production.</a:t>
            </a:r>
          </a:p>
          <a:p>
            <a:pPr marL="342900" indent="-342900" defTabSz="695291">
              <a:buFont typeface="Arial" panose="020B0604020202020204" pitchFamily="34" charset="0"/>
              <a:buChar char="•"/>
              <a:tabLst>
                <a:tab pos="380981" algn="l"/>
              </a:tabLst>
              <a:defRPr/>
            </a:pPr>
            <a:r>
              <a:rPr lang="en-IN" sz="2400" dirty="0">
                <a:solidFill>
                  <a:schemeClr val="tx1"/>
                </a:solidFill>
              </a:rPr>
              <a:t>Fluency requirements include rapid lexical retrieval, seamless syntax assembly, and dynamic working memory updates are essential for continuous, coherent imagined speech generation.</a:t>
            </a:r>
          </a:p>
          <a:p>
            <a:pPr marL="342900" indent="-342900" defTabSz="695291">
              <a:buFont typeface="Arial" panose="020B0604020202020204" pitchFamily="34" charset="0"/>
              <a:buChar char="•"/>
              <a:tabLst>
                <a:tab pos="380981" algn="l"/>
              </a:tabLst>
              <a:defRPr/>
            </a:pPr>
            <a:r>
              <a:rPr lang="en-IN" sz="2400" dirty="0">
                <a:solidFill>
                  <a:schemeClr val="tx1"/>
                </a:solidFill>
              </a:rPr>
              <a:t>Papers emphasizing recent advances in deep learning architectures, transfer learning, and language model integration were commonly used in this process.</a:t>
            </a:r>
          </a:p>
          <a:p>
            <a:pPr marL="342900" indent="-342900" defTabSz="695291">
              <a:buFont typeface="Arial" panose="020B0604020202020204" pitchFamily="34" charset="0"/>
              <a:buChar char="•"/>
              <a:tabLst>
                <a:tab pos="380981" algn="l"/>
              </a:tabLst>
              <a:defRPr/>
            </a:pPr>
            <a:r>
              <a:rPr lang="en-IN" sz="2400" dirty="0">
                <a:solidFill>
                  <a:schemeClr val="tx1"/>
                </a:solidFill>
              </a:rPr>
              <a:t> Current findings are drawn from 109 papers, organized into five thematic sections. The number of papers reviewed, and their corresponding focus areas are presented in the figure below.</a:t>
            </a:r>
          </a:p>
          <a:p>
            <a:pPr algn="just" defTabSz="695291">
              <a:tabLst>
                <a:tab pos="380981" algn="l"/>
              </a:tabLst>
              <a:defRPr/>
            </a:pPr>
            <a:endParaRPr lang="en-IN" sz="2400" dirty="0">
              <a:solidFill>
                <a:schemeClr val="tx1"/>
              </a:solidFill>
            </a:endParaRPr>
          </a:p>
          <a:p>
            <a:pPr marL="342900" indent="-342900" algn="just" defTabSz="695291">
              <a:tabLst>
                <a:tab pos="380981" algn="l"/>
              </a:tabLst>
              <a:defRPr/>
            </a:pPr>
            <a:endParaRPr lang="en-IN" sz="3200" dirty="0">
              <a:solidFill>
                <a:schemeClr val="tx1"/>
              </a:solidFill>
            </a:endParaRPr>
          </a:p>
          <a:p>
            <a:pPr marL="342900" indent="-342900" algn="just" defTabSz="695291">
              <a:buFont typeface="Arial" panose="020B0604020202020204" pitchFamily="34" charset="0"/>
              <a:buChar char="•"/>
              <a:tabLst>
                <a:tab pos="380981" algn="l"/>
              </a:tabLst>
              <a:defRPr/>
            </a:pPr>
            <a:endParaRPr lang="en-IN" sz="2400" dirty="0">
              <a:solidFill>
                <a:schemeClr val="tx1"/>
              </a:solidFill>
            </a:endParaRPr>
          </a:p>
          <a:p>
            <a:pPr algn="just" defTabSz="695291">
              <a:tabLst>
                <a:tab pos="380981" algn="l"/>
              </a:tabLst>
              <a:defRPr/>
            </a:pPr>
            <a:endParaRPr lang="en-IN" sz="2400" dirty="0">
              <a:solidFill>
                <a:schemeClr val="tx1"/>
              </a:solidFill>
            </a:endParaRPr>
          </a:p>
        </p:txBody>
      </p:sp>
      <p:sp>
        <p:nvSpPr>
          <p:cNvPr id="52" name="Text Box 7"/>
          <p:cNvSpPr txBox="1">
            <a:spLocks noChangeArrowheads="1"/>
          </p:cNvSpPr>
          <p:nvPr/>
        </p:nvSpPr>
        <p:spPr bwMode="auto">
          <a:xfrm>
            <a:off x="12496800" y="3262337"/>
            <a:ext cx="11520000" cy="23229866"/>
          </a:xfrm>
          <a:prstGeom prst="rect">
            <a:avLst/>
          </a:prstGeom>
          <a:solidFill>
            <a:schemeClr val="bg1"/>
          </a:solidFill>
          <a:ln w="12700">
            <a:solidFill>
              <a:srgbClr val="BE0F34"/>
            </a:solidFill>
            <a:miter lim="800000"/>
            <a:headEnd/>
            <a:tailEnd/>
          </a:ln>
          <a:effectLst>
            <a:outerShdw blurRad="139700" dist="139700" dir="2700000" algn="tl" rotWithShape="0">
              <a:srgbClr val="BE0F34">
                <a:alpha val="40000"/>
              </a:srgbClr>
            </a:outerShdw>
          </a:effectLst>
        </p:spPr>
        <p:txBody>
          <a:bodyPr lIns="274320" tIns="118872" rIns="274320" bIns="118872"/>
          <a:lstStyle/>
          <a:p>
            <a:pPr algn="just" defTabSz="695291">
              <a:spcAft>
                <a:spcPts val="1200"/>
              </a:spcAft>
              <a:tabLst>
                <a:tab pos="380981" algn="l"/>
              </a:tabLst>
              <a:defRPr/>
            </a:pPr>
            <a:r>
              <a:rPr lang="en-US" sz="3200" b="1" dirty="0">
                <a:solidFill>
                  <a:srgbClr val="C00000"/>
                </a:solidFill>
                <a:latin typeface="Arial" pitchFamily="34" charset="0"/>
                <a:cs typeface="Arial" pitchFamily="34" charset="0"/>
              </a:rPr>
              <a:t>Methodology</a:t>
            </a:r>
          </a:p>
          <a:p>
            <a:pPr algn="just" defTabSz="695291">
              <a:spcAft>
                <a:spcPts val="1200"/>
              </a:spcAft>
              <a:tabLst>
                <a:tab pos="380981" algn="l"/>
              </a:tabLst>
              <a:defRPr/>
            </a:pPr>
            <a:r>
              <a:rPr lang="en-US" sz="2400" b="1" i="1" dirty="0">
                <a:latin typeface="Arial" pitchFamily="34" charset="0"/>
                <a:cs typeface="Arial" pitchFamily="34" charset="0"/>
              </a:rPr>
              <a:t>Signal Acquisition</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13 studies reviewed on non-invasive neural decoding using EEG, MEG, and fNIRS modalities. </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EEG predominates due to superior temporal resolution, portability, and cost-effectiveness compared to MEG (expensive, requires shielded rooms) and fNIRS (latency constraints).</a:t>
            </a:r>
          </a:p>
          <a:p>
            <a:pPr algn="just" defTabSz="695291">
              <a:spcAft>
                <a:spcPts val="1200"/>
              </a:spcAft>
              <a:tabLst>
                <a:tab pos="380981" algn="l"/>
              </a:tabLst>
              <a:defRPr/>
            </a:pPr>
            <a:r>
              <a:rPr lang="en-IN" sz="2400" b="1" i="1" dirty="0">
                <a:latin typeface="Arial" panose="020B0604020202020204" pitchFamily="34" charset="0"/>
                <a:cs typeface="Arial" panose="020B0604020202020204" pitchFamily="34" charset="0"/>
              </a:rPr>
              <a:t>Signal Processing (31 studies reviewed):</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Pre-processing pipeline: Signal collection &gt; Artifact reduction using ICA &gt; Regression and adaptive filters. </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Feature extraction: Traditional approaches use fixed windows with spectral features (power spectral density, band power). </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Modern approaches: Sliding windows with deep learning to capture temporal dependencies.</a:t>
            </a:r>
          </a:p>
          <a:p>
            <a:pPr algn="just" defTabSz="695291">
              <a:spcAft>
                <a:spcPts val="1200"/>
              </a:spcAft>
              <a:tabLst>
                <a:tab pos="380981" algn="l"/>
              </a:tabLst>
              <a:defRPr/>
            </a:pPr>
            <a:r>
              <a:rPr lang="en-IN" sz="2400" b="1" i="1" dirty="0">
                <a:latin typeface="Arial" panose="020B0604020202020204" pitchFamily="34" charset="0"/>
                <a:cs typeface="Arial" panose="020B0604020202020204" pitchFamily="34" charset="0"/>
              </a:rPr>
              <a:t>Classification and Decoding:</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Traditional methods: 60-95% accuracy for small vocabularies (3-5 words) using spectral features. </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Deep learning architectures: CNNs, Bidirectional LSTMs, and transformers (EEGformer) for multiclass performance. </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Hybrid approaches: CTNet combines CNN-transformer strengths. Transfer learning leverages binary tasks to improve multi-class decoding.</a:t>
            </a:r>
          </a:p>
          <a:p>
            <a:pPr algn="just" defTabSz="695291">
              <a:spcAft>
                <a:spcPts val="1200"/>
              </a:spcAft>
              <a:tabLst>
                <a:tab pos="380981" algn="l"/>
              </a:tabLst>
              <a:defRPr/>
            </a:pPr>
            <a:r>
              <a:rPr lang="en-IN" sz="2400" b="1" i="1" dirty="0">
                <a:latin typeface="Arial" panose="020B0604020202020204" pitchFamily="34" charset="0"/>
                <a:cs typeface="Arial" panose="020B0604020202020204" pitchFamily="34" charset="0"/>
              </a:rPr>
              <a:t>Post-Processing:</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NLP model integration: Pre-trained language models and RNNs enable contextual smoothing.</a:t>
            </a:r>
          </a:p>
          <a:p>
            <a:pPr marL="342900" indent="-3429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Techniques: Beam search, probabilistic decoding, GPT-style autocorrection for coherent sentence generation.</a:t>
            </a:r>
            <a:endParaRPr lang="en-US" sz="3400" b="1" dirty="0">
              <a:solidFill>
                <a:srgbClr val="333385"/>
              </a:solidFill>
              <a:latin typeface="Arial" pitchFamily="34" charset="0"/>
              <a:cs typeface="Arial" pitchFamily="34" charset="0"/>
            </a:endParaRPr>
          </a:p>
          <a:p>
            <a:pPr marL="342900" indent="-342900" algn="just" defTabSz="695291">
              <a:spcAft>
                <a:spcPts val="1200"/>
              </a:spcAft>
              <a:buFont typeface="Arial" panose="020B0604020202020204" pitchFamily="34" charset="0"/>
              <a:buChar char="•"/>
              <a:tabLst>
                <a:tab pos="380981" algn="l"/>
              </a:tabLst>
              <a:defRPr/>
            </a:pPr>
            <a:endParaRPr lang="en-US" sz="3400" b="1" dirty="0">
              <a:solidFill>
                <a:srgbClr val="333385"/>
              </a:solidFill>
              <a:latin typeface="Arial" pitchFamily="34" charset="0"/>
              <a:cs typeface="Arial" pitchFamily="34" charset="0"/>
            </a:endParaRPr>
          </a:p>
        </p:txBody>
      </p:sp>
      <p:sp>
        <p:nvSpPr>
          <p:cNvPr id="39" name="Text Box 7"/>
          <p:cNvSpPr txBox="1">
            <a:spLocks noChangeArrowheads="1"/>
          </p:cNvSpPr>
          <p:nvPr/>
        </p:nvSpPr>
        <p:spPr bwMode="auto">
          <a:xfrm>
            <a:off x="24618565" y="3262336"/>
            <a:ext cx="11520000" cy="11475729"/>
          </a:xfrm>
          <a:prstGeom prst="rect">
            <a:avLst/>
          </a:prstGeom>
          <a:solidFill>
            <a:schemeClr val="bg1"/>
          </a:solidFill>
          <a:ln w="12700">
            <a:solidFill>
              <a:srgbClr val="BE0F34"/>
            </a:solidFill>
            <a:miter lim="800000"/>
            <a:headEnd/>
            <a:tailEnd/>
          </a:ln>
          <a:effectLst>
            <a:outerShdw blurRad="139700" dist="139700" dir="2700000" algn="tl" rotWithShape="0">
              <a:srgbClr val="BE0F34">
                <a:alpha val="40000"/>
              </a:srgbClr>
            </a:outerShdw>
          </a:effectLst>
        </p:spPr>
        <p:txBody>
          <a:bodyPr lIns="274320" tIns="118872" rIns="274320" bIns="118872"/>
          <a:lstStyle/>
          <a:p>
            <a:pPr defTabSz="695291">
              <a:spcAft>
                <a:spcPts val="1200"/>
              </a:spcAft>
              <a:tabLst>
                <a:tab pos="380981" algn="l"/>
              </a:tabLst>
              <a:defRPr/>
            </a:pPr>
            <a:r>
              <a:rPr lang="en-US" sz="3200" b="1" dirty="0">
                <a:solidFill>
                  <a:srgbClr val="C00000"/>
                </a:solidFill>
                <a:latin typeface="Arial" pitchFamily="34" charset="0"/>
                <a:cs typeface="Arial" pitchFamily="34" charset="0"/>
              </a:rPr>
              <a:t>Performance and Evaluation</a:t>
            </a:r>
          </a:p>
          <a:p>
            <a:pPr algn="just"/>
            <a:r>
              <a:rPr lang="en-IN" sz="2400" b="1" dirty="0">
                <a:latin typeface="Arial" panose="020B0604020202020204" pitchFamily="34" charset="0"/>
                <a:cs typeface="Arial" panose="020B0604020202020204" pitchFamily="34" charset="0"/>
              </a:rPr>
              <a:t>Current Classification Metrics:</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Small vocabulary tasks (3-5 words): 60-95% accuracy using feature extraction and deep learning methods.</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Subject-independent MEG decoding approaches subject-dependent accuracy levels through domain adaptation and curriculum learning.</a:t>
            </a:r>
          </a:p>
          <a:p>
            <a:pPr algn="just"/>
            <a:endParaRPr lang="en-IN" sz="2400" b="1" dirty="0">
              <a:latin typeface="Arial" panose="020B0604020202020204" pitchFamily="34" charset="0"/>
              <a:cs typeface="Arial" panose="020B0604020202020204" pitchFamily="34" charset="0"/>
            </a:endParaRPr>
          </a:p>
          <a:p>
            <a:pPr algn="just"/>
            <a:r>
              <a:rPr lang="en-IN" sz="2400" b="1" dirty="0">
                <a:latin typeface="Arial" panose="020B0604020202020204" pitchFamily="34" charset="0"/>
                <a:cs typeface="Arial" panose="020B0604020202020204" pitchFamily="34" charset="0"/>
              </a:rPr>
              <a:t>Fluency Metrics:</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Words per Minute (WPM) - measures decoding speed.</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Sentence Coherence Score - evaluates syntactic and semantic continuity.</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Latency - real-time response delay.</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Perplexity - language model confidence in predictions.</a:t>
            </a:r>
          </a:p>
          <a:p>
            <a:pPr algn="just"/>
            <a:endParaRPr lang="en-IN" sz="2400" b="1" dirty="0">
              <a:latin typeface="Arial" panose="020B0604020202020204" pitchFamily="34" charset="0"/>
              <a:cs typeface="Arial" panose="020B0604020202020204" pitchFamily="34" charset="0"/>
            </a:endParaRPr>
          </a:p>
          <a:p>
            <a:pPr algn="just"/>
            <a:r>
              <a:rPr lang="en-IN" sz="2400" b="1" dirty="0">
                <a:latin typeface="Arial" panose="020B0604020202020204" pitchFamily="34" charset="0"/>
                <a:cs typeface="Arial" panose="020B0604020202020204" pitchFamily="34" charset="0"/>
              </a:rPr>
              <a:t>Evaluation Challenges:</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Subjective assessments (user satisfaction, perceived naturalness) complement objective metrics but lack standardization across studies.</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Developing benchmark tasks and combined fluency indices is critical for rigorous evaluation.</a:t>
            </a:r>
          </a:p>
          <a:p>
            <a:pPr algn="just"/>
            <a:endParaRPr lang="en-IN" sz="2400" b="1" dirty="0">
              <a:latin typeface="Arial" panose="020B0604020202020204" pitchFamily="34" charset="0"/>
              <a:cs typeface="Arial" panose="020B0604020202020204" pitchFamily="34" charset="0"/>
            </a:endParaRPr>
          </a:p>
          <a:p>
            <a:pPr algn="just"/>
            <a:r>
              <a:rPr lang="en-IN" sz="2400" b="1" dirty="0">
                <a:latin typeface="Arial" panose="020B0604020202020204" pitchFamily="34" charset="0"/>
                <a:cs typeface="Arial" panose="020B0604020202020204" pitchFamily="34" charset="0"/>
              </a:rPr>
              <a:t>Benchmark Datasets:</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Chinese Imagined Speech Corpus (Chisco): 20,000+ sentences of high-density EEG recordings from healthy adults.</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Facilitates large-scale model training and standardized evaluation.</a:t>
            </a:r>
          </a:p>
          <a:p>
            <a:pPr algn="just"/>
            <a:endParaRPr lang="en-IN" sz="2400" b="1" dirty="0">
              <a:latin typeface="Arial" panose="020B0604020202020204" pitchFamily="34" charset="0"/>
              <a:cs typeface="Arial" panose="020B0604020202020204" pitchFamily="34" charset="0"/>
            </a:endParaRPr>
          </a:p>
          <a:p>
            <a:pPr algn="just"/>
            <a:r>
              <a:rPr lang="en-IN" sz="2400" b="1" dirty="0">
                <a:latin typeface="Arial" panose="020B0604020202020204" pitchFamily="34" charset="0"/>
                <a:cs typeface="Arial" panose="020B0604020202020204" pitchFamily="34" charset="0"/>
              </a:rPr>
              <a:t>Current Limitations:</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Most systems confined to word-level or phoneme-level classification.</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Continuous, coherent, and contextually relevant speech decoding remains challenging.</a:t>
            </a:r>
          </a:p>
          <a:p>
            <a:pPr marL="342900" indent="-342900" algn="just">
              <a:buFont typeface="Arial" panose="020B0604020202020204" pitchFamily="34" charset="0"/>
              <a:buChar char="•"/>
            </a:pPr>
            <a:r>
              <a:rPr lang="en-IN" sz="2400" b="1" dirty="0">
                <a:latin typeface="Arial" panose="020B0604020202020204" pitchFamily="34" charset="0"/>
                <a:cs typeface="Arial" panose="020B0604020202020204" pitchFamily="34" charset="0"/>
              </a:rPr>
              <a:t>Gap between isolated word accuracy and fluent sentence generation.</a:t>
            </a:r>
          </a:p>
          <a:p>
            <a:pPr defTabSz="695291">
              <a:spcAft>
                <a:spcPts val="1200"/>
              </a:spcAft>
              <a:tabLst>
                <a:tab pos="380981" algn="l"/>
              </a:tabLst>
              <a:defRPr/>
            </a:pPr>
            <a:endParaRPr lang="en-US" sz="2400" b="1" dirty="0">
              <a:latin typeface="Arial" pitchFamily="34" charset="0"/>
              <a:cs typeface="Arial" pitchFamily="34" charset="0"/>
            </a:endParaRPr>
          </a:p>
          <a:p>
            <a:pPr marL="342900" indent="-342900" defTabSz="695291">
              <a:spcAft>
                <a:spcPts val="1200"/>
              </a:spcAft>
              <a:buFont typeface="Arial" panose="020B0604020202020204" pitchFamily="34" charset="0"/>
              <a:buChar char="•"/>
              <a:tabLst>
                <a:tab pos="380981" algn="l"/>
              </a:tabLst>
              <a:defRPr/>
            </a:pPr>
            <a:endParaRPr lang="en-US" sz="2400" b="1" dirty="0">
              <a:latin typeface="Arial" pitchFamily="34" charset="0"/>
              <a:cs typeface="Arial" pitchFamily="34" charset="0"/>
            </a:endParaRPr>
          </a:p>
          <a:p>
            <a:pPr marL="342900" indent="-342900" defTabSz="695291">
              <a:spcAft>
                <a:spcPts val="1200"/>
              </a:spcAft>
              <a:buFont typeface="Arial" panose="020B0604020202020204" pitchFamily="34" charset="0"/>
              <a:buChar char="•"/>
              <a:tabLst>
                <a:tab pos="380981" algn="l"/>
              </a:tabLst>
              <a:defRPr/>
            </a:pPr>
            <a:endParaRPr lang="en-US" sz="2400" b="1" dirty="0">
              <a:latin typeface="Arial" pitchFamily="34" charset="0"/>
              <a:cs typeface="Arial" pitchFamily="34" charset="0"/>
            </a:endParaRPr>
          </a:p>
          <a:p>
            <a:pPr marL="342900" indent="-342900" defTabSz="695291">
              <a:spcAft>
                <a:spcPts val="1200"/>
              </a:spcAft>
              <a:buFont typeface="Arial" panose="020B0604020202020204" pitchFamily="34" charset="0"/>
              <a:buChar char="•"/>
              <a:tabLst>
                <a:tab pos="380981" algn="l"/>
              </a:tabLst>
              <a:defRPr/>
            </a:pPr>
            <a:endParaRPr lang="en-US" sz="2400" b="1" dirty="0">
              <a:latin typeface="Arial" pitchFamily="34" charset="0"/>
              <a:cs typeface="Arial" pitchFamily="34" charset="0"/>
            </a:endParaRPr>
          </a:p>
          <a:p>
            <a:pPr marL="342900" indent="-342900" defTabSz="695291">
              <a:spcAft>
                <a:spcPts val="1200"/>
              </a:spcAft>
              <a:buFont typeface="Arial" panose="020B0604020202020204" pitchFamily="34" charset="0"/>
              <a:buChar char="•"/>
              <a:tabLst>
                <a:tab pos="380981" algn="l"/>
              </a:tabLst>
              <a:defRPr/>
            </a:pPr>
            <a:endParaRPr lang="en-US" sz="2400" b="1" dirty="0">
              <a:latin typeface="Arial" pitchFamily="34" charset="0"/>
              <a:cs typeface="Arial" pitchFamily="34" charset="0"/>
            </a:endParaRPr>
          </a:p>
        </p:txBody>
      </p:sp>
      <p:sp>
        <p:nvSpPr>
          <p:cNvPr id="47" name="Text Box 7"/>
          <p:cNvSpPr txBox="1">
            <a:spLocks noChangeArrowheads="1"/>
          </p:cNvSpPr>
          <p:nvPr/>
        </p:nvSpPr>
        <p:spPr bwMode="auto">
          <a:xfrm>
            <a:off x="24618565" y="14957039"/>
            <a:ext cx="11520000" cy="11542021"/>
          </a:xfrm>
          <a:prstGeom prst="rect">
            <a:avLst/>
          </a:prstGeom>
          <a:solidFill>
            <a:schemeClr val="bg1"/>
          </a:solidFill>
          <a:ln w="12700">
            <a:solidFill>
              <a:srgbClr val="BE0F34"/>
            </a:solidFill>
            <a:miter lim="800000"/>
            <a:headEnd/>
            <a:tailEnd/>
          </a:ln>
          <a:effectLst>
            <a:outerShdw blurRad="139700" dist="139700" dir="2700000" algn="tl" rotWithShape="0">
              <a:srgbClr val="BE0F34">
                <a:alpha val="40000"/>
              </a:srgbClr>
            </a:outerShdw>
          </a:effectLst>
        </p:spPr>
        <p:txBody>
          <a:bodyPr lIns="274320" tIns="118872" rIns="274320" bIns="118872"/>
          <a:lstStyle/>
          <a:p>
            <a:pPr defTabSz="695291">
              <a:spcAft>
                <a:spcPts val="1200"/>
              </a:spcAft>
              <a:tabLst>
                <a:tab pos="380981" algn="l"/>
              </a:tabLst>
              <a:defRPr/>
            </a:pPr>
            <a:r>
              <a:rPr lang="en-US" sz="3200" b="1" dirty="0">
                <a:solidFill>
                  <a:srgbClr val="C00000"/>
                </a:solidFill>
                <a:latin typeface="Arial" panose="020B0604020202020204" pitchFamily="34" charset="0"/>
                <a:cs typeface="Arial" pitchFamily="34" charset="0"/>
              </a:rPr>
              <a:t>Summary</a:t>
            </a:r>
          </a:p>
          <a:p>
            <a:pPr marL="457200" indent="-457200" defTabSz="695291">
              <a:spcAft>
                <a:spcPts val="1200"/>
              </a:spcAft>
              <a:buFont typeface="Arial" panose="020B0604020202020204" pitchFamily="34" charset="0"/>
              <a:buChar char="•"/>
              <a:tabLst>
                <a:tab pos="380981" algn="l"/>
              </a:tabLst>
              <a:defRPr/>
            </a:pPr>
            <a:r>
              <a:rPr lang="en-IN" sz="2400" b="1" dirty="0">
                <a:latin typeface="Arial" pitchFamily="34" charset="0"/>
                <a:cs typeface="Arial" pitchFamily="34" charset="0"/>
              </a:rPr>
              <a:t>Current achievement: Non-invasive BCIs using EEG achieve 60-95% accuracy for small vocabulary (3-5 words) imagined speech classification through deep learning and hybrid architectures.</a:t>
            </a:r>
            <a:endParaRPr lang="en-US" sz="2400" b="1" dirty="0">
              <a:latin typeface="Arial" pitchFamily="34" charset="0"/>
              <a:cs typeface="Arial" pitchFamily="34" charset="0"/>
            </a:endParaRPr>
          </a:p>
          <a:p>
            <a:pPr marL="457200" indent="-457200" defTabSz="695291">
              <a:spcAft>
                <a:spcPts val="1200"/>
              </a:spcAft>
              <a:buFont typeface="Arial" panose="020B0604020202020204" pitchFamily="34" charset="0"/>
              <a:buChar char="•"/>
              <a:tabLst>
                <a:tab pos="380981" algn="l"/>
              </a:tabLst>
              <a:defRPr/>
            </a:pPr>
            <a:r>
              <a:rPr lang="en-IN" sz="2400" b="1" dirty="0">
                <a:latin typeface="Arial" pitchFamily="34" charset="0"/>
                <a:cs typeface="Arial" pitchFamily="34" charset="0"/>
              </a:rPr>
              <a:t>Critical gap: Transitioning from isolated word-level classification to continuous, fluent, and contextually coherent imagined speech decoding remains the primary challenge.</a:t>
            </a:r>
          </a:p>
          <a:p>
            <a:pPr marL="457200" indent="-457200" defTabSz="695291">
              <a:spcAft>
                <a:spcPts val="1200"/>
              </a:spcAft>
              <a:buFont typeface="Arial" panose="020B0604020202020204" pitchFamily="34" charset="0"/>
              <a:buChar char="•"/>
              <a:tabLst>
                <a:tab pos="380981" algn="l"/>
              </a:tabLst>
              <a:defRPr/>
            </a:pPr>
            <a:r>
              <a:rPr lang="en-IN" sz="2400" b="1" dirty="0">
                <a:latin typeface="Arial" pitchFamily="34" charset="0"/>
                <a:cs typeface="Arial" pitchFamily="34" charset="0"/>
              </a:rPr>
              <a:t>Requirements for fluency: Progress demands integration of high-quality neural recording, advanced decoding architectures (CNNs, transformers), powerful language models for post-processing, and standardized evaluation frameworks.</a:t>
            </a:r>
          </a:p>
          <a:p>
            <a:pPr marL="457200" indent="-457200" defTabSz="695291">
              <a:spcAft>
                <a:spcPts val="1200"/>
              </a:spcAft>
              <a:buFont typeface="Arial" panose="020B0604020202020204" pitchFamily="34" charset="0"/>
              <a:buChar char="•"/>
              <a:tabLst>
                <a:tab pos="380981" algn="l"/>
              </a:tabLst>
              <a:defRPr/>
            </a:pPr>
            <a:r>
              <a:rPr lang="en-IN" sz="2400" b="1" dirty="0">
                <a:latin typeface="Arial" pitchFamily="34" charset="0"/>
                <a:cs typeface="Arial" pitchFamily="34" charset="0"/>
              </a:rPr>
              <a:t>Evaluation needs: Standardized benchmark datasets (like Chisco with 20,000+ sentences) and combined fluency metrics (WPM, coherence, latency, perplexity) are critical for rigorous assessment.</a:t>
            </a:r>
          </a:p>
          <a:p>
            <a:pPr marL="457200" indent="-457200" defTabSz="695291">
              <a:spcAft>
                <a:spcPts val="1200"/>
              </a:spcAft>
              <a:buFont typeface="Arial" panose="020B0604020202020204" pitchFamily="34" charset="0"/>
              <a:buChar char="•"/>
              <a:tabLst>
                <a:tab pos="380981" algn="l"/>
              </a:tabLst>
              <a:defRPr/>
            </a:pPr>
            <a:r>
              <a:rPr lang="en-IN" sz="2400" b="1" dirty="0">
                <a:latin typeface="Arial" pitchFamily="34" charset="0"/>
                <a:cs typeface="Arial" pitchFamily="34" charset="0"/>
              </a:rPr>
              <a:t>Future direction: Decoding imagined speech using non-invasive BCIs requires continued advancement in signal processing, cross-subject generalization, real-time processing optimization, and NLP integration to enable practical communication systems.</a:t>
            </a:r>
          </a:p>
          <a:p>
            <a:pPr marL="457200" indent="-457200" defTabSz="695291">
              <a:spcAft>
                <a:spcPts val="1200"/>
              </a:spcAft>
              <a:buFont typeface="Arial" panose="020B0604020202020204" pitchFamily="34" charset="0"/>
              <a:buChar char="•"/>
              <a:tabLst>
                <a:tab pos="380981" algn="l"/>
              </a:tabLst>
              <a:defRPr/>
            </a:pPr>
            <a:r>
              <a:rPr lang="en-IN" sz="2400" b="1" dirty="0">
                <a:latin typeface="Arial" pitchFamily="34" charset="0"/>
                <a:cs typeface="Arial" pitchFamily="34" charset="0"/>
              </a:rPr>
              <a:t>Dataset and future updates will be available at: github.com/</a:t>
            </a:r>
            <a:r>
              <a:rPr lang="en-IN" sz="2400" b="1" dirty="0" err="1">
                <a:latin typeface="Arial" pitchFamily="34" charset="0"/>
                <a:cs typeface="Arial" pitchFamily="34" charset="0"/>
              </a:rPr>
              <a:t>cnerlab</a:t>
            </a:r>
            <a:r>
              <a:rPr lang="en-IN" sz="2400" b="1" dirty="0">
                <a:latin typeface="Arial" pitchFamily="34" charset="0"/>
                <a:cs typeface="Arial" pitchFamily="34" charset="0"/>
              </a:rPr>
              <a:t>/brain-to-text</a:t>
            </a:r>
          </a:p>
          <a:p>
            <a:pPr defTabSz="695291">
              <a:spcAft>
                <a:spcPts val="1200"/>
              </a:spcAft>
              <a:tabLst>
                <a:tab pos="380981" algn="l"/>
              </a:tabLst>
              <a:defRPr/>
            </a:pPr>
            <a:r>
              <a:rPr lang="en-US" sz="4000" b="1" dirty="0">
                <a:solidFill>
                  <a:srgbClr val="C00000"/>
                </a:solidFill>
                <a:latin typeface="Arial" panose="020B0604020202020204" pitchFamily="34" charset="0"/>
                <a:cs typeface="Arial" pitchFamily="34" charset="0"/>
              </a:rPr>
              <a:t>Acknowledgements</a:t>
            </a:r>
          </a:p>
          <a:p>
            <a:pPr marL="457200" indent="-457200" algn="just" defTabSz="695291">
              <a:spcAft>
                <a:spcPts val="1200"/>
              </a:spcAft>
              <a:buFont typeface="Arial" panose="020B0604020202020204" pitchFamily="34" charset="0"/>
              <a:buChar char="•"/>
              <a:tabLst>
                <a:tab pos="380981" algn="l"/>
              </a:tabLst>
              <a:defRPr/>
            </a:pPr>
            <a:r>
              <a:rPr lang="en-IN" sz="2400" b="1" dirty="0">
                <a:latin typeface="Arial" panose="020B0604020202020204" pitchFamily="34" charset="0"/>
                <a:cs typeface="Arial" panose="020B0604020202020204" pitchFamily="34" charset="0"/>
              </a:rPr>
              <a:t>We acknowledge CNER Lab at BMS Institute of Technology &amp; Management, Bengaluru, for providing facilities that are funded by the Vision Group of Science and Technology, Karnataka, India (Grant No. GRD1116). Thanks to the Neural Engineering Data Consortium at Temple University for collaboration and support. </a:t>
            </a:r>
          </a:p>
        </p:txBody>
      </p:sp>
      <p:pic>
        <p:nvPicPr>
          <p:cNvPr id="18" name="Picture 17">
            <a:extLst>
              <a:ext uri="{FF2B5EF4-FFF2-40B4-BE49-F238E27FC236}">
                <a16:creationId xmlns:a16="http://schemas.microsoft.com/office/drawing/2014/main" id="{9247A855-0901-4A61-641C-35E9EE12E320}"/>
              </a:ext>
            </a:extLst>
          </p:cNvPr>
          <p:cNvPicPr>
            <a:picLocks noChangeAspect="1"/>
          </p:cNvPicPr>
          <p:nvPr/>
        </p:nvPicPr>
        <p:blipFill>
          <a:blip r:embed="rId3"/>
          <a:stretch>
            <a:fillRect/>
          </a:stretch>
        </p:blipFill>
        <p:spPr>
          <a:xfrm>
            <a:off x="30594736" y="255203"/>
            <a:ext cx="5805867" cy="890157"/>
          </a:xfrm>
          <a:prstGeom prst="rect">
            <a:avLst/>
          </a:prstGeom>
        </p:spPr>
      </p:pic>
      <p:sp>
        <p:nvSpPr>
          <p:cNvPr id="19" name="TextBox 18">
            <a:extLst>
              <a:ext uri="{FF2B5EF4-FFF2-40B4-BE49-F238E27FC236}">
                <a16:creationId xmlns:a16="http://schemas.microsoft.com/office/drawing/2014/main" id="{64B1586D-6D30-1DE3-1566-5DF552DBDF77}"/>
              </a:ext>
            </a:extLst>
          </p:cNvPr>
          <p:cNvSpPr txBox="1"/>
          <p:nvPr/>
        </p:nvSpPr>
        <p:spPr>
          <a:xfrm>
            <a:off x="33566100" y="932940"/>
            <a:ext cx="2453790" cy="369332"/>
          </a:xfrm>
          <a:prstGeom prst="rect">
            <a:avLst/>
          </a:prstGeom>
          <a:noFill/>
        </p:spPr>
        <p:txBody>
          <a:bodyPr wrap="square" lIns="0" tIns="0" rIns="0" bIns="0" rtlCol="0" anchor="ctr" anchorCtr="1">
            <a:spAutoFit/>
          </a:bodyPr>
          <a:lstStyle/>
          <a:p>
            <a:pPr algn="ctr"/>
            <a:r>
              <a:rPr lang="en-US" sz="2400" b="1" dirty="0" err="1">
                <a:cs typeface="Monotype Corsiva"/>
              </a:rPr>
              <a:t>www.nedcdata.org</a:t>
            </a:r>
            <a:endParaRPr lang="en-US" sz="2400" b="1" dirty="0">
              <a:cs typeface="Monotype Corsiva"/>
            </a:endParaRPr>
          </a:p>
        </p:txBody>
      </p:sp>
      <p:pic>
        <p:nvPicPr>
          <p:cNvPr id="4" name="Picture 3">
            <a:extLst>
              <a:ext uri="{FF2B5EF4-FFF2-40B4-BE49-F238E27FC236}">
                <a16:creationId xmlns:a16="http://schemas.microsoft.com/office/drawing/2014/main" id="{3FDD2F81-E3D0-343B-FE99-F934C93315F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0594736" y="1902810"/>
            <a:ext cx="5444527" cy="592868"/>
          </a:xfrm>
          <a:prstGeom prst="rect">
            <a:avLst/>
          </a:prstGeom>
        </p:spPr>
      </p:pic>
      <p:pic>
        <p:nvPicPr>
          <p:cNvPr id="8" name="Picture 7" descr="A black screen with blue text&#10;&#10;AI-generated content may be incorrect.">
            <a:extLst>
              <a:ext uri="{FF2B5EF4-FFF2-40B4-BE49-F238E27FC236}">
                <a16:creationId xmlns:a16="http://schemas.microsoft.com/office/drawing/2014/main" id="{65823CFC-06D5-AB53-B730-BAE7FDA873E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4544" y="255203"/>
            <a:ext cx="7345956" cy="1771691"/>
          </a:xfrm>
          <a:prstGeom prst="rect">
            <a:avLst/>
          </a:prstGeom>
        </p:spPr>
      </p:pic>
      <p:pic>
        <p:nvPicPr>
          <p:cNvPr id="17" name="Picture 16">
            <a:extLst>
              <a:ext uri="{FF2B5EF4-FFF2-40B4-BE49-F238E27FC236}">
                <a16:creationId xmlns:a16="http://schemas.microsoft.com/office/drawing/2014/main" id="{797A73DF-6475-9F7A-8F3E-7B2CBBC4315C}"/>
              </a:ext>
            </a:extLst>
          </p:cNvPr>
          <p:cNvPicPr>
            <a:picLocks noChangeAspect="1"/>
          </p:cNvPicPr>
          <p:nvPr/>
        </p:nvPicPr>
        <p:blipFill>
          <a:blip r:embed="rId6"/>
          <a:stretch>
            <a:fillRect/>
          </a:stretch>
        </p:blipFill>
        <p:spPr>
          <a:xfrm>
            <a:off x="950964" y="19077313"/>
            <a:ext cx="10791671" cy="6404027"/>
          </a:xfrm>
          <a:prstGeom prst="rect">
            <a:avLst/>
          </a:prstGeom>
        </p:spPr>
      </p:pic>
      <p:pic>
        <p:nvPicPr>
          <p:cNvPr id="20" name="Image 3" descr="A diagram of a machine learning  AI-generated content may be incorrect.">
            <a:extLst>
              <a:ext uri="{FF2B5EF4-FFF2-40B4-BE49-F238E27FC236}">
                <a16:creationId xmlns:a16="http://schemas.microsoft.com/office/drawing/2014/main" id="{D80A2BC3-6E23-C53C-3DDC-D42EFF94F4CD}"/>
              </a:ext>
            </a:extLst>
          </p:cNvPr>
          <p:cNvPicPr>
            <a:picLocks/>
          </p:cNvPicPr>
          <p:nvPr/>
        </p:nvPicPr>
        <p:blipFill>
          <a:blip r:embed="rId7" cstate="print"/>
          <a:stretch>
            <a:fillRect/>
          </a:stretch>
        </p:blipFill>
        <p:spPr>
          <a:xfrm>
            <a:off x="13131543" y="15942731"/>
            <a:ext cx="10546379" cy="4247198"/>
          </a:xfrm>
          <a:prstGeom prst="rect">
            <a:avLst/>
          </a:prstGeom>
        </p:spPr>
      </p:pic>
      <p:graphicFrame>
        <p:nvGraphicFramePr>
          <p:cNvPr id="21" name="Table 20">
            <a:extLst>
              <a:ext uri="{FF2B5EF4-FFF2-40B4-BE49-F238E27FC236}">
                <a16:creationId xmlns:a16="http://schemas.microsoft.com/office/drawing/2014/main" id="{2C3FF6DA-FEC3-553B-887C-3AC8B569111B}"/>
              </a:ext>
            </a:extLst>
          </p:cNvPr>
          <p:cNvGraphicFramePr>
            <a:graphicFrameLocks noGrp="1"/>
          </p:cNvGraphicFramePr>
          <p:nvPr>
            <p:extLst>
              <p:ext uri="{D42A27DB-BD31-4B8C-83A1-F6EECF244321}">
                <p14:modId xmlns:p14="http://schemas.microsoft.com/office/powerpoint/2010/main" val="1975737911"/>
              </p:ext>
            </p:extLst>
          </p:nvPr>
        </p:nvGraphicFramePr>
        <p:xfrm>
          <a:off x="13188498" y="20390389"/>
          <a:ext cx="10485735" cy="5519739"/>
        </p:xfrm>
        <a:graphic>
          <a:graphicData uri="http://schemas.openxmlformats.org/drawingml/2006/table">
            <a:tbl>
              <a:tblPr firstRow="1" firstCol="1" bandRow="1">
                <a:tableStyleId>{68D230F3-CF80-4859-8CE7-A43EE81993B5}</a:tableStyleId>
              </a:tblPr>
              <a:tblGrid>
                <a:gridCol w="2350770">
                  <a:extLst>
                    <a:ext uri="{9D8B030D-6E8A-4147-A177-3AD203B41FA5}">
                      <a16:colId xmlns:a16="http://schemas.microsoft.com/office/drawing/2014/main" val="1826487742"/>
                    </a:ext>
                  </a:extLst>
                </a:gridCol>
                <a:gridCol w="3524250">
                  <a:extLst>
                    <a:ext uri="{9D8B030D-6E8A-4147-A177-3AD203B41FA5}">
                      <a16:colId xmlns:a16="http://schemas.microsoft.com/office/drawing/2014/main" val="1215294032"/>
                    </a:ext>
                  </a:extLst>
                </a:gridCol>
                <a:gridCol w="4610715">
                  <a:extLst>
                    <a:ext uri="{9D8B030D-6E8A-4147-A177-3AD203B41FA5}">
                      <a16:colId xmlns:a16="http://schemas.microsoft.com/office/drawing/2014/main" val="3473630309"/>
                    </a:ext>
                  </a:extLst>
                </a:gridCol>
              </a:tblGrid>
              <a:tr h="418875">
                <a:tc>
                  <a:txBody>
                    <a:bodyPr/>
                    <a:lstStyle/>
                    <a:p>
                      <a:pPr>
                        <a:lnSpc>
                          <a:spcPct val="107000"/>
                        </a:lnSpc>
                        <a:spcAft>
                          <a:spcPts val="800"/>
                        </a:spcAft>
                        <a:buNone/>
                      </a:pPr>
                      <a:r>
                        <a:rPr lang="en-IN" sz="2800" b="1" kern="100" dirty="0">
                          <a:effectLst/>
                        </a:rPr>
                        <a:t>Computational Theme</a:t>
                      </a:r>
                      <a:endParaRPr lang="en-IN" sz="2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800" b="1" kern="100">
                          <a:effectLst/>
                        </a:rPr>
                        <a:t>Key Approaches &amp; Examples</a:t>
                      </a:r>
                      <a:endParaRPr lang="en-IN" sz="28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800" b="1" kern="100" dirty="0">
                          <a:effectLst/>
                        </a:rPr>
                        <a:t>Application Insight</a:t>
                      </a:r>
                      <a:endParaRPr lang="en-IN" sz="2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8609922"/>
                  </a:ext>
                </a:extLst>
              </a:tr>
              <a:tr h="632207">
                <a:tc>
                  <a:txBody>
                    <a:bodyPr/>
                    <a:lstStyle/>
                    <a:p>
                      <a:pPr>
                        <a:lnSpc>
                          <a:spcPct val="107000"/>
                        </a:lnSpc>
                        <a:spcAft>
                          <a:spcPts val="800"/>
                        </a:spcAft>
                        <a:buNone/>
                      </a:pPr>
                      <a:r>
                        <a:rPr lang="en-IN" sz="2400" b="1" kern="100" dirty="0">
                          <a:effectLst/>
                        </a:rPr>
                        <a:t>Traditional Machine Learning</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400" b="1" kern="100" dirty="0">
                          <a:effectLst/>
                        </a:rPr>
                        <a:t>SVM, LDA, Random Forests, KNN etc</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400" b="1" kern="100" dirty="0">
                          <a:effectLst/>
                        </a:rPr>
                        <a:t>Used for simpler, low-vocabulary classification tasks.</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5196842"/>
                  </a:ext>
                </a:extLst>
              </a:tr>
              <a:tr h="797611">
                <a:tc>
                  <a:txBody>
                    <a:bodyPr/>
                    <a:lstStyle/>
                    <a:p>
                      <a:pPr>
                        <a:lnSpc>
                          <a:spcPct val="107000"/>
                        </a:lnSpc>
                        <a:spcAft>
                          <a:spcPts val="800"/>
                        </a:spcAft>
                        <a:buNone/>
                      </a:pPr>
                      <a:r>
                        <a:rPr lang="en-IN" sz="2400" b="1" kern="100">
                          <a:effectLst/>
                        </a:rPr>
                        <a:t>Deep Learning (Standard and Advanced)</a:t>
                      </a:r>
                      <a:endParaRPr lang="en-IN" sz="24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400" b="1" kern="100" dirty="0" err="1">
                          <a:effectLst/>
                        </a:rPr>
                        <a:t>EEGNet</a:t>
                      </a:r>
                      <a:r>
                        <a:rPr lang="en-IN" sz="2400" b="1" kern="100" dirty="0">
                          <a:effectLst/>
                        </a:rPr>
                        <a:t>, CNNs, </a:t>
                      </a:r>
                      <a:r>
                        <a:rPr lang="en-IN" sz="2400" b="1" kern="100" dirty="0" err="1">
                          <a:effectLst/>
                        </a:rPr>
                        <a:t>BiDiR</a:t>
                      </a:r>
                      <a:r>
                        <a:rPr lang="en-IN" sz="2400" b="1" kern="100" dirty="0">
                          <a:effectLst/>
                        </a:rPr>
                        <a:t> LSTM,, Transformer Architecture, GAN</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400" b="1" kern="100" dirty="0">
                          <a:effectLst/>
                        </a:rPr>
                        <a:t>Strong multiclass performance by </a:t>
                      </a:r>
                      <a:r>
                        <a:rPr lang="en-IN" sz="2400" b="1" kern="100" dirty="0" err="1">
                          <a:effectLst/>
                        </a:rPr>
                        <a:t>modeling</a:t>
                      </a:r>
                      <a:r>
                        <a:rPr lang="en-IN" sz="2400" b="1" kern="100" dirty="0">
                          <a:effectLst/>
                        </a:rPr>
                        <a:t> temporal and frequency dependencies.</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46202826"/>
                  </a:ext>
                </a:extLst>
              </a:tr>
              <a:tr h="845539">
                <a:tc>
                  <a:txBody>
                    <a:bodyPr/>
                    <a:lstStyle/>
                    <a:p>
                      <a:pPr>
                        <a:lnSpc>
                          <a:spcPct val="107000"/>
                        </a:lnSpc>
                        <a:spcAft>
                          <a:spcPts val="800"/>
                        </a:spcAft>
                        <a:buNone/>
                      </a:pPr>
                      <a:r>
                        <a:rPr lang="en-IN" sz="2400" b="1" kern="100">
                          <a:effectLst/>
                        </a:rPr>
                        <a:t>Language Models / Post-Processing</a:t>
                      </a:r>
                      <a:endParaRPr lang="en-IN" sz="2400" b="1"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400" b="1" kern="100" dirty="0">
                          <a:effectLst/>
                        </a:rPr>
                        <a:t>Large Language Models, Connection Temporal, Word2Vec Integration, GPT-style autocorrection.</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400" b="1" kern="100" dirty="0">
                          <a:effectLst/>
                        </a:rPr>
                        <a:t>Address fluency challenges, Helping transform word-level predictions into coherent sentence strings.</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3574717"/>
                  </a:ext>
                </a:extLst>
              </a:tr>
              <a:tr h="0">
                <a:tc>
                  <a:txBody>
                    <a:bodyPr/>
                    <a:lstStyle/>
                    <a:p>
                      <a:pPr>
                        <a:lnSpc>
                          <a:spcPct val="107000"/>
                        </a:lnSpc>
                        <a:spcAft>
                          <a:spcPts val="800"/>
                        </a:spcAft>
                        <a:buNone/>
                      </a:pPr>
                      <a:r>
                        <a:rPr lang="en-IN" sz="2400" b="1" kern="100" dirty="0">
                          <a:effectLst/>
                        </a:rPr>
                        <a:t>Hybrid/Multi Approaches</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400" b="1" kern="100" dirty="0">
                          <a:effectLst/>
                        </a:rPr>
                        <a:t>EEG-</a:t>
                      </a:r>
                      <a:r>
                        <a:rPr lang="en-IN" sz="2400" b="1" kern="100" dirty="0" err="1">
                          <a:effectLst/>
                        </a:rPr>
                        <a:t>fNIRS</a:t>
                      </a:r>
                      <a:r>
                        <a:rPr lang="en-IN" sz="2400" b="1" kern="100" dirty="0">
                          <a:effectLst/>
                        </a:rPr>
                        <a:t> Fusion, Multi View Learning</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800"/>
                        </a:spcAft>
                        <a:buNone/>
                      </a:pPr>
                      <a:r>
                        <a:rPr lang="en-IN" sz="2400" b="1" kern="100" dirty="0">
                          <a:effectLst/>
                        </a:rPr>
                        <a:t>Enhance generalization and efficiency</a:t>
                      </a:r>
                      <a:endParaRPr lang="en-IN" sz="24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0657317"/>
                  </a:ext>
                </a:extLst>
              </a:tr>
            </a:tbl>
          </a:graphicData>
        </a:graphic>
      </p:graphicFrame>
      <p:sp>
        <p:nvSpPr>
          <p:cNvPr id="22" name="TextBox 21">
            <a:extLst>
              <a:ext uri="{FF2B5EF4-FFF2-40B4-BE49-F238E27FC236}">
                <a16:creationId xmlns:a16="http://schemas.microsoft.com/office/drawing/2014/main" id="{AF20EBF5-113B-8F2D-2E59-7EA0F684858F}"/>
              </a:ext>
            </a:extLst>
          </p:cNvPr>
          <p:cNvSpPr txBox="1"/>
          <p:nvPr/>
        </p:nvSpPr>
        <p:spPr>
          <a:xfrm>
            <a:off x="32670750" y="2490721"/>
            <a:ext cx="3349140" cy="369332"/>
          </a:xfrm>
          <a:prstGeom prst="rect">
            <a:avLst/>
          </a:prstGeom>
          <a:noFill/>
        </p:spPr>
        <p:txBody>
          <a:bodyPr wrap="square" lIns="0" tIns="0" rIns="0" bIns="0" rtlCol="0" anchor="ctr" anchorCtr="1">
            <a:spAutoFit/>
          </a:bodyPr>
          <a:lstStyle/>
          <a:p>
            <a:pPr algn="ctr"/>
            <a:r>
              <a:rPr lang="en-US" sz="2400" b="1" dirty="0">
                <a:cs typeface="Monotype Corsiva"/>
              </a:rPr>
              <a:t>https://cnerlab.github.io/</a:t>
            </a:r>
          </a:p>
        </p:txBody>
      </p:sp>
      <p:sp>
        <p:nvSpPr>
          <p:cNvPr id="23" name="TextBox 22">
            <a:extLst>
              <a:ext uri="{FF2B5EF4-FFF2-40B4-BE49-F238E27FC236}">
                <a16:creationId xmlns:a16="http://schemas.microsoft.com/office/drawing/2014/main" id="{9E4ABC52-171E-4FE8-02D3-E2F62CB4FD77}"/>
              </a:ext>
            </a:extLst>
          </p:cNvPr>
          <p:cNvSpPr txBox="1"/>
          <p:nvPr/>
        </p:nvSpPr>
        <p:spPr>
          <a:xfrm>
            <a:off x="536737" y="1950660"/>
            <a:ext cx="2409663" cy="369332"/>
          </a:xfrm>
          <a:prstGeom prst="rect">
            <a:avLst/>
          </a:prstGeom>
          <a:noFill/>
        </p:spPr>
        <p:txBody>
          <a:bodyPr wrap="square" lIns="0" tIns="0" rIns="0" bIns="0" rtlCol="0" anchor="ctr" anchorCtr="1">
            <a:spAutoFit/>
          </a:bodyPr>
          <a:lstStyle/>
          <a:p>
            <a:pPr algn="ctr"/>
            <a:r>
              <a:rPr lang="en-US" sz="2400" b="1" dirty="0">
                <a:cs typeface="Monotype Corsiva"/>
              </a:rPr>
              <a:t>https://bmsit.ac.in</a:t>
            </a:r>
          </a:p>
        </p:txBody>
      </p:sp>
    </p:spTree>
    <p:extLst>
      <p:ext uri="{BB962C8B-B14F-4D97-AF65-F5344CB8AC3E}">
        <p14:creationId xmlns:p14="http://schemas.microsoft.com/office/powerpoint/2010/main" val="29180078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ster_v10" id="{D63E5CD0-3449-0C49-A569-2A31C6530714}" vid="{569724CB-EDC8-F54A-A802-35B8A3CA377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19864</TotalTime>
  <Words>890</Words>
  <Application>Microsoft Macintosh PowerPoint</Application>
  <PresentationFormat>Custom</PresentationFormat>
  <Paragraphs>88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H. Thiess</dc:creator>
  <cp:lastModifiedBy>Shrividya Shashidhara</cp:lastModifiedBy>
  <cp:revision>265</cp:revision>
  <dcterms:created xsi:type="dcterms:W3CDTF">2015-07-15T21:31:39Z</dcterms:created>
  <dcterms:modified xsi:type="dcterms:W3CDTF">2026-01-13T18:37:07Z</dcterms:modified>
</cp:coreProperties>
</file>