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
  </p:notesMasterIdLst>
  <p:sldIdLst>
    <p:sldId id="257" r:id="rId5"/>
  </p:sldIdLst>
  <p:sldSz cx="36576000" cy="27432000"/>
  <p:notesSz cx="6858000" cy="9144000"/>
  <p:defaultTextStyle>
    <a:defPPr>
      <a:defRPr lang="en-US"/>
    </a:defPPr>
    <a:lvl1pPr marL="0" algn="l" defTabSz="3072077" rtl="0" eaLnBrk="1" latinLnBrk="0" hangingPunct="1">
      <a:defRPr sz="6047" kern="1200">
        <a:solidFill>
          <a:schemeClr val="tx1"/>
        </a:solidFill>
        <a:latin typeface="+mn-lt"/>
        <a:ea typeface="+mn-ea"/>
        <a:cs typeface="+mn-cs"/>
      </a:defRPr>
    </a:lvl1pPr>
    <a:lvl2pPr marL="1536038" algn="l" defTabSz="3072077" rtl="0" eaLnBrk="1" latinLnBrk="0" hangingPunct="1">
      <a:defRPr sz="6047" kern="1200">
        <a:solidFill>
          <a:schemeClr val="tx1"/>
        </a:solidFill>
        <a:latin typeface="+mn-lt"/>
        <a:ea typeface="+mn-ea"/>
        <a:cs typeface="+mn-cs"/>
      </a:defRPr>
    </a:lvl2pPr>
    <a:lvl3pPr marL="3072077" algn="l" defTabSz="3072077" rtl="0" eaLnBrk="1" latinLnBrk="0" hangingPunct="1">
      <a:defRPr sz="6047" kern="1200">
        <a:solidFill>
          <a:schemeClr val="tx1"/>
        </a:solidFill>
        <a:latin typeface="+mn-lt"/>
        <a:ea typeface="+mn-ea"/>
        <a:cs typeface="+mn-cs"/>
      </a:defRPr>
    </a:lvl3pPr>
    <a:lvl4pPr marL="4608115" algn="l" defTabSz="3072077" rtl="0" eaLnBrk="1" latinLnBrk="0" hangingPunct="1">
      <a:defRPr sz="6047" kern="1200">
        <a:solidFill>
          <a:schemeClr val="tx1"/>
        </a:solidFill>
        <a:latin typeface="+mn-lt"/>
        <a:ea typeface="+mn-ea"/>
        <a:cs typeface="+mn-cs"/>
      </a:defRPr>
    </a:lvl4pPr>
    <a:lvl5pPr marL="6144154" algn="l" defTabSz="3072077" rtl="0" eaLnBrk="1" latinLnBrk="0" hangingPunct="1">
      <a:defRPr sz="6047" kern="1200">
        <a:solidFill>
          <a:schemeClr val="tx1"/>
        </a:solidFill>
        <a:latin typeface="+mn-lt"/>
        <a:ea typeface="+mn-ea"/>
        <a:cs typeface="+mn-cs"/>
      </a:defRPr>
    </a:lvl5pPr>
    <a:lvl6pPr marL="7680192" algn="l" defTabSz="3072077" rtl="0" eaLnBrk="1" latinLnBrk="0" hangingPunct="1">
      <a:defRPr sz="6047" kern="1200">
        <a:solidFill>
          <a:schemeClr val="tx1"/>
        </a:solidFill>
        <a:latin typeface="+mn-lt"/>
        <a:ea typeface="+mn-ea"/>
        <a:cs typeface="+mn-cs"/>
      </a:defRPr>
    </a:lvl6pPr>
    <a:lvl7pPr marL="9216230" algn="l" defTabSz="3072077" rtl="0" eaLnBrk="1" latinLnBrk="0" hangingPunct="1">
      <a:defRPr sz="6047" kern="1200">
        <a:solidFill>
          <a:schemeClr val="tx1"/>
        </a:solidFill>
        <a:latin typeface="+mn-lt"/>
        <a:ea typeface="+mn-ea"/>
        <a:cs typeface="+mn-cs"/>
      </a:defRPr>
    </a:lvl7pPr>
    <a:lvl8pPr marL="10752269" algn="l" defTabSz="3072077" rtl="0" eaLnBrk="1" latinLnBrk="0" hangingPunct="1">
      <a:defRPr sz="6047" kern="1200">
        <a:solidFill>
          <a:schemeClr val="tx1"/>
        </a:solidFill>
        <a:latin typeface="+mn-lt"/>
        <a:ea typeface="+mn-ea"/>
        <a:cs typeface="+mn-cs"/>
      </a:defRPr>
    </a:lvl8pPr>
    <a:lvl9pPr marL="12288307" algn="l" defTabSz="3072077" rtl="0" eaLnBrk="1" latinLnBrk="0" hangingPunct="1">
      <a:defRPr sz="604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92" userDrawn="1">
          <p15:clr>
            <a:srgbClr val="A4A3A4"/>
          </p15:clr>
        </p15:guide>
        <p15:guide id="2" pos="288" userDrawn="1">
          <p15:clr>
            <a:srgbClr val="A4A3A4"/>
          </p15:clr>
        </p15:guide>
        <p15:guide id="3" pos="11520" userDrawn="1">
          <p15:clr>
            <a:srgbClr val="A4A3A4"/>
          </p15:clr>
        </p15:guide>
        <p15:guide id="5" pos="22752" userDrawn="1">
          <p15:clr>
            <a:srgbClr val="A4A3A4"/>
          </p15:clr>
        </p15:guide>
        <p15:guide id="6" orient="horz" pos="15232" userDrawn="1">
          <p15:clr>
            <a:srgbClr val="A4A3A4"/>
          </p15:clr>
        </p15:guide>
        <p15:guide id="7" orient="horz" pos="8640" userDrawn="1">
          <p15:clr>
            <a:srgbClr val="A4A3A4"/>
          </p15:clr>
        </p15:guide>
        <p15:guide id="8" pos="3024" userDrawn="1">
          <p15:clr>
            <a:srgbClr val="A4A3A4"/>
          </p15:clr>
        </p15:guide>
        <p15:guide id="9" pos="175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333385"/>
    <a:srgbClr val="B30738"/>
    <a:srgbClr val="9A2B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70" autoAdjust="0"/>
    <p:restoredTop sz="94902" autoAdjust="0"/>
  </p:normalViewPr>
  <p:slideViewPr>
    <p:cSldViewPr snapToGrid="0">
      <p:cViewPr>
        <p:scale>
          <a:sx n="40" d="100"/>
          <a:sy n="40" d="100"/>
        </p:scale>
        <p:origin x="-1099" y="-3130"/>
      </p:cViewPr>
      <p:guideLst>
        <p:guide orient="horz" pos="16992"/>
        <p:guide pos="288"/>
        <p:guide pos="11520"/>
        <p:guide pos="22752"/>
        <p:guide orient="horz" pos="15232"/>
        <p:guide orient="horz" pos="8640"/>
        <p:guide pos="3024"/>
        <p:guide pos="17520"/>
      </p:guideLst>
    </p:cSldViewPr>
  </p:slideViewPr>
  <p:notesTextViewPr>
    <p:cViewPr>
      <p:scale>
        <a:sx n="1" d="1"/>
        <a:sy n="1" d="1"/>
      </p:scale>
      <p:origin x="0" y="0"/>
    </p:cViewPr>
  </p:notesText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ommentAuthors" Target="commen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F04E8E-8DE0-D54C-AF94-70DB913F1B57}"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97082450-90D5-E94F-99A8-5B700CF531BD}">
      <dgm:prSet phldrT="[Text]"/>
      <dgm:spPr/>
      <dgm:t>
        <a:bodyPr/>
        <a:lstStyle/>
        <a:p>
          <a:r>
            <a:rPr lang="en-US" dirty="0"/>
            <a:t>Tissue Sample</a:t>
          </a:r>
        </a:p>
      </dgm:t>
    </dgm:pt>
    <dgm:pt modelId="{CB2A5C76-6A5A-D841-9BC8-D38C771B1959}" type="parTrans" cxnId="{DB4A16F9-0FB2-5C4A-A087-E759D1A24E5A}">
      <dgm:prSet/>
      <dgm:spPr/>
      <dgm:t>
        <a:bodyPr/>
        <a:lstStyle/>
        <a:p>
          <a:endParaRPr lang="en-US"/>
        </a:p>
      </dgm:t>
    </dgm:pt>
    <dgm:pt modelId="{96CF5ED5-0A6F-D144-975D-56A7E3754835}" type="sibTrans" cxnId="{DB4A16F9-0FB2-5C4A-A087-E759D1A24E5A}">
      <dgm:prSet/>
      <dgm:spPr/>
      <dgm:t>
        <a:bodyPr/>
        <a:lstStyle/>
        <a:p>
          <a:endParaRPr lang="en-US"/>
        </a:p>
      </dgm:t>
    </dgm:pt>
    <dgm:pt modelId="{60998A5B-88C7-4B46-9B76-5A2DD65D32EA}">
      <dgm:prSet phldrT="[Text]"/>
      <dgm:spPr/>
      <dgm:t>
        <a:bodyPr/>
        <a:lstStyle/>
        <a:p>
          <a:r>
            <a:rPr lang="en-US" dirty="0"/>
            <a:t>Cancer</a:t>
          </a:r>
        </a:p>
      </dgm:t>
    </dgm:pt>
    <dgm:pt modelId="{9CCE8989-FD1C-1249-8F48-CA85002A32D7}" type="parTrans" cxnId="{143CD135-AF9E-984F-9988-4DF78B30F757}">
      <dgm:prSet/>
      <dgm:spPr/>
      <dgm:t>
        <a:bodyPr/>
        <a:lstStyle/>
        <a:p>
          <a:endParaRPr lang="en-US"/>
        </a:p>
      </dgm:t>
    </dgm:pt>
    <dgm:pt modelId="{C090DFE6-E95A-EE48-967F-C797CD1C3113}" type="sibTrans" cxnId="{143CD135-AF9E-984F-9988-4DF78B30F757}">
      <dgm:prSet/>
      <dgm:spPr/>
      <dgm:t>
        <a:bodyPr/>
        <a:lstStyle/>
        <a:p>
          <a:endParaRPr lang="en-US"/>
        </a:p>
      </dgm:t>
    </dgm:pt>
    <dgm:pt modelId="{FCA7E744-1E0D-FE48-8A81-922C07A99AB1}">
      <dgm:prSet phldrT="[Text]"/>
      <dgm:spPr/>
      <dgm:t>
        <a:bodyPr/>
        <a:lstStyle/>
        <a:p>
          <a:r>
            <a:rPr lang="en-US" b="0">
              <a:latin typeface="+mn-lt"/>
              <a:cs typeface="Arial" pitchFamily="34" charset="0"/>
            </a:rPr>
            <a:t>Ductal carcinoma in situ</a:t>
          </a:r>
          <a:r>
            <a:rPr lang="en-US">
              <a:latin typeface="+mn-lt"/>
            </a:rPr>
            <a:t> </a:t>
          </a:r>
          <a:r>
            <a:rPr lang="en-US"/>
            <a:t>(dcis)</a:t>
          </a:r>
          <a:endParaRPr lang="en-US" dirty="0"/>
        </a:p>
      </dgm:t>
    </dgm:pt>
    <dgm:pt modelId="{3BE96E0E-6DE9-174E-9471-70CA32003BFF}" type="parTrans" cxnId="{2EB3F60F-A7FB-C348-843E-7969097CAB33}">
      <dgm:prSet/>
      <dgm:spPr/>
      <dgm:t>
        <a:bodyPr/>
        <a:lstStyle/>
        <a:p>
          <a:endParaRPr lang="en-US"/>
        </a:p>
      </dgm:t>
    </dgm:pt>
    <dgm:pt modelId="{6A1B6179-CADC-6D48-B9CF-A790A67E2E3C}" type="sibTrans" cxnId="{2EB3F60F-A7FB-C348-843E-7969097CAB33}">
      <dgm:prSet/>
      <dgm:spPr/>
      <dgm:t>
        <a:bodyPr/>
        <a:lstStyle/>
        <a:p>
          <a:endParaRPr lang="en-US"/>
        </a:p>
      </dgm:t>
    </dgm:pt>
    <dgm:pt modelId="{9456FB38-37EC-6E41-8EB4-2D858639EB4E}">
      <dgm:prSet phldrT="[Text]"/>
      <dgm:spPr/>
      <dgm:t>
        <a:bodyPr/>
        <a:lstStyle/>
        <a:p>
          <a:r>
            <a:rPr lang="en-US" dirty="0"/>
            <a:t>Invasive carcinoma (</a:t>
          </a:r>
          <a:r>
            <a:rPr lang="en-US" dirty="0" err="1"/>
            <a:t>indc</a:t>
          </a:r>
          <a:r>
            <a:rPr lang="en-US" dirty="0"/>
            <a:t>)</a:t>
          </a:r>
        </a:p>
      </dgm:t>
    </dgm:pt>
    <dgm:pt modelId="{30C5E176-94CE-C346-964F-DDFB8C44D4D7}" type="parTrans" cxnId="{079D6BC2-085F-3747-87D3-FD0C0B2A7E8F}">
      <dgm:prSet/>
      <dgm:spPr/>
      <dgm:t>
        <a:bodyPr/>
        <a:lstStyle/>
        <a:p>
          <a:endParaRPr lang="en-US"/>
        </a:p>
      </dgm:t>
    </dgm:pt>
    <dgm:pt modelId="{26FD5AFE-CBC1-974B-9A08-D774C515FE2E}" type="sibTrans" cxnId="{079D6BC2-085F-3747-87D3-FD0C0B2A7E8F}">
      <dgm:prSet/>
      <dgm:spPr/>
      <dgm:t>
        <a:bodyPr/>
        <a:lstStyle/>
        <a:p>
          <a:endParaRPr lang="en-US"/>
        </a:p>
      </dgm:t>
    </dgm:pt>
    <dgm:pt modelId="{3F6FC4AD-BA88-1445-8158-57A623E2FA5E}">
      <dgm:prSet phldrT="[Text]"/>
      <dgm:spPr/>
      <dgm:t>
        <a:bodyPr/>
        <a:lstStyle/>
        <a:p>
          <a:r>
            <a:rPr lang="en-US" dirty="0"/>
            <a:t>No Cancer</a:t>
          </a:r>
        </a:p>
      </dgm:t>
    </dgm:pt>
    <dgm:pt modelId="{9DDF1692-B689-0B46-A839-57BB1E8EC7AC}" type="parTrans" cxnId="{212A940B-5225-C044-92E3-0447D266F08B}">
      <dgm:prSet/>
      <dgm:spPr/>
      <dgm:t>
        <a:bodyPr/>
        <a:lstStyle/>
        <a:p>
          <a:endParaRPr lang="en-US"/>
        </a:p>
      </dgm:t>
    </dgm:pt>
    <dgm:pt modelId="{B6310404-4E3D-A94C-AFA7-9C1E1DBEA5FA}" type="sibTrans" cxnId="{212A940B-5225-C044-92E3-0447D266F08B}">
      <dgm:prSet/>
      <dgm:spPr/>
      <dgm:t>
        <a:bodyPr/>
        <a:lstStyle/>
        <a:p>
          <a:endParaRPr lang="en-US"/>
        </a:p>
      </dgm:t>
    </dgm:pt>
    <dgm:pt modelId="{1BCAE456-6B2C-D54D-81C2-7DBC7A8C2396}">
      <dgm:prSet phldrT="[Text]"/>
      <dgm:spPr/>
      <dgm:t>
        <a:bodyPr/>
        <a:lstStyle/>
        <a:p>
          <a:r>
            <a:rPr lang="en-US" dirty="0"/>
            <a:t>Non-neoplastic (nneo)</a:t>
          </a:r>
        </a:p>
      </dgm:t>
    </dgm:pt>
    <dgm:pt modelId="{2B854B2F-25D6-E740-BA49-A20676F35237}" type="parTrans" cxnId="{0B8D0ED2-BF4C-0C4D-A733-72D6D08640E7}">
      <dgm:prSet/>
      <dgm:spPr/>
      <dgm:t>
        <a:bodyPr/>
        <a:lstStyle/>
        <a:p>
          <a:endParaRPr lang="en-US"/>
        </a:p>
      </dgm:t>
    </dgm:pt>
    <dgm:pt modelId="{3AB7A7FC-F0EF-1548-976D-7A4747DC9B4D}" type="sibTrans" cxnId="{0B8D0ED2-BF4C-0C4D-A733-72D6D08640E7}">
      <dgm:prSet/>
      <dgm:spPr/>
      <dgm:t>
        <a:bodyPr/>
        <a:lstStyle/>
        <a:p>
          <a:endParaRPr lang="en-US"/>
        </a:p>
      </dgm:t>
    </dgm:pt>
    <dgm:pt modelId="{46ABF82C-A55D-B746-8888-05462197163D}">
      <dgm:prSet/>
      <dgm:spPr/>
      <dgm:t>
        <a:bodyPr/>
        <a:lstStyle/>
        <a:p>
          <a:r>
            <a:rPr lang="en-US" dirty="0"/>
            <a:t>Normal (norm)</a:t>
          </a:r>
        </a:p>
      </dgm:t>
    </dgm:pt>
    <dgm:pt modelId="{9F8617D6-187C-F542-833D-31BF1B13CAB5}" type="parTrans" cxnId="{772AC00D-2E61-5F43-B5B7-FC3C9496F316}">
      <dgm:prSet/>
      <dgm:spPr/>
      <dgm:t>
        <a:bodyPr/>
        <a:lstStyle/>
        <a:p>
          <a:endParaRPr lang="en-US"/>
        </a:p>
      </dgm:t>
    </dgm:pt>
    <dgm:pt modelId="{4406F3A2-C3F0-F94B-A706-8EBAD9B75C5E}" type="sibTrans" cxnId="{772AC00D-2E61-5F43-B5B7-FC3C9496F316}">
      <dgm:prSet/>
      <dgm:spPr/>
      <dgm:t>
        <a:bodyPr/>
        <a:lstStyle/>
        <a:p>
          <a:endParaRPr lang="en-US"/>
        </a:p>
      </dgm:t>
    </dgm:pt>
    <dgm:pt modelId="{09EABFD5-DE5C-A544-840A-668D9E5F7B73}" type="pres">
      <dgm:prSet presAssocID="{F3F04E8E-8DE0-D54C-AF94-70DB913F1B57}" presName="hierChild1" presStyleCnt="0">
        <dgm:presLayoutVars>
          <dgm:chPref val="1"/>
          <dgm:dir/>
          <dgm:animOne val="branch"/>
          <dgm:animLvl val="lvl"/>
          <dgm:resizeHandles/>
        </dgm:presLayoutVars>
      </dgm:prSet>
      <dgm:spPr/>
    </dgm:pt>
    <dgm:pt modelId="{90C5B96E-BA9D-344B-81E4-FD318DF332C8}" type="pres">
      <dgm:prSet presAssocID="{97082450-90D5-E94F-99A8-5B700CF531BD}" presName="hierRoot1" presStyleCnt="0"/>
      <dgm:spPr/>
    </dgm:pt>
    <dgm:pt modelId="{00832E9E-9EB1-6F49-AB9D-40E2161FAADB}" type="pres">
      <dgm:prSet presAssocID="{97082450-90D5-E94F-99A8-5B700CF531BD}" presName="composite" presStyleCnt="0"/>
      <dgm:spPr/>
    </dgm:pt>
    <dgm:pt modelId="{EEC868EF-0D96-3748-BA2C-7519804D963B}" type="pres">
      <dgm:prSet presAssocID="{97082450-90D5-E94F-99A8-5B700CF531BD}" presName="background" presStyleLbl="node0" presStyleIdx="0" presStyleCnt="1"/>
      <dgm:spPr/>
    </dgm:pt>
    <dgm:pt modelId="{77877C94-CFAE-2245-B73C-9ADF6943D1B8}" type="pres">
      <dgm:prSet presAssocID="{97082450-90D5-E94F-99A8-5B700CF531BD}" presName="text" presStyleLbl="fgAcc0" presStyleIdx="0" presStyleCnt="1">
        <dgm:presLayoutVars>
          <dgm:chPref val="3"/>
        </dgm:presLayoutVars>
      </dgm:prSet>
      <dgm:spPr/>
    </dgm:pt>
    <dgm:pt modelId="{7B3484CE-1541-CF46-A50E-E64AEB1413E6}" type="pres">
      <dgm:prSet presAssocID="{97082450-90D5-E94F-99A8-5B700CF531BD}" presName="hierChild2" presStyleCnt="0"/>
      <dgm:spPr/>
    </dgm:pt>
    <dgm:pt modelId="{A401245E-E156-154D-8B6C-4529F5B19F03}" type="pres">
      <dgm:prSet presAssocID="{9CCE8989-FD1C-1249-8F48-CA85002A32D7}" presName="Name10" presStyleLbl="parChTrans1D2" presStyleIdx="0" presStyleCnt="2"/>
      <dgm:spPr/>
    </dgm:pt>
    <dgm:pt modelId="{89F6559D-1F82-B048-B8C4-62DCFEED0184}" type="pres">
      <dgm:prSet presAssocID="{60998A5B-88C7-4B46-9B76-5A2DD65D32EA}" presName="hierRoot2" presStyleCnt="0"/>
      <dgm:spPr/>
    </dgm:pt>
    <dgm:pt modelId="{DD533D1B-A39F-3E44-AF6F-39AD9B88033F}" type="pres">
      <dgm:prSet presAssocID="{60998A5B-88C7-4B46-9B76-5A2DD65D32EA}" presName="composite2" presStyleCnt="0"/>
      <dgm:spPr/>
    </dgm:pt>
    <dgm:pt modelId="{40814973-0F4B-154B-8B57-A7879618F099}" type="pres">
      <dgm:prSet presAssocID="{60998A5B-88C7-4B46-9B76-5A2DD65D32EA}" presName="background2" presStyleLbl="node2" presStyleIdx="0" presStyleCnt="2"/>
      <dgm:spPr/>
    </dgm:pt>
    <dgm:pt modelId="{917A9EAB-5207-044A-B808-729C4006E653}" type="pres">
      <dgm:prSet presAssocID="{60998A5B-88C7-4B46-9B76-5A2DD65D32EA}" presName="text2" presStyleLbl="fgAcc2" presStyleIdx="0" presStyleCnt="2">
        <dgm:presLayoutVars>
          <dgm:chPref val="3"/>
        </dgm:presLayoutVars>
      </dgm:prSet>
      <dgm:spPr/>
    </dgm:pt>
    <dgm:pt modelId="{2C998D0C-E25C-7D4D-B27C-9CB0C93C4D92}" type="pres">
      <dgm:prSet presAssocID="{60998A5B-88C7-4B46-9B76-5A2DD65D32EA}" presName="hierChild3" presStyleCnt="0"/>
      <dgm:spPr/>
    </dgm:pt>
    <dgm:pt modelId="{254EFD2B-7D43-6246-AC57-04A7F0E2FDA6}" type="pres">
      <dgm:prSet presAssocID="{3BE96E0E-6DE9-174E-9471-70CA32003BFF}" presName="Name17" presStyleLbl="parChTrans1D3" presStyleIdx="0" presStyleCnt="4"/>
      <dgm:spPr/>
    </dgm:pt>
    <dgm:pt modelId="{78B39F8A-F7E7-3F4E-9918-B12CF3BA61F5}" type="pres">
      <dgm:prSet presAssocID="{FCA7E744-1E0D-FE48-8A81-922C07A99AB1}" presName="hierRoot3" presStyleCnt="0"/>
      <dgm:spPr/>
    </dgm:pt>
    <dgm:pt modelId="{2330A2CC-BF3C-2B41-B6CD-7F1FC7A24F62}" type="pres">
      <dgm:prSet presAssocID="{FCA7E744-1E0D-FE48-8A81-922C07A99AB1}" presName="composite3" presStyleCnt="0"/>
      <dgm:spPr/>
    </dgm:pt>
    <dgm:pt modelId="{9A772DD5-FF8E-0248-8680-710A4883BF12}" type="pres">
      <dgm:prSet presAssocID="{FCA7E744-1E0D-FE48-8A81-922C07A99AB1}" presName="background3" presStyleLbl="node3" presStyleIdx="0" presStyleCnt="4"/>
      <dgm:spPr/>
    </dgm:pt>
    <dgm:pt modelId="{36134DB0-30A1-2942-98B6-154123052239}" type="pres">
      <dgm:prSet presAssocID="{FCA7E744-1E0D-FE48-8A81-922C07A99AB1}" presName="text3" presStyleLbl="fgAcc3" presStyleIdx="0" presStyleCnt="4">
        <dgm:presLayoutVars>
          <dgm:chPref val="3"/>
        </dgm:presLayoutVars>
      </dgm:prSet>
      <dgm:spPr/>
    </dgm:pt>
    <dgm:pt modelId="{688A65FD-0B38-5046-8528-7E30413A9977}" type="pres">
      <dgm:prSet presAssocID="{FCA7E744-1E0D-FE48-8A81-922C07A99AB1}" presName="hierChild4" presStyleCnt="0"/>
      <dgm:spPr/>
    </dgm:pt>
    <dgm:pt modelId="{99B9BAB1-5523-B140-94E2-DED1ED374116}" type="pres">
      <dgm:prSet presAssocID="{30C5E176-94CE-C346-964F-DDFB8C44D4D7}" presName="Name17" presStyleLbl="parChTrans1D3" presStyleIdx="1" presStyleCnt="4"/>
      <dgm:spPr/>
    </dgm:pt>
    <dgm:pt modelId="{CAA8F7F5-E3F7-7C47-806E-045F06AE531E}" type="pres">
      <dgm:prSet presAssocID="{9456FB38-37EC-6E41-8EB4-2D858639EB4E}" presName="hierRoot3" presStyleCnt="0"/>
      <dgm:spPr/>
    </dgm:pt>
    <dgm:pt modelId="{E1DB170E-999C-214E-88F1-BE31DC3F6898}" type="pres">
      <dgm:prSet presAssocID="{9456FB38-37EC-6E41-8EB4-2D858639EB4E}" presName="composite3" presStyleCnt="0"/>
      <dgm:spPr/>
    </dgm:pt>
    <dgm:pt modelId="{2FBEF7A8-3EF6-AF4D-B957-377C6C460997}" type="pres">
      <dgm:prSet presAssocID="{9456FB38-37EC-6E41-8EB4-2D858639EB4E}" presName="background3" presStyleLbl="node3" presStyleIdx="1" presStyleCnt="4"/>
      <dgm:spPr/>
    </dgm:pt>
    <dgm:pt modelId="{E593643B-33AC-9640-9F7C-47EE0D4D8E63}" type="pres">
      <dgm:prSet presAssocID="{9456FB38-37EC-6E41-8EB4-2D858639EB4E}" presName="text3" presStyleLbl="fgAcc3" presStyleIdx="1" presStyleCnt="4">
        <dgm:presLayoutVars>
          <dgm:chPref val="3"/>
        </dgm:presLayoutVars>
      </dgm:prSet>
      <dgm:spPr/>
    </dgm:pt>
    <dgm:pt modelId="{7400206F-D3DA-3D4E-A31E-04DA590D25AA}" type="pres">
      <dgm:prSet presAssocID="{9456FB38-37EC-6E41-8EB4-2D858639EB4E}" presName="hierChild4" presStyleCnt="0"/>
      <dgm:spPr/>
    </dgm:pt>
    <dgm:pt modelId="{856284B5-57A2-1F49-88E9-FD7CFB8B21EF}" type="pres">
      <dgm:prSet presAssocID="{9DDF1692-B689-0B46-A839-57BB1E8EC7AC}" presName="Name10" presStyleLbl="parChTrans1D2" presStyleIdx="1" presStyleCnt="2"/>
      <dgm:spPr/>
    </dgm:pt>
    <dgm:pt modelId="{D41804D9-7DF1-4B4A-9DC1-A658F1646287}" type="pres">
      <dgm:prSet presAssocID="{3F6FC4AD-BA88-1445-8158-57A623E2FA5E}" presName="hierRoot2" presStyleCnt="0"/>
      <dgm:spPr/>
    </dgm:pt>
    <dgm:pt modelId="{8F49BA7B-C730-D740-8E6B-00127A862EDF}" type="pres">
      <dgm:prSet presAssocID="{3F6FC4AD-BA88-1445-8158-57A623E2FA5E}" presName="composite2" presStyleCnt="0"/>
      <dgm:spPr/>
    </dgm:pt>
    <dgm:pt modelId="{F0F1756B-325F-A543-B60C-6E70466EE0F7}" type="pres">
      <dgm:prSet presAssocID="{3F6FC4AD-BA88-1445-8158-57A623E2FA5E}" presName="background2" presStyleLbl="node2" presStyleIdx="1" presStyleCnt="2"/>
      <dgm:spPr/>
    </dgm:pt>
    <dgm:pt modelId="{9456A46A-2925-1C47-95C2-C9E87A267DB9}" type="pres">
      <dgm:prSet presAssocID="{3F6FC4AD-BA88-1445-8158-57A623E2FA5E}" presName="text2" presStyleLbl="fgAcc2" presStyleIdx="1" presStyleCnt="2">
        <dgm:presLayoutVars>
          <dgm:chPref val="3"/>
        </dgm:presLayoutVars>
      </dgm:prSet>
      <dgm:spPr/>
    </dgm:pt>
    <dgm:pt modelId="{6F1E05F6-18A7-334B-841F-874732623220}" type="pres">
      <dgm:prSet presAssocID="{3F6FC4AD-BA88-1445-8158-57A623E2FA5E}" presName="hierChild3" presStyleCnt="0"/>
      <dgm:spPr/>
    </dgm:pt>
    <dgm:pt modelId="{10191A0A-8579-F845-96EA-1F0E9DB3868C}" type="pres">
      <dgm:prSet presAssocID="{2B854B2F-25D6-E740-BA49-A20676F35237}" presName="Name17" presStyleLbl="parChTrans1D3" presStyleIdx="2" presStyleCnt="4"/>
      <dgm:spPr/>
    </dgm:pt>
    <dgm:pt modelId="{D4F01FB7-9D58-FB41-8AFF-4D719723E59B}" type="pres">
      <dgm:prSet presAssocID="{1BCAE456-6B2C-D54D-81C2-7DBC7A8C2396}" presName="hierRoot3" presStyleCnt="0"/>
      <dgm:spPr/>
    </dgm:pt>
    <dgm:pt modelId="{4325544B-631A-404F-98F2-0FEB20C99A7D}" type="pres">
      <dgm:prSet presAssocID="{1BCAE456-6B2C-D54D-81C2-7DBC7A8C2396}" presName="composite3" presStyleCnt="0"/>
      <dgm:spPr/>
    </dgm:pt>
    <dgm:pt modelId="{0CB504A2-8911-4B44-884A-2EF54DC5DC01}" type="pres">
      <dgm:prSet presAssocID="{1BCAE456-6B2C-D54D-81C2-7DBC7A8C2396}" presName="background3" presStyleLbl="node3" presStyleIdx="2" presStyleCnt="4"/>
      <dgm:spPr/>
    </dgm:pt>
    <dgm:pt modelId="{FE03EB48-F3BF-8B47-9C65-8B8BF3A75FD1}" type="pres">
      <dgm:prSet presAssocID="{1BCAE456-6B2C-D54D-81C2-7DBC7A8C2396}" presName="text3" presStyleLbl="fgAcc3" presStyleIdx="2" presStyleCnt="4">
        <dgm:presLayoutVars>
          <dgm:chPref val="3"/>
        </dgm:presLayoutVars>
      </dgm:prSet>
      <dgm:spPr/>
    </dgm:pt>
    <dgm:pt modelId="{C15270E6-7B96-E040-86BF-608A0080E6C8}" type="pres">
      <dgm:prSet presAssocID="{1BCAE456-6B2C-D54D-81C2-7DBC7A8C2396}" presName="hierChild4" presStyleCnt="0"/>
      <dgm:spPr/>
    </dgm:pt>
    <dgm:pt modelId="{3EE69F36-A95A-C848-B47D-526DB371024A}" type="pres">
      <dgm:prSet presAssocID="{9F8617D6-187C-F542-833D-31BF1B13CAB5}" presName="Name17" presStyleLbl="parChTrans1D3" presStyleIdx="3" presStyleCnt="4"/>
      <dgm:spPr/>
    </dgm:pt>
    <dgm:pt modelId="{82A5AB56-FAE7-0E44-8DB9-FC438EB2FB93}" type="pres">
      <dgm:prSet presAssocID="{46ABF82C-A55D-B746-8888-05462197163D}" presName="hierRoot3" presStyleCnt="0"/>
      <dgm:spPr/>
    </dgm:pt>
    <dgm:pt modelId="{333B465B-EEB7-F24D-B0F6-B30A081F106F}" type="pres">
      <dgm:prSet presAssocID="{46ABF82C-A55D-B746-8888-05462197163D}" presName="composite3" presStyleCnt="0"/>
      <dgm:spPr/>
    </dgm:pt>
    <dgm:pt modelId="{346338D8-0104-444D-A3E1-62CA3F4B6085}" type="pres">
      <dgm:prSet presAssocID="{46ABF82C-A55D-B746-8888-05462197163D}" presName="background3" presStyleLbl="node3" presStyleIdx="3" presStyleCnt="4"/>
      <dgm:spPr/>
    </dgm:pt>
    <dgm:pt modelId="{70F1726E-DDD8-2242-9C87-020BB8FC0774}" type="pres">
      <dgm:prSet presAssocID="{46ABF82C-A55D-B746-8888-05462197163D}" presName="text3" presStyleLbl="fgAcc3" presStyleIdx="3" presStyleCnt="4">
        <dgm:presLayoutVars>
          <dgm:chPref val="3"/>
        </dgm:presLayoutVars>
      </dgm:prSet>
      <dgm:spPr/>
    </dgm:pt>
    <dgm:pt modelId="{248CD7B1-36F1-BF48-BAAF-844CC543C371}" type="pres">
      <dgm:prSet presAssocID="{46ABF82C-A55D-B746-8888-05462197163D}" presName="hierChild4" presStyleCnt="0"/>
      <dgm:spPr/>
    </dgm:pt>
  </dgm:ptLst>
  <dgm:cxnLst>
    <dgm:cxn modelId="{56B26404-1D2A-2342-86F0-CB89B8A842F5}" type="presOf" srcId="{FCA7E744-1E0D-FE48-8A81-922C07A99AB1}" destId="{36134DB0-30A1-2942-98B6-154123052239}" srcOrd="0" destOrd="0" presId="urn:microsoft.com/office/officeart/2005/8/layout/hierarchy1"/>
    <dgm:cxn modelId="{212A940B-5225-C044-92E3-0447D266F08B}" srcId="{97082450-90D5-E94F-99A8-5B700CF531BD}" destId="{3F6FC4AD-BA88-1445-8158-57A623E2FA5E}" srcOrd="1" destOrd="0" parTransId="{9DDF1692-B689-0B46-A839-57BB1E8EC7AC}" sibTransId="{B6310404-4E3D-A94C-AFA7-9C1E1DBEA5FA}"/>
    <dgm:cxn modelId="{772AC00D-2E61-5F43-B5B7-FC3C9496F316}" srcId="{3F6FC4AD-BA88-1445-8158-57A623E2FA5E}" destId="{46ABF82C-A55D-B746-8888-05462197163D}" srcOrd="1" destOrd="0" parTransId="{9F8617D6-187C-F542-833D-31BF1B13CAB5}" sibTransId="{4406F3A2-C3F0-F94B-A706-8EBAD9B75C5E}"/>
    <dgm:cxn modelId="{2EB3F60F-A7FB-C348-843E-7969097CAB33}" srcId="{60998A5B-88C7-4B46-9B76-5A2DD65D32EA}" destId="{FCA7E744-1E0D-FE48-8A81-922C07A99AB1}" srcOrd="0" destOrd="0" parTransId="{3BE96E0E-6DE9-174E-9471-70CA32003BFF}" sibTransId="{6A1B6179-CADC-6D48-B9CF-A790A67E2E3C}"/>
    <dgm:cxn modelId="{65836723-62F9-1046-82AD-C132D953E4AF}" type="presOf" srcId="{F3F04E8E-8DE0-D54C-AF94-70DB913F1B57}" destId="{09EABFD5-DE5C-A544-840A-668D9E5F7B73}" srcOrd="0" destOrd="0" presId="urn:microsoft.com/office/officeart/2005/8/layout/hierarchy1"/>
    <dgm:cxn modelId="{6893F727-CB45-2748-80CA-E91A50E2AF41}" type="presOf" srcId="{97082450-90D5-E94F-99A8-5B700CF531BD}" destId="{77877C94-CFAE-2245-B73C-9ADF6943D1B8}" srcOrd="0" destOrd="0" presId="urn:microsoft.com/office/officeart/2005/8/layout/hierarchy1"/>
    <dgm:cxn modelId="{143CD135-AF9E-984F-9988-4DF78B30F757}" srcId="{97082450-90D5-E94F-99A8-5B700CF531BD}" destId="{60998A5B-88C7-4B46-9B76-5A2DD65D32EA}" srcOrd="0" destOrd="0" parTransId="{9CCE8989-FD1C-1249-8F48-CA85002A32D7}" sibTransId="{C090DFE6-E95A-EE48-967F-C797CD1C3113}"/>
    <dgm:cxn modelId="{DFC32E38-62D4-A145-A511-BC648CF833F9}" type="presOf" srcId="{30C5E176-94CE-C346-964F-DDFB8C44D4D7}" destId="{99B9BAB1-5523-B140-94E2-DED1ED374116}" srcOrd="0" destOrd="0" presId="urn:microsoft.com/office/officeart/2005/8/layout/hierarchy1"/>
    <dgm:cxn modelId="{13A0C063-EA4C-CC43-82BE-DB59A5E4DD10}" type="presOf" srcId="{9DDF1692-B689-0B46-A839-57BB1E8EC7AC}" destId="{856284B5-57A2-1F49-88E9-FD7CFB8B21EF}" srcOrd="0" destOrd="0" presId="urn:microsoft.com/office/officeart/2005/8/layout/hierarchy1"/>
    <dgm:cxn modelId="{7971CE49-325C-D14A-8F33-5B8833ED0056}" type="presOf" srcId="{1BCAE456-6B2C-D54D-81C2-7DBC7A8C2396}" destId="{FE03EB48-F3BF-8B47-9C65-8B8BF3A75FD1}" srcOrd="0" destOrd="0" presId="urn:microsoft.com/office/officeart/2005/8/layout/hierarchy1"/>
    <dgm:cxn modelId="{036E1C9E-802A-884C-AE69-0CB5D8FD250B}" type="presOf" srcId="{46ABF82C-A55D-B746-8888-05462197163D}" destId="{70F1726E-DDD8-2242-9C87-020BB8FC0774}" srcOrd="0" destOrd="0" presId="urn:microsoft.com/office/officeart/2005/8/layout/hierarchy1"/>
    <dgm:cxn modelId="{B966DDA7-E841-DF4E-8E42-014EF416FE25}" type="presOf" srcId="{9F8617D6-187C-F542-833D-31BF1B13CAB5}" destId="{3EE69F36-A95A-C848-B47D-526DB371024A}" srcOrd="0" destOrd="0" presId="urn:microsoft.com/office/officeart/2005/8/layout/hierarchy1"/>
    <dgm:cxn modelId="{340ABAAD-EFC8-934A-BCC0-FBFA8151691E}" type="presOf" srcId="{2B854B2F-25D6-E740-BA49-A20676F35237}" destId="{10191A0A-8579-F845-96EA-1F0E9DB3868C}" srcOrd="0" destOrd="0" presId="urn:microsoft.com/office/officeart/2005/8/layout/hierarchy1"/>
    <dgm:cxn modelId="{812707BB-C2AB-7F42-8EB1-A8F8A982B4ED}" type="presOf" srcId="{9456FB38-37EC-6E41-8EB4-2D858639EB4E}" destId="{E593643B-33AC-9640-9F7C-47EE0D4D8E63}" srcOrd="0" destOrd="0" presId="urn:microsoft.com/office/officeart/2005/8/layout/hierarchy1"/>
    <dgm:cxn modelId="{0271C9C0-C556-3845-8B9B-408F4AB94884}" type="presOf" srcId="{9CCE8989-FD1C-1249-8F48-CA85002A32D7}" destId="{A401245E-E156-154D-8B6C-4529F5B19F03}" srcOrd="0" destOrd="0" presId="urn:microsoft.com/office/officeart/2005/8/layout/hierarchy1"/>
    <dgm:cxn modelId="{079D6BC2-085F-3747-87D3-FD0C0B2A7E8F}" srcId="{60998A5B-88C7-4B46-9B76-5A2DD65D32EA}" destId="{9456FB38-37EC-6E41-8EB4-2D858639EB4E}" srcOrd="1" destOrd="0" parTransId="{30C5E176-94CE-C346-964F-DDFB8C44D4D7}" sibTransId="{26FD5AFE-CBC1-974B-9A08-D774C515FE2E}"/>
    <dgm:cxn modelId="{62BBEDCE-76C9-3548-9BED-EDC84AB802EC}" type="presOf" srcId="{3BE96E0E-6DE9-174E-9471-70CA32003BFF}" destId="{254EFD2B-7D43-6246-AC57-04A7F0E2FDA6}" srcOrd="0" destOrd="0" presId="urn:microsoft.com/office/officeart/2005/8/layout/hierarchy1"/>
    <dgm:cxn modelId="{0B8D0ED2-BF4C-0C4D-A733-72D6D08640E7}" srcId="{3F6FC4AD-BA88-1445-8158-57A623E2FA5E}" destId="{1BCAE456-6B2C-D54D-81C2-7DBC7A8C2396}" srcOrd="0" destOrd="0" parTransId="{2B854B2F-25D6-E740-BA49-A20676F35237}" sibTransId="{3AB7A7FC-F0EF-1548-976D-7A4747DC9B4D}"/>
    <dgm:cxn modelId="{33BA37D3-0ED7-F545-B340-A11ED750A250}" type="presOf" srcId="{60998A5B-88C7-4B46-9B76-5A2DD65D32EA}" destId="{917A9EAB-5207-044A-B808-729C4006E653}" srcOrd="0" destOrd="0" presId="urn:microsoft.com/office/officeart/2005/8/layout/hierarchy1"/>
    <dgm:cxn modelId="{C54FCCEA-E400-C54F-9728-1BC30BDB3C28}" type="presOf" srcId="{3F6FC4AD-BA88-1445-8158-57A623E2FA5E}" destId="{9456A46A-2925-1C47-95C2-C9E87A267DB9}" srcOrd="0" destOrd="0" presId="urn:microsoft.com/office/officeart/2005/8/layout/hierarchy1"/>
    <dgm:cxn modelId="{DB4A16F9-0FB2-5C4A-A087-E759D1A24E5A}" srcId="{F3F04E8E-8DE0-D54C-AF94-70DB913F1B57}" destId="{97082450-90D5-E94F-99A8-5B700CF531BD}" srcOrd="0" destOrd="0" parTransId="{CB2A5C76-6A5A-D841-9BC8-D38C771B1959}" sibTransId="{96CF5ED5-0A6F-D144-975D-56A7E3754835}"/>
    <dgm:cxn modelId="{F54A878A-0E94-2440-95C4-B31B47D5C273}" type="presParOf" srcId="{09EABFD5-DE5C-A544-840A-668D9E5F7B73}" destId="{90C5B96E-BA9D-344B-81E4-FD318DF332C8}" srcOrd="0" destOrd="0" presId="urn:microsoft.com/office/officeart/2005/8/layout/hierarchy1"/>
    <dgm:cxn modelId="{4742235C-3490-A644-B2C5-661CE04D5246}" type="presParOf" srcId="{90C5B96E-BA9D-344B-81E4-FD318DF332C8}" destId="{00832E9E-9EB1-6F49-AB9D-40E2161FAADB}" srcOrd="0" destOrd="0" presId="urn:microsoft.com/office/officeart/2005/8/layout/hierarchy1"/>
    <dgm:cxn modelId="{23AD363B-A071-824B-A75D-149A6FE0D1A7}" type="presParOf" srcId="{00832E9E-9EB1-6F49-AB9D-40E2161FAADB}" destId="{EEC868EF-0D96-3748-BA2C-7519804D963B}" srcOrd="0" destOrd="0" presId="urn:microsoft.com/office/officeart/2005/8/layout/hierarchy1"/>
    <dgm:cxn modelId="{993D5230-5C41-2248-B6D3-41D96BB53B51}" type="presParOf" srcId="{00832E9E-9EB1-6F49-AB9D-40E2161FAADB}" destId="{77877C94-CFAE-2245-B73C-9ADF6943D1B8}" srcOrd="1" destOrd="0" presId="urn:microsoft.com/office/officeart/2005/8/layout/hierarchy1"/>
    <dgm:cxn modelId="{E157CC19-CAA7-CF4D-B255-673DA071E9CF}" type="presParOf" srcId="{90C5B96E-BA9D-344B-81E4-FD318DF332C8}" destId="{7B3484CE-1541-CF46-A50E-E64AEB1413E6}" srcOrd="1" destOrd="0" presId="urn:microsoft.com/office/officeart/2005/8/layout/hierarchy1"/>
    <dgm:cxn modelId="{C3F84B5A-F427-4146-A922-F79A102F04A8}" type="presParOf" srcId="{7B3484CE-1541-CF46-A50E-E64AEB1413E6}" destId="{A401245E-E156-154D-8B6C-4529F5B19F03}" srcOrd="0" destOrd="0" presId="urn:microsoft.com/office/officeart/2005/8/layout/hierarchy1"/>
    <dgm:cxn modelId="{CB851850-6C4D-6D47-AFC4-27A5B5D665AA}" type="presParOf" srcId="{7B3484CE-1541-CF46-A50E-E64AEB1413E6}" destId="{89F6559D-1F82-B048-B8C4-62DCFEED0184}" srcOrd="1" destOrd="0" presId="urn:microsoft.com/office/officeart/2005/8/layout/hierarchy1"/>
    <dgm:cxn modelId="{E56E7546-D132-8D4B-9B2D-3F4D96742A29}" type="presParOf" srcId="{89F6559D-1F82-B048-B8C4-62DCFEED0184}" destId="{DD533D1B-A39F-3E44-AF6F-39AD9B88033F}" srcOrd="0" destOrd="0" presId="urn:microsoft.com/office/officeart/2005/8/layout/hierarchy1"/>
    <dgm:cxn modelId="{14EF9DDB-3C83-3941-AB09-E67D6D8AF5A6}" type="presParOf" srcId="{DD533D1B-A39F-3E44-AF6F-39AD9B88033F}" destId="{40814973-0F4B-154B-8B57-A7879618F099}" srcOrd="0" destOrd="0" presId="urn:microsoft.com/office/officeart/2005/8/layout/hierarchy1"/>
    <dgm:cxn modelId="{BF23C120-14CA-6A4C-A8F2-72393688A1B5}" type="presParOf" srcId="{DD533D1B-A39F-3E44-AF6F-39AD9B88033F}" destId="{917A9EAB-5207-044A-B808-729C4006E653}" srcOrd="1" destOrd="0" presId="urn:microsoft.com/office/officeart/2005/8/layout/hierarchy1"/>
    <dgm:cxn modelId="{4A0E55E9-300F-8642-9671-121DD5916CD8}" type="presParOf" srcId="{89F6559D-1F82-B048-B8C4-62DCFEED0184}" destId="{2C998D0C-E25C-7D4D-B27C-9CB0C93C4D92}" srcOrd="1" destOrd="0" presId="urn:microsoft.com/office/officeart/2005/8/layout/hierarchy1"/>
    <dgm:cxn modelId="{0A94EB62-48B7-A74D-BF94-5672AE13110A}" type="presParOf" srcId="{2C998D0C-E25C-7D4D-B27C-9CB0C93C4D92}" destId="{254EFD2B-7D43-6246-AC57-04A7F0E2FDA6}" srcOrd="0" destOrd="0" presId="urn:microsoft.com/office/officeart/2005/8/layout/hierarchy1"/>
    <dgm:cxn modelId="{97BF8B9A-4B4C-AF4E-96CB-7EFBFCCCEB58}" type="presParOf" srcId="{2C998D0C-E25C-7D4D-B27C-9CB0C93C4D92}" destId="{78B39F8A-F7E7-3F4E-9918-B12CF3BA61F5}" srcOrd="1" destOrd="0" presId="urn:microsoft.com/office/officeart/2005/8/layout/hierarchy1"/>
    <dgm:cxn modelId="{0409C96C-6031-DD4A-BCFC-5F70DB7DDD84}" type="presParOf" srcId="{78B39F8A-F7E7-3F4E-9918-B12CF3BA61F5}" destId="{2330A2CC-BF3C-2B41-B6CD-7F1FC7A24F62}" srcOrd="0" destOrd="0" presId="urn:microsoft.com/office/officeart/2005/8/layout/hierarchy1"/>
    <dgm:cxn modelId="{F0FD1438-11D8-B940-AD13-213B3FD7B55F}" type="presParOf" srcId="{2330A2CC-BF3C-2B41-B6CD-7F1FC7A24F62}" destId="{9A772DD5-FF8E-0248-8680-710A4883BF12}" srcOrd="0" destOrd="0" presId="urn:microsoft.com/office/officeart/2005/8/layout/hierarchy1"/>
    <dgm:cxn modelId="{495C5F7E-0205-6249-9DAD-08F219138D38}" type="presParOf" srcId="{2330A2CC-BF3C-2B41-B6CD-7F1FC7A24F62}" destId="{36134DB0-30A1-2942-98B6-154123052239}" srcOrd="1" destOrd="0" presId="urn:microsoft.com/office/officeart/2005/8/layout/hierarchy1"/>
    <dgm:cxn modelId="{98843397-B575-354D-A935-580409949217}" type="presParOf" srcId="{78B39F8A-F7E7-3F4E-9918-B12CF3BA61F5}" destId="{688A65FD-0B38-5046-8528-7E30413A9977}" srcOrd="1" destOrd="0" presId="urn:microsoft.com/office/officeart/2005/8/layout/hierarchy1"/>
    <dgm:cxn modelId="{63A044F0-AFDD-9640-B599-F077B94693D8}" type="presParOf" srcId="{2C998D0C-E25C-7D4D-B27C-9CB0C93C4D92}" destId="{99B9BAB1-5523-B140-94E2-DED1ED374116}" srcOrd="2" destOrd="0" presId="urn:microsoft.com/office/officeart/2005/8/layout/hierarchy1"/>
    <dgm:cxn modelId="{1599E298-2103-F446-B3F1-2ECD2A47C0C5}" type="presParOf" srcId="{2C998D0C-E25C-7D4D-B27C-9CB0C93C4D92}" destId="{CAA8F7F5-E3F7-7C47-806E-045F06AE531E}" srcOrd="3" destOrd="0" presId="urn:microsoft.com/office/officeart/2005/8/layout/hierarchy1"/>
    <dgm:cxn modelId="{74CBFE56-52CF-EE4C-8E52-47CDA18D0094}" type="presParOf" srcId="{CAA8F7F5-E3F7-7C47-806E-045F06AE531E}" destId="{E1DB170E-999C-214E-88F1-BE31DC3F6898}" srcOrd="0" destOrd="0" presId="urn:microsoft.com/office/officeart/2005/8/layout/hierarchy1"/>
    <dgm:cxn modelId="{DE56E9B9-DCF3-7842-9F89-F43F2FD3419B}" type="presParOf" srcId="{E1DB170E-999C-214E-88F1-BE31DC3F6898}" destId="{2FBEF7A8-3EF6-AF4D-B957-377C6C460997}" srcOrd="0" destOrd="0" presId="urn:microsoft.com/office/officeart/2005/8/layout/hierarchy1"/>
    <dgm:cxn modelId="{844A3534-931C-234C-854D-BF916068CC77}" type="presParOf" srcId="{E1DB170E-999C-214E-88F1-BE31DC3F6898}" destId="{E593643B-33AC-9640-9F7C-47EE0D4D8E63}" srcOrd="1" destOrd="0" presId="urn:microsoft.com/office/officeart/2005/8/layout/hierarchy1"/>
    <dgm:cxn modelId="{789207E3-977B-2D41-9240-152A926505BC}" type="presParOf" srcId="{CAA8F7F5-E3F7-7C47-806E-045F06AE531E}" destId="{7400206F-D3DA-3D4E-A31E-04DA590D25AA}" srcOrd="1" destOrd="0" presId="urn:microsoft.com/office/officeart/2005/8/layout/hierarchy1"/>
    <dgm:cxn modelId="{9D1CD4AC-5A95-5945-8413-C184651D0FD6}" type="presParOf" srcId="{7B3484CE-1541-CF46-A50E-E64AEB1413E6}" destId="{856284B5-57A2-1F49-88E9-FD7CFB8B21EF}" srcOrd="2" destOrd="0" presId="urn:microsoft.com/office/officeart/2005/8/layout/hierarchy1"/>
    <dgm:cxn modelId="{7B6CB4BD-C327-1B4E-96D5-BD543CAD079E}" type="presParOf" srcId="{7B3484CE-1541-CF46-A50E-E64AEB1413E6}" destId="{D41804D9-7DF1-4B4A-9DC1-A658F1646287}" srcOrd="3" destOrd="0" presId="urn:microsoft.com/office/officeart/2005/8/layout/hierarchy1"/>
    <dgm:cxn modelId="{D341EFA6-A8E8-2541-A24C-51E3D4CE44D3}" type="presParOf" srcId="{D41804D9-7DF1-4B4A-9DC1-A658F1646287}" destId="{8F49BA7B-C730-D740-8E6B-00127A862EDF}" srcOrd="0" destOrd="0" presId="urn:microsoft.com/office/officeart/2005/8/layout/hierarchy1"/>
    <dgm:cxn modelId="{1E6BFED5-8562-A04D-B9A7-CF18BAA38FE4}" type="presParOf" srcId="{8F49BA7B-C730-D740-8E6B-00127A862EDF}" destId="{F0F1756B-325F-A543-B60C-6E70466EE0F7}" srcOrd="0" destOrd="0" presId="urn:microsoft.com/office/officeart/2005/8/layout/hierarchy1"/>
    <dgm:cxn modelId="{616F8EFB-8AD4-8E41-A9F6-55C12869F932}" type="presParOf" srcId="{8F49BA7B-C730-D740-8E6B-00127A862EDF}" destId="{9456A46A-2925-1C47-95C2-C9E87A267DB9}" srcOrd="1" destOrd="0" presId="urn:microsoft.com/office/officeart/2005/8/layout/hierarchy1"/>
    <dgm:cxn modelId="{90E5B818-49F6-1544-8ED0-D58BEFBE73EB}" type="presParOf" srcId="{D41804D9-7DF1-4B4A-9DC1-A658F1646287}" destId="{6F1E05F6-18A7-334B-841F-874732623220}" srcOrd="1" destOrd="0" presId="urn:microsoft.com/office/officeart/2005/8/layout/hierarchy1"/>
    <dgm:cxn modelId="{96634451-1D07-E14D-B6D6-6BB315A7939A}" type="presParOf" srcId="{6F1E05F6-18A7-334B-841F-874732623220}" destId="{10191A0A-8579-F845-96EA-1F0E9DB3868C}" srcOrd="0" destOrd="0" presId="urn:microsoft.com/office/officeart/2005/8/layout/hierarchy1"/>
    <dgm:cxn modelId="{E645BDFE-15F3-FB49-B369-7D81CAC2490C}" type="presParOf" srcId="{6F1E05F6-18A7-334B-841F-874732623220}" destId="{D4F01FB7-9D58-FB41-8AFF-4D719723E59B}" srcOrd="1" destOrd="0" presId="urn:microsoft.com/office/officeart/2005/8/layout/hierarchy1"/>
    <dgm:cxn modelId="{5DEABA76-5886-E14C-8628-567898A41400}" type="presParOf" srcId="{D4F01FB7-9D58-FB41-8AFF-4D719723E59B}" destId="{4325544B-631A-404F-98F2-0FEB20C99A7D}" srcOrd="0" destOrd="0" presId="urn:microsoft.com/office/officeart/2005/8/layout/hierarchy1"/>
    <dgm:cxn modelId="{481B5199-E8FE-104E-846E-304950E7528E}" type="presParOf" srcId="{4325544B-631A-404F-98F2-0FEB20C99A7D}" destId="{0CB504A2-8911-4B44-884A-2EF54DC5DC01}" srcOrd="0" destOrd="0" presId="urn:microsoft.com/office/officeart/2005/8/layout/hierarchy1"/>
    <dgm:cxn modelId="{1BB62DC9-9B15-C14D-AB65-F3E70EAEDBD4}" type="presParOf" srcId="{4325544B-631A-404F-98F2-0FEB20C99A7D}" destId="{FE03EB48-F3BF-8B47-9C65-8B8BF3A75FD1}" srcOrd="1" destOrd="0" presId="urn:microsoft.com/office/officeart/2005/8/layout/hierarchy1"/>
    <dgm:cxn modelId="{C4FCF5C2-5180-9542-A681-D1B76CD5ABF1}" type="presParOf" srcId="{D4F01FB7-9D58-FB41-8AFF-4D719723E59B}" destId="{C15270E6-7B96-E040-86BF-608A0080E6C8}" srcOrd="1" destOrd="0" presId="urn:microsoft.com/office/officeart/2005/8/layout/hierarchy1"/>
    <dgm:cxn modelId="{31EC6465-3C1D-9F4A-91C2-30EEF9E93742}" type="presParOf" srcId="{6F1E05F6-18A7-334B-841F-874732623220}" destId="{3EE69F36-A95A-C848-B47D-526DB371024A}" srcOrd="2" destOrd="0" presId="urn:microsoft.com/office/officeart/2005/8/layout/hierarchy1"/>
    <dgm:cxn modelId="{5F3DD17F-4496-304A-98E2-D9A55974F299}" type="presParOf" srcId="{6F1E05F6-18A7-334B-841F-874732623220}" destId="{82A5AB56-FAE7-0E44-8DB9-FC438EB2FB93}" srcOrd="3" destOrd="0" presId="urn:microsoft.com/office/officeart/2005/8/layout/hierarchy1"/>
    <dgm:cxn modelId="{C1AE3F01-FC47-444D-91C2-E985336FBA59}" type="presParOf" srcId="{82A5AB56-FAE7-0E44-8DB9-FC438EB2FB93}" destId="{333B465B-EEB7-F24D-B0F6-B30A081F106F}" srcOrd="0" destOrd="0" presId="urn:microsoft.com/office/officeart/2005/8/layout/hierarchy1"/>
    <dgm:cxn modelId="{20B95677-4688-B64C-9AFF-8954130FDBFF}" type="presParOf" srcId="{333B465B-EEB7-F24D-B0F6-B30A081F106F}" destId="{346338D8-0104-444D-A3E1-62CA3F4B6085}" srcOrd="0" destOrd="0" presId="urn:microsoft.com/office/officeart/2005/8/layout/hierarchy1"/>
    <dgm:cxn modelId="{5EFD3995-EA49-9A47-8E5E-024A1BD3730B}" type="presParOf" srcId="{333B465B-EEB7-F24D-B0F6-B30A081F106F}" destId="{70F1726E-DDD8-2242-9C87-020BB8FC0774}" srcOrd="1" destOrd="0" presId="urn:microsoft.com/office/officeart/2005/8/layout/hierarchy1"/>
    <dgm:cxn modelId="{DE46B9F0-5546-9547-BC85-9D34E7EEB7C1}" type="presParOf" srcId="{82A5AB56-FAE7-0E44-8DB9-FC438EB2FB93}" destId="{248CD7B1-36F1-BF48-BAAF-844CC543C371}"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69F36-A95A-C848-B47D-526DB371024A}">
      <dsp:nvSpPr>
        <dsp:cNvPr id="0" name=""/>
        <dsp:cNvSpPr/>
      </dsp:nvSpPr>
      <dsp:spPr>
        <a:xfrm>
          <a:off x="5518360" y="2215004"/>
          <a:ext cx="867230" cy="412722"/>
        </a:xfrm>
        <a:custGeom>
          <a:avLst/>
          <a:gdLst/>
          <a:ahLst/>
          <a:cxnLst/>
          <a:rect l="0" t="0" r="0" b="0"/>
          <a:pathLst>
            <a:path>
              <a:moveTo>
                <a:pt x="0" y="0"/>
              </a:moveTo>
              <a:lnTo>
                <a:pt x="0" y="281258"/>
              </a:lnTo>
              <a:lnTo>
                <a:pt x="867230" y="281258"/>
              </a:lnTo>
              <a:lnTo>
                <a:pt x="867230" y="4127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191A0A-8579-F845-96EA-1F0E9DB3868C}">
      <dsp:nvSpPr>
        <dsp:cNvPr id="0" name=""/>
        <dsp:cNvSpPr/>
      </dsp:nvSpPr>
      <dsp:spPr>
        <a:xfrm>
          <a:off x="4651130" y="2215004"/>
          <a:ext cx="867230" cy="412722"/>
        </a:xfrm>
        <a:custGeom>
          <a:avLst/>
          <a:gdLst/>
          <a:ahLst/>
          <a:cxnLst/>
          <a:rect l="0" t="0" r="0" b="0"/>
          <a:pathLst>
            <a:path>
              <a:moveTo>
                <a:pt x="867230" y="0"/>
              </a:moveTo>
              <a:lnTo>
                <a:pt x="867230" y="281258"/>
              </a:lnTo>
              <a:lnTo>
                <a:pt x="0" y="281258"/>
              </a:lnTo>
              <a:lnTo>
                <a:pt x="0" y="4127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6284B5-57A2-1F49-88E9-FD7CFB8B21EF}">
      <dsp:nvSpPr>
        <dsp:cNvPr id="0" name=""/>
        <dsp:cNvSpPr/>
      </dsp:nvSpPr>
      <dsp:spPr>
        <a:xfrm>
          <a:off x="3783899" y="901150"/>
          <a:ext cx="1734460" cy="412722"/>
        </a:xfrm>
        <a:custGeom>
          <a:avLst/>
          <a:gdLst/>
          <a:ahLst/>
          <a:cxnLst/>
          <a:rect l="0" t="0" r="0" b="0"/>
          <a:pathLst>
            <a:path>
              <a:moveTo>
                <a:pt x="0" y="0"/>
              </a:moveTo>
              <a:lnTo>
                <a:pt x="0" y="281258"/>
              </a:lnTo>
              <a:lnTo>
                <a:pt x="1734460" y="281258"/>
              </a:lnTo>
              <a:lnTo>
                <a:pt x="1734460" y="4127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B9BAB1-5523-B140-94E2-DED1ED374116}">
      <dsp:nvSpPr>
        <dsp:cNvPr id="0" name=""/>
        <dsp:cNvSpPr/>
      </dsp:nvSpPr>
      <dsp:spPr>
        <a:xfrm>
          <a:off x="2049439" y="2215004"/>
          <a:ext cx="867230" cy="412722"/>
        </a:xfrm>
        <a:custGeom>
          <a:avLst/>
          <a:gdLst/>
          <a:ahLst/>
          <a:cxnLst/>
          <a:rect l="0" t="0" r="0" b="0"/>
          <a:pathLst>
            <a:path>
              <a:moveTo>
                <a:pt x="0" y="0"/>
              </a:moveTo>
              <a:lnTo>
                <a:pt x="0" y="281258"/>
              </a:lnTo>
              <a:lnTo>
                <a:pt x="867230" y="281258"/>
              </a:lnTo>
              <a:lnTo>
                <a:pt x="867230" y="4127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4EFD2B-7D43-6246-AC57-04A7F0E2FDA6}">
      <dsp:nvSpPr>
        <dsp:cNvPr id="0" name=""/>
        <dsp:cNvSpPr/>
      </dsp:nvSpPr>
      <dsp:spPr>
        <a:xfrm>
          <a:off x="1182209" y="2215004"/>
          <a:ext cx="867230" cy="412722"/>
        </a:xfrm>
        <a:custGeom>
          <a:avLst/>
          <a:gdLst/>
          <a:ahLst/>
          <a:cxnLst/>
          <a:rect l="0" t="0" r="0" b="0"/>
          <a:pathLst>
            <a:path>
              <a:moveTo>
                <a:pt x="867230" y="0"/>
              </a:moveTo>
              <a:lnTo>
                <a:pt x="867230" y="281258"/>
              </a:lnTo>
              <a:lnTo>
                <a:pt x="0" y="281258"/>
              </a:lnTo>
              <a:lnTo>
                <a:pt x="0" y="4127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01245E-E156-154D-8B6C-4529F5B19F03}">
      <dsp:nvSpPr>
        <dsp:cNvPr id="0" name=""/>
        <dsp:cNvSpPr/>
      </dsp:nvSpPr>
      <dsp:spPr>
        <a:xfrm>
          <a:off x="2049439" y="901150"/>
          <a:ext cx="1734460" cy="412722"/>
        </a:xfrm>
        <a:custGeom>
          <a:avLst/>
          <a:gdLst/>
          <a:ahLst/>
          <a:cxnLst/>
          <a:rect l="0" t="0" r="0" b="0"/>
          <a:pathLst>
            <a:path>
              <a:moveTo>
                <a:pt x="1734460" y="0"/>
              </a:moveTo>
              <a:lnTo>
                <a:pt x="1734460" y="281258"/>
              </a:lnTo>
              <a:lnTo>
                <a:pt x="0" y="281258"/>
              </a:lnTo>
              <a:lnTo>
                <a:pt x="0" y="4127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C868EF-0D96-3748-BA2C-7519804D963B}">
      <dsp:nvSpPr>
        <dsp:cNvPr id="0" name=""/>
        <dsp:cNvSpPr/>
      </dsp:nvSpPr>
      <dsp:spPr>
        <a:xfrm>
          <a:off x="3074347" y="19"/>
          <a:ext cx="1419103" cy="901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877C94-CFAE-2245-B73C-9ADF6943D1B8}">
      <dsp:nvSpPr>
        <dsp:cNvPr id="0" name=""/>
        <dsp:cNvSpPr/>
      </dsp:nvSpPr>
      <dsp:spPr>
        <a:xfrm>
          <a:off x="3232026" y="149813"/>
          <a:ext cx="1419103" cy="9011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Tissue Sample</a:t>
          </a:r>
        </a:p>
      </dsp:txBody>
      <dsp:txXfrm>
        <a:off x="3258419" y="176206"/>
        <a:ext cx="1366317" cy="848344"/>
      </dsp:txXfrm>
    </dsp:sp>
    <dsp:sp modelId="{40814973-0F4B-154B-8B57-A7879618F099}">
      <dsp:nvSpPr>
        <dsp:cNvPr id="0" name=""/>
        <dsp:cNvSpPr/>
      </dsp:nvSpPr>
      <dsp:spPr>
        <a:xfrm>
          <a:off x="1339887" y="1313873"/>
          <a:ext cx="1419103" cy="901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7A9EAB-5207-044A-B808-729C4006E653}">
      <dsp:nvSpPr>
        <dsp:cNvPr id="0" name=""/>
        <dsp:cNvSpPr/>
      </dsp:nvSpPr>
      <dsp:spPr>
        <a:xfrm>
          <a:off x="1497565" y="1463667"/>
          <a:ext cx="1419103" cy="9011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Cancer</a:t>
          </a:r>
        </a:p>
      </dsp:txBody>
      <dsp:txXfrm>
        <a:off x="1523958" y="1490060"/>
        <a:ext cx="1366317" cy="848344"/>
      </dsp:txXfrm>
    </dsp:sp>
    <dsp:sp modelId="{9A772DD5-FF8E-0248-8680-710A4883BF12}">
      <dsp:nvSpPr>
        <dsp:cNvPr id="0" name=""/>
        <dsp:cNvSpPr/>
      </dsp:nvSpPr>
      <dsp:spPr>
        <a:xfrm>
          <a:off x="472657" y="2627727"/>
          <a:ext cx="1419103" cy="901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134DB0-30A1-2942-98B6-154123052239}">
      <dsp:nvSpPr>
        <dsp:cNvPr id="0" name=""/>
        <dsp:cNvSpPr/>
      </dsp:nvSpPr>
      <dsp:spPr>
        <a:xfrm>
          <a:off x="630335" y="2777521"/>
          <a:ext cx="1419103" cy="9011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a:latin typeface="+mn-lt"/>
              <a:cs typeface="Arial" pitchFamily="34" charset="0"/>
            </a:rPr>
            <a:t>Ductal carcinoma in situ</a:t>
          </a:r>
          <a:r>
            <a:rPr lang="en-US" sz="1700" kern="1200">
              <a:latin typeface="+mn-lt"/>
            </a:rPr>
            <a:t> </a:t>
          </a:r>
          <a:r>
            <a:rPr lang="en-US" sz="1700" kern="1200"/>
            <a:t>(dcis)</a:t>
          </a:r>
          <a:endParaRPr lang="en-US" sz="1700" kern="1200" dirty="0"/>
        </a:p>
      </dsp:txBody>
      <dsp:txXfrm>
        <a:off x="656728" y="2803914"/>
        <a:ext cx="1366317" cy="848344"/>
      </dsp:txXfrm>
    </dsp:sp>
    <dsp:sp modelId="{2FBEF7A8-3EF6-AF4D-B957-377C6C460997}">
      <dsp:nvSpPr>
        <dsp:cNvPr id="0" name=""/>
        <dsp:cNvSpPr/>
      </dsp:nvSpPr>
      <dsp:spPr>
        <a:xfrm>
          <a:off x="2207117" y="2627727"/>
          <a:ext cx="1419103" cy="901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93643B-33AC-9640-9F7C-47EE0D4D8E63}">
      <dsp:nvSpPr>
        <dsp:cNvPr id="0" name=""/>
        <dsp:cNvSpPr/>
      </dsp:nvSpPr>
      <dsp:spPr>
        <a:xfrm>
          <a:off x="2364795" y="2777521"/>
          <a:ext cx="1419103" cy="9011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Invasive carcinoma (</a:t>
          </a:r>
          <a:r>
            <a:rPr lang="en-US" sz="1700" kern="1200" dirty="0" err="1"/>
            <a:t>indc</a:t>
          </a:r>
          <a:r>
            <a:rPr lang="en-US" sz="1700" kern="1200" dirty="0"/>
            <a:t>)</a:t>
          </a:r>
        </a:p>
      </dsp:txBody>
      <dsp:txXfrm>
        <a:off x="2391188" y="2803914"/>
        <a:ext cx="1366317" cy="848344"/>
      </dsp:txXfrm>
    </dsp:sp>
    <dsp:sp modelId="{F0F1756B-325F-A543-B60C-6E70466EE0F7}">
      <dsp:nvSpPr>
        <dsp:cNvPr id="0" name=""/>
        <dsp:cNvSpPr/>
      </dsp:nvSpPr>
      <dsp:spPr>
        <a:xfrm>
          <a:off x="4808808" y="1313873"/>
          <a:ext cx="1419103" cy="901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56A46A-2925-1C47-95C2-C9E87A267DB9}">
      <dsp:nvSpPr>
        <dsp:cNvPr id="0" name=""/>
        <dsp:cNvSpPr/>
      </dsp:nvSpPr>
      <dsp:spPr>
        <a:xfrm>
          <a:off x="4966486" y="1463667"/>
          <a:ext cx="1419103" cy="9011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No Cancer</a:t>
          </a:r>
        </a:p>
      </dsp:txBody>
      <dsp:txXfrm>
        <a:off x="4992879" y="1490060"/>
        <a:ext cx="1366317" cy="848344"/>
      </dsp:txXfrm>
    </dsp:sp>
    <dsp:sp modelId="{0CB504A2-8911-4B44-884A-2EF54DC5DC01}">
      <dsp:nvSpPr>
        <dsp:cNvPr id="0" name=""/>
        <dsp:cNvSpPr/>
      </dsp:nvSpPr>
      <dsp:spPr>
        <a:xfrm>
          <a:off x="3941578" y="2627727"/>
          <a:ext cx="1419103" cy="901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03EB48-F3BF-8B47-9C65-8B8BF3A75FD1}">
      <dsp:nvSpPr>
        <dsp:cNvPr id="0" name=""/>
        <dsp:cNvSpPr/>
      </dsp:nvSpPr>
      <dsp:spPr>
        <a:xfrm>
          <a:off x="4099256" y="2777521"/>
          <a:ext cx="1419103" cy="9011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Non-neoplastic (nneo)</a:t>
          </a:r>
        </a:p>
      </dsp:txBody>
      <dsp:txXfrm>
        <a:off x="4125649" y="2803914"/>
        <a:ext cx="1366317" cy="848344"/>
      </dsp:txXfrm>
    </dsp:sp>
    <dsp:sp modelId="{346338D8-0104-444D-A3E1-62CA3F4B6085}">
      <dsp:nvSpPr>
        <dsp:cNvPr id="0" name=""/>
        <dsp:cNvSpPr/>
      </dsp:nvSpPr>
      <dsp:spPr>
        <a:xfrm>
          <a:off x="5676038" y="2627727"/>
          <a:ext cx="1419103" cy="901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F1726E-DDD8-2242-9C87-020BB8FC0774}">
      <dsp:nvSpPr>
        <dsp:cNvPr id="0" name=""/>
        <dsp:cNvSpPr/>
      </dsp:nvSpPr>
      <dsp:spPr>
        <a:xfrm>
          <a:off x="5833716" y="2777521"/>
          <a:ext cx="1419103" cy="9011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Normal (norm)</a:t>
          </a:r>
        </a:p>
      </dsp:txBody>
      <dsp:txXfrm>
        <a:off x="5860109" y="2803914"/>
        <a:ext cx="1366317" cy="84834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7275B-EEFF-4120-B8CB-6C04AC8D2B24}" type="datetimeFigureOut">
              <a:rPr lang="en-US" smtClean="0"/>
              <a:t>12/3/2024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98D4A-D07E-4626-A9DE-9C06E88D4384}" type="slidenum">
              <a:rPr lang="en-US" smtClean="0"/>
              <a:t>‹#›</a:t>
            </a:fld>
            <a:endParaRPr lang="en-US"/>
          </a:p>
        </p:txBody>
      </p:sp>
    </p:spTree>
    <p:extLst>
      <p:ext uri="{BB962C8B-B14F-4D97-AF65-F5344CB8AC3E}">
        <p14:creationId xmlns:p14="http://schemas.microsoft.com/office/powerpoint/2010/main" val="3446888191"/>
      </p:ext>
    </p:extLst>
  </p:cSld>
  <p:clrMap bg1="lt1" tx1="dk1" bg2="lt2" tx2="dk2" accent1="accent1" accent2="accent2" accent3="accent3" accent4="accent4" accent5="accent5" accent6="accent6" hlink="hlink" folHlink="folHlink"/>
  <p:notesStyle>
    <a:lvl1pPr marL="0" algn="l" defTabSz="711129" rtl="0" eaLnBrk="1" latinLnBrk="0" hangingPunct="1">
      <a:defRPr sz="933" kern="1200">
        <a:solidFill>
          <a:schemeClr val="tx1"/>
        </a:solidFill>
        <a:latin typeface="+mn-lt"/>
        <a:ea typeface="+mn-ea"/>
        <a:cs typeface="+mn-cs"/>
      </a:defRPr>
    </a:lvl1pPr>
    <a:lvl2pPr marL="355564" algn="l" defTabSz="711129" rtl="0" eaLnBrk="1" latinLnBrk="0" hangingPunct="1">
      <a:defRPr sz="933" kern="1200">
        <a:solidFill>
          <a:schemeClr val="tx1"/>
        </a:solidFill>
        <a:latin typeface="+mn-lt"/>
        <a:ea typeface="+mn-ea"/>
        <a:cs typeface="+mn-cs"/>
      </a:defRPr>
    </a:lvl2pPr>
    <a:lvl3pPr marL="711129" algn="l" defTabSz="711129" rtl="0" eaLnBrk="1" latinLnBrk="0" hangingPunct="1">
      <a:defRPr sz="933" kern="1200">
        <a:solidFill>
          <a:schemeClr val="tx1"/>
        </a:solidFill>
        <a:latin typeface="+mn-lt"/>
        <a:ea typeface="+mn-ea"/>
        <a:cs typeface="+mn-cs"/>
      </a:defRPr>
    </a:lvl3pPr>
    <a:lvl4pPr marL="1066693" algn="l" defTabSz="711129" rtl="0" eaLnBrk="1" latinLnBrk="0" hangingPunct="1">
      <a:defRPr sz="933" kern="1200">
        <a:solidFill>
          <a:schemeClr val="tx1"/>
        </a:solidFill>
        <a:latin typeface="+mn-lt"/>
        <a:ea typeface="+mn-ea"/>
        <a:cs typeface="+mn-cs"/>
      </a:defRPr>
    </a:lvl4pPr>
    <a:lvl5pPr marL="1422258" algn="l" defTabSz="711129" rtl="0" eaLnBrk="1" latinLnBrk="0" hangingPunct="1">
      <a:defRPr sz="933" kern="1200">
        <a:solidFill>
          <a:schemeClr val="tx1"/>
        </a:solidFill>
        <a:latin typeface="+mn-lt"/>
        <a:ea typeface="+mn-ea"/>
        <a:cs typeface="+mn-cs"/>
      </a:defRPr>
    </a:lvl5pPr>
    <a:lvl6pPr marL="1777822" algn="l" defTabSz="711129" rtl="0" eaLnBrk="1" latinLnBrk="0" hangingPunct="1">
      <a:defRPr sz="933" kern="1200">
        <a:solidFill>
          <a:schemeClr val="tx1"/>
        </a:solidFill>
        <a:latin typeface="+mn-lt"/>
        <a:ea typeface="+mn-ea"/>
        <a:cs typeface="+mn-cs"/>
      </a:defRPr>
    </a:lvl6pPr>
    <a:lvl7pPr marL="2133387" algn="l" defTabSz="711129" rtl="0" eaLnBrk="1" latinLnBrk="0" hangingPunct="1">
      <a:defRPr sz="933" kern="1200">
        <a:solidFill>
          <a:schemeClr val="tx1"/>
        </a:solidFill>
        <a:latin typeface="+mn-lt"/>
        <a:ea typeface="+mn-ea"/>
        <a:cs typeface="+mn-cs"/>
      </a:defRPr>
    </a:lvl7pPr>
    <a:lvl8pPr marL="2488951" algn="l" defTabSz="711129" rtl="0" eaLnBrk="1" latinLnBrk="0" hangingPunct="1">
      <a:defRPr sz="933" kern="1200">
        <a:solidFill>
          <a:schemeClr val="tx1"/>
        </a:solidFill>
        <a:latin typeface="+mn-lt"/>
        <a:ea typeface="+mn-ea"/>
        <a:cs typeface="+mn-cs"/>
      </a:defRPr>
    </a:lvl8pPr>
    <a:lvl9pPr marL="2844516" algn="l" defTabSz="711129" rtl="0" eaLnBrk="1" latinLnBrk="0" hangingPunct="1">
      <a:defRPr sz="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98D4A-D07E-4626-A9DE-9C06E88D4384}" type="slidenum">
              <a:rPr lang="en-US" smtClean="0"/>
              <a:t>1</a:t>
            </a:fld>
            <a:endParaRPr lang="en-US"/>
          </a:p>
        </p:txBody>
      </p:sp>
    </p:spTree>
    <p:extLst>
      <p:ext uri="{BB962C8B-B14F-4D97-AF65-F5344CB8AC3E}">
        <p14:creationId xmlns:p14="http://schemas.microsoft.com/office/powerpoint/2010/main" val="2543325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89453"/>
            <a:ext cx="31089600" cy="9550400"/>
          </a:xfrm>
        </p:spPr>
        <p:txBody>
          <a:bodyPr anchor="b"/>
          <a:lstStyle>
            <a:lvl1pPr algn="ctr">
              <a:defRPr sz="23998"/>
            </a:lvl1pPr>
          </a:lstStyle>
          <a:p>
            <a:r>
              <a:rPr lang="en-US"/>
              <a:t>Click to edit Master title style</a:t>
            </a:r>
            <a:endParaRPr lang="en-US" dirty="0"/>
          </a:p>
        </p:txBody>
      </p:sp>
      <p:sp>
        <p:nvSpPr>
          <p:cNvPr id="3" name="Subtitle 2"/>
          <p:cNvSpPr>
            <a:spLocks noGrp="1"/>
          </p:cNvSpPr>
          <p:nvPr>
            <p:ph type="subTitle" idx="1"/>
          </p:nvPr>
        </p:nvSpPr>
        <p:spPr>
          <a:xfrm>
            <a:off x="4572000" y="14408152"/>
            <a:ext cx="27432000" cy="6623048"/>
          </a:xfrm>
        </p:spPr>
        <p:txBody>
          <a:bodyPr/>
          <a:lstStyle>
            <a:lvl1pPr marL="0" indent="0" algn="ctr">
              <a:buNone/>
              <a:defRPr sz="9600"/>
            </a:lvl1pPr>
            <a:lvl2pPr marL="1828709" indent="0" algn="ctr">
              <a:buNone/>
              <a:defRPr sz="8000"/>
            </a:lvl2pPr>
            <a:lvl3pPr marL="3657418" indent="0" algn="ctr">
              <a:buNone/>
              <a:defRPr sz="7200"/>
            </a:lvl3pPr>
            <a:lvl4pPr marL="5486126" indent="0" algn="ctr">
              <a:buNone/>
              <a:defRPr sz="6400"/>
            </a:lvl4pPr>
            <a:lvl5pPr marL="7314834" indent="0" algn="ctr">
              <a:buNone/>
              <a:defRPr sz="6400"/>
            </a:lvl5pPr>
            <a:lvl6pPr marL="9143542" indent="0" algn="ctr">
              <a:buNone/>
              <a:defRPr sz="6400"/>
            </a:lvl6pPr>
            <a:lvl7pPr marL="10972252" indent="0" algn="ctr">
              <a:buNone/>
              <a:defRPr sz="6400"/>
            </a:lvl7pPr>
            <a:lvl8pPr marL="12800960" indent="0" algn="ctr">
              <a:buNone/>
              <a:defRPr sz="6400"/>
            </a:lvl8pPr>
            <a:lvl9pPr marL="14629669"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30772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89110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3" y="1460502"/>
            <a:ext cx="78867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3" y="1460502"/>
            <a:ext cx="232029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3450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5258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9"/>
            <a:ext cx="31546800" cy="11410948"/>
          </a:xfrm>
        </p:spPr>
        <p:txBody>
          <a:bodyPr anchor="b"/>
          <a:lstStyle>
            <a:lvl1pPr>
              <a:defRPr sz="23998"/>
            </a:lvl1pPr>
          </a:lstStyle>
          <a:p>
            <a:r>
              <a:rPr lang="en-US"/>
              <a:t>Click to edit Master title style</a:t>
            </a:r>
            <a:endParaRPr lang="en-US" dirty="0"/>
          </a:p>
        </p:txBody>
      </p:sp>
      <p:sp>
        <p:nvSpPr>
          <p:cNvPr id="3" name="Text Placeholder 2"/>
          <p:cNvSpPr>
            <a:spLocks noGrp="1"/>
          </p:cNvSpPr>
          <p:nvPr>
            <p:ph type="body" idx="1"/>
          </p:nvPr>
        </p:nvSpPr>
        <p:spPr>
          <a:xfrm>
            <a:off x="2495552" y="18357858"/>
            <a:ext cx="31546800" cy="6000748"/>
          </a:xfrm>
        </p:spPr>
        <p:txBody>
          <a:bodyPr/>
          <a:lstStyle>
            <a:lvl1pPr marL="0" indent="0">
              <a:buNone/>
              <a:defRPr sz="9600">
                <a:solidFill>
                  <a:schemeClr val="tx1"/>
                </a:solidFill>
              </a:defRPr>
            </a:lvl1pPr>
            <a:lvl2pPr marL="1828709" indent="0">
              <a:buNone/>
              <a:defRPr sz="8000">
                <a:solidFill>
                  <a:schemeClr val="tx1">
                    <a:tint val="75000"/>
                  </a:schemeClr>
                </a:solidFill>
              </a:defRPr>
            </a:lvl2pPr>
            <a:lvl3pPr marL="3657418" indent="0">
              <a:buNone/>
              <a:defRPr sz="7200">
                <a:solidFill>
                  <a:schemeClr val="tx1">
                    <a:tint val="75000"/>
                  </a:schemeClr>
                </a:solidFill>
              </a:defRPr>
            </a:lvl3pPr>
            <a:lvl4pPr marL="5486126" indent="0">
              <a:buNone/>
              <a:defRPr sz="6400">
                <a:solidFill>
                  <a:schemeClr val="tx1">
                    <a:tint val="75000"/>
                  </a:schemeClr>
                </a:solidFill>
              </a:defRPr>
            </a:lvl4pPr>
            <a:lvl5pPr marL="7314834" indent="0">
              <a:buNone/>
              <a:defRPr sz="6400">
                <a:solidFill>
                  <a:schemeClr val="tx1">
                    <a:tint val="75000"/>
                  </a:schemeClr>
                </a:solidFill>
              </a:defRPr>
            </a:lvl5pPr>
            <a:lvl6pPr marL="9143542" indent="0">
              <a:buNone/>
              <a:defRPr sz="6400">
                <a:solidFill>
                  <a:schemeClr val="tx1">
                    <a:tint val="75000"/>
                  </a:schemeClr>
                </a:solidFill>
              </a:defRPr>
            </a:lvl6pPr>
            <a:lvl7pPr marL="10972252" indent="0">
              <a:buNone/>
              <a:defRPr sz="6400">
                <a:solidFill>
                  <a:schemeClr val="tx1">
                    <a:tint val="75000"/>
                  </a:schemeClr>
                </a:solidFill>
              </a:defRPr>
            </a:lvl7pPr>
            <a:lvl8pPr marL="12800960" indent="0">
              <a:buNone/>
              <a:defRPr sz="6400">
                <a:solidFill>
                  <a:schemeClr val="tx1">
                    <a:tint val="75000"/>
                  </a:schemeClr>
                </a:solidFill>
              </a:defRPr>
            </a:lvl8pPr>
            <a:lvl9pPr marL="14629669"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1C93A3-B0EC-45CA-8EE9-8D805B615558}"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76070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1C93A3-B0EC-45CA-8EE9-8D805B615558}"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8801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460507"/>
            <a:ext cx="315468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6724653"/>
            <a:ext cx="15473360"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4" name="Content Placeholder 3"/>
          <p:cNvSpPr>
            <a:spLocks noGrp="1"/>
          </p:cNvSpPr>
          <p:nvPr>
            <p:ph sz="half" idx="2"/>
          </p:nvPr>
        </p:nvSpPr>
        <p:spPr>
          <a:xfrm>
            <a:off x="2519368" y="10020300"/>
            <a:ext cx="15473360"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3" y="6724653"/>
            <a:ext cx="15549564"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16603" y="10020300"/>
            <a:ext cx="15549564"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1C93A3-B0EC-45CA-8EE9-8D805B615558}"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1412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1C93A3-B0EC-45CA-8EE9-8D805B615558}"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392377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1C93A3-B0EC-45CA-8EE9-8D805B615558}"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4580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3949708"/>
            <a:ext cx="185166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350300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3949708"/>
            <a:ext cx="18516600" cy="19494500"/>
          </a:xfrm>
        </p:spPr>
        <p:txBody>
          <a:bodyPr anchor="t"/>
          <a:lstStyle>
            <a:lvl1pPr marL="0" indent="0">
              <a:buNone/>
              <a:defRPr sz="12800"/>
            </a:lvl1pPr>
            <a:lvl2pPr marL="1828709" indent="0">
              <a:buNone/>
              <a:defRPr sz="11200"/>
            </a:lvl2pPr>
            <a:lvl3pPr marL="3657418" indent="0">
              <a:buNone/>
              <a:defRPr sz="9600"/>
            </a:lvl3pPr>
            <a:lvl4pPr marL="5486126" indent="0">
              <a:buNone/>
              <a:defRPr sz="8000"/>
            </a:lvl4pPr>
            <a:lvl5pPr marL="7314834" indent="0">
              <a:buNone/>
              <a:defRPr sz="8000"/>
            </a:lvl5pPr>
            <a:lvl6pPr marL="9143542" indent="0">
              <a:buNone/>
              <a:defRPr sz="8000"/>
            </a:lvl6pPr>
            <a:lvl7pPr marL="10972252" indent="0">
              <a:buNone/>
              <a:defRPr sz="8000"/>
            </a:lvl7pPr>
            <a:lvl8pPr marL="12800960" indent="0">
              <a:buNone/>
              <a:defRPr sz="8000"/>
            </a:lvl8pPr>
            <a:lvl9pPr marL="14629669"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579379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7"/>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8"/>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AD1C93A3-B0EC-45CA-8EE9-8D805B615558}" type="datetimeFigureOut">
              <a:rPr lang="en-US" smtClean="0"/>
              <a:t>12/3/2024</a:t>
            </a:fld>
            <a:endParaRPr lang="en-US"/>
          </a:p>
        </p:txBody>
      </p:sp>
      <p:sp>
        <p:nvSpPr>
          <p:cNvPr id="5" name="Footer Placeholder 4"/>
          <p:cNvSpPr>
            <a:spLocks noGrp="1"/>
          </p:cNvSpPr>
          <p:nvPr>
            <p:ph type="ftr" sz="quarter" idx="3"/>
          </p:nvPr>
        </p:nvSpPr>
        <p:spPr>
          <a:xfrm>
            <a:off x="12115800" y="25425408"/>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8"/>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918F42AD-0DCE-45C2-9C4E-612477E874BB}" type="slidenum">
              <a:rPr lang="en-US" smtClean="0"/>
              <a:t>‹#›</a:t>
            </a:fld>
            <a:endParaRPr lang="en-US"/>
          </a:p>
        </p:txBody>
      </p:sp>
    </p:spTree>
    <p:extLst>
      <p:ext uri="{BB962C8B-B14F-4D97-AF65-F5344CB8AC3E}">
        <p14:creationId xmlns:p14="http://schemas.microsoft.com/office/powerpoint/2010/main" val="3961178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657418"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356" indent="-914356" algn="l" defTabSz="3657418"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063" indent="-914356" algn="l" defTabSz="3657418"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1772" indent="-914356" algn="l" defTabSz="3657418"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480"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189"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7898"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6605"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3"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418" rtl="0" eaLnBrk="1" latinLnBrk="0" hangingPunct="1">
        <a:defRPr sz="7200" kern="1200">
          <a:solidFill>
            <a:schemeClr val="tx1"/>
          </a:solidFill>
          <a:latin typeface="+mn-lt"/>
          <a:ea typeface="+mn-ea"/>
          <a:cs typeface="+mn-cs"/>
        </a:defRPr>
      </a:lvl1pPr>
      <a:lvl2pPr marL="1828709" algn="l" defTabSz="3657418" rtl="0" eaLnBrk="1" latinLnBrk="0" hangingPunct="1">
        <a:defRPr sz="7200" kern="1200">
          <a:solidFill>
            <a:schemeClr val="tx1"/>
          </a:solidFill>
          <a:latin typeface="+mn-lt"/>
          <a:ea typeface="+mn-ea"/>
          <a:cs typeface="+mn-cs"/>
        </a:defRPr>
      </a:lvl2pPr>
      <a:lvl3pPr marL="3657418" algn="l" defTabSz="3657418" rtl="0" eaLnBrk="1" latinLnBrk="0" hangingPunct="1">
        <a:defRPr sz="7200" kern="1200">
          <a:solidFill>
            <a:schemeClr val="tx1"/>
          </a:solidFill>
          <a:latin typeface="+mn-lt"/>
          <a:ea typeface="+mn-ea"/>
          <a:cs typeface="+mn-cs"/>
        </a:defRPr>
      </a:lvl3pPr>
      <a:lvl4pPr marL="5486126" algn="l" defTabSz="3657418" rtl="0" eaLnBrk="1" latinLnBrk="0" hangingPunct="1">
        <a:defRPr sz="7200" kern="1200">
          <a:solidFill>
            <a:schemeClr val="tx1"/>
          </a:solidFill>
          <a:latin typeface="+mn-lt"/>
          <a:ea typeface="+mn-ea"/>
          <a:cs typeface="+mn-cs"/>
        </a:defRPr>
      </a:lvl4pPr>
      <a:lvl5pPr marL="7314834" algn="l" defTabSz="3657418" rtl="0" eaLnBrk="1" latinLnBrk="0" hangingPunct="1">
        <a:defRPr sz="7200" kern="1200">
          <a:solidFill>
            <a:schemeClr val="tx1"/>
          </a:solidFill>
          <a:latin typeface="+mn-lt"/>
          <a:ea typeface="+mn-ea"/>
          <a:cs typeface="+mn-cs"/>
        </a:defRPr>
      </a:lvl5pPr>
      <a:lvl6pPr marL="9143542" algn="l" defTabSz="3657418" rtl="0" eaLnBrk="1" latinLnBrk="0" hangingPunct="1">
        <a:defRPr sz="7200" kern="1200">
          <a:solidFill>
            <a:schemeClr val="tx1"/>
          </a:solidFill>
          <a:latin typeface="+mn-lt"/>
          <a:ea typeface="+mn-ea"/>
          <a:cs typeface="+mn-cs"/>
        </a:defRPr>
      </a:lvl6pPr>
      <a:lvl7pPr marL="10972252" algn="l" defTabSz="3657418" rtl="0" eaLnBrk="1" latinLnBrk="0" hangingPunct="1">
        <a:defRPr sz="7200" kern="1200">
          <a:solidFill>
            <a:schemeClr val="tx1"/>
          </a:solidFill>
          <a:latin typeface="+mn-lt"/>
          <a:ea typeface="+mn-ea"/>
          <a:cs typeface="+mn-cs"/>
        </a:defRPr>
      </a:lvl7pPr>
      <a:lvl8pPr marL="12800960" algn="l" defTabSz="3657418" rtl="0" eaLnBrk="1" latinLnBrk="0" hangingPunct="1">
        <a:defRPr sz="7200" kern="1200">
          <a:solidFill>
            <a:schemeClr val="tx1"/>
          </a:solidFill>
          <a:latin typeface="+mn-lt"/>
          <a:ea typeface="+mn-ea"/>
          <a:cs typeface="+mn-cs"/>
        </a:defRPr>
      </a:lvl8pPr>
      <a:lvl9pPr marL="14629669" algn="l" defTabSz="3657418"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6.png"/><Relationship Id="rId18" Type="http://schemas.openxmlformats.org/officeDocument/2006/relationships/image" Target="../media/image11.png"/><Relationship Id="rId26" Type="http://schemas.openxmlformats.org/officeDocument/2006/relationships/image" Target="../media/image19.png"/><Relationship Id="rId3" Type="http://schemas.openxmlformats.org/officeDocument/2006/relationships/image" Target="../media/image1.png"/><Relationship Id="rId21" Type="http://schemas.openxmlformats.org/officeDocument/2006/relationships/image" Target="../media/image14.png"/><Relationship Id="rId7" Type="http://schemas.openxmlformats.org/officeDocument/2006/relationships/diagramData" Target="../diagrams/data1.xml"/><Relationship Id="rId12" Type="http://schemas.openxmlformats.org/officeDocument/2006/relationships/image" Target="../media/image5.jpeg"/><Relationship Id="rId17" Type="http://schemas.openxmlformats.org/officeDocument/2006/relationships/image" Target="../media/image10.png"/><Relationship Id="rId25"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diagramDrawing" Target="../diagrams/drawing1.xml"/><Relationship Id="rId24"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6.png"/><Relationship Id="rId28" Type="http://schemas.openxmlformats.org/officeDocument/2006/relationships/image" Target="../media/image21.png"/><Relationship Id="rId10" Type="http://schemas.openxmlformats.org/officeDocument/2006/relationships/diagramColors" Target="../diagrams/colors1.xml"/><Relationship Id="rId19"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diagramQuickStyle" Target="../diagrams/quickStyle1.xml"/><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48B073A-E6AA-A7E9-9664-8D7481EDD2D4}"/>
              </a:ext>
            </a:extLst>
          </p:cNvPr>
          <p:cNvPicPr>
            <a:picLocks noChangeAspect="1"/>
          </p:cNvPicPr>
          <p:nvPr/>
        </p:nvPicPr>
        <p:blipFill>
          <a:blip r:embed="rId3"/>
          <a:srcRect r="3568"/>
          <a:stretch/>
        </p:blipFill>
        <p:spPr>
          <a:xfrm>
            <a:off x="14014000" y="24909528"/>
            <a:ext cx="1748094" cy="1600200"/>
          </a:xfrm>
          <a:prstGeom prst="rect">
            <a:avLst/>
          </a:prstGeom>
        </p:spPr>
      </p:pic>
      <p:sp>
        <p:nvSpPr>
          <p:cNvPr id="7" name="TextBox 6"/>
          <p:cNvSpPr txBox="1"/>
          <p:nvPr/>
        </p:nvSpPr>
        <p:spPr>
          <a:xfrm>
            <a:off x="457199" y="457200"/>
            <a:ext cx="35661602" cy="2063075"/>
          </a:xfrm>
          <a:prstGeom prst="rect">
            <a:avLst/>
          </a:prstGeom>
          <a:solidFill>
            <a:schemeClr val="bg1"/>
          </a:solidFill>
          <a:ln w="12700">
            <a:noFill/>
            <a:miter lim="800000"/>
            <a:headEnd/>
            <a:tailEnd/>
          </a:ln>
          <a:effectLst/>
        </p:spPr>
        <p:txBody>
          <a:bodyPr lIns="0" tIns="0" rIns="0" bIns="0"/>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latin typeface="Arial" panose="020B0604020202020204" pitchFamily="34" charset="0"/>
                <a:ea typeface="Verdana" panose="020B0604030504040204" pitchFamily="34" charset="0"/>
                <a:cs typeface="Arial" panose="020B0604020202020204" pitchFamily="34" charset="0"/>
              </a:defRPr>
            </a:lvl2pPr>
          </a:lstStyle>
          <a:p>
            <a:pPr algn="ctr">
              <a:tabLst/>
            </a:pPr>
            <a:r>
              <a:rPr lang="en-US" sz="4400" dirty="0"/>
              <a:t>Annotation of the Fox Chase Cancer Center Digital Pathology Corpus</a:t>
            </a:r>
          </a:p>
          <a:p>
            <a:pPr algn="ctr" defTabSz="237744">
              <a:spcAft>
                <a:spcPts val="0"/>
              </a:spcAft>
              <a:tabLst/>
            </a:pPr>
            <a:r>
              <a:rPr lang="en-US" sz="3200" dirty="0">
                <a:solidFill>
                  <a:schemeClr val="tx1"/>
                </a:solidFill>
              </a:rPr>
              <a:t>	 M. Bagritsevitch, D. M. Hackel, I. Obeid, and J. Picone</a:t>
            </a:r>
          </a:p>
          <a:p>
            <a:pPr marR="0" algn="ctr" defTabSz="237744">
              <a:spcBef>
                <a:spcPts val="0"/>
              </a:spcBef>
              <a:spcAft>
                <a:spcPts val="0"/>
              </a:spcAft>
              <a:tabLst/>
            </a:pPr>
            <a:r>
              <a:rPr lang="en-US" sz="3200" dirty="0">
                <a:solidFill>
                  <a:schemeClr val="tx1"/>
                </a:solidFill>
              </a:rPr>
              <a:t>	The Neural Engineering Data Consortium, Temple University</a:t>
            </a:r>
            <a:endParaRPr lang="en-US" sz="4400" dirty="0"/>
          </a:p>
        </p:txBody>
      </p:sp>
      <p:sp>
        <p:nvSpPr>
          <p:cNvPr id="38" name="Text Box 7"/>
          <p:cNvSpPr txBox="1">
            <a:spLocks noChangeArrowheads="1"/>
          </p:cNvSpPr>
          <p:nvPr/>
        </p:nvSpPr>
        <p:spPr bwMode="auto">
          <a:xfrm>
            <a:off x="457198" y="2520276"/>
            <a:ext cx="8778240" cy="10195560"/>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Abstract</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 Neural Engineering Data Consortium (NEDC), has previously released the Breast Tissue subset of the Temple University Digital Pathology Corpus (TUDP), containing 3,505 partially annotated images.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In this abstract, we introduce a new annotated subset of images from the Fox Chace Cancer Center (FCCC) Biosample Repository: 14,288 which include 1,463 partially annotated images.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Annotators identified five to ten regions of interest in each slide with a goal of including a range of histological features that can be used to ensure precise classification of cancerous, non-cancerous, and pre-cancerous structures. </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 comparison of annotations between the FCDP and TUDP datasets reveals significant differences in cancer prevalence:</a:t>
            </a:r>
          </a:p>
          <a:p>
            <a:pPr marL="587375" indent="-349250" algn="just" defTabSz="695291">
              <a:spcAft>
                <a:spcPts val="1200"/>
              </a:spcAft>
              <a:buSzPct val="75000"/>
              <a:buFont typeface="Wingdings" pitchFamily="2" charset="2"/>
              <a:buChar char="q"/>
              <a:tabLst>
                <a:tab pos="158750" algn="l"/>
              </a:tabLst>
              <a:defRPr/>
            </a:pPr>
            <a:r>
              <a:rPr lang="en-US" sz="2400" b="1" kern="100" dirty="0">
                <a:latin typeface="Arial" panose="020B0604020202020204" pitchFamily="34" charset="0"/>
                <a:cs typeface="Arial" panose="020B0604020202020204" pitchFamily="34" charset="0"/>
              </a:rPr>
              <a:t>FCDP, with its emphasis on oncological cases, contains a greater proportion of cancerous slides, including more instances of non-neoplastic, ductal carcinoma in situ, and invasive carcinoma.</a:t>
            </a:r>
          </a:p>
          <a:p>
            <a:pPr marL="587375" indent="-349250" algn="just" defTabSz="695291">
              <a:spcAft>
                <a:spcPts val="1200"/>
              </a:spcAft>
              <a:buSzPct val="75000"/>
              <a:buFont typeface="Wingdings" pitchFamily="2" charset="2"/>
              <a:buChar char="q"/>
              <a:tabLst>
                <a:tab pos="158750" algn="l"/>
              </a:tabLst>
              <a:defRPr/>
            </a:pPr>
            <a:r>
              <a:rPr lang="en-US" sz="2400" b="1" kern="100" dirty="0">
                <a:latin typeface="Arial" panose="020B0604020202020204" pitchFamily="34" charset="0"/>
                <a:cs typeface="Arial" panose="020B0604020202020204" pitchFamily="34" charset="0"/>
              </a:rPr>
              <a:t>TUDP offers a broader spectrum of tissue types.</a:t>
            </a:r>
          </a:p>
          <a:p>
            <a:pPr marL="231775" indent="-231775" algn="just" defTabSz="695291">
              <a:spcAft>
                <a:spcPts val="1200"/>
              </a:spcAft>
              <a:buSzPct val="75000"/>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Together, these datasets allow for more nuanced understanding of cancerous tissue characteristics. </a:t>
            </a:r>
          </a:p>
        </p:txBody>
      </p:sp>
      <p:sp>
        <p:nvSpPr>
          <p:cNvPr id="40" name="TextBox 39"/>
          <p:cNvSpPr txBox="1">
            <a:spLocks/>
          </p:cNvSpPr>
          <p:nvPr/>
        </p:nvSpPr>
        <p:spPr>
          <a:xfrm>
            <a:off x="467113" y="12990156"/>
            <a:ext cx="8778240" cy="13984644"/>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95291">
              <a:tabLst>
                <a:tab pos="380981" algn="l"/>
              </a:tabLst>
              <a:defRPr/>
            </a:pPr>
            <a:r>
              <a:rPr lang="en-US" sz="3200" dirty="0"/>
              <a:t>Digital Pathology</a:t>
            </a:r>
          </a:p>
          <a:p>
            <a:pPr marL="231775" indent="-231775" algn="just" defTabSz="695291">
              <a:spcAft>
                <a:spcPts val="21800"/>
              </a:spcAft>
              <a:buFont typeface="Arial" panose="020B0604020202020204" pitchFamily="34" charset="0"/>
              <a:buChar char="•"/>
              <a:tabLst>
                <a:tab pos="168275" algn="l"/>
              </a:tabLst>
              <a:defRPr/>
            </a:pPr>
            <a:r>
              <a:rPr lang="en-US" sz="2400" kern="100" dirty="0">
                <a:solidFill>
                  <a:schemeClr val="tx1"/>
                </a:solidFill>
              </a:rPr>
              <a:t>One key challenge of digital pathology is detecting tiny regions of interest within an ultra-high-resolution image. Our primary objective is to efficiently localize information that significantly contribute to a diagnosis.</a:t>
            </a:r>
          </a:p>
          <a:p>
            <a:pPr marL="231775" indent="-231775" algn="just" defTabSz="695291">
              <a:spcAft>
                <a:spcPts val="21600"/>
              </a:spcAft>
              <a:buFont typeface="Arial" panose="020B0604020202020204" pitchFamily="34" charset="0"/>
              <a:buChar char="•"/>
              <a:tabLst>
                <a:tab pos="168275" algn="l"/>
              </a:tabLst>
              <a:defRPr/>
            </a:pPr>
            <a:r>
              <a:rPr lang="en-US" sz="2400" kern="100" dirty="0">
                <a:solidFill>
                  <a:schemeClr val="tx1"/>
                </a:solidFill>
              </a:rPr>
              <a:t>Annotators highlight areas of interest by marking regions with significant pathological features. Precise annotation takes place with difficult annotations being escalated to professional evaluation.</a:t>
            </a:r>
          </a:p>
          <a:p>
            <a:pPr marL="231775" indent="-231775" algn="just" defTabSz="695291">
              <a:spcAft>
                <a:spcPts val="22200"/>
              </a:spcAft>
              <a:buFont typeface="Arial" panose="020B0604020202020204" pitchFamily="34" charset="0"/>
              <a:buChar char="•"/>
              <a:tabLst>
                <a:tab pos="168275" algn="l"/>
              </a:tabLst>
              <a:defRPr/>
            </a:pPr>
            <a:r>
              <a:rPr lang="en-US" sz="2400" kern="100" dirty="0">
                <a:solidFill>
                  <a:schemeClr val="tx1"/>
                </a:solidFill>
              </a:rPr>
              <a:t>The FCCC Breast Tissue Subset consists of 1,463 images annotated using a 4-way classification system:</a:t>
            </a:r>
          </a:p>
        </p:txBody>
      </p:sp>
      <p:sp>
        <p:nvSpPr>
          <p:cNvPr id="51" name="Text Box 7"/>
          <p:cNvSpPr txBox="1">
            <a:spLocks noChangeArrowheads="1"/>
          </p:cNvSpPr>
          <p:nvPr/>
        </p:nvSpPr>
        <p:spPr bwMode="auto">
          <a:xfrm>
            <a:off x="9416469" y="2520276"/>
            <a:ext cx="8778240" cy="24454523"/>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Annotation of FCCC Breast Tissue Subset</a:t>
            </a:r>
          </a:p>
          <a:p>
            <a:pPr marL="231775" indent="-231775" algn="just" defTabSz="695291">
              <a:spcAft>
                <a:spcPts val="474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Annotators receive limited patient information and diagnosis metadata, including: </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This information guides annotators in identifying key  structures and reduces ambiguity, enhancing the accuracy and quality annotations. </a:t>
            </a:r>
          </a:p>
          <a:p>
            <a:pPr marL="231775" indent="-231775" defTabSz="695291">
              <a:spcAft>
                <a:spcPts val="1200"/>
              </a:spcAft>
              <a:buFont typeface="Arial" panose="020B0604020202020204" pitchFamily="34" charset="0"/>
              <a:buChar char="•"/>
              <a:tabLst>
                <a:tab pos="168275" algn="l"/>
              </a:tabLst>
              <a:defRPr/>
            </a:pPr>
            <a:r>
              <a:rPr lang="en-US" sz="2400" b="1" kern="100" dirty="0">
                <a:solidFill>
                  <a:prstClr val="black"/>
                </a:solidFill>
                <a:latin typeface="Arial" panose="020B0604020202020204" pitchFamily="34" charset="0"/>
                <a:cs typeface="Arial" panose="020B0604020202020204" pitchFamily="34" charset="0"/>
              </a:rPr>
              <a:t>Annotation of an entire image is slow and expensive.</a:t>
            </a:r>
          </a:p>
          <a:p>
            <a:pPr marL="231775" indent="-231775" defTabSz="695291">
              <a:spcAft>
                <a:spcPts val="1200"/>
              </a:spcAft>
              <a:buFont typeface="Arial" panose="020B0604020202020204" pitchFamily="34" charset="0"/>
              <a:buChar char="•"/>
              <a:tabLst>
                <a:tab pos="168275" algn="l"/>
              </a:tabLst>
              <a:defRPr/>
            </a:pPr>
            <a:r>
              <a:rPr lang="en-US" sz="2400" b="1" kern="100" dirty="0">
                <a:solidFill>
                  <a:prstClr val="black"/>
                </a:solidFill>
                <a:latin typeface="Arial" panose="020B0604020202020204" pitchFamily="34" charset="0"/>
                <a:cs typeface="Arial" panose="020B0604020202020204" pitchFamily="34" charset="0"/>
              </a:rPr>
              <a:t>Therefore, we typically only annotate 5 to 10 regions of interest and a few examples of ‘background’ to maximize efficiency and productivity.</a:t>
            </a:r>
          </a:p>
          <a:p>
            <a:pPr marL="231775" marR="0" lvl="0" indent="-231775" defTabSz="695291" rtl="0" eaLnBrk="1" fontAlgn="auto" latinLnBrk="0" hangingPunct="1">
              <a:lnSpc>
                <a:spcPct val="100000"/>
              </a:lnSpc>
              <a:spcAft>
                <a:spcPts val="1200"/>
              </a:spcAft>
              <a:buClrTx/>
              <a:buSzTx/>
              <a:buFont typeface="Arial" panose="020B0604020202020204" pitchFamily="34" charset="0"/>
              <a:buChar char="•"/>
              <a:tabLst>
                <a:tab pos="168275" algn="l"/>
              </a:tabLst>
              <a:defRPr/>
            </a:pPr>
            <a:r>
              <a:rPr lang="en-US" sz="2400" b="1" kern="100" dirty="0">
                <a:solidFill>
                  <a:prstClr val="black"/>
                </a:solidFill>
                <a:latin typeface="Arial" panose="020B0604020202020204" pitchFamily="34" charset="0"/>
                <a:cs typeface="Arial" panose="020B0604020202020204" pitchFamily="34" charset="0"/>
              </a:rPr>
              <a:t>High-quality annotations </a:t>
            </a:r>
            <a:br>
              <a:rPr lang="en-US" sz="2400" b="1" kern="100" dirty="0">
                <a:solidFill>
                  <a:prstClr val="black"/>
                </a:solidFill>
                <a:latin typeface="Arial" panose="020B0604020202020204" pitchFamily="34" charset="0"/>
                <a:cs typeface="Arial" panose="020B0604020202020204" pitchFamily="34" charset="0"/>
              </a:rPr>
            </a:br>
            <a:r>
              <a:rPr lang="en-US" sz="2400" b="1" kern="100" dirty="0">
                <a:solidFill>
                  <a:prstClr val="black"/>
                </a:solidFill>
                <a:latin typeface="Arial" panose="020B0604020202020204" pitchFamily="34" charset="0"/>
                <a:cs typeface="Arial" panose="020B0604020202020204" pitchFamily="34" charset="0"/>
              </a:rPr>
              <a:t>with precise margin </a:t>
            </a:r>
            <a:br>
              <a:rPr lang="en-US" sz="2400" b="1" kern="100" dirty="0">
                <a:solidFill>
                  <a:prstClr val="black"/>
                </a:solidFill>
                <a:latin typeface="Arial" panose="020B0604020202020204" pitchFamily="34" charset="0"/>
                <a:cs typeface="Arial" panose="020B0604020202020204" pitchFamily="34" charset="0"/>
              </a:rPr>
            </a:br>
            <a:r>
              <a:rPr lang="en-US" sz="2400" b="1" kern="100" dirty="0">
                <a:solidFill>
                  <a:prstClr val="black"/>
                </a:solidFill>
                <a:latin typeface="Arial" panose="020B0604020202020204" pitchFamily="34" charset="0"/>
                <a:cs typeface="Arial" panose="020B0604020202020204" pitchFamily="34" charset="0"/>
              </a:rPr>
              <a:t>delineation and diverse </a:t>
            </a:r>
            <a:br>
              <a:rPr lang="en-US" sz="2400" b="1" kern="100" dirty="0">
                <a:solidFill>
                  <a:prstClr val="black"/>
                </a:solidFill>
                <a:latin typeface="Arial" panose="020B0604020202020204" pitchFamily="34" charset="0"/>
                <a:cs typeface="Arial" panose="020B0604020202020204" pitchFamily="34" charset="0"/>
              </a:rPr>
            </a:br>
            <a:r>
              <a:rPr lang="en-US" sz="2400" b="1" kern="100" dirty="0">
                <a:solidFill>
                  <a:prstClr val="black"/>
                </a:solidFill>
                <a:latin typeface="Arial" panose="020B0604020202020204" pitchFamily="34" charset="0"/>
                <a:cs typeface="Arial" panose="020B0604020202020204" pitchFamily="34" charset="0"/>
              </a:rPr>
              <a:t>structure types enhance a </a:t>
            </a:r>
            <a:br>
              <a:rPr lang="en-US" sz="2400" b="1" kern="100" dirty="0">
                <a:solidFill>
                  <a:prstClr val="black"/>
                </a:solidFill>
                <a:latin typeface="Arial" panose="020B0604020202020204" pitchFamily="34" charset="0"/>
                <a:cs typeface="Arial" panose="020B0604020202020204" pitchFamily="34" charset="0"/>
              </a:rPr>
            </a:br>
            <a:r>
              <a:rPr lang="en-US" sz="2400" b="1" kern="100" dirty="0">
                <a:solidFill>
                  <a:prstClr val="black"/>
                </a:solidFill>
                <a:latin typeface="Arial" panose="020B0604020202020204" pitchFamily="34" charset="0"/>
                <a:cs typeface="Arial" panose="020B0604020202020204" pitchFamily="34" charset="0"/>
              </a:rPr>
              <a:t>machine learning model’s </a:t>
            </a:r>
            <a:br>
              <a:rPr lang="en-US" sz="2400" b="1" kern="100" dirty="0">
                <a:solidFill>
                  <a:prstClr val="black"/>
                </a:solidFill>
                <a:latin typeface="Arial" panose="020B0604020202020204" pitchFamily="34" charset="0"/>
                <a:cs typeface="Arial" panose="020B0604020202020204" pitchFamily="34" charset="0"/>
              </a:rPr>
            </a:br>
            <a:r>
              <a:rPr lang="en-US" sz="2400" b="1" kern="100" dirty="0">
                <a:solidFill>
                  <a:prstClr val="black"/>
                </a:solidFill>
                <a:latin typeface="Arial" panose="020B0604020202020204" pitchFamily="34" charset="0"/>
                <a:cs typeface="Arial" panose="020B0604020202020204" pitchFamily="34" charset="0"/>
              </a:rPr>
              <a:t>ability to detect malignancies.</a:t>
            </a:r>
          </a:p>
          <a:p>
            <a:pPr marL="231775" marR="0" lvl="0" indent="-231775" defTabSz="695291" rtl="0" eaLnBrk="1" fontAlgn="auto" latinLnBrk="0" hangingPunct="1">
              <a:lnSpc>
                <a:spcPct val="100000"/>
              </a:lnSpc>
              <a:spcAft>
                <a:spcPts val="1200"/>
              </a:spcAft>
              <a:buClrTx/>
              <a:buSzTx/>
              <a:buFont typeface="Arial" panose="020B0604020202020204" pitchFamily="34" charset="0"/>
              <a:buChar char="•"/>
              <a:tabLst>
                <a:tab pos="168275" algn="l"/>
              </a:tabLst>
              <a:defRPr/>
            </a:pPr>
            <a:r>
              <a:rPr lang="en-US" sz="2400" b="1" kern="100" dirty="0">
                <a:solidFill>
                  <a:prstClr val="black"/>
                </a:solidFill>
                <a:latin typeface="Arial" panose="020B0604020202020204" pitchFamily="34" charset="0"/>
                <a:cs typeface="Arial" panose="020B0604020202020204" pitchFamily="34" charset="0"/>
              </a:rPr>
              <a:t>These well-curated datasets enable accurate segmentation of pathological features, driving rapid and robust cancer detection across varied tissues and staining conditions.</a:t>
            </a:r>
            <a:endParaRPr lang="en-US" sz="2400" b="1" kern="100" dirty="0">
              <a:latin typeface="Arial" panose="020B0604020202020204" pitchFamily="34" charset="0"/>
              <a:cs typeface="Arial" panose="020B0604020202020204" pitchFamily="34" charset="0"/>
            </a:endParaRPr>
          </a:p>
          <a:p>
            <a:pPr algn="just"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Analysis of v2.0.0 FCCC Data Corpus </a:t>
            </a:r>
          </a:p>
          <a:p>
            <a:pPr marL="231775" lvl="2"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Some key statistics about the annotations:</a:t>
            </a:r>
          </a:p>
          <a:p>
            <a:pPr marL="3089275" lvl="2" indent="-358775" defTabSz="695291">
              <a:spcAft>
                <a:spcPts val="600"/>
              </a:spcAft>
              <a:buSzPct val="75000"/>
              <a:buFont typeface="Wingdings" pitchFamily="2" charset="2"/>
              <a:buChar char="q"/>
              <a:tabLst>
                <a:tab pos="158750" algn="l"/>
              </a:tabLst>
              <a:defRPr/>
            </a:pPr>
            <a:r>
              <a:rPr lang="en-US" sz="2400" b="1" kern="100" dirty="0">
                <a:latin typeface="Arial" panose="020B0604020202020204" pitchFamily="34" charset="0"/>
                <a:cs typeface="Arial" panose="020B0604020202020204" pitchFamily="34" charset="0"/>
              </a:rPr>
              <a:t>Total Number of Labels: 14,083</a:t>
            </a:r>
          </a:p>
          <a:p>
            <a:pPr marL="3089275" lvl="2" indent="-358775" defTabSz="695291">
              <a:spcAft>
                <a:spcPts val="600"/>
              </a:spcAft>
              <a:buSzPct val="75000"/>
              <a:buFont typeface="Wingdings" pitchFamily="2" charset="2"/>
              <a:buChar char="q"/>
              <a:tabLst>
                <a:tab pos="158750" algn="l"/>
              </a:tabLst>
              <a:defRPr/>
            </a:pPr>
            <a:r>
              <a:rPr lang="en-US" sz="2400" b="1" kern="100" dirty="0">
                <a:latin typeface="Arial" panose="020B0604020202020204" pitchFamily="34" charset="0"/>
                <a:cs typeface="Arial" panose="020B0604020202020204" pitchFamily="34" charset="0"/>
              </a:rPr>
              <a:t>Average No. Labels/Image: 9.63</a:t>
            </a:r>
          </a:p>
          <a:p>
            <a:pPr marL="3089275" lvl="2" indent="-358775" defTabSz="695291">
              <a:spcAft>
                <a:spcPts val="600"/>
              </a:spcAft>
              <a:buSzPct val="75000"/>
              <a:buFont typeface="Wingdings" pitchFamily="2" charset="2"/>
              <a:buChar char="q"/>
              <a:tabLst>
                <a:tab pos="158750" algn="l"/>
              </a:tabLst>
              <a:defRPr/>
            </a:pPr>
            <a:r>
              <a:rPr lang="en-US" sz="2400" b="1" kern="100" dirty="0">
                <a:latin typeface="Arial" panose="020B0604020202020204" pitchFamily="34" charset="0"/>
                <a:cs typeface="Arial" panose="020B0604020202020204" pitchFamily="34" charset="0"/>
              </a:rPr>
              <a:t>Avg. Annotated Area/Image: 0.57%</a:t>
            </a:r>
          </a:p>
          <a:p>
            <a:pPr marL="3089275" lvl="2" indent="-358775" defTabSz="695291">
              <a:spcAft>
                <a:spcPts val="600"/>
              </a:spcAft>
              <a:buSzPct val="75000"/>
              <a:buFont typeface="Wingdings" pitchFamily="2" charset="2"/>
              <a:buChar char="q"/>
              <a:tabLst>
                <a:tab pos="158750" algn="l"/>
              </a:tabLst>
              <a:defRPr/>
            </a:pPr>
            <a:r>
              <a:rPr lang="en-US" sz="2400" b="1" kern="100" dirty="0">
                <a:latin typeface="Arial" panose="020B0604020202020204" pitchFamily="34" charset="0"/>
                <a:cs typeface="Arial" panose="020B0604020202020204" pitchFamily="34" charset="0"/>
              </a:rPr>
              <a:t>There are more instances of non-neoplastic structures than v1.0.0.</a:t>
            </a:r>
          </a:p>
          <a:p>
            <a:pPr marL="3089275" lvl="2" indent="-358775" defTabSz="695291">
              <a:spcAft>
                <a:spcPts val="1200"/>
              </a:spcAft>
              <a:buSzPct val="75000"/>
              <a:buFont typeface="Wingdings" pitchFamily="2" charset="2"/>
              <a:buChar char="q"/>
              <a:tabLst>
                <a:tab pos="158750" algn="l"/>
              </a:tabLst>
              <a:defRPr/>
            </a:pPr>
            <a:r>
              <a:rPr lang="en-US" sz="2400" b="1" kern="100" dirty="0">
                <a:latin typeface="Arial" panose="020B0604020202020204" pitchFamily="34" charset="0"/>
                <a:cs typeface="Arial" panose="020B0604020202020204" pitchFamily="34" charset="0"/>
              </a:rPr>
              <a:t>Challenging cases in v1.0.0 were reviewed in this update.</a:t>
            </a:r>
          </a:p>
          <a:p>
            <a:pPr marL="231775" lvl="2" indent="-231775" algn="just" defTabSz="695291">
              <a:spcAft>
                <a:spcPts val="144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Label imbalance poses a real challenge for machine learning algorithms. Our goal in revisiting annotations was to improve the balance of cancer-related labels.</a:t>
            </a:r>
          </a:p>
          <a:p>
            <a:pPr marL="0" lvl="2" algn="just" defTabSz="695291">
              <a:spcAft>
                <a:spcPts val="13200"/>
              </a:spcAft>
              <a:tabLst>
                <a:tab pos="914400" algn="ctr"/>
                <a:tab pos="3073400" algn="ctr"/>
                <a:tab pos="5130800" algn="ctr"/>
                <a:tab pos="7239000" algn="ctr"/>
              </a:tabLst>
              <a:defRPr/>
            </a:pPr>
            <a:r>
              <a:rPr lang="en-US" sz="2400" b="1" kern="100" dirty="0">
                <a:latin typeface="Arial" panose="020B0604020202020204" pitchFamily="34" charset="0"/>
                <a:cs typeface="Arial" panose="020B0604020202020204" pitchFamily="34" charset="0"/>
              </a:rPr>
              <a:t>	norm	artf	nneo	infl</a:t>
            </a:r>
          </a:p>
          <a:p>
            <a:pPr marL="0" lvl="2" algn="just" defTabSz="695291">
              <a:spcAft>
                <a:spcPts val="25600"/>
              </a:spcAft>
              <a:tabLst>
                <a:tab pos="965200" algn="ctr"/>
                <a:tab pos="3073400" algn="ctr"/>
                <a:tab pos="5181600" algn="ctr"/>
                <a:tab pos="7239000" algn="ctr"/>
              </a:tabLst>
              <a:defRPr/>
            </a:pPr>
            <a:r>
              <a:rPr lang="en-US" sz="2400" b="1" kern="100" dirty="0">
                <a:latin typeface="Arial" panose="020B0604020202020204" pitchFamily="34" charset="0"/>
                <a:cs typeface="Arial" panose="020B0604020202020204" pitchFamily="34" charset="0"/>
              </a:rPr>
              <a:t>	susp	dcis	indc	null</a:t>
            </a:r>
          </a:p>
          <a:p>
            <a:pPr marL="2698750" lvl="2" algn="just" defTabSz="695291">
              <a:spcAft>
                <a:spcPts val="1200"/>
              </a:spcAft>
              <a:tabLst>
                <a:tab pos="379413"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a:p>
            <a:pPr marL="3414977" lvl="2" indent="-342900" algn="just" defTabSz="695291">
              <a:spcAft>
                <a:spcPts val="1200"/>
              </a:spcAft>
              <a:buFont typeface="Arial" panose="020B0604020202020204" pitchFamily="34" charset="0"/>
              <a:buChar char="•"/>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a:p>
            <a:pPr lvl="2" algn="just" defTabSz="695291">
              <a:spcAft>
                <a:spcPts val="1200"/>
              </a:spcAft>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p:txBody>
      </p:sp>
      <p:sp>
        <p:nvSpPr>
          <p:cNvPr id="52" name="Text Box 7"/>
          <p:cNvSpPr txBox="1">
            <a:spLocks noChangeArrowheads="1"/>
          </p:cNvSpPr>
          <p:nvPr/>
        </p:nvSpPr>
        <p:spPr bwMode="auto">
          <a:xfrm>
            <a:off x="18401231" y="2520276"/>
            <a:ext cx="8778240" cy="24454523"/>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Refining Non-neoplastic vs DCIS</a:t>
            </a:r>
          </a:p>
          <a:p>
            <a:pPr marL="231775" indent="-231775" algn="just" defTabSz="695291">
              <a:spcAft>
                <a:spcPts val="540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One major difference between v1.0.0 and v2.0.0 is redefinition of the nneo and dcis labels:</a:t>
            </a:r>
          </a:p>
          <a:p>
            <a:pPr marL="234950" indent="-234950" algn="just" defTabSz="695291">
              <a:spcAft>
                <a:spcPts val="600"/>
              </a:spcAft>
              <a:buFont typeface="Arial" panose="020B0604020202020204" pitchFamily="34" charset="0"/>
              <a:buChar char="•"/>
              <a:tabLst>
                <a:tab pos="217488" algn="l"/>
              </a:tabLst>
              <a:defRPr/>
            </a:pPr>
            <a:r>
              <a:rPr lang="en-US" sz="2400" b="1" dirty="0">
                <a:ln w="0"/>
                <a:latin typeface="Arial" pitchFamily="34" charset="0"/>
                <a:ea typeface="Verdana" panose="020B0604030504040204" pitchFamily="34" charset="0"/>
                <a:cs typeface="Arial" pitchFamily="34" charset="0"/>
              </a:rPr>
              <a:t>These labels have been refined for greater accuracy:</a:t>
            </a:r>
          </a:p>
          <a:p>
            <a:pPr marL="471488" lvl="2" indent="-344488">
              <a:spcAft>
                <a:spcPts val="600"/>
              </a:spcAft>
              <a:buSzPct val="75000"/>
              <a:buFont typeface="Wingdings" pitchFamily="2" charset="2"/>
              <a:buChar char="q"/>
              <a:tabLst>
                <a:tab pos="452438" algn="l"/>
              </a:tabLst>
              <a:defRPr/>
            </a:pPr>
            <a:r>
              <a:rPr lang="en-US" sz="2400" b="1" dirty="0">
                <a:ln w="0"/>
                <a:latin typeface="Arial" pitchFamily="34" charset="0"/>
                <a:ea typeface="Verdana" panose="020B0604030504040204" pitchFamily="34" charset="0"/>
                <a:cs typeface="Arial" pitchFamily="34" charset="0"/>
              </a:rPr>
              <a:t>Non-neoplastic structures present irregular cell composition with varying nuclear sizes, lesions of different shapes and sizes, loosely packed cells within ducts and inconsistently defined lumens.</a:t>
            </a:r>
          </a:p>
          <a:p>
            <a:pPr marL="471488" lvl="2" indent="-344488">
              <a:spcAft>
                <a:spcPts val="28600"/>
              </a:spcAft>
              <a:buSzPct val="75000"/>
              <a:buFont typeface="Wingdings" pitchFamily="2" charset="2"/>
              <a:buChar char="q"/>
              <a:tabLst>
                <a:tab pos="452438" algn="l"/>
              </a:tabLst>
              <a:defRPr/>
            </a:pPr>
            <a:r>
              <a:rPr lang="en-US" sz="2400" b="1" kern="100" dirty="0">
                <a:latin typeface="Arial" panose="020B0604020202020204" pitchFamily="34" charset="0"/>
                <a:cs typeface="Arial" panose="020B0604020202020204" pitchFamily="34" charset="0"/>
              </a:rPr>
              <a:t>Ductal Carcinoma in situ is defined by uniform cellular composition, similar-sized nuclei consistent cribriform lesions, </a:t>
            </a:r>
            <a:r>
              <a:rPr lang="en-US" sz="2400" b="1" kern="100" dirty="0" err="1">
                <a:latin typeface="Arial" panose="020B0604020202020204" pitchFamily="34" charset="0"/>
                <a:cs typeface="Arial" panose="020B0604020202020204" pitchFamily="34" charset="0"/>
              </a:rPr>
              <a:t>comedonecrosis</a:t>
            </a:r>
            <a:r>
              <a:rPr lang="en-US" sz="2400" b="1" kern="100" dirty="0">
                <a:latin typeface="Arial" panose="020B0604020202020204" pitchFamily="34" charset="0"/>
                <a:cs typeface="Arial" panose="020B0604020202020204" pitchFamily="34" charset="0"/>
              </a:rPr>
              <a:t>, or surrounding necrosis, and distinct luminal features.</a:t>
            </a:r>
          </a:p>
          <a:p>
            <a:pPr>
              <a:spcAft>
                <a:spcPts val="1200"/>
              </a:spcAft>
            </a:pPr>
            <a:r>
              <a:rPr lang="en-US" sz="3200" b="1" dirty="0">
                <a:ln w="0"/>
                <a:solidFill>
                  <a:srgbClr val="333399"/>
                </a:solidFill>
                <a:latin typeface="Arial" pitchFamily="34" charset="0"/>
                <a:ea typeface="Verdana" panose="020B0604030504040204" pitchFamily="34" charset="0"/>
                <a:cs typeface="Arial" pitchFamily="34" charset="0"/>
              </a:rPr>
              <a:t>Immunostaining</a:t>
            </a:r>
          </a:p>
          <a:p>
            <a:pPr marL="231775" indent="-231775" algn="just" defTabSz="695291">
              <a:spcAft>
                <a:spcPts val="1200"/>
              </a:spcAft>
              <a:buFont typeface="Arial" panose="020B0604020202020204" pitchFamily="34" charset="0"/>
              <a:buChar char="•"/>
              <a:tabLst>
                <a:tab pos="168275" algn="l"/>
              </a:tabLst>
              <a:defRPr/>
            </a:pPr>
            <a:r>
              <a:rPr lang="en-US" sz="2200" b="1" kern="100" dirty="0">
                <a:latin typeface="Arial" panose="020B0604020202020204" pitchFamily="34" charset="0"/>
                <a:cs typeface="Arial" panose="020B0604020202020204" pitchFamily="34" charset="0"/>
              </a:rPr>
              <a:t>Staining aids in the identification of histological structures by providing distinct appearances that help differentiate between cellular components.</a:t>
            </a:r>
          </a:p>
          <a:p>
            <a:pPr marL="231775" indent="-231775" algn="just" defTabSz="695291">
              <a:spcAft>
                <a:spcPts val="1200"/>
              </a:spcAft>
              <a:buFont typeface="Arial" panose="020B0604020202020204" pitchFamily="34" charset="0"/>
              <a:buChar char="•"/>
              <a:tabLst>
                <a:tab pos="168275" algn="l"/>
              </a:tabLst>
              <a:defRPr/>
            </a:pPr>
            <a:r>
              <a:rPr lang="en-US" sz="2200" b="1" kern="100" dirty="0">
                <a:latin typeface="Arial" panose="020B0604020202020204" pitchFamily="34" charset="0"/>
                <a:cs typeface="Arial" panose="020B0604020202020204" pitchFamily="34" charset="0"/>
              </a:rPr>
              <a:t>There are two primary immunostaining techniques that assist in the diagnosis of carcinogenic structures.</a:t>
            </a:r>
          </a:p>
          <a:p>
            <a:pPr marL="231775" indent="-231775" algn="just" defTabSz="695291">
              <a:spcAft>
                <a:spcPts val="1200"/>
              </a:spcAft>
              <a:buFont typeface="Arial" panose="020B0604020202020204" pitchFamily="34" charset="0"/>
              <a:buChar char="•"/>
              <a:tabLst>
                <a:tab pos="168275" algn="l"/>
              </a:tabLst>
              <a:defRPr/>
            </a:pPr>
            <a:r>
              <a:rPr lang="en-US" sz="2200" b="1" kern="100" dirty="0">
                <a:latin typeface="Arial" panose="020B0604020202020204" pitchFamily="34" charset="0"/>
                <a:cs typeface="Arial" panose="020B0604020202020204" pitchFamily="34" charset="0"/>
              </a:rPr>
              <a:t>The inclusion of both </a:t>
            </a:r>
            <a:r>
              <a:rPr lang="en-US" sz="2200" b="1" kern="100" dirty="0" err="1">
                <a:latin typeface="Arial" panose="020B0604020202020204" pitchFamily="34" charset="0"/>
                <a:cs typeface="Arial" panose="020B0604020202020204" pitchFamily="34" charset="0"/>
              </a:rPr>
              <a:t>immunostains</a:t>
            </a:r>
            <a:r>
              <a:rPr lang="en-US" sz="2200" b="1" kern="100" dirty="0">
                <a:latin typeface="Arial" panose="020B0604020202020204" pitchFamily="34" charset="0"/>
                <a:cs typeface="Arial" panose="020B0604020202020204" pitchFamily="34" charset="0"/>
              </a:rPr>
              <a:t> allows models to capture a broader range of cellular structures. </a:t>
            </a:r>
          </a:p>
          <a:p>
            <a:pPr marL="231775" indent="-231775" algn="just" defTabSz="695291">
              <a:spcAft>
                <a:spcPts val="1200"/>
              </a:spcAft>
              <a:buFont typeface="Arial" panose="020B0604020202020204" pitchFamily="34" charset="0"/>
              <a:buChar char="•"/>
              <a:tabLst>
                <a:tab pos="168275" algn="l"/>
              </a:tabLst>
              <a:defRPr/>
            </a:pPr>
            <a:endParaRPr lang="en-US" sz="2400" b="1" dirty="0">
              <a:highlight>
                <a:srgbClr val="FFFF00"/>
              </a:highlight>
              <a:latin typeface="Arial" pitchFamily="34" charset="0"/>
              <a:cs typeface="Arial" pitchFamily="34" charset="0"/>
            </a:endParaRPr>
          </a:p>
        </p:txBody>
      </p:sp>
      <p:sp>
        <p:nvSpPr>
          <p:cNvPr id="39" name="Text Box 7"/>
          <p:cNvSpPr txBox="1">
            <a:spLocks noChangeArrowheads="1"/>
          </p:cNvSpPr>
          <p:nvPr/>
        </p:nvSpPr>
        <p:spPr bwMode="auto">
          <a:xfrm>
            <a:off x="27335012" y="2520275"/>
            <a:ext cx="8778240" cy="14147472"/>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Deep Learning Technology </a:t>
            </a:r>
          </a:p>
          <a:p>
            <a:pPr marL="231775" indent="-231775" algn="just" defTabSz="695291">
              <a:spcAft>
                <a:spcPts val="340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 baseline CNN architecture (ResNet-18) developed that can classify small patches with an F1 score greater than 80% and whole slides at 94% accuracy:</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Uses a randomization strategy and a weighted loss function (based on the number of samples in each class) to address the class imbalance problem.</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 model scans images in 128x128 pixel frames, with a 256x256 pixel analysis window.</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Computational infrastructure has been developed to accelerate I/O through multithreading, facilitating large-scale experiments.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Alternative models based on Vision Transformers (ViT) will be released in the near future, offering improved segmentation and patch-level accuracy.</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Interactive demo:</a:t>
            </a:r>
          </a:p>
          <a:p>
            <a:pPr marL="471488" lvl="2" indent="-344488">
              <a:spcAft>
                <a:spcPts val="600"/>
              </a:spcAft>
              <a:buSzPct val="75000"/>
              <a:buFont typeface="Wingdings" pitchFamily="2" charset="2"/>
              <a:buChar char="q"/>
              <a:tabLst>
                <a:tab pos="452438" algn="l"/>
              </a:tabLst>
              <a:defRPr/>
            </a:pPr>
            <a:r>
              <a:rPr lang="en-US" sz="2400" b="1" dirty="0">
                <a:ln w="0"/>
                <a:latin typeface="Arial" pitchFamily="34" charset="0"/>
                <a:ea typeface="Verdana" panose="020B0604030504040204" pitchFamily="34" charset="0"/>
                <a:cs typeface="Arial" pitchFamily="34" charset="0"/>
              </a:rPr>
              <a:t>Automatically labels</a:t>
            </a:r>
            <a:br>
              <a:rPr lang="en-US" sz="2400" b="1" dirty="0">
                <a:ln w="0"/>
                <a:latin typeface="Arial" pitchFamily="34" charset="0"/>
                <a:ea typeface="Verdana" panose="020B0604030504040204" pitchFamily="34" charset="0"/>
                <a:cs typeface="Arial" pitchFamily="34" charset="0"/>
              </a:rPr>
            </a:br>
            <a:r>
              <a:rPr lang="en-US" sz="2400" b="1" dirty="0">
                <a:ln w="0"/>
                <a:latin typeface="Arial" pitchFamily="34" charset="0"/>
                <a:ea typeface="Verdana" panose="020B0604030504040204" pitchFamily="34" charset="0"/>
                <a:cs typeface="Arial" pitchFamily="34" charset="0"/>
              </a:rPr>
              <a:t>images with minimal</a:t>
            </a:r>
            <a:br>
              <a:rPr lang="en-US" sz="2400" b="1" dirty="0">
                <a:ln w="0"/>
                <a:latin typeface="Arial" pitchFamily="34" charset="0"/>
                <a:ea typeface="Verdana" panose="020B0604030504040204" pitchFamily="34" charset="0"/>
                <a:cs typeface="Arial" pitchFamily="34" charset="0"/>
              </a:rPr>
            </a:br>
            <a:r>
              <a:rPr lang="en-US" sz="2400" b="1" dirty="0">
                <a:ln w="0"/>
                <a:latin typeface="Arial" pitchFamily="34" charset="0"/>
                <a:ea typeface="Verdana" panose="020B0604030504040204" pitchFamily="34" charset="0"/>
                <a:cs typeface="Arial" pitchFamily="34" charset="0"/>
              </a:rPr>
              <a:t>latency.</a:t>
            </a:r>
          </a:p>
          <a:p>
            <a:pPr marL="471488" lvl="2" indent="-344488">
              <a:spcAft>
                <a:spcPts val="600"/>
              </a:spcAft>
              <a:buSzPct val="75000"/>
              <a:buFont typeface="Wingdings" pitchFamily="2" charset="2"/>
              <a:buChar char="q"/>
              <a:tabLst>
                <a:tab pos="452438" algn="l"/>
              </a:tabLst>
              <a:defRPr/>
            </a:pPr>
            <a:r>
              <a:rPr lang="en-US" sz="2400" b="1" dirty="0">
                <a:ln w="0"/>
                <a:latin typeface="Arial" pitchFamily="34" charset="0"/>
                <a:ea typeface="Verdana" panose="020B0604030504040204" pitchFamily="34" charset="0"/>
                <a:cs typeface="Arial" pitchFamily="34" charset="0"/>
              </a:rPr>
              <a:t>Patches, of interest are </a:t>
            </a:r>
            <a:br>
              <a:rPr lang="en-US" sz="2400" b="1" dirty="0">
                <a:ln w="0"/>
                <a:latin typeface="Arial" pitchFamily="34" charset="0"/>
                <a:ea typeface="Verdana" panose="020B0604030504040204" pitchFamily="34" charset="0"/>
                <a:cs typeface="Arial" pitchFamily="34" charset="0"/>
              </a:rPr>
            </a:br>
            <a:r>
              <a:rPr lang="en-US" sz="2400" b="1" dirty="0">
                <a:ln w="0"/>
                <a:latin typeface="Arial" pitchFamily="34" charset="0"/>
                <a:ea typeface="Verdana" panose="020B0604030504040204" pitchFamily="34" charset="0"/>
                <a:cs typeface="Arial" pitchFamily="34" charset="0"/>
              </a:rPr>
              <a:t>localized that support </a:t>
            </a:r>
            <a:br>
              <a:rPr lang="en-US" sz="2400" b="1" dirty="0">
                <a:ln w="0"/>
                <a:latin typeface="Arial" pitchFamily="34" charset="0"/>
                <a:ea typeface="Verdana" panose="020B0604030504040204" pitchFamily="34" charset="0"/>
                <a:cs typeface="Arial" pitchFamily="34" charset="0"/>
              </a:rPr>
            </a:br>
            <a:r>
              <a:rPr lang="en-US" sz="2400" b="1" dirty="0">
                <a:ln w="0"/>
                <a:latin typeface="Arial" pitchFamily="34" charset="0"/>
                <a:ea typeface="Verdana" panose="020B0604030504040204" pitchFamily="34" charset="0"/>
                <a:cs typeface="Arial" pitchFamily="34" charset="0"/>
              </a:rPr>
              <a:t>a diagnosis.</a:t>
            </a:r>
          </a:p>
          <a:p>
            <a:pPr marL="471488" lvl="2" indent="-344488">
              <a:spcAft>
                <a:spcPts val="600"/>
              </a:spcAft>
              <a:buSzPct val="75000"/>
              <a:buFont typeface="Wingdings" pitchFamily="2" charset="2"/>
              <a:buChar char="q"/>
              <a:tabLst>
                <a:tab pos="452438" algn="l"/>
              </a:tabLst>
              <a:defRPr/>
            </a:pPr>
            <a:r>
              <a:rPr lang="en-US" sz="2400" b="1" dirty="0">
                <a:ln w="0"/>
                <a:latin typeface="Arial" pitchFamily="34" charset="0"/>
                <a:ea typeface="Verdana" panose="020B0604030504040204" pitchFamily="34" charset="0"/>
                <a:cs typeface="Arial" pitchFamily="34" charset="0"/>
              </a:rPr>
              <a:t>Allows pathologists to prioritize images for review.</a:t>
            </a:r>
          </a:p>
          <a:p>
            <a:pPr marL="231775" indent="-231775" algn="just" defTabSz="695291">
              <a:spcAft>
                <a:spcPts val="1200"/>
              </a:spcAft>
              <a:buFont typeface="Arial" panose="020B0604020202020204" pitchFamily="34" charset="0"/>
              <a:buChar char="•"/>
              <a:tabLst>
                <a:tab pos="168275" algn="l"/>
              </a:tabLst>
              <a:defRPr/>
            </a:pPr>
            <a:endParaRPr lang="en-US" sz="2400" b="1" kern="100" dirty="0">
              <a:latin typeface="Arial" panose="020B0604020202020204" pitchFamily="34" charset="0"/>
              <a:cs typeface="Arial" panose="020B0604020202020204" pitchFamily="34" charset="0"/>
            </a:endParaRPr>
          </a:p>
          <a:p>
            <a:pPr marL="231775" indent="-231775" algn="just" defTabSz="695291">
              <a:spcAft>
                <a:spcPts val="34600"/>
              </a:spcAft>
              <a:buFont typeface="Arial" panose="020B0604020202020204" pitchFamily="34" charset="0"/>
              <a:buChar char="•"/>
              <a:tabLst>
                <a:tab pos="168275" algn="l"/>
              </a:tabLst>
              <a:defRPr/>
            </a:pPr>
            <a:endParaRPr lang="en-US" sz="2400" b="1" kern="100" dirty="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defTabSz="695291">
              <a:spcAft>
                <a:spcPts val="36600"/>
              </a:spcAft>
              <a:tabLst>
                <a:tab pos="168275" algn="l"/>
              </a:tabLst>
              <a:defRPr/>
            </a:pPr>
            <a:endParaRPr lang="en-US" sz="2400" b="1" kern="100" dirty="0">
              <a:solidFill>
                <a:prstClr val="black"/>
              </a:solidFill>
              <a:latin typeface="Arial" panose="020B0604020202020204" pitchFamily="34" charset="0"/>
              <a:cs typeface="Arial" panose="020B0604020202020204" pitchFamily="34" charset="0"/>
            </a:endParaRPr>
          </a:p>
        </p:txBody>
      </p:sp>
      <p:sp>
        <p:nvSpPr>
          <p:cNvPr id="47" name="Text Box 7"/>
          <p:cNvSpPr txBox="1">
            <a:spLocks noChangeArrowheads="1"/>
          </p:cNvSpPr>
          <p:nvPr/>
        </p:nvSpPr>
        <p:spPr bwMode="auto">
          <a:xfrm>
            <a:off x="27330647" y="16886927"/>
            <a:ext cx="8778240" cy="10087874"/>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Summary and Future Work</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This abstract introduces a substantial corpus that can be used to develop high-performance machine learning (ML) systems for digital pathology.</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Based on these findings, we are re-annotating both  the  TUH Breast Tissue and FCCC datasets to increase the number of cancer-related labels per slide.</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We are investigating how the TUH and FCCC sets can be optimally combined to improve ML performance.</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Currently we are developing more sophisticated classification systems based on self-attention (Vision Transformers) and long-term contextual models.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We are also exploring annotation of urinary tract tissue samples to support research aimed at detecting prostate cancer. </a:t>
            </a:r>
          </a:p>
          <a:p>
            <a:pPr defTabSz="695291">
              <a:spcAft>
                <a:spcPts val="1200"/>
              </a:spcAft>
              <a:tabLst>
                <a:tab pos="380981" algn="l"/>
              </a:tabLst>
              <a:defRPr/>
            </a:pPr>
            <a:r>
              <a:rPr lang="en-US" sz="3200" b="1" dirty="0">
                <a:solidFill>
                  <a:srgbClr val="333399"/>
                </a:solidFill>
                <a:latin typeface="Arial" pitchFamily="34" charset="0"/>
                <a:cs typeface="Arial" pitchFamily="34" charset="0"/>
              </a:rPr>
              <a:t>Acknowledgments</a:t>
            </a:r>
          </a:p>
          <a:p>
            <a:pPr marL="0" marR="0" algn="just">
              <a:spcBef>
                <a:spcPts val="0"/>
              </a:spcBef>
              <a:spcAft>
                <a:spcPts val="1200"/>
              </a:spcAft>
            </a:pPr>
            <a:r>
              <a:rPr lang="en-US" sz="1600" b="1" dirty="0">
                <a:effectLst/>
                <a:latin typeface="Times New Roman" panose="02020603050405020304" pitchFamily="18" charset="0"/>
                <a:ea typeface="Times New Roman" panose="02020603050405020304" pitchFamily="18" charset="0"/>
              </a:rPr>
              <a:t>This material is based upon work supported in part by the National Science Foundation under grants under grants nos. CNS-1726188 and 1925494, by the Temple University Office of the Vice President for Research, by the Temple University College of Engineering Summer Research Experience for Undergraduates program, and most recently by the Pennsylvania Breast Cancer Coalition (PABCC). Any opinions, findings, and conclusions or recommendations expressed in this material are those of the author(s) and do not necessarily reflect the views of the National Science Foundation, Temple University or the PABCC.</a:t>
            </a:r>
          </a:p>
        </p:txBody>
      </p:sp>
      <p:sp>
        <p:nvSpPr>
          <p:cNvPr id="12" name="Rectangle 1">
            <a:extLst>
              <a:ext uri="{FF2B5EF4-FFF2-40B4-BE49-F238E27FC236}">
                <a16:creationId xmlns:a16="http://schemas.microsoft.com/office/drawing/2014/main" id="{AD37B5E0-4C55-30F4-0A44-80A0C5314C90}"/>
              </a:ext>
            </a:extLst>
          </p:cNvPr>
          <p:cNvSpPr>
            <a:spLocks noChangeArrowheads="1"/>
          </p:cNvSpPr>
          <p:nvPr/>
        </p:nvSpPr>
        <p:spPr bwMode="auto">
          <a:xfrm>
            <a:off x="1261331" y="5437228"/>
            <a:ext cx="3657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a:extLst>
              <a:ext uri="{FF2B5EF4-FFF2-40B4-BE49-F238E27FC236}">
                <a16:creationId xmlns:a16="http://schemas.microsoft.com/office/drawing/2014/main" id="{C4C3B735-1FB7-F184-C4EB-CDEAFF70BAFF}"/>
              </a:ext>
            </a:extLst>
          </p:cNvPr>
          <p:cNvPicPr>
            <a:picLocks noChangeAspect="1"/>
          </p:cNvPicPr>
          <p:nvPr/>
        </p:nvPicPr>
        <p:blipFill>
          <a:blip r:embed="rId4"/>
          <a:stretch>
            <a:fillRect/>
          </a:stretch>
        </p:blipFill>
        <p:spPr>
          <a:xfrm>
            <a:off x="536735" y="496336"/>
            <a:ext cx="5805867" cy="890157"/>
          </a:xfrm>
          <a:prstGeom prst="rect">
            <a:avLst/>
          </a:prstGeom>
        </p:spPr>
      </p:pic>
      <p:sp>
        <p:nvSpPr>
          <p:cNvPr id="22" name="TextBox 21">
            <a:extLst>
              <a:ext uri="{FF2B5EF4-FFF2-40B4-BE49-F238E27FC236}">
                <a16:creationId xmlns:a16="http://schemas.microsoft.com/office/drawing/2014/main" id="{DA95BE2C-B8B8-B16D-63D8-C3389EE41927}"/>
              </a:ext>
            </a:extLst>
          </p:cNvPr>
          <p:cNvSpPr txBox="1"/>
          <p:nvPr/>
        </p:nvSpPr>
        <p:spPr>
          <a:xfrm>
            <a:off x="1871069" y="1210047"/>
            <a:ext cx="4090820" cy="492443"/>
          </a:xfrm>
          <a:prstGeom prst="rect">
            <a:avLst/>
          </a:prstGeom>
          <a:noFill/>
        </p:spPr>
        <p:txBody>
          <a:bodyPr wrap="square" lIns="0" tIns="0" rIns="0" bIns="0" rtlCol="0" anchor="ctr" anchorCtr="1">
            <a:spAutoFit/>
          </a:bodyPr>
          <a:lstStyle/>
          <a:p>
            <a:pPr algn="ctr"/>
            <a:r>
              <a:rPr lang="en-US" sz="3200" i="1" dirty="0" err="1">
                <a:latin typeface="Monotype Corsiva"/>
                <a:cs typeface="Monotype Corsiva"/>
              </a:rPr>
              <a:t>www.nedcdata.org</a:t>
            </a:r>
            <a:endParaRPr lang="en-US" sz="3200" i="1" dirty="0">
              <a:solidFill>
                <a:srgbClr val="000000"/>
              </a:solidFill>
              <a:latin typeface="Monotype Corsiva"/>
              <a:cs typeface="Monotype Corsiva"/>
            </a:endParaRPr>
          </a:p>
        </p:txBody>
      </p:sp>
      <p:pic>
        <p:nvPicPr>
          <p:cNvPr id="4" name="Picture 3">
            <a:extLst>
              <a:ext uri="{FF2B5EF4-FFF2-40B4-BE49-F238E27FC236}">
                <a16:creationId xmlns:a16="http://schemas.microsoft.com/office/drawing/2014/main" id="{18048846-8BE3-5EBF-ED8B-65E7A7D7428B}"/>
              </a:ext>
            </a:extLst>
          </p:cNvPr>
          <p:cNvPicPr>
            <a:picLocks noChangeAspect="1"/>
          </p:cNvPicPr>
          <p:nvPr/>
        </p:nvPicPr>
        <p:blipFill rotWithShape="1">
          <a:blip r:embed="rId5">
            <a:extLst>
              <a:ext uri="{28A0092B-C50C-407E-A947-70E740481C1C}">
                <a14:useLocalDpi xmlns:a14="http://schemas.microsoft.com/office/drawing/2010/main" val="0"/>
              </a:ext>
            </a:extLst>
          </a:blip>
          <a:srcRect t="1" b="977"/>
          <a:stretch/>
        </p:blipFill>
        <p:spPr bwMode="auto">
          <a:xfrm>
            <a:off x="4020197" y="19581612"/>
            <a:ext cx="4919174" cy="231301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04C4D7D3-EF43-6795-B805-EEF53676AC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12513" y="605065"/>
            <a:ext cx="4356847" cy="1371600"/>
          </a:xfrm>
          <a:prstGeom prst="rect">
            <a:avLst/>
          </a:prstGeom>
        </p:spPr>
      </p:pic>
      <p:graphicFrame>
        <p:nvGraphicFramePr>
          <p:cNvPr id="16" name="Table 15">
            <a:extLst>
              <a:ext uri="{FF2B5EF4-FFF2-40B4-BE49-F238E27FC236}">
                <a16:creationId xmlns:a16="http://schemas.microsoft.com/office/drawing/2014/main" id="{56DFC495-B161-2FBC-B6FA-D47068177F83}"/>
              </a:ext>
            </a:extLst>
          </p:cNvPr>
          <p:cNvGraphicFramePr>
            <a:graphicFrameLocks noGrp="1"/>
          </p:cNvGraphicFramePr>
          <p:nvPr>
            <p:extLst>
              <p:ext uri="{D42A27DB-BD31-4B8C-83A1-F6EECF244321}">
                <p14:modId xmlns:p14="http://schemas.microsoft.com/office/powerpoint/2010/main" val="746290911"/>
              </p:ext>
            </p:extLst>
          </p:nvPr>
        </p:nvGraphicFramePr>
        <p:xfrm>
          <a:off x="1014352" y="19581612"/>
          <a:ext cx="2699865" cy="2313010"/>
        </p:xfrm>
        <a:graphic>
          <a:graphicData uri="http://schemas.openxmlformats.org/drawingml/2006/table">
            <a:tbl>
              <a:tblPr firstRow="1" bandRow="1">
                <a:tableStyleId>{5C22544A-7EE6-4342-B048-85BDC9FD1C3A}</a:tableStyleId>
              </a:tblPr>
              <a:tblGrid>
                <a:gridCol w="899955">
                  <a:extLst>
                    <a:ext uri="{9D8B030D-6E8A-4147-A177-3AD203B41FA5}">
                      <a16:colId xmlns:a16="http://schemas.microsoft.com/office/drawing/2014/main" val="2226539011"/>
                    </a:ext>
                  </a:extLst>
                </a:gridCol>
                <a:gridCol w="899955">
                  <a:extLst>
                    <a:ext uri="{9D8B030D-6E8A-4147-A177-3AD203B41FA5}">
                      <a16:colId xmlns:a16="http://schemas.microsoft.com/office/drawing/2014/main" val="3362922267"/>
                    </a:ext>
                  </a:extLst>
                </a:gridCol>
                <a:gridCol w="899955">
                  <a:extLst>
                    <a:ext uri="{9D8B030D-6E8A-4147-A177-3AD203B41FA5}">
                      <a16:colId xmlns:a16="http://schemas.microsoft.com/office/drawing/2014/main" val="3460181727"/>
                    </a:ext>
                  </a:extLst>
                </a:gridCol>
              </a:tblGrid>
              <a:tr h="420078">
                <a:tc gridSpan="3">
                  <a:txBody>
                    <a:bodyPr/>
                    <a:lstStyle/>
                    <a:p>
                      <a:pPr algn="ctr"/>
                      <a:r>
                        <a:rPr lang="en-US" sz="1800" b="1" i="0" dirty="0">
                          <a:latin typeface="Arial" panose="020B0604020202020204" pitchFamily="34" charset="0"/>
                          <a:cs typeface="Arial" panose="020B0604020202020204" pitchFamily="34" charset="0"/>
                        </a:rPr>
                        <a:t>Labels</a:t>
                      </a:r>
                    </a:p>
                  </a:txBody>
                  <a:tcPr/>
                </a:tc>
                <a:tc hMerge="1">
                  <a:txBody>
                    <a:bodyPr/>
                    <a:lstStyle/>
                    <a:p>
                      <a:endParaRPr lang="en-US" sz="1800" b="1" i="0" dirty="0">
                        <a:latin typeface="Arial" panose="020B0604020202020204" pitchFamily="34" charset="0"/>
                        <a:cs typeface="Arial" panose="020B0604020202020204" pitchFamily="34" charset="0"/>
                      </a:endParaRPr>
                    </a:p>
                  </a:txBody>
                  <a:tcPr/>
                </a:tc>
                <a:tc hMerge="1">
                  <a:txBody>
                    <a:bodyPr/>
                    <a:lstStyle/>
                    <a:p>
                      <a:pPr algn="ctr"/>
                      <a:endParaRPr lang="en-US" sz="1800" b="1"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86522562"/>
                  </a:ext>
                </a:extLst>
              </a:tr>
              <a:tr h="701086">
                <a:tc>
                  <a:txBody>
                    <a:bodyPr/>
                    <a:lstStyle/>
                    <a:p>
                      <a:pPr marL="0" marR="0" algn="ctr">
                        <a:spcBef>
                          <a:spcPts val="0"/>
                        </a:spcBef>
                        <a:spcAft>
                          <a:spcPts val="0"/>
                        </a:spcAft>
                      </a:pPr>
                      <a:r>
                        <a:rPr lang="en-US" sz="1800" b="1" dirty="0">
                          <a:effectLst/>
                          <a:latin typeface="Arial" panose="020B0604020202020204" pitchFamily="34" charset="0"/>
                          <a:cs typeface="Arial" panose="020B0604020202020204" pitchFamily="34" charset="0"/>
                        </a:rPr>
                        <a:t>norm</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dirty="0">
                          <a:effectLst/>
                          <a:latin typeface="Arial" panose="020B0604020202020204" pitchFamily="34" charset="0"/>
                          <a:cs typeface="Arial" panose="020B0604020202020204" pitchFamily="34" charset="0"/>
                        </a:rPr>
                        <a:t>infl</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3657418"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cs typeface="Arial" panose="020B0604020202020204" pitchFamily="34" charset="0"/>
                        </a:rPr>
                        <a:t>indc</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62004565"/>
                  </a:ext>
                </a:extLst>
              </a:tr>
              <a:tr h="607608">
                <a:tc>
                  <a:txBody>
                    <a:bodyPr/>
                    <a:lstStyle/>
                    <a:p>
                      <a:pPr marL="0" marR="0" algn="ctr">
                        <a:spcBef>
                          <a:spcPts val="0"/>
                        </a:spcBef>
                        <a:spcAft>
                          <a:spcPts val="0"/>
                        </a:spcAft>
                      </a:pPr>
                      <a:r>
                        <a:rPr lang="en-US" sz="1800" b="1" dirty="0">
                          <a:effectLst/>
                          <a:latin typeface="Arial" panose="020B0604020202020204" pitchFamily="34" charset="0"/>
                          <a:cs typeface="Arial" panose="020B0604020202020204" pitchFamily="34" charset="0"/>
                        </a:rPr>
                        <a:t>artf</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dirty="0">
                          <a:effectLst/>
                          <a:latin typeface="Arial" panose="020B0604020202020204" pitchFamily="34" charset="0"/>
                          <a:cs typeface="Arial" panose="020B0604020202020204" pitchFamily="34" charset="0"/>
                        </a:rPr>
                        <a:t>susp</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3657418"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cs typeface="Arial" panose="020B0604020202020204" pitchFamily="34" charset="0"/>
                        </a:rPr>
                        <a:t>null</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251155390"/>
                  </a:ext>
                </a:extLst>
              </a:tr>
              <a:tr h="584238">
                <a:tc>
                  <a:txBody>
                    <a:bodyPr/>
                    <a:lstStyle/>
                    <a:p>
                      <a:pPr marL="0" marR="0" algn="ctr">
                        <a:spcBef>
                          <a:spcPts val="0"/>
                        </a:spcBef>
                        <a:spcAft>
                          <a:spcPts val="0"/>
                        </a:spcAft>
                      </a:pPr>
                      <a:r>
                        <a:rPr lang="en-US" sz="1800" b="1" dirty="0">
                          <a:effectLst/>
                          <a:latin typeface="Arial" panose="020B0604020202020204" pitchFamily="34" charset="0"/>
                          <a:cs typeface="Arial" panose="020B0604020202020204" pitchFamily="34" charset="0"/>
                        </a:rPr>
                        <a:t>nneo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dirty="0">
                          <a:effectLst/>
                          <a:latin typeface="Arial" panose="020B0604020202020204" pitchFamily="34" charset="0"/>
                          <a:cs typeface="Arial" panose="020B0604020202020204" pitchFamily="34" charset="0"/>
                        </a:rPr>
                        <a:t>dcis</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3657418"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cs typeface="Arial" panose="020B0604020202020204" pitchFamily="34" charset="0"/>
                        </a:rPr>
                        <a:t>bckg</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54069419"/>
                  </a:ext>
                </a:extLst>
              </a:tr>
            </a:tbl>
          </a:graphicData>
        </a:graphic>
      </p:graphicFrame>
      <p:graphicFrame>
        <p:nvGraphicFramePr>
          <p:cNvPr id="19" name="Diagram 18">
            <a:extLst>
              <a:ext uri="{FF2B5EF4-FFF2-40B4-BE49-F238E27FC236}">
                <a16:creationId xmlns:a16="http://schemas.microsoft.com/office/drawing/2014/main" id="{8071641F-D171-4C05-ECDB-2A1A707124B6}"/>
              </a:ext>
            </a:extLst>
          </p:cNvPr>
          <p:cNvGraphicFramePr/>
          <p:nvPr>
            <p:extLst>
              <p:ext uri="{D42A27DB-BD31-4B8C-83A1-F6EECF244321}">
                <p14:modId xmlns:p14="http://schemas.microsoft.com/office/powerpoint/2010/main" val="1977192627"/>
              </p:ext>
            </p:extLst>
          </p:nvPr>
        </p:nvGraphicFramePr>
        <p:xfrm>
          <a:off x="1014352" y="23084589"/>
          <a:ext cx="7725478" cy="36786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4" name="Table 23">
            <a:extLst>
              <a:ext uri="{FF2B5EF4-FFF2-40B4-BE49-F238E27FC236}">
                <a16:creationId xmlns:a16="http://schemas.microsoft.com/office/drawing/2014/main" id="{35018345-AEB5-3979-0324-AF9F8BC02D3A}"/>
              </a:ext>
            </a:extLst>
          </p:cNvPr>
          <p:cNvGraphicFramePr>
            <a:graphicFrameLocks noGrp="1"/>
          </p:cNvGraphicFramePr>
          <p:nvPr>
            <p:extLst>
              <p:ext uri="{D42A27DB-BD31-4B8C-83A1-F6EECF244321}">
                <p14:modId xmlns:p14="http://schemas.microsoft.com/office/powerpoint/2010/main" val="2813190009"/>
              </p:ext>
            </p:extLst>
          </p:nvPr>
        </p:nvGraphicFramePr>
        <p:xfrm>
          <a:off x="9781917" y="4216245"/>
          <a:ext cx="7978991" cy="5669280"/>
        </p:xfrm>
        <a:graphic>
          <a:graphicData uri="http://schemas.openxmlformats.org/drawingml/2006/table">
            <a:tbl>
              <a:tblPr firstRow="1" firstCol="1" bandRow="1">
                <a:tableStyleId>{5C22544A-7EE6-4342-B048-85BDC9FD1C3A}</a:tableStyleId>
              </a:tblPr>
              <a:tblGrid>
                <a:gridCol w="1472009">
                  <a:extLst>
                    <a:ext uri="{9D8B030D-6E8A-4147-A177-3AD203B41FA5}">
                      <a16:colId xmlns:a16="http://schemas.microsoft.com/office/drawing/2014/main" val="3417045193"/>
                    </a:ext>
                  </a:extLst>
                </a:gridCol>
                <a:gridCol w="4692340">
                  <a:extLst>
                    <a:ext uri="{9D8B030D-6E8A-4147-A177-3AD203B41FA5}">
                      <a16:colId xmlns:a16="http://schemas.microsoft.com/office/drawing/2014/main" val="3600305031"/>
                    </a:ext>
                  </a:extLst>
                </a:gridCol>
                <a:gridCol w="1814642">
                  <a:extLst>
                    <a:ext uri="{9D8B030D-6E8A-4147-A177-3AD203B41FA5}">
                      <a16:colId xmlns:a16="http://schemas.microsoft.com/office/drawing/2014/main" val="2833823890"/>
                    </a:ext>
                  </a:extLst>
                </a:gridCol>
              </a:tblGrid>
              <a:tr h="744346">
                <a:tc>
                  <a:txBody>
                    <a:bodyPr/>
                    <a:lstStyle/>
                    <a:p>
                      <a:pPr marL="0" marR="0" algn="ctr">
                        <a:spcBef>
                          <a:spcPts val="0"/>
                        </a:spcBef>
                        <a:spcAft>
                          <a:spcPts val="0"/>
                        </a:spcAft>
                      </a:pPr>
                      <a:r>
                        <a:rPr lang="en-US" sz="1400" b="1" dirty="0">
                          <a:effectLst/>
                          <a:latin typeface="Arial" panose="020B0604020202020204" pitchFamily="34" charset="0"/>
                          <a:ea typeface="+mn-ea"/>
                          <a:cs typeface="Arial" panose="020B0604020202020204" pitchFamily="34" charset="0"/>
                        </a:rPr>
                        <a:t>Information</a:t>
                      </a:r>
                    </a:p>
                  </a:txBody>
                  <a:tcPr marL="36830" marR="36830" marT="18415" marB="18415" anchor="ctr"/>
                </a:tc>
                <a:tc>
                  <a:txBody>
                    <a:bodyPr/>
                    <a:lstStyle/>
                    <a:p>
                      <a:pPr marL="0" marR="0" algn="ctr">
                        <a:spcBef>
                          <a:spcPts val="0"/>
                        </a:spcBef>
                        <a:spcAft>
                          <a:spcPts val="0"/>
                        </a:spcAft>
                      </a:pPr>
                      <a:r>
                        <a:rPr lang="en-US" sz="1400" b="1" dirty="0">
                          <a:effectLst/>
                          <a:latin typeface="Arial" panose="020B0604020202020204" pitchFamily="34" charset="0"/>
                          <a:cs typeface="Arial" panose="020B0604020202020204" pitchFamily="34" charset="0"/>
                        </a:rPr>
                        <a:t>Description</a:t>
                      </a:r>
                      <a:endParaRPr lang="en-US" sz="1400" b="1" dirty="0">
                        <a:effectLst/>
                        <a:latin typeface="Arial" panose="020B0604020202020204" pitchFamily="34" charset="0"/>
                        <a:ea typeface="+mn-ea"/>
                        <a:cs typeface="Arial" panose="020B0604020202020204" pitchFamily="34" charset="0"/>
                      </a:endParaRPr>
                    </a:p>
                  </a:txBody>
                  <a:tcPr marL="36830" marR="36830" marT="18415" marB="18415" anchor="ctr"/>
                </a:tc>
                <a:tc>
                  <a:txBody>
                    <a:bodyPr/>
                    <a:lstStyle/>
                    <a:p>
                      <a:pPr marL="0" marR="0" algn="ctr">
                        <a:spcBef>
                          <a:spcPts val="0"/>
                        </a:spcBef>
                        <a:spcAft>
                          <a:spcPts val="0"/>
                        </a:spcAft>
                      </a:pPr>
                      <a:r>
                        <a:rPr lang="en-US" sz="1400" b="1" dirty="0">
                          <a:effectLst/>
                          <a:latin typeface="Arial" panose="020B0604020202020204" pitchFamily="34" charset="0"/>
                          <a:cs typeface="Arial" panose="020B0604020202020204" pitchFamily="34" charset="0"/>
                        </a:rPr>
                        <a:t>Example</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18415" marB="18415" anchor="ctr"/>
                </a:tc>
                <a:extLst>
                  <a:ext uri="{0D108BD9-81ED-4DB2-BD59-A6C34878D82A}">
                    <a16:rowId xmlns:a16="http://schemas.microsoft.com/office/drawing/2014/main" val="3434505534"/>
                  </a:ext>
                </a:extLst>
              </a:tr>
              <a:tr h="930282">
                <a:tc>
                  <a:txBody>
                    <a:bodyPr/>
                    <a:lstStyle/>
                    <a:p>
                      <a:pPr marL="0" marR="0" algn="ctr">
                        <a:spcBef>
                          <a:spcPts val="0"/>
                        </a:spcBef>
                        <a:spcAft>
                          <a:spcPts val="0"/>
                        </a:spcAft>
                      </a:pPr>
                      <a:r>
                        <a:rPr lang="en-US" sz="1400" b="1" dirty="0">
                          <a:effectLst/>
                          <a:latin typeface="Arial" panose="020B0604020202020204" pitchFamily="34" charset="0"/>
                          <a:ea typeface="+mn-ea"/>
                          <a:cs typeface="Arial" panose="020B0604020202020204" pitchFamily="34" charset="0"/>
                        </a:rPr>
                        <a:t>Malignancy vs Non-Malignancy </a:t>
                      </a:r>
                    </a:p>
                  </a:txBody>
                  <a:tcPr marL="36830" marR="36830" marT="18415" marB="18415"/>
                </a:tc>
                <a:tc>
                  <a:txBody>
                    <a:bodyPr/>
                    <a:lstStyle/>
                    <a:p>
                      <a:pPr marL="0" marR="0">
                        <a:spcBef>
                          <a:spcPts val="0"/>
                        </a:spcBef>
                        <a:spcAft>
                          <a:spcPts val="0"/>
                        </a:spcAft>
                      </a:pPr>
                      <a:r>
                        <a:rPr lang="en-US" sz="1400" b="1" dirty="0">
                          <a:effectLst/>
                          <a:latin typeface="Arial" panose="020B0604020202020204" pitchFamily="34" charset="0"/>
                          <a:ea typeface="+mn-ea"/>
                          <a:cs typeface="Arial" panose="020B0604020202020204" pitchFamily="34" charset="0"/>
                        </a:rPr>
                        <a:t>Described whether the cancer in the slides has spread or can spread. Accompanied by a number that identifies the cancer according to the international Classification of Diseases for Oncology (ICD-O). </a:t>
                      </a:r>
                    </a:p>
                  </a:txBody>
                  <a:tcPr marL="36830" marR="36830" marT="18415" marB="18415"/>
                </a:tc>
                <a:tc>
                  <a:txBody>
                    <a:bodyPr/>
                    <a:lstStyle/>
                    <a:p>
                      <a:pPr marL="0" marR="0">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MALIG-PRIMARY, 8500/3</a:t>
                      </a:r>
                    </a:p>
                  </a:txBody>
                  <a:tcPr marL="36830" marR="36830" marT="18415" marB="18415"/>
                </a:tc>
                <a:extLst>
                  <a:ext uri="{0D108BD9-81ED-4DB2-BD59-A6C34878D82A}">
                    <a16:rowId xmlns:a16="http://schemas.microsoft.com/office/drawing/2014/main" val="4223959985"/>
                  </a:ext>
                </a:extLst>
              </a:tr>
              <a:tr h="930282">
                <a:tc>
                  <a:txBody>
                    <a:bodyPr/>
                    <a:lstStyle/>
                    <a:p>
                      <a:pPr marL="0" marR="0" algn="ctr">
                        <a:spcBef>
                          <a:spcPts val="0"/>
                        </a:spcBef>
                        <a:spcAft>
                          <a:spcPts val="0"/>
                        </a:spcAft>
                      </a:pPr>
                      <a:r>
                        <a:rPr lang="en-US" sz="1400" b="1" dirty="0">
                          <a:effectLst/>
                          <a:latin typeface="Arial" panose="020B0604020202020204" pitchFamily="34" charset="0"/>
                          <a:cs typeface="Arial" panose="020B0604020202020204" pitchFamily="34" charset="0"/>
                        </a:rPr>
                        <a:t>Tissue Grade </a:t>
                      </a:r>
                      <a:endParaRPr lang="en-US" sz="1400" b="1" dirty="0">
                        <a:effectLst/>
                        <a:latin typeface="Arial" panose="020B0604020202020204" pitchFamily="34" charset="0"/>
                        <a:ea typeface="+mn-ea"/>
                        <a:cs typeface="Arial" panose="020B0604020202020204" pitchFamily="34" charset="0"/>
                      </a:endParaRPr>
                    </a:p>
                  </a:txBody>
                  <a:tcPr marL="36830" marR="36830" marT="18415" marB="18415"/>
                </a:tc>
                <a:tc>
                  <a:txBody>
                    <a:bodyPr/>
                    <a:lstStyle/>
                    <a:p>
                      <a:pPr marL="0" marR="0">
                        <a:spcBef>
                          <a:spcPts val="0"/>
                        </a:spcBef>
                        <a:spcAft>
                          <a:spcPts val="0"/>
                        </a:spcAft>
                      </a:pPr>
                      <a:r>
                        <a:rPr lang="en-US" sz="1400" b="1" dirty="0">
                          <a:effectLst/>
                          <a:latin typeface="Arial" panose="020B0604020202020204" pitchFamily="34" charset="0"/>
                          <a:ea typeface="+mn-ea"/>
                          <a:cs typeface="Arial" panose="020B0604020202020204" pitchFamily="34" charset="0"/>
                        </a:rPr>
                        <a:t>Refers to the histological grade of a the tumor, which indicates how abnormal the cancer appears. A higher grade indicates a greater differentiation from normal tissue. </a:t>
                      </a:r>
                    </a:p>
                  </a:txBody>
                  <a:tcPr marL="36830" marR="36830" marT="18415" marB="18415"/>
                </a:tc>
                <a:tc>
                  <a:txBody>
                    <a:bodyPr/>
                    <a:lstStyle/>
                    <a:p>
                      <a:pPr marL="0" marR="0">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Grade III poorly differentiated. </a:t>
                      </a:r>
                    </a:p>
                  </a:txBody>
                  <a:tcPr marL="36830" marR="36830" marT="18415" marB="18415"/>
                </a:tc>
                <a:extLst>
                  <a:ext uri="{0D108BD9-81ED-4DB2-BD59-A6C34878D82A}">
                    <a16:rowId xmlns:a16="http://schemas.microsoft.com/office/drawing/2014/main" val="2018224065"/>
                  </a:ext>
                </a:extLst>
              </a:tr>
              <a:tr h="707333">
                <a:tc>
                  <a:txBody>
                    <a:bodyPr/>
                    <a:lstStyle/>
                    <a:p>
                      <a:pPr marL="0" marR="0" algn="ctr">
                        <a:spcBef>
                          <a:spcPts val="0"/>
                        </a:spcBef>
                        <a:spcAft>
                          <a:spcPts val="0"/>
                        </a:spcAft>
                      </a:pPr>
                      <a:r>
                        <a:rPr lang="en-US" sz="1400" b="1" dirty="0">
                          <a:effectLst/>
                          <a:latin typeface="Arial" panose="020B0604020202020204" pitchFamily="34" charset="0"/>
                          <a:ea typeface="+mn-ea"/>
                          <a:cs typeface="Arial" panose="020B0604020202020204" pitchFamily="34" charset="0"/>
                        </a:rPr>
                        <a:t>Region</a:t>
                      </a:r>
                    </a:p>
                  </a:txBody>
                  <a:tcPr marL="36830" marR="36830" marT="18415" marB="18415"/>
                </a:tc>
                <a:tc>
                  <a:txBody>
                    <a:bodyPr/>
                    <a:lstStyle/>
                    <a:p>
                      <a:pPr marL="0" marR="0">
                        <a:spcBef>
                          <a:spcPts val="0"/>
                        </a:spcBef>
                        <a:spcAft>
                          <a:spcPts val="0"/>
                        </a:spcAft>
                      </a:pPr>
                      <a:r>
                        <a:rPr lang="en-US" sz="1400" b="1" dirty="0">
                          <a:effectLst/>
                          <a:latin typeface="Arial" panose="020B0604020202020204" pitchFamily="34" charset="0"/>
                          <a:ea typeface="+mn-ea"/>
                          <a:cs typeface="Arial" panose="020B0604020202020204" pitchFamily="34" charset="0"/>
                        </a:rPr>
                        <a:t>This refers to the anatomical site where the biopsy was performed, along with its relationship to adjacent structures. </a:t>
                      </a:r>
                    </a:p>
                  </a:txBody>
                  <a:tcPr marL="36830" marR="36830" marT="18415" marB="18415"/>
                </a:tc>
                <a:tc>
                  <a:txBody>
                    <a:bodyPr/>
                    <a:lstStyle/>
                    <a:p>
                      <a:pPr marL="0" marR="0">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Regional to Lymph Nodes, lower-inner quadrant</a:t>
                      </a:r>
                    </a:p>
                  </a:txBody>
                  <a:tcPr marL="36830" marR="36830" marT="18415" marB="18415"/>
                </a:tc>
                <a:extLst>
                  <a:ext uri="{0D108BD9-81ED-4DB2-BD59-A6C34878D82A}">
                    <a16:rowId xmlns:a16="http://schemas.microsoft.com/office/drawing/2014/main" val="4254745244"/>
                  </a:ext>
                </a:extLst>
              </a:tr>
              <a:tr h="707333">
                <a:tc>
                  <a:txBody>
                    <a:bodyPr/>
                    <a:lstStyle/>
                    <a:p>
                      <a:pPr marL="0" marR="0" algn="ctr">
                        <a:spcBef>
                          <a:spcPts val="0"/>
                        </a:spcBef>
                        <a:spcAft>
                          <a:spcPts val="0"/>
                        </a:spcAft>
                      </a:pPr>
                      <a:r>
                        <a:rPr lang="en-US" sz="1400" b="1" dirty="0">
                          <a:effectLst/>
                          <a:latin typeface="Arial" panose="020B0604020202020204" pitchFamily="34" charset="0"/>
                          <a:ea typeface="+mn-ea"/>
                          <a:cs typeface="Arial" panose="020B0604020202020204" pitchFamily="34" charset="0"/>
                        </a:rPr>
                        <a:t>Immunostaining </a:t>
                      </a:r>
                    </a:p>
                  </a:txBody>
                  <a:tcPr marL="36830" marR="36830" marT="18415" marB="18415"/>
                </a:tc>
                <a:tc>
                  <a:txBody>
                    <a:bodyPr/>
                    <a:lstStyle/>
                    <a:p>
                      <a:pPr marL="0" marR="0">
                        <a:spcBef>
                          <a:spcPts val="0"/>
                        </a:spcBef>
                        <a:spcAft>
                          <a:spcPts val="0"/>
                        </a:spcAft>
                      </a:pPr>
                      <a:r>
                        <a:rPr lang="en-US" sz="1400" b="1" dirty="0">
                          <a:effectLst/>
                          <a:latin typeface="Arial" panose="020B0604020202020204" pitchFamily="34" charset="0"/>
                          <a:ea typeface="+mn-ea"/>
                          <a:cs typeface="Arial" panose="020B0604020202020204" pitchFamily="34" charset="0"/>
                        </a:rPr>
                        <a:t>Describes the immunostaining of the image.</a:t>
                      </a:r>
                    </a:p>
                  </a:txBody>
                  <a:tcPr marL="36830" marR="36830" marT="18415" marB="18415"/>
                </a:tc>
                <a:tc>
                  <a:txBody>
                    <a:bodyPr/>
                    <a:lstStyle/>
                    <a:p>
                      <a:pPr marL="0" marR="0">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0hne – Hematoxylin and Eosin (H&amp;E) stain</a:t>
                      </a:r>
                    </a:p>
                  </a:txBody>
                  <a:tcPr marL="36830" marR="36830" marT="18415" marB="18415"/>
                </a:tc>
                <a:extLst>
                  <a:ext uri="{0D108BD9-81ED-4DB2-BD59-A6C34878D82A}">
                    <a16:rowId xmlns:a16="http://schemas.microsoft.com/office/drawing/2014/main" val="952386714"/>
                  </a:ext>
                </a:extLst>
              </a:tr>
              <a:tr h="930282">
                <a:tc>
                  <a:txBody>
                    <a:bodyPr/>
                    <a:lstStyle/>
                    <a:p>
                      <a:pPr marL="0" marR="0" algn="ctr">
                        <a:spcBef>
                          <a:spcPts val="0"/>
                        </a:spcBef>
                        <a:spcAft>
                          <a:spcPts val="0"/>
                        </a:spcAft>
                      </a:pPr>
                      <a:r>
                        <a:rPr lang="en-US" sz="1400" b="1" dirty="0">
                          <a:effectLst/>
                          <a:latin typeface="Arial" panose="020B0604020202020204" pitchFamily="34" charset="0"/>
                          <a:ea typeface="+mn-ea"/>
                          <a:cs typeface="Arial" panose="020B0604020202020204" pitchFamily="34" charset="0"/>
                        </a:rPr>
                        <a:t>Cancer Type </a:t>
                      </a:r>
                    </a:p>
                  </a:txBody>
                  <a:tcPr marL="36830" marR="36830" marT="18415" marB="18415"/>
                </a:tc>
                <a:tc>
                  <a:txBody>
                    <a:bodyPr/>
                    <a:lstStyle/>
                    <a:p>
                      <a:pPr marL="0" marR="0">
                        <a:spcBef>
                          <a:spcPts val="0"/>
                        </a:spcBef>
                        <a:spcAft>
                          <a:spcPts val="0"/>
                        </a:spcAft>
                      </a:pPr>
                      <a:r>
                        <a:rPr lang="en-US" sz="1400" b="1" dirty="0">
                          <a:effectLst/>
                          <a:latin typeface="Arial" panose="020B0604020202020204" pitchFamily="34" charset="0"/>
                          <a:ea typeface="+mn-ea"/>
                          <a:cs typeface="Arial" panose="020B0604020202020204" pitchFamily="34" charset="0"/>
                        </a:rPr>
                        <a:t>Describes the type of cancer identified in the image or notes the absence of cancer if no malignancy is detected. </a:t>
                      </a:r>
                    </a:p>
                  </a:txBody>
                  <a:tcPr marL="36830" marR="36830" marT="18415" marB="18415"/>
                </a:tc>
                <a:tc>
                  <a:txBody>
                    <a:bodyPr/>
                    <a:lstStyle/>
                    <a:p>
                      <a:pPr marL="0" marR="0">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Ductal Carcinoma NOS: Cancer of the milk duct, unspecified type. </a:t>
                      </a:r>
                    </a:p>
                  </a:txBody>
                  <a:tcPr marL="36830" marR="36830" marT="18415" marB="18415"/>
                </a:tc>
                <a:extLst>
                  <a:ext uri="{0D108BD9-81ED-4DB2-BD59-A6C34878D82A}">
                    <a16:rowId xmlns:a16="http://schemas.microsoft.com/office/drawing/2014/main" val="3757521021"/>
                  </a:ext>
                </a:extLst>
              </a:tr>
              <a:tr h="719422">
                <a:tc>
                  <a:txBody>
                    <a:bodyPr/>
                    <a:lstStyle/>
                    <a:p>
                      <a:pPr marL="0" marR="0" algn="ctr">
                        <a:spcBef>
                          <a:spcPts val="0"/>
                        </a:spcBef>
                        <a:spcAft>
                          <a:spcPts val="0"/>
                        </a:spcAft>
                      </a:pPr>
                      <a:r>
                        <a:rPr lang="en-US" sz="1400" b="1" dirty="0">
                          <a:effectLst/>
                          <a:latin typeface="Arial" panose="020B0604020202020204" pitchFamily="34" charset="0"/>
                          <a:ea typeface="+mn-ea"/>
                          <a:cs typeface="Arial" panose="020B0604020202020204" pitchFamily="34" charset="0"/>
                        </a:rPr>
                        <a:t>Patient History </a:t>
                      </a:r>
                    </a:p>
                  </a:txBody>
                  <a:tcPr marL="36830" marR="36830" marT="18415" marB="18415"/>
                </a:tc>
                <a:tc>
                  <a:txBody>
                    <a:bodyPr/>
                    <a:lstStyle/>
                    <a:p>
                      <a:pPr marL="0" marR="0">
                        <a:spcBef>
                          <a:spcPts val="0"/>
                        </a:spcBef>
                        <a:spcAft>
                          <a:spcPts val="0"/>
                        </a:spcAft>
                      </a:pPr>
                      <a:r>
                        <a:rPr lang="en-US" sz="1400" b="1" dirty="0">
                          <a:effectLst/>
                          <a:latin typeface="Arial" panose="020B0604020202020204" pitchFamily="34" charset="0"/>
                          <a:ea typeface="+mn-ea"/>
                          <a:cs typeface="Arial" panose="020B0604020202020204" pitchFamily="34" charset="0"/>
                        </a:rPr>
                        <a:t>Describes the patients ethnicity, sex, family history, and habits that put them at higher risk of developing breast cancer.</a:t>
                      </a:r>
                    </a:p>
                  </a:txBody>
                  <a:tcPr marL="36830" marR="36830" marT="18415" marB="18415"/>
                </a:tc>
                <a:tc>
                  <a:txBody>
                    <a:bodyPr/>
                    <a:lstStyle/>
                    <a:p>
                      <a:pPr marL="0" marR="0">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No history of alcohol use, Family history: Yes</a:t>
                      </a:r>
                    </a:p>
                  </a:txBody>
                  <a:tcPr marL="36830" marR="36830" marT="18415" marB="18415"/>
                </a:tc>
                <a:extLst>
                  <a:ext uri="{0D108BD9-81ED-4DB2-BD59-A6C34878D82A}">
                    <a16:rowId xmlns:a16="http://schemas.microsoft.com/office/drawing/2014/main" val="1558383296"/>
                  </a:ext>
                </a:extLst>
              </a:tr>
            </a:tbl>
          </a:graphicData>
        </a:graphic>
      </p:graphicFrame>
      <p:graphicFrame>
        <p:nvGraphicFramePr>
          <p:cNvPr id="28" name="Table 27">
            <a:extLst>
              <a:ext uri="{FF2B5EF4-FFF2-40B4-BE49-F238E27FC236}">
                <a16:creationId xmlns:a16="http://schemas.microsoft.com/office/drawing/2014/main" id="{6AD54B96-6429-1FB4-9DC9-C2B203EF59D1}"/>
              </a:ext>
            </a:extLst>
          </p:cNvPr>
          <p:cNvGraphicFramePr>
            <a:graphicFrameLocks noGrp="1"/>
          </p:cNvGraphicFramePr>
          <p:nvPr>
            <p:extLst>
              <p:ext uri="{D42A27DB-BD31-4B8C-83A1-F6EECF244321}">
                <p14:modId xmlns:p14="http://schemas.microsoft.com/office/powerpoint/2010/main" val="660719986"/>
              </p:ext>
            </p:extLst>
          </p:nvPr>
        </p:nvGraphicFramePr>
        <p:xfrm>
          <a:off x="18670918" y="14477294"/>
          <a:ext cx="8186319" cy="3364992"/>
        </p:xfrm>
        <a:graphic>
          <a:graphicData uri="http://schemas.openxmlformats.org/drawingml/2006/table">
            <a:tbl>
              <a:tblPr firstRow="1" firstCol="1" bandRow="1">
                <a:tableStyleId>{5C22544A-7EE6-4342-B048-85BDC9FD1C3A}</a:tableStyleId>
              </a:tblPr>
              <a:tblGrid>
                <a:gridCol w="2963786">
                  <a:extLst>
                    <a:ext uri="{9D8B030D-6E8A-4147-A177-3AD203B41FA5}">
                      <a16:colId xmlns:a16="http://schemas.microsoft.com/office/drawing/2014/main" val="3017789180"/>
                    </a:ext>
                  </a:extLst>
                </a:gridCol>
                <a:gridCol w="5222533">
                  <a:extLst>
                    <a:ext uri="{9D8B030D-6E8A-4147-A177-3AD203B41FA5}">
                      <a16:colId xmlns:a16="http://schemas.microsoft.com/office/drawing/2014/main" val="3626525997"/>
                    </a:ext>
                  </a:extLst>
                </a:gridCol>
              </a:tblGrid>
              <a:tr h="274320">
                <a:tc>
                  <a:txBody>
                    <a:bodyPr/>
                    <a:lstStyle/>
                    <a:p>
                      <a:pPr marL="0" marR="0" algn="ctr">
                        <a:spcBef>
                          <a:spcPts val="0"/>
                        </a:spcBef>
                        <a:spcAft>
                          <a:spcPts val="0"/>
                        </a:spcAft>
                      </a:pPr>
                      <a:r>
                        <a:rPr lang="en-US" sz="1400" b="1" i="0" dirty="0">
                          <a:effectLst/>
                          <a:latin typeface="Arial" panose="020B0604020202020204" pitchFamily="34" charset="0"/>
                          <a:cs typeface="Arial" panose="020B0604020202020204" pitchFamily="34" charset="0"/>
                        </a:rPr>
                        <a:t>Label</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400" b="1" i="0" dirty="0">
                          <a:effectLst/>
                          <a:latin typeface="Arial" pitchFamily="34" charset="0"/>
                          <a:cs typeface="Arial" pitchFamily="34" charset="0"/>
                        </a:rPr>
                        <a:t>Description / Features</a:t>
                      </a:r>
                      <a:endParaRPr lang="en-US" sz="1400" b="1" i="0" dirty="0">
                        <a:effectLst/>
                        <a:latin typeface="Arial" pitchFamily="34" charset="0"/>
                        <a:ea typeface="Verdana" panose="020B0604030504040204" pitchFamily="34" charset="0"/>
                        <a:cs typeface="Arial" pitchFamily="34" charset="0"/>
                      </a:endParaRPr>
                    </a:p>
                  </a:txBody>
                  <a:tcPr marL="68580" marR="68580" marT="0" marB="0" anchor="ctr"/>
                </a:tc>
                <a:extLst>
                  <a:ext uri="{0D108BD9-81ED-4DB2-BD59-A6C34878D82A}">
                    <a16:rowId xmlns:a16="http://schemas.microsoft.com/office/drawing/2014/main" val="3701167195"/>
                  </a:ext>
                </a:extLst>
              </a:tr>
              <a:tr h="274320">
                <a:tc>
                  <a:txBody>
                    <a:bodyPr/>
                    <a:lstStyle/>
                    <a:p>
                      <a:pPr marL="0" marR="0" algn="l">
                        <a:spcBef>
                          <a:spcPts val="0"/>
                        </a:spcBef>
                        <a:spcAft>
                          <a:spcPts val="0"/>
                        </a:spcAft>
                      </a:pPr>
                      <a:r>
                        <a:rPr lang="en-US" sz="1400" b="1" i="0" dirty="0">
                          <a:effectLst/>
                          <a:latin typeface="Arial" panose="020B0604020202020204" pitchFamily="34" charset="0"/>
                          <a:cs typeface="Arial" panose="020B0604020202020204" pitchFamily="34" charset="0"/>
                        </a:rPr>
                        <a:t>Normal (norm)</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400" b="1" i="0" dirty="0">
                          <a:effectLst/>
                          <a:latin typeface="Arial" pitchFamily="34" charset="0"/>
                          <a:cs typeface="Arial" pitchFamily="34" charset="0"/>
                        </a:rPr>
                        <a:t>normal ducts and lobules</a:t>
                      </a:r>
                      <a:endParaRPr lang="en-US" sz="1400" b="1" i="0" dirty="0">
                        <a:effectLst/>
                        <a:latin typeface="Arial" pitchFamily="34" charset="0"/>
                        <a:ea typeface="Verdana" panose="020B0604030504040204" pitchFamily="34" charset="0"/>
                        <a:cs typeface="Arial" pitchFamily="34" charset="0"/>
                      </a:endParaRPr>
                    </a:p>
                  </a:txBody>
                  <a:tcPr marL="68580" marR="68580" marT="0" marB="0" anchor="ctr"/>
                </a:tc>
                <a:extLst>
                  <a:ext uri="{0D108BD9-81ED-4DB2-BD59-A6C34878D82A}">
                    <a16:rowId xmlns:a16="http://schemas.microsoft.com/office/drawing/2014/main" val="2143366509"/>
                  </a:ext>
                </a:extLst>
              </a:tr>
              <a:tr h="274320">
                <a:tc>
                  <a:txBody>
                    <a:bodyPr/>
                    <a:lstStyle/>
                    <a:p>
                      <a:pPr marL="0" marR="0" algn="l">
                        <a:spcBef>
                          <a:spcPts val="0"/>
                        </a:spcBef>
                        <a:spcAft>
                          <a:spcPts val="0"/>
                        </a:spcAft>
                      </a:pPr>
                      <a:r>
                        <a:rPr lang="en-US" sz="1400" b="1" i="0" dirty="0">
                          <a:effectLst/>
                          <a:latin typeface="Arial" panose="020B0604020202020204" pitchFamily="34" charset="0"/>
                          <a:cs typeface="Arial" panose="020B0604020202020204" pitchFamily="34" charset="0"/>
                        </a:rPr>
                        <a:t>Background (bckg)</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400" b="1" i="0" dirty="0">
                          <a:effectLst/>
                          <a:latin typeface="Arial" pitchFamily="34" charset="0"/>
                          <a:cs typeface="Arial" pitchFamily="34" charset="0"/>
                        </a:rPr>
                        <a:t>stroma, no ducts or lobules</a:t>
                      </a:r>
                      <a:endParaRPr lang="en-US" sz="1400" b="1" i="0" dirty="0">
                        <a:effectLst/>
                        <a:latin typeface="Arial" pitchFamily="34" charset="0"/>
                        <a:ea typeface="Verdana" panose="020B0604030504040204" pitchFamily="34" charset="0"/>
                        <a:cs typeface="Arial" pitchFamily="34" charset="0"/>
                      </a:endParaRPr>
                    </a:p>
                  </a:txBody>
                  <a:tcPr marL="36576" marR="36576" marT="36576" marB="36576" anchor="ctr"/>
                </a:tc>
                <a:extLst>
                  <a:ext uri="{0D108BD9-81ED-4DB2-BD59-A6C34878D82A}">
                    <a16:rowId xmlns:a16="http://schemas.microsoft.com/office/drawing/2014/main" val="2863596350"/>
                  </a:ext>
                </a:extLst>
              </a:tr>
              <a:tr h="274320">
                <a:tc>
                  <a:txBody>
                    <a:bodyPr/>
                    <a:lstStyle/>
                    <a:p>
                      <a:pPr marL="0" marR="0" algn="l">
                        <a:spcBef>
                          <a:spcPts val="0"/>
                        </a:spcBef>
                        <a:spcAft>
                          <a:spcPts val="0"/>
                        </a:spcAft>
                      </a:pPr>
                      <a:r>
                        <a:rPr lang="en-US" sz="1400" b="1" i="0" dirty="0">
                          <a:effectLst/>
                          <a:latin typeface="Arial" panose="020B0604020202020204" pitchFamily="34" charset="0"/>
                          <a:cs typeface="Arial" panose="020B0604020202020204" pitchFamily="34" charset="0"/>
                        </a:rPr>
                        <a:t>Artifact (artf)</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400" b="1" i="0" dirty="0">
                          <a:effectLst/>
                          <a:latin typeface="Arial" pitchFamily="34" charset="0"/>
                          <a:cs typeface="Arial" pitchFamily="34" charset="0"/>
                        </a:rPr>
                        <a:t>grease pen marks, stitches, foreign bodies</a:t>
                      </a:r>
                      <a:endParaRPr lang="en-US" sz="1400" b="1" i="0" dirty="0">
                        <a:effectLst/>
                        <a:latin typeface="Arial" pitchFamily="34" charset="0"/>
                        <a:ea typeface="Verdana" panose="020B0604030504040204" pitchFamily="34" charset="0"/>
                        <a:cs typeface="Arial" pitchFamily="34" charset="0"/>
                      </a:endParaRPr>
                    </a:p>
                  </a:txBody>
                  <a:tcPr marL="68580" marR="68580" marT="0" marB="0" anchor="ctr"/>
                </a:tc>
                <a:extLst>
                  <a:ext uri="{0D108BD9-81ED-4DB2-BD59-A6C34878D82A}">
                    <a16:rowId xmlns:a16="http://schemas.microsoft.com/office/drawing/2014/main" val="741781042"/>
                  </a:ext>
                </a:extLst>
              </a:tr>
              <a:tr h="274320">
                <a:tc>
                  <a:txBody>
                    <a:bodyPr/>
                    <a:lstStyle/>
                    <a:p>
                      <a:pPr marL="0" marR="0" algn="l">
                        <a:spcBef>
                          <a:spcPts val="0"/>
                        </a:spcBef>
                        <a:spcAft>
                          <a:spcPts val="0"/>
                        </a:spcAft>
                      </a:pPr>
                      <a:r>
                        <a:rPr lang="en-US" sz="1400" b="1" i="0" dirty="0">
                          <a:effectLst/>
                          <a:latin typeface="Arial" panose="020B0604020202020204" pitchFamily="34" charset="0"/>
                          <a:cs typeface="Arial" panose="020B0604020202020204" pitchFamily="34" charset="0"/>
                        </a:rPr>
                        <a:t>Non-Neoplastic (</a:t>
                      </a:r>
                      <a:r>
                        <a:rPr lang="en-US" sz="1400" b="1" i="0" dirty="0" err="1">
                          <a:effectLst/>
                          <a:latin typeface="Arial" panose="020B0604020202020204" pitchFamily="34" charset="0"/>
                          <a:cs typeface="Arial" panose="020B0604020202020204" pitchFamily="34" charset="0"/>
                        </a:rPr>
                        <a:t>nneo</a:t>
                      </a:r>
                      <a:r>
                        <a:rPr lang="en-US" sz="1400" b="1" i="0" dirty="0">
                          <a:effectLst/>
                          <a:latin typeface="Arial" panose="020B0604020202020204" pitchFamily="34" charset="0"/>
                          <a:cs typeface="Arial" panose="020B0604020202020204" pitchFamily="34" charset="0"/>
                        </a:rPr>
                        <a:t>)</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400" b="1" i="0" dirty="0">
                          <a:effectLst/>
                          <a:latin typeface="Arial" pitchFamily="34" charset="0"/>
                          <a:cs typeface="Arial" pitchFamily="34" charset="0"/>
                        </a:rPr>
                        <a:t>fibrosis, hyperplasia, intraductal papilloma, adenosis, ectasia</a:t>
                      </a:r>
                      <a:endParaRPr lang="en-US" sz="1400" b="1" i="0" dirty="0">
                        <a:effectLst/>
                        <a:latin typeface="Arial" pitchFamily="34" charset="0"/>
                        <a:ea typeface="Verdana" panose="020B0604030504040204" pitchFamily="34" charset="0"/>
                        <a:cs typeface="Arial" pitchFamily="34" charset="0"/>
                      </a:endParaRPr>
                    </a:p>
                  </a:txBody>
                  <a:tcPr marL="68580" marR="68580" marT="0" marB="0" anchor="ctr"/>
                </a:tc>
                <a:extLst>
                  <a:ext uri="{0D108BD9-81ED-4DB2-BD59-A6C34878D82A}">
                    <a16:rowId xmlns:a16="http://schemas.microsoft.com/office/drawing/2014/main" val="2862364324"/>
                  </a:ext>
                </a:extLst>
              </a:tr>
              <a:tr h="274320">
                <a:tc>
                  <a:txBody>
                    <a:bodyPr/>
                    <a:lstStyle/>
                    <a:p>
                      <a:pPr marL="0" marR="0" algn="l">
                        <a:spcBef>
                          <a:spcPts val="0"/>
                        </a:spcBef>
                        <a:spcAft>
                          <a:spcPts val="0"/>
                        </a:spcAft>
                      </a:pPr>
                      <a:r>
                        <a:rPr lang="en-US" sz="1400" b="1" i="0" dirty="0">
                          <a:effectLst/>
                          <a:latin typeface="Arial" panose="020B0604020202020204" pitchFamily="34" charset="0"/>
                          <a:cs typeface="Arial" panose="020B0604020202020204" pitchFamily="34" charset="0"/>
                        </a:rPr>
                        <a:t>Inflammation (infl)</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400" b="1" i="0" dirty="0">
                          <a:effectLst/>
                          <a:latin typeface="Arial" pitchFamily="34" charset="0"/>
                          <a:cs typeface="Arial" pitchFamily="34" charset="0"/>
                        </a:rPr>
                        <a:t>areas of inflammation</a:t>
                      </a:r>
                      <a:endParaRPr lang="en-US" sz="1400" b="1" i="0" dirty="0">
                        <a:effectLst/>
                        <a:latin typeface="Arial" pitchFamily="34" charset="0"/>
                        <a:ea typeface="Verdana" panose="020B0604030504040204" pitchFamily="34" charset="0"/>
                        <a:cs typeface="Arial" pitchFamily="34" charset="0"/>
                      </a:endParaRPr>
                    </a:p>
                  </a:txBody>
                  <a:tcPr marL="68580" marR="68580" marT="0" marB="0" anchor="ctr"/>
                </a:tc>
                <a:extLst>
                  <a:ext uri="{0D108BD9-81ED-4DB2-BD59-A6C34878D82A}">
                    <a16:rowId xmlns:a16="http://schemas.microsoft.com/office/drawing/2014/main" val="2831412667"/>
                  </a:ext>
                </a:extLst>
              </a:tr>
              <a:tr h="274320">
                <a:tc>
                  <a:txBody>
                    <a:bodyPr/>
                    <a:lstStyle/>
                    <a:p>
                      <a:pPr marL="0" marR="0" algn="l">
                        <a:spcBef>
                          <a:spcPts val="0"/>
                        </a:spcBef>
                        <a:spcAft>
                          <a:spcPts val="0"/>
                        </a:spcAft>
                      </a:pPr>
                      <a:r>
                        <a:rPr lang="en-US" sz="1400" b="1" i="0" dirty="0">
                          <a:effectLst/>
                          <a:latin typeface="Arial" panose="020B0604020202020204" pitchFamily="34" charset="0"/>
                          <a:cs typeface="Arial" panose="020B0604020202020204" pitchFamily="34" charset="0"/>
                        </a:rPr>
                        <a:t>Suspected (susp)</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400" b="1" i="0" dirty="0">
                          <a:effectLst/>
                          <a:latin typeface="Arial" pitchFamily="34" charset="0"/>
                          <a:cs typeface="Arial" pitchFamily="34" charset="0"/>
                        </a:rPr>
                        <a:t>regions that are at risk of developing into cancerous regions</a:t>
                      </a:r>
                      <a:endParaRPr lang="en-US" sz="1400" b="1" i="0" dirty="0">
                        <a:effectLst/>
                        <a:latin typeface="Arial" pitchFamily="34" charset="0"/>
                        <a:ea typeface="Verdana" panose="020B0604030504040204" pitchFamily="34" charset="0"/>
                        <a:cs typeface="Arial" pitchFamily="34" charset="0"/>
                      </a:endParaRPr>
                    </a:p>
                  </a:txBody>
                  <a:tcPr marL="68580" marR="68580" marT="0" marB="0" anchor="ctr"/>
                </a:tc>
                <a:extLst>
                  <a:ext uri="{0D108BD9-81ED-4DB2-BD59-A6C34878D82A}">
                    <a16:rowId xmlns:a16="http://schemas.microsoft.com/office/drawing/2014/main" val="4001496286"/>
                  </a:ext>
                </a:extLst>
              </a:tr>
              <a:tr h="274320">
                <a:tc>
                  <a:txBody>
                    <a:bodyPr/>
                    <a:lstStyle/>
                    <a:p>
                      <a:pPr marL="0" marR="0" algn="l">
                        <a:spcBef>
                          <a:spcPts val="0"/>
                        </a:spcBef>
                        <a:spcAft>
                          <a:spcPts val="0"/>
                        </a:spcAft>
                      </a:pPr>
                      <a:r>
                        <a:rPr lang="en-US" sz="1400" b="1" i="0" dirty="0">
                          <a:effectLst/>
                          <a:latin typeface="Arial" panose="020B0604020202020204" pitchFamily="34" charset="0"/>
                          <a:cs typeface="Arial" panose="020B0604020202020204" pitchFamily="34" charset="0"/>
                        </a:rPr>
                        <a:t>Ductal Carcinoma in Situ (dcis)</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400" b="1" i="0" dirty="0">
                          <a:effectLst/>
                          <a:latin typeface="Arial" pitchFamily="34" charset="0"/>
                          <a:cs typeface="Arial" pitchFamily="34" charset="0"/>
                        </a:rPr>
                        <a:t>ductal carcinoma in situ, and lobular carcinoma in situ</a:t>
                      </a:r>
                      <a:endParaRPr lang="en-US" sz="1400" b="1" i="0" dirty="0">
                        <a:effectLst/>
                        <a:latin typeface="Arial" pitchFamily="34" charset="0"/>
                        <a:ea typeface="Verdana" panose="020B0604030504040204" pitchFamily="34" charset="0"/>
                        <a:cs typeface="Arial" pitchFamily="34" charset="0"/>
                      </a:endParaRPr>
                    </a:p>
                  </a:txBody>
                  <a:tcPr marL="68580" marR="68580" marT="0" marB="0" anchor="ctr"/>
                </a:tc>
                <a:extLst>
                  <a:ext uri="{0D108BD9-81ED-4DB2-BD59-A6C34878D82A}">
                    <a16:rowId xmlns:a16="http://schemas.microsoft.com/office/drawing/2014/main" val="605808129"/>
                  </a:ext>
                </a:extLst>
              </a:tr>
              <a:tr h="274320">
                <a:tc>
                  <a:txBody>
                    <a:bodyPr/>
                    <a:lstStyle/>
                    <a:p>
                      <a:pPr marL="0" marR="0" algn="l">
                        <a:spcBef>
                          <a:spcPts val="0"/>
                        </a:spcBef>
                        <a:spcAft>
                          <a:spcPts val="0"/>
                        </a:spcAft>
                      </a:pPr>
                      <a:r>
                        <a:rPr lang="en-US" sz="1400" b="1" i="0" dirty="0">
                          <a:effectLst/>
                          <a:latin typeface="Arial" panose="020B0604020202020204" pitchFamily="34" charset="0"/>
                          <a:cs typeface="Arial" panose="020B0604020202020204" pitchFamily="34" charset="0"/>
                        </a:rPr>
                        <a:t>Invasive Ductal Carcinoma (indc)</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400" b="1" i="0" dirty="0">
                          <a:effectLst/>
                          <a:latin typeface="Arial" pitchFamily="34" charset="0"/>
                          <a:cs typeface="Arial" pitchFamily="34" charset="0"/>
                        </a:rPr>
                        <a:t>invasive ductal carcinoma, invasive lobular carcinoma, and invasive mammary carcinoma</a:t>
                      </a:r>
                      <a:endParaRPr lang="en-US" sz="1400" b="1" i="0" dirty="0">
                        <a:effectLst/>
                        <a:latin typeface="Arial" pitchFamily="34" charset="0"/>
                        <a:ea typeface="Verdana" panose="020B0604030504040204" pitchFamily="34" charset="0"/>
                        <a:cs typeface="Arial" pitchFamily="34" charset="0"/>
                      </a:endParaRPr>
                    </a:p>
                  </a:txBody>
                  <a:tcPr marL="68580" marR="68580" marT="0" marB="0" anchor="ctr"/>
                </a:tc>
                <a:extLst>
                  <a:ext uri="{0D108BD9-81ED-4DB2-BD59-A6C34878D82A}">
                    <a16:rowId xmlns:a16="http://schemas.microsoft.com/office/drawing/2014/main" val="1834903404"/>
                  </a:ext>
                </a:extLst>
              </a:tr>
              <a:tr h="274320">
                <a:tc>
                  <a:txBody>
                    <a:bodyPr/>
                    <a:lstStyle/>
                    <a:p>
                      <a:pPr marL="0" marR="0" algn="l">
                        <a:spcBef>
                          <a:spcPts val="0"/>
                        </a:spcBef>
                        <a:spcAft>
                          <a:spcPts val="0"/>
                        </a:spcAft>
                      </a:pPr>
                      <a:r>
                        <a:rPr lang="en-US" sz="1400" b="1" i="0" dirty="0">
                          <a:effectLst/>
                          <a:latin typeface="Arial" panose="020B0604020202020204" pitchFamily="34" charset="0"/>
                          <a:cs typeface="Arial" panose="020B0604020202020204" pitchFamily="34" charset="0"/>
                        </a:rPr>
                        <a:t>Indistinguishable (null)</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400" b="1" i="0" dirty="0">
                          <a:effectLst/>
                          <a:latin typeface="Arial" pitchFamily="34" charset="0"/>
                          <a:cs typeface="Arial" pitchFamily="34" charset="0"/>
                        </a:rPr>
                        <a:t>indistinguishable tissue, normally due to issues with the cut/stain</a:t>
                      </a:r>
                      <a:endParaRPr lang="en-US" sz="1400" b="1" i="0" dirty="0">
                        <a:effectLst/>
                        <a:latin typeface="Arial" pitchFamily="34" charset="0"/>
                        <a:ea typeface="Verdana" panose="020B0604030504040204" pitchFamily="34" charset="0"/>
                        <a:cs typeface="Arial" pitchFamily="34" charset="0"/>
                      </a:endParaRPr>
                    </a:p>
                  </a:txBody>
                  <a:tcPr marL="68580" marR="68580" marT="0" marB="0" anchor="ctr"/>
                </a:tc>
                <a:extLst>
                  <a:ext uri="{0D108BD9-81ED-4DB2-BD59-A6C34878D82A}">
                    <a16:rowId xmlns:a16="http://schemas.microsoft.com/office/drawing/2014/main" val="489699989"/>
                  </a:ext>
                </a:extLst>
              </a:tr>
            </a:tbl>
          </a:graphicData>
        </a:graphic>
      </p:graphicFrame>
      <p:pic>
        <p:nvPicPr>
          <p:cNvPr id="35" name="Picture 2">
            <a:extLst>
              <a:ext uri="{FF2B5EF4-FFF2-40B4-BE49-F238E27FC236}">
                <a16:creationId xmlns:a16="http://schemas.microsoft.com/office/drawing/2014/main" id="{CEC18A7E-9EFA-1F3A-01DF-BBDAC2A655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45912" y="13059970"/>
            <a:ext cx="3442620" cy="2258622"/>
          </a:xfrm>
          <a:prstGeom prst="rect">
            <a:avLst/>
          </a:prstGeom>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6" name="Rectangle 115">
            <a:extLst>
              <a:ext uri="{FF2B5EF4-FFF2-40B4-BE49-F238E27FC236}">
                <a16:creationId xmlns:a16="http://schemas.microsoft.com/office/drawing/2014/main" id="{09C89BAE-78D0-ED41-FAE7-95E957D6AD41}"/>
              </a:ext>
            </a:extLst>
          </p:cNvPr>
          <p:cNvSpPr/>
          <p:nvPr/>
        </p:nvSpPr>
        <p:spPr>
          <a:xfrm>
            <a:off x="27442818" y="26162000"/>
            <a:ext cx="8577072" cy="673463"/>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Arial" pitchFamily="34" charset="0"/>
                <a:cs typeface="Arial" pitchFamily="34" charset="0"/>
              </a:rPr>
              <a:t>To learn more about our resources, please use this URL:</a:t>
            </a:r>
          </a:p>
          <a:p>
            <a:pPr algn="ctr"/>
            <a:r>
              <a:rPr lang="en-IN" sz="1800" b="1" i="1" dirty="0">
                <a:solidFill>
                  <a:schemeClr val="tx1"/>
                </a:solidFill>
                <a:latin typeface="Arial" panose="020B0604020202020204" pitchFamily="34" charset="0"/>
                <a:cs typeface="Arial" panose="020B0604020202020204" pitchFamily="34" charset="0"/>
              </a:rPr>
              <a:t>https://</a:t>
            </a:r>
            <a:r>
              <a:rPr lang="en-IN" sz="1800" b="1" i="1" dirty="0" err="1">
                <a:solidFill>
                  <a:schemeClr val="tx1"/>
                </a:solidFill>
                <a:latin typeface="Arial" panose="020B0604020202020204" pitchFamily="34" charset="0"/>
                <a:cs typeface="Arial" panose="020B0604020202020204" pitchFamily="34" charset="0"/>
              </a:rPr>
              <a:t>www.nedcdata.org</a:t>
            </a:r>
            <a:endParaRPr lang="en-IN" sz="1800" b="1" i="1"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F7A8C3A-75CD-7CF6-2406-25EBB5E71C77}"/>
              </a:ext>
            </a:extLst>
          </p:cNvPr>
          <p:cNvPicPr>
            <a:picLocks noChangeAspect="1"/>
          </p:cNvPicPr>
          <p:nvPr/>
        </p:nvPicPr>
        <p:blipFill rotWithShape="1">
          <a:blip r:embed="rId13"/>
          <a:srcRect t="1963" r="13280"/>
          <a:stretch/>
        </p:blipFill>
        <p:spPr bwMode="auto">
          <a:xfrm>
            <a:off x="18771189" y="21572596"/>
            <a:ext cx="3770907" cy="207095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6A9BD321-CF11-ED53-A70D-21209D229333}"/>
              </a:ext>
            </a:extLst>
          </p:cNvPr>
          <p:cNvPicPr>
            <a:picLocks noChangeAspect="1"/>
          </p:cNvPicPr>
          <p:nvPr/>
        </p:nvPicPr>
        <p:blipFill>
          <a:blip r:embed="rId14"/>
          <a:srcRect l="6715"/>
          <a:stretch/>
        </p:blipFill>
        <p:spPr>
          <a:xfrm>
            <a:off x="22724638" y="7301316"/>
            <a:ext cx="4132599" cy="3250860"/>
          </a:xfrm>
          <a:prstGeom prst="rect">
            <a:avLst/>
          </a:prstGeom>
          <a:ln>
            <a:noFill/>
          </a:ln>
          <a:effectLst>
            <a:outerShdw blurRad="292100" dist="139700" dir="2700000" algn="tl" rotWithShape="0">
              <a:srgbClr val="333333">
                <a:alpha val="65000"/>
              </a:srgbClr>
            </a:outerShdw>
          </a:effectLst>
        </p:spPr>
      </p:pic>
      <p:graphicFrame>
        <p:nvGraphicFramePr>
          <p:cNvPr id="53" name="Table 52">
            <a:extLst>
              <a:ext uri="{FF2B5EF4-FFF2-40B4-BE49-F238E27FC236}">
                <a16:creationId xmlns:a16="http://schemas.microsoft.com/office/drawing/2014/main" id="{19A3AD6A-D2A1-AC79-4CFA-D1712777D1F1}"/>
              </a:ext>
            </a:extLst>
          </p:cNvPr>
          <p:cNvGraphicFramePr>
            <a:graphicFrameLocks noGrp="1"/>
          </p:cNvGraphicFramePr>
          <p:nvPr>
            <p:extLst>
              <p:ext uri="{D42A27DB-BD31-4B8C-83A1-F6EECF244321}">
                <p14:modId xmlns:p14="http://schemas.microsoft.com/office/powerpoint/2010/main" val="1289250488"/>
              </p:ext>
            </p:extLst>
          </p:nvPr>
        </p:nvGraphicFramePr>
        <p:xfrm>
          <a:off x="9731117" y="18228612"/>
          <a:ext cx="2428797" cy="2752100"/>
        </p:xfrm>
        <a:graphic>
          <a:graphicData uri="http://schemas.openxmlformats.org/drawingml/2006/table">
            <a:tbl>
              <a:tblPr firstRow="1" firstCol="1" bandRow="1">
                <a:tableStyleId>{5C22544A-7EE6-4342-B048-85BDC9FD1C3A}</a:tableStyleId>
              </a:tblPr>
              <a:tblGrid>
                <a:gridCol w="829688">
                  <a:extLst>
                    <a:ext uri="{9D8B030D-6E8A-4147-A177-3AD203B41FA5}">
                      <a16:colId xmlns:a16="http://schemas.microsoft.com/office/drawing/2014/main" val="4221351475"/>
                    </a:ext>
                  </a:extLst>
                </a:gridCol>
                <a:gridCol w="828040">
                  <a:extLst>
                    <a:ext uri="{9D8B030D-6E8A-4147-A177-3AD203B41FA5}">
                      <a16:colId xmlns:a16="http://schemas.microsoft.com/office/drawing/2014/main" val="2066854417"/>
                    </a:ext>
                  </a:extLst>
                </a:gridCol>
                <a:gridCol w="771069">
                  <a:extLst>
                    <a:ext uri="{9D8B030D-6E8A-4147-A177-3AD203B41FA5}">
                      <a16:colId xmlns:a16="http://schemas.microsoft.com/office/drawing/2014/main" val="4132988191"/>
                    </a:ext>
                  </a:extLst>
                </a:gridCol>
              </a:tblGrid>
              <a:tr h="175468">
                <a:tc>
                  <a:txBody>
                    <a:bodyPr/>
                    <a:lstStyle/>
                    <a:p>
                      <a:pPr marL="0" marR="0" algn="ct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Label</a:t>
                      </a:r>
                    </a:p>
                  </a:txBody>
                  <a:tcPr marL="36830" marR="36830" marT="20257" marB="20257" anchor="ctr"/>
                </a:tc>
                <a:tc>
                  <a:txBody>
                    <a:bodyPr/>
                    <a:lstStyle/>
                    <a:p>
                      <a:pPr marL="0" marR="0" algn="ctr">
                        <a:spcBef>
                          <a:spcPts val="0"/>
                        </a:spcBef>
                        <a:spcAft>
                          <a:spcPts val="0"/>
                        </a:spcAft>
                      </a:pPr>
                      <a:r>
                        <a:rPr lang="en-US" sz="1400" b="1" dirty="0">
                          <a:effectLst/>
                          <a:latin typeface="Arial" panose="020B0604020202020204" pitchFamily="34" charset="0"/>
                          <a:cs typeface="Arial" panose="020B0604020202020204" pitchFamily="34" charset="0"/>
                        </a:rPr>
                        <a:t>No.</a:t>
                      </a:r>
                      <a:br>
                        <a:rPr lang="en-US" sz="1400" b="1" dirty="0">
                          <a:effectLst/>
                          <a:latin typeface="Arial" panose="020B0604020202020204" pitchFamily="34" charset="0"/>
                          <a:cs typeface="Arial" panose="020B0604020202020204" pitchFamily="34" charset="0"/>
                        </a:rPr>
                      </a:br>
                      <a:r>
                        <a:rPr lang="en-US" sz="1400" b="1" dirty="0">
                          <a:effectLst/>
                          <a:latin typeface="Arial" panose="020B0604020202020204" pitchFamily="34" charset="0"/>
                          <a:cs typeface="Arial" panose="020B0604020202020204" pitchFamily="34" charset="0"/>
                        </a:rPr>
                        <a:t>Labels </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20257" marB="20257" anchor="ctr"/>
                </a:tc>
                <a:tc>
                  <a:txBody>
                    <a:bodyPr/>
                    <a:lstStyle/>
                    <a:p>
                      <a:pPr marL="0" marR="0" algn="ct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a:t>
                      </a:r>
                    </a:p>
                  </a:txBody>
                  <a:tcPr marL="36830" marR="36830" marT="20257" marB="20257" anchor="ctr"/>
                </a:tc>
                <a:extLst>
                  <a:ext uri="{0D108BD9-81ED-4DB2-BD59-A6C34878D82A}">
                    <a16:rowId xmlns:a16="http://schemas.microsoft.com/office/drawing/2014/main" val="3319020320"/>
                  </a:ext>
                </a:extLst>
              </a:tr>
              <a:tr h="0">
                <a:tc>
                  <a:txBody>
                    <a:bodyPr/>
                    <a:lstStyle/>
                    <a:p>
                      <a:pPr marL="0" marR="0" algn="ct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Norm</a:t>
                      </a: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164</a:t>
                      </a: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1.16%</a:t>
                      </a:r>
                    </a:p>
                  </a:txBody>
                  <a:tcPr marL="36830" marR="36830" marT="20257" marB="20257" anchor="ctr"/>
                </a:tc>
                <a:extLst>
                  <a:ext uri="{0D108BD9-81ED-4DB2-BD59-A6C34878D82A}">
                    <a16:rowId xmlns:a16="http://schemas.microsoft.com/office/drawing/2014/main" val="3860754910"/>
                  </a:ext>
                </a:extLst>
              </a:tr>
              <a:tr h="0">
                <a:tc>
                  <a:txBody>
                    <a:bodyPr/>
                    <a:lstStyle/>
                    <a:p>
                      <a:pPr marL="0" marR="0" algn="ctr">
                        <a:spcBef>
                          <a:spcPts val="0"/>
                        </a:spcBef>
                        <a:spcAft>
                          <a:spcPts val="0"/>
                        </a:spcAft>
                      </a:pPr>
                      <a:r>
                        <a:rPr lang="en-US" sz="1400" b="1" dirty="0" err="1">
                          <a:effectLst/>
                          <a:latin typeface="Arial" panose="020B0604020202020204" pitchFamily="34" charset="0"/>
                          <a:ea typeface="Times New Roman" panose="02020603050405020304" pitchFamily="18" charset="0"/>
                          <a:cs typeface="Arial" panose="020B0604020202020204" pitchFamily="34" charset="0"/>
                        </a:rPr>
                        <a:t>Bckg</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25</a:t>
                      </a: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cs typeface="Arial" panose="020B0604020202020204" pitchFamily="34" charset="0"/>
                        </a:rPr>
                        <a:t>0.18%</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20257" marB="20257" anchor="ctr"/>
                </a:tc>
                <a:extLst>
                  <a:ext uri="{0D108BD9-81ED-4DB2-BD59-A6C34878D82A}">
                    <a16:rowId xmlns:a16="http://schemas.microsoft.com/office/drawing/2014/main" val="1342025925"/>
                  </a:ext>
                </a:extLst>
              </a:tr>
              <a:tr h="0">
                <a:tc>
                  <a:txBody>
                    <a:bodyPr/>
                    <a:lstStyle/>
                    <a:p>
                      <a:pPr marL="0" marR="0" algn="ctr">
                        <a:spcBef>
                          <a:spcPts val="0"/>
                        </a:spcBef>
                        <a:spcAft>
                          <a:spcPts val="0"/>
                        </a:spcAft>
                      </a:pPr>
                      <a:r>
                        <a:rPr lang="en-US" sz="1400" b="1" dirty="0" err="1">
                          <a:effectLst/>
                          <a:latin typeface="Arial" panose="020B0604020202020204" pitchFamily="34" charset="0"/>
                          <a:ea typeface="Times New Roman" panose="02020603050405020304" pitchFamily="18" charset="0"/>
                          <a:cs typeface="Arial" panose="020B0604020202020204" pitchFamily="34" charset="0"/>
                        </a:rPr>
                        <a:t>Artf</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110</a:t>
                      </a: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0.78%</a:t>
                      </a:r>
                    </a:p>
                  </a:txBody>
                  <a:tcPr marL="36830" marR="36830" marT="20257" marB="20257" anchor="ctr"/>
                </a:tc>
                <a:extLst>
                  <a:ext uri="{0D108BD9-81ED-4DB2-BD59-A6C34878D82A}">
                    <a16:rowId xmlns:a16="http://schemas.microsoft.com/office/drawing/2014/main" val="3555211321"/>
                  </a:ext>
                </a:extLst>
              </a:tr>
              <a:tr h="0">
                <a:tc>
                  <a:txBody>
                    <a:bodyPr/>
                    <a:lstStyle/>
                    <a:p>
                      <a:pPr marL="0" marR="0" algn="ctr">
                        <a:spcBef>
                          <a:spcPts val="0"/>
                        </a:spcBef>
                        <a:spcAft>
                          <a:spcPts val="0"/>
                        </a:spcAft>
                      </a:pPr>
                      <a:r>
                        <a:rPr lang="en-US" sz="1400" b="1" dirty="0" err="1">
                          <a:effectLst/>
                          <a:latin typeface="Arial" panose="020B0604020202020204" pitchFamily="34" charset="0"/>
                          <a:ea typeface="Times New Roman" panose="02020603050405020304" pitchFamily="18" charset="0"/>
                          <a:cs typeface="Arial" panose="020B0604020202020204" pitchFamily="34" charset="0"/>
                        </a:rPr>
                        <a:t>Nneo</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625</a:t>
                      </a: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4.44%</a:t>
                      </a:r>
                    </a:p>
                  </a:txBody>
                  <a:tcPr marL="36830" marR="36830" marT="20257" marB="20257" anchor="ctr"/>
                </a:tc>
                <a:extLst>
                  <a:ext uri="{0D108BD9-81ED-4DB2-BD59-A6C34878D82A}">
                    <a16:rowId xmlns:a16="http://schemas.microsoft.com/office/drawing/2014/main" val="477953165"/>
                  </a:ext>
                </a:extLst>
              </a:tr>
              <a:tr h="0">
                <a:tc>
                  <a:txBody>
                    <a:bodyPr/>
                    <a:lstStyle/>
                    <a:p>
                      <a:pPr marL="0" marR="0" algn="ctr">
                        <a:spcBef>
                          <a:spcPts val="0"/>
                        </a:spcBef>
                        <a:spcAft>
                          <a:spcPts val="0"/>
                        </a:spcAft>
                      </a:pPr>
                      <a:r>
                        <a:rPr lang="en-US" sz="1400" b="1" dirty="0" err="1">
                          <a:effectLst/>
                          <a:latin typeface="Arial" panose="020B0604020202020204" pitchFamily="34" charset="0"/>
                          <a:ea typeface="Times New Roman" panose="02020603050405020304" pitchFamily="18" charset="0"/>
                          <a:cs typeface="Arial" panose="020B0604020202020204" pitchFamily="34" charset="0"/>
                        </a:rPr>
                        <a:t>Infl</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854</a:t>
                      </a: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6.06%</a:t>
                      </a:r>
                    </a:p>
                  </a:txBody>
                  <a:tcPr marL="36830" marR="36830" marT="20257" marB="20257" anchor="ctr"/>
                </a:tc>
                <a:extLst>
                  <a:ext uri="{0D108BD9-81ED-4DB2-BD59-A6C34878D82A}">
                    <a16:rowId xmlns:a16="http://schemas.microsoft.com/office/drawing/2014/main" val="1840514065"/>
                  </a:ext>
                </a:extLst>
              </a:tr>
              <a:tr h="76278">
                <a:tc>
                  <a:txBody>
                    <a:bodyPr/>
                    <a:lstStyle/>
                    <a:p>
                      <a:pPr marL="0" marR="0" algn="ctr">
                        <a:spcBef>
                          <a:spcPts val="0"/>
                        </a:spcBef>
                        <a:spcAft>
                          <a:spcPts val="0"/>
                        </a:spcAft>
                      </a:pPr>
                      <a:r>
                        <a:rPr lang="en-US" sz="1400" b="1" dirty="0">
                          <a:effectLst/>
                          <a:latin typeface="Arial" panose="020B0604020202020204" pitchFamily="34" charset="0"/>
                          <a:cs typeface="Arial" panose="020B0604020202020204" pitchFamily="34" charset="0"/>
                        </a:rPr>
                        <a:t>Susp</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24</a:t>
                      </a: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0.17%</a:t>
                      </a:r>
                    </a:p>
                  </a:txBody>
                  <a:tcPr marL="36830" marR="36830" marT="20257" marB="20257" anchor="ctr"/>
                </a:tc>
                <a:extLst>
                  <a:ext uri="{0D108BD9-81ED-4DB2-BD59-A6C34878D82A}">
                    <a16:rowId xmlns:a16="http://schemas.microsoft.com/office/drawing/2014/main" val="703190530"/>
                  </a:ext>
                </a:extLst>
              </a:tr>
              <a:tr h="0">
                <a:tc>
                  <a:txBody>
                    <a:bodyPr/>
                    <a:lstStyle/>
                    <a:p>
                      <a:pPr marL="0" marR="0" algn="ctr">
                        <a:spcBef>
                          <a:spcPts val="0"/>
                        </a:spcBef>
                        <a:spcAft>
                          <a:spcPts val="0"/>
                        </a:spcAft>
                      </a:pPr>
                      <a:r>
                        <a:rPr lang="en-US" sz="1400" b="1" dirty="0" err="1">
                          <a:effectLst/>
                          <a:latin typeface="Arial" panose="020B0604020202020204" pitchFamily="34" charset="0"/>
                          <a:ea typeface="Times New Roman" panose="02020603050405020304" pitchFamily="18" charset="0"/>
                          <a:cs typeface="Arial" panose="020B0604020202020204" pitchFamily="34" charset="0"/>
                        </a:rPr>
                        <a:t>Dcis</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1,223</a:t>
                      </a: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8.68%</a:t>
                      </a:r>
                    </a:p>
                  </a:txBody>
                  <a:tcPr marL="36830" marR="36830" marT="20257" marB="20257" anchor="ctr"/>
                </a:tc>
                <a:extLst>
                  <a:ext uri="{0D108BD9-81ED-4DB2-BD59-A6C34878D82A}">
                    <a16:rowId xmlns:a16="http://schemas.microsoft.com/office/drawing/2014/main" val="1283196424"/>
                  </a:ext>
                </a:extLst>
              </a:tr>
              <a:tr h="78893">
                <a:tc>
                  <a:txBody>
                    <a:bodyPr/>
                    <a:lstStyle/>
                    <a:p>
                      <a:pPr marL="0" marR="0" algn="ctr">
                        <a:spcBef>
                          <a:spcPts val="0"/>
                        </a:spcBef>
                        <a:spcAft>
                          <a:spcPts val="0"/>
                        </a:spcAft>
                      </a:pPr>
                      <a:r>
                        <a:rPr lang="en-US" sz="1400" b="1" dirty="0" err="1">
                          <a:effectLst/>
                          <a:latin typeface="Arial" panose="020B0604020202020204" pitchFamily="34" charset="0"/>
                          <a:ea typeface="Times New Roman" panose="02020603050405020304" pitchFamily="18" charset="0"/>
                          <a:cs typeface="Arial" panose="020B0604020202020204" pitchFamily="34" charset="0"/>
                        </a:rPr>
                        <a:t>Indc</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10,908</a:t>
                      </a: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77.46%</a:t>
                      </a:r>
                    </a:p>
                  </a:txBody>
                  <a:tcPr marL="36830" marR="36830" marT="20257" marB="20257" anchor="ctr"/>
                </a:tc>
                <a:extLst>
                  <a:ext uri="{0D108BD9-81ED-4DB2-BD59-A6C34878D82A}">
                    <a16:rowId xmlns:a16="http://schemas.microsoft.com/office/drawing/2014/main" val="585156227"/>
                  </a:ext>
                </a:extLst>
              </a:tr>
              <a:tr h="227041">
                <a:tc>
                  <a:txBody>
                    <a:bodyPr/>
                    <a:lstStyle/>
                    <a:p>
                      <a:pPr marL="0" marR="0" algn="ct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Null</a:t>
                      </a: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cs typeface="Arial" panose="020B0604020202020204" pitchFamily="34" charset="0"/>
                        </a:rPr>
                        <a:t>150</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20257" marB="20257" anchor="ctr"/>
                </a:tc>
                <a:tc>
                  <a:txBody>
                    <a:bodyPr/>
                    <a:lstStyle/>
                    <a:p>
                      <a:pPr marL="0" marR="0" algn="r">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1.07%</a:t>
                      </a:r>
                    </a:p>
                  </a:txBody>
                  <a:tcPr marL="36830" marR="36830" marT="20257" marB="20257" anchor="ctr"/>
                </a:tc>
                <a:extLst>
                  <a:ext uri="{0D108BD9-81ED-4DB2-BD59-A6C34878D82A}">
                    <a16:rowId xmlns:a16="http://schemas.microsoft.com/office/drawing/2014/main" val="3556104069"/>
                  </a:ext>
                </a:extLst>
              </a:tr>
            </a:tbl>
          </a:graphicData>
        </a:graphic>
      </p:graphicFrame>
      <p:pic>
        <p:nvPicPr>
          <p:cNvPr id="60" name="Picture 59" descr="A close up of a cell&#10;&#10;Description automatically generated">
            <a:extLst>
              <a:ext uri="{FF2B5EF4-FFF2-40B4-BE49-F238E27FC236}">
                <a16:creationId xmlns:a16="http://schemas.microsoft.com/office/drawing/2014/main" id="{EA9C68AD-17A5-F63C-F4CB-A05397E07B3C}"/>
              </a:ext>
            </a:extLst>
          </p:cNvPr>
          <p:cNvPicPr>
            <a:picLocks noChangeAspect="1"/>
          </p:cNvPicPr>
          <p:nvPr/>
        </p:nvPicPr>
        <p:blipFill>
          <a:blip r:embed="rId15"/>
          <a:srcRect l="-608" t="5998" r="890" b="6986"/>
          <a:stretch/>
        </p:blipFill>
        <p:spPr>
          <a:xfrm>
            <a:off x="18670918" y="4183906"/>
            <a:ext cx="3770907" cy="3057419"/>
          </a:xfrm>
          <a:prstGeom prst="rect">
            <a:avLst/>
          </a:prstGeom>
          <a:ln>
            <a:noFill/>
          </a:ln>
          <a:effectLst>
            <a:outerShdw blurRad="292100" dist="139700" dir="2700000" algn="tl" rotWithShape="0">
              <a:srgbClr val="333333">
                <a:alpha val="65000"/>
              </a:srgbClr>
            </a:outerShdw>
          </a:effectLst>
        </p:spPr>
      </p:pic>
      <p:pic>
        <p:nvPicPr>
          <p:cNvPr id="61" name="Picture 60">
            <a:extLst>
              <a:ext uri="{FF2B5EF4-FFF2-40B4-BE49-F238E27FC236}">
                <a16:creationId xmlns:a16="http://schemas.microsoft.com/office/drawing/2014/main" id="{C405DFB3-73D3-DA49-D101-37367459AE91}"/>
              </a:ext>
            </a:extLst>
          </p:cNvPr>
          <p:cNvPicPr>
            <a:picLocks noChangeAspect="1"/>
          </p:cNvPicPr>
          <p:nvPr/>
        </p:nvPicPr>
        <p:blipFill>
          <a:blip r:embed="rId16"/>
          <a:srcRect t="35078"/>
          <a:stretch/>
        </p:blipFill>
        <p:spPr>
          <a:xfrm>
            <a:off x="23022692" y="21572596"/>
            <a:ext cx="3770907" cy="2118248"/>
          </a:xfrm>
          <a:prstGeom prst="rect">
            <a:avLst/>
          </a:prstGeom>
          <a:ln>
            <a:noFill/>
          </a:ln>
          <a:effectLst>
            <a:outerShdw blurRad="292100" dist="139700" dir="2700000" algn="tl" rotWithShape="0">
              <a:srgbClr val="333333">
                <a:alpha val="65000"/>
              </a:srgbClr>
            </a:outerShdw>
          </a:effectLst>
        </p:spPr>
      </p:pic>
      <p:sp>
        <p:nvSpPr>
          <p:cNvPr id="118" name="TextBox 117">
            <a:extLst>
              <a:ext uri="{FF2B5EF4-FFF2-40B4-BE49-F238E27FC236}">
                <a16:creationId xmlns:a16="http://schemas.microsoft.com/office/drawing/2014/main" id="{97039E9C-0A53-1308-BF53-C937359CC911}"/>
              </a:ext>
            </a:extLst>
          </p:cNvPr>
          <p:cNvSpPr txBox="1"/>
          <p:nvPr/>
        </p:nvSpPr>
        <p:spPr>
          <a:xfrm>
            <a:off x="22441826" y="4183906"/>
            <a:ext cx="4415412" cy="3057419"/>
          </a:xfrm>
          <a:prstGeom prst="rect">
            <a:avLst/>
          </a:prstGeom>
          <a:noFill/>
        </p:spPr>
        <p:txBody>
          <a:bodyPr wrap="square" lIns="182880" tIns="0" bIns="0" rtlCol="0" anchor="ctr" anchorCtr="0">
            <a:noAutofit/>
          </a:bodyPr>
          <a:lstStyle/>
          <a:p>
            <a:pPr marL="174625" indent="-174625">
              <a:spcAft>
                <a:spcPts val="600"/>
              </a:spcAft>
            </a:pPr>
            <a:r>
              <a:rPr lang="en-US" sz="2400" b="1" dirty="0">
                <a:ln w="0"/>
                <a:latin typeface="Arial" pitchFamily="34" charset="0"/>
                <a:ea typeface="Verdana" panose="020B0604030504040204" pitchFamily="34" charset="0"/>
                <a:cs typeface="Arial" pitchFamily="34" charset="0"/>
              </a:rPr>
              <a:t>Atypical Ductal Hyperplasia:</a:t>
            </a:r>
          </a:p>
          <a:p>
            <a:pPr marL="342900" indent="-342900">
              <a:spcAft>
                <a:spcPts val="600"/>
              </a:spcAft>
              <a:buSzPct val="75000"/>
              <a:buFont typeface="Wingdings" pitchFamily="2" charset="2"/>
              <a:buChar char="q"/>
            </a:pPr>
            <a:r>
              <a:rPr lang="en-US" sz="2400" b="1" dirty="0">
                <a:ln w="0"/>
                <a:latin typeface="Arial" pitchFamily="34" charset="0"/>
                <a:ea typeface="Verdana" panose="020B0604030504040204" pitchFamily="34" charset="0"/>
                <a:cs typeface="Arial" pitchFamily="34" charset="0"/>
              </a:rPr>
              <a:t>can be indicative of carcinogenic signs,</a:t>
            </a:r>
          </a:p>
          <a:p>
            <a:pPr marL="342900" indent="-342900">
              <a:buSzPct val="75000"/>
              <a:buFont typeface="Wingdings" pitchFamily="2" charset="2"/>
              <a:buChar char="q"/>
            </a:pPr>
            <a:r>
              <a:rPr lang="en-US" sz="2400" b="1" dirty="0">
                <a:ln w="0"/>
                <a:latin typeface="Arial" pitchFamily="34" charset="0"/>
                <a:ea typeface="Verdana" panose="020B0604030504040204" pitchFamily="34" charset="0"/>
                <a:cs typeface="Arial" pitchFamily="34" charset="0"/>
              </a:rPr>
              <a:t>is a non-neoplastic form that causes epithelial cells to grow into the ducts.</a:t>
            </a:r>
            <a:endParaRPr lang="en-US" sz="2400" dirty="0"/>
          </a:p>
        </p:txBody>
      </p:sp>
      <p:sp>
        <p:nvSpPr>
          <p:cNvPr id="119" name="TextBox 118">
            <a:extLst>
              <a:ext uri="{FF2B5EF4-FFF2-40B4-BE49-F238E27FC236}">
                <a16:creationId xmlns:a16="http://schemas.microsoft.com/office/drawing/2014/main" id="{2382EFF9-D81E-6027-A4F6-1BE3C91AA454}"/>
              </a:ext>
            </a:extLst>
          </p:cNvPr>
          <p:cNvSpPr txBox="1"/>
          <p:nvPr/>
        </p:nvSpPr>
        <p:spPr>
          <a:xfrm>
            <a:off x="18670918" y="7301315"/>
            <a:ext cx="4053720" cy="3400573"/>
          </a:xfrm>
          <a:prstGeom prst="rect">
            <a:avLst/>
          </a:prstGeom>
          <a:noFill/>
        </p:spPr>
        <p:txBody>
          <a:bodyPr wrap="square" tIns="0" rIns="182880" bIns="0" rtlCol="0" anchor="ctr" anchorCtr="0">
            <a:noAutofit/>
          </a:bodyPr>
          <a:lstStyle/>
          <a:p>
            <a:pPr defTabSz="695291">
              <a:spcAft>
                <a:spcPts val="600"/>
              </a:spcAft>
              <a:tabLst>
                <a:tab pos="380981" algn="l"/>
              </a:tabLst>
              <a:defRPr/>
            </a:pPr>
            <a:r>
              <a:rPr lang="en-US" sz="2400" b="1" dirty="0">
                <a:ln w="0"/>
                <a:latin typeface="Arial" pitchFamily="34" charset="0"/>
                <a:ea typeface="Verdana" panose="020B0604030504040204" pitchFamily="34" charset="0"/>
                <a:cs typeface="Arial" pitchFamily="34" charset="0"/>
              </a:rPr>
              <a:t>Ductal Carcinoma in Situ: </a:t>
            </a:r>
          </a:p>
          <a:p>
            <a:pPr marL="342900" indent="-342900">
              <a:spcAft>
                <a:spcPts val="600"/>
              </a:spcAft>
              <a:buSzPct val="75000"/>
              <a:buFont typeface="Wingdings" pitchFamily="2" charset="2"/>
              <a:buChar char="q"/>
              <a:tabLst>
                <a:tab pos="325438" algn="l"/>
              </a:tabLst>
              <a:defRPr/>
            </a:pPr>
            <a:r>
              <a:rPr lang="en-US" sz="2400" b="1" dirty="0">
                <a:ln w="0"/>
                <a:latin typeface="Arial" pitchFamily="34" charset="0"/>
                <a:ea typeface="Verdana" panose="020B0604030504040204" pitchFamily="34" charset="0"/>
                <a:cs typeface="Arial" pitchFamily="34" charset="0"/>
              </a:rPr>
              <a:t>is a carcinogenic structure that causes the abnormal growth of epithelial cells into the ducts.</a:t>
            </a:r>
          </a:p>
          <a:p>
            <a:pPr marL="342900" indent="-342900">
              <a:spcAft>
                <a:spcPts val="600"/>
              </a:spcAft>
              <a:buSzPct val="75000"/>
              <a:buFont typeface="Wingdings" pitchFamily="2" charset="2"/>
              <a:buChar char="q"/>
              <a:tabLst>
                <a:tab pos="325438" algn="l"/>
              </a:tabLst>
              <a:defRPr/>
            </a:pPr>
            <a:r>
              <a:rPr lang="en-US" sz="2400" b="1" dirty="0">
                <a:ln w="0"/>
                <a:latin typeface="Arial" pitchFamily="34" charset="0"/>
                <a:ea typeface="Verdana" panose="020B0604030504040204" pitchFamily="34" charset="0"/>
                <a:cs typeface="Arial" pitchFamily="34" charset="0"/>
              </a:rPr>
              <a:t>can eventfully invade the surrounding tissue. </a:t>
            </a:r>
          </a:p>
        </p:txBody>
      </p:sp>
      <p:sp>
        <p:nvSpPr>
          <p:cNvPr id="120" name="TextBox 119">
            <a:extLst>
              <a:ext uri="{FF2B5EF4-FFF2-40B4-BE49-F238E27FC236}">
                <a16:creationId xmlns:a16="http://schemas.microsoft.com/office/drawing/2014/main" id="{B0E07864-0C53-A99B-C0C7-7B27D63771A5}"/>
              </a:ext>
            </a:extLst>
          </p:cNvPr>
          <p:cNvSpPr txBox="1"/>
          <p:nvPr/>
        </p:nvSpPr>
        <p:spPr>
          <a:xfrm>
            <a:off x="23022692" y="24044696"/>
            <a:ext cx="3834545" cy="2718565"/>
          </a:xfrm>
          <a:prstGeom prst="rect">
            <a:avLst/>
          </a:prstGeom>
          <a:noFill/>
        </p:spPr>
        <p:txBody>
          <a:bodyPr wrap="square" lIns="0" tIns="0" rIns="0" bIns="0" rtlCol="0" anchor="t" anchorCtr="0">
            <a:noAutofit/>
          </a:bodyPr>
          <a:lstStyle>
            <a:defPPr>
              <a:defRPr lang="en-US"/>
            </a:defPPr>
            <a:lvl1pPr marL="285750" indent="-285750" defTabSz="695291">
              <a:spcAft>
                <a:spcPts val="1200"/>
              </a:spcAft>
              <a:buSzPct val="75000"/>
              <a:buFont typeface="Wingdings" pitchFamily="2" charset="2"/>
              <a:buChar char="q"/>
              <a:tabLst>
                <a:tab pos="168275" algn="l"/>
              </a:tabLst>
              <a:defRPr sz="1800" b="1" kern="100">
                <a:latin typeface="Arial" panose="020B0604020202020204" pitchFamily="34" charset="0"/>
                <a:cs typeface="Arial" panose="020B0604020202020204" pitchFamily="34" charset="0"/>
              </a:defRPr>
            </a:lvl1pPr>
          </a:lstStyle>
          <a:p>
            <a:r>
              <a:rPr lang="en-US" dirty="0"/>
              <a:t>Immunohistochemical (IHC) stains use antibodies to target antigens and receptors (ER, PR, HER2) within the cells, enabling precise identification of molecular pathology. </a:t>
            </a:r>
          </a:p>
          <a:p>
            <a:r>
              <a:rPr lang="en-US" dirty="0"/>
              <a:t>This results in a brown or red background color (DAB brown or AP red).</a:t>
            </a:r>
          </a:p>
        </p:txBody>
      </p:sp>
      <p:pic>
        <p:nvPicPr>
          <p:cNvPr id="3" name="Picture 2">
            <a:extLst>
              <a:ext uri="{FF2B5EF4-FFF2-40B4-BE49-F238E27FC236}">
                <a16:creationId xmlns:a16="http://schemas.microsoft.com/office/drawing/2014/main" id="{4E480D08-6CF6-7601-6A88-D01639CE1D15}"/>
              </a:ext>
            </a:extLst>
          </p:cNvPr>
          <p:cNvPicPr>
            <a:picLocks noChangeAspect="1"/>
          </p:cNvPicPr>
          <p:nvPr/>
        </p:nvPicPr>
        <p:blipFill>
          <a:blip r:embed="rId17">
            <a:extLst>
              <a:ext uri="{28A0092B-C50C-407E-A947-70E740481C1C}">
                <a14:useLocalDpi xmlns:a14="http://schemas.microsoft.com/office/drawing/2010/main" val="0"/>
              </a:ext>
            </a:extLst>
          </a:blip>
          <a:srcRect l="2338"/>
          <a:stretch/>
        </p:blipFill>
        <p:spPr bwMode="auto">
          <a:xfrm>
            <a:off x="27749861" y="4528614"/>
            <a:ext cx="7994372" cy="3938797"/>
          </a:xfrm>
          <a:prstGeom prst="rect">
            <a:avLst/>
          </a:prstGeom>
          <a:noFill/>
          <a:ln>
            <a:no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7E7802A2-9CB0-5975-0A58-B145421ED4B2}"/>
              </a:ext>
            </a:extLst>
          </p:cNvPr>
          <p:cNvSpPr txBox="1"/>
          <p:nvPr/>
        </p:nvSpPr>
        <p:spPr>
          <a:xfrm>
            <a:off x="18771188" y="24044696"/>
            <a:ext cx="3770907" cy="2790767"/>
          </a:xfrm>
          <a:prstGeom prst="rect">
            <a:avLst/>
          </a:prstGeom>
          <a:noFill/>
        </p:spPr>
        <p:txBody>
          <a:bodyPr wrap="square" lIns="0" tIns="0" rIns="0" bIns="0" rtlCol="0" anchor="t" anchorCtr="0">
            <a:noAutofit/>
          </a:bodyPr>
          <a:lstStyle/>
          <a:p>
            <a:pPr marL="285750" indent="-285750" defTabSz="695291">
              <a:spcAft>
                <a:spcPts val="1200"/>
              </a:spcAft>
              <a:buSzPct val="75000"/>
              <a:buFont typeface="Wingdings" pitchFamily="2" charset="2"/>
              <a:buChar char="q"/>
              <a:tabLst>
                <a:tab pos="168275" algn="l"/>
              </a:tabLst>
              <a:defRPr/>
            </a:pPr>
            <a:r>
              <a:rPr lang="en-US" sz="1800" b="1" kern="100" dirty="0">
                <a:latin typeface="Arial" panose="020B0604020202020204" pitchFamily="34" charset="0"/>
                <a:cs typeface="Arial" panose="020B0604020202020204" pitchFamily="34" charset="0"/>
              </a:rPr>
              <a:t>Hematoxylin and Eosin (H&amp;E) stain is preferred for viewing cellular and tissue structure. </a:t>
            </a:r>
          </a:p>
          <a:p>
            <a:pPr marL="285750" indent="-285750" defTabSz="695291">
              <a:spcAft>
                <a:spcPts val="1200"/>
              </a:spcAft>
              <a:buSzPct val="75000"/>
              <a:buFont typeface="Wingdings" pitchFamily="2" charset="2"/>
              <a:buChar char="q"/>
              <a:tabLst>
                <a:tab pos="168275" algn="l"/>
              </a:tabLst>
              <a:defRPr/>
            </a:pPr>
            <a:r>
              <a:rPr lang="en-US" sz="1800" b="1" kern="100" dirty="0">
                <a:latin typeface="Arial" panose="020B0604020202020204" pitchFamily="34" charset="0"/>
                <a:cs typeface="Arial" panose="020B0604020202020204" pitchFamily="34" charset="0"/>
              </a:rPr>
              <a:t>Hematoxylin stains nuclei a purplish blue; eosin stains the extracellular matrix pink. </a:t>
            </a:r>
          </a:p>
          <a:p>
            <a:pPr marL="285750" indent="-285750" defTabSz="695291">
              <a:spcAft>
                <a:spcPts val="1200"/>
              </a:spcAft>
              <a:buSzPct val="75000"/>
              <a:buFont typeface="Wingdings" pitchFamily="2" charset="2"/>
              <a:buChar char="q"/>
              <a:tabLst>
                <a:tab pos="168275" algn="l"/>
              </a:tabLst>
              <a:defRPr/>
            </a:pPr>
            <a:r>
              <a:rPr lang="en-US" sz="1800" b="1" kern="100" dirty="0">
                <a:latin typeface="Arial" panose="020B0604020202020204" pitchFamily="34" charset="0"/>
                <a:cs typeface="Arial" panose="020B0604020202020204" pitchFamily="34" charset="0"/>
              </a:rPr>
              <a:t>H&amp;E distinguishes tissue architecture, nuclear detail, and tumor margins.</a:t>
            </a:r>
            <a:endParaRPr lang="en-US" sz="1800" b="1" dirty="0">
              <a:latin typeface="Arial" pitchFamily="34" charset="0"/>
              <a:cs typeface="Arial" pitchFamily="34" charset="0"/>
            </a:endParaRPr>
          </a:p>
        </p:txBody>
      </p:sp>
      <p:pic>
        <p:nvPicPr>
          <p:cNvPr id="17" name="Picture 4" descr="Aperio AT2 DX System – DMI Medical USA">
            <a:extLst>
              <a:ext uri="{FF2B5EF4-FFF2-40B4-BE49-F238E27FC236}">
                <a16:creationId xmlns:a16="http://schemas.microsoft.com/office/drawing/2014/main" id="{5D7DBA6B-ADB0-6487-2132-46891D95BE8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52811" y="15336173"/>
            <a:ext cx="3963768" cy="2429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8" descr="A) One cross section from total mastectomy specimen showing dense... |  Download Scientific Diagram">
            <a:extLst>
              <a:ext uri="{FF2B5EF4-FFF2-40B4-BE49-F238E27FC236}">
                <a16:creationId xmlns:a16="http://schemas.microsoft.com/office/drawing/2014/main" id="{4590D0E4-1F4E-C729-C6E1-AECAD8496D54}"/>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3930" r="7136" b="46617"/>
          <a:stretch/>
        </p:blipFill>
        <p:spPr bwMode="auto">
          <a:xfrm>
            <a:off x="1261331" y="15341716"/>
            <a:ext cx="2894758" cy="2436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6" name="Picture 35" descr="A picture containing worm&#10;&#10;Description automatically generated">
            <a:extLst>
              <a:ext uri="{FF2B5EF4-FFF2-40B4-BE49-F238E27FC236}">
                <a16:creationId xmlns:a16="http://schemas.microsoft.com/office/drawing/2014/main" id="{4CEF8BCC-DA34-1726-4B15-AA7FA2F6FF8D}"/>
              </a:ext>
            </a:extLst>
          </p:cNvPr>
          <p:cNvPicPr>
            <a:picLocks noChangeAspect="1"/>
          </p:cNvPicPr>
          <p:nvPr/>
        </p:nvPicPr>
        <p:blipFill>
          <a:blip r:embed="rId20">
            <a:extLst>
              <a:ext uri="{28A0092B-C50C-407E-A947-70E740481C1C}">
                <a14:useLocalDpi xmlns:a14="http://schemas.microsoft.com/office/drawing/2010/main" val="0"/>
              </a:ext>
            </a:extLst>
          </a:blip>
          <a:srcRect r="15602"/>
          <a:stretch/>
        </p:blipFill>
        <p:spPr>
          <a:xfrm>
            <a:off x="11851891" y="22484134"/>
            <a:ext cx="1783355" cy="1634012"/>
          </a:xfrm>
          <a:prstGeom prst="rect">
            <a:avLst/>
          </a:prstGeom>
          <a:ln>
            <a:noFill/>
          </a:ln>
          <a:effectLst>
            <a:outerShdw blurRad="292100" dist="139700" dir="2700000" algn="tl" rotWithShape="0">
              <a:srgbClr val="333333">
                <a:alpha val="65000"/>
              </a:srgbClr>
            </a:outerShdw>
          </a:effectLst>
        </p:spPr>
      </p:pic>
      <p:pic>
        <p:nvPicPr>
          <p:cNvPr id="37" name="Picture 36" descr="A picture containing vegetable&#10;&#10;Description automatically generated">
            <a:extLst>
              <a:ext uri="{FF2B5EF4-FFF2-40B4-BE49-F238E27FC236}">
                <a16:creationId xmlns:a16="http://schemas.microsoft.com/office/drawing/2014/main" id="{27B69088-0F48-ACBF-FC47-74928FBB2F06}"/>
              </a:ext>
            </a:extLst>
          </p:cNvPr>
          <p:cNvPicPr>
            <a:picLocks noChangeAspect="1"/>
          </p:cNvPicPr>
          <p:nvPr/>
        </p:nvPicPr>
        <p:blipFill>
          <a:blip r:embed="rId21" cstate="print">
            <a:extLst>
              <a:ext uri="{28A0092B-C50C-407E-A947-70E740481C1C}">
                <a14:useLocalDpi xmlns:a14="http://schemas.microsoft.com/office/drawing/2010/main" val="0"/>
              </a:ext>
            </a:extLst>
          </a:blip>
          <a:srcRect t="7047" b="10077"/>
          <a:stretch/>
        </p:blipFill>
        <p:spPr>
          <a:xfrm rot="5400000">
            <a:off x="16154326" y="24397897"/>
            <a:ext cx="1624243" cy="1840321"/>
          </a:xfrm>
          <a:prstGeom prst="rect">
            <a:avLst/>
          </a:prstGeom>
          <a:ln>
            <a:noFill/>
          </a:ln>
          <a:effectLst>
            <a:outerShdw blurRad="292100" dist="139700" dir="2700000" algn="tl" rotWithShape="0">
              <a:srgbClr val="333333">
                <a:alpha val="65000"/>
              </a:srgbClr>
            </a:outerShdw>
          </a:effectLst>
        </p:spPr>
      </p:pic>
      <p:pic>
        <p:nvPicPr>
          <p:cNvPr id="42" name="Picture 41">
            <a:extLst>
              <a:ext uri="{FF2B5EF4-FFF2-40B4-BE49-F238E27FC236}">
                <a16:creationId xmlns:a16="http://schemas.microsoft.com/office/drawing/2014/main" id="{5D3027CC-EF96-2BA4-F425-E6AD0A490D90}"/>
              </a:ext>
            </a:extLst>
          </p:cNvPr>
          <p:cNvPicPr>
            <a:picLocks noChangeAspect="1"/>
          </p:cNvPicPr>
          <p:nvPr/>
        </p:nvPicPr>
        <p:blipFill>
          <a:blip r:embed="rId22"/>
          <a:srcRect r="9413"/>
          <a:stretch/>
        </p:blipFill>
        <p:spPr>
          <a:xfrm>
            <a:off x="13951420" y="24505936"/>
            <a:ext cx="1783355" cy="1624243"/>
          </a:xfrm>
          <a:prstGeom prst="rect">
            <a:avLst/>
          </a:prstGeom>
          <a:ln>
            <a:noFill/>
          </a:ln>
          <a:effectLst>
            <a:outerShdw blurRad="292100" dist="139700" dir="2700000" algn="tl" rotWithShape="0">
              <a:srgbClr val="333333">
                <a:alpha val="65000"/>
              </a:srgbClr>
            </a:outerShdw>
          </a:effectLst>
        </p:spPr>
      </p:pic>
      <p:pic>
        <p:nvPicPr>
          <p:cNvPr id="44" name="Picture 43">
            <a:extLst>
              <a:ext uri="{FF2B5EF4-FFF2-40B4-BE49-F238E27FC236}">
                <a16:creationId xmlns:a16="http://schemas.microsoft.com/office/drawing/2014/main" id="{54EC3E2A-7D02-29C6-36E8-36DFB88C8B94}"/>
              </a:ext>
            </a:extLst>
          </p:cNvPr>
          <p:cNvPicPr>
            <a:picLocks noChangeAspect="1"/>
          </p:cNvPicPr>
          <p:nvPr/>
        </p:nvPicPr>
        <p:blipFill>
          <a:blip r:embed="rId23"/>
          <a:srcRect l="2931" t="11582"/>
          <a:stretch/>
        </p:blipFill>
        <p:spPr>
          <a:xfrm rot="10800000">
            <a:off x="11847643" y="24505936"/>
            <a:ext cx="1792264" cy="1624243"/>
          </a:xfrm>
          <a:prstGeom prst="rect">
            <a:avLst/>
          </a:prstGeom>
          <a:ln>
            <a:noFill/>
          </a:ln>
          <a:effectLst>
            <a:outerShdw blurRad="292100" dist="139700" dir="2700000" algn="tl" rotWithShape="0">
              <a:srgbClr val="333333">
                <a:alpha val="65000"/>
              </a:srgbClr>
            </a:outerShdw>
          </a:effectLst>
        </p:spPr>
      </p:pic>
      <p:pic>
        <p:nvPicPr>
          <p:cNvPr id="49" name="Picture 48">
            <a:extLst>
              <a:ext uri="{FF2B5EF4-FFF2-40B4-BE49-F238E27FC236}">
                <a16:creationId xmlns:a16="http://schemas.microsoft.com/office/drawing/2014/main" id="{1C94BBF7-A74E-4397-1BD1-4E3300D6A66D}"/>
              </a:ext>
            </a:extLst>
          </p:cNvPr>
          <p:cNvPicPr>
            <a:picLocks noChangeAspect="1"/>
          </p:cNvPicPr>
          <p:nvPr/>
        </p:nvPicPr>
        <p:blipFill>
          <a:blip r:embed="rId24"/>
          <a:srcRect r="9963"/>
          <a:stretch/>
        </p:blipFill>
        <p:spPr>
          <a:xfrm rot="5400000">
            <a:off x="9820808" y="24420216"/>
            <a:ext cx="1634961" cy="1795683"/>
          </a:xfrm>
          <a:prstGeom prst="rect">
            <a:avLst/>
          </a:prstGeom>
          <a:ln>
            <a:noFill/>
          </a:ln>
          <a:effectLst>
            <a:outerShdw blurRad="292100" dist="139700" dir="2700000" algn="tl" rotWithShape="0">
              <a:srgbClr val="333333">
                <a:alpha val="65000"/>
              </a:srgbClr>
            </a:outerShdw>
          </a:effectLst>
        </p:spPr>
      </p:pic>
      <p:pic>
        <p:nvPicPr>
          <p:cNvPr id="54" name="Picture 53">
            <a:extLst>
              <a:ext uri="{FF2B5EF4-FFF2-40B4-BE49-F238E27FC236}">
                <a16:creationId xmlns:a16="http://schemas.microsoft.com/office/drawing/2014/main" id="{F4EA701F-0C38-C49F-0B1E-13FA8B96FD53}"/>
              </a:ext>
            </a:extLst>
          </p:cNvPr>
          <p:cNvPicPr>
            <a:picLocks noChangeAspect="1"/>
          </p:cNvPicPr>
          <p:nvPr/>
        </p:nvPicPr>
        <p:blipFill>
          <a:blip r:embed="rId25"/>
          <a:stretch>
            <a:fillRect/>
          </a:stretch>
        </p:blipFill>
        <p:spPr>
          <a:xfrm>
            <a:off x="9730445" y="22484135"/>
            <a:ext cx="1815687" cy="1634011"/>
          </a:xfrm>
          <a:prstGeom prst="rect">
            <a:avLst/>
          </a:prstGeom>
          <a:ln>
            <a:noFill/>
          </a:ln>
          <a:effectLst>
            <a:outerShdw blurRad="292100" dist="139700" dir="2700000" algn="tl" rotWithShape="0">
              <a:srgbClr val="333333">
                <a:alpha val="65000"/>
              </a:srgbClr>
            </a:outerShdw>
          </a:effectLst>
        </p:spPr>
      </p:pic>
      <p:pic>
        <p:nvPicPr>
          <p:cNvPr id="56" name="Picture 55">
            <a:extLst>
              <a:ext uri="{FF2B5EF4-FFF2-40B4-BE49-F238E27FC236}">
                <a16:creationId xmlns:a16="http://schemas.microsoft.com/office/drawing/2014/main" id="{AE938358-0AA5-216D-235C-EB378BFADC73}"/>
              </a:ext>
            </a:extLst>
          </p:cNvPr>
          <p:cNvPicPr>
            <a:picLocks noChangeAspect="1"/>
          </p:cNvPicPr>
          <p:nvPr/>
        </p:nvPicPr>
        <p:blipFill>
          <a:blip r:embed="rId26"/>
          <a:srcRect r="4575" b="598"/>
          <a:stretch/>
        </p:blipFill>
        <p:spPr>
          <a:xfrm>
            <a:off x="13941005" y="22484135"/>
            <a:ext cx="1799522" cy="1634011"/>
          </a:xfrm>
          <a:prstGeom prst="rect">
            <a:avLst/>
          </a:prstGeom>
          <a:ln>
            <a:noFill/>
          </a:ln>
          <a:effectLst>
            <a:outerShdw blurRad="292100" dist="139700" dir="2700000" algn="tl" rotWithShape="0">
              <a:srgbClr val="333333">
                <a:alpha val="65000"/>
              </a:srgbClr>
            </a:outerShdw>
          </a:effectLst>
        </p:spPr>
      </p:pic>
      <p:pic>
        <p:nvPicPr>
          <p:cNvPr id="58" name="Picture 57">
            <a:extLst>
              <a:ext uri="{FF2B5EF4-FFF2-40B4-BE49-F238E27FC236}">
                <a16:creationId xmlns:a16="http://schemas.microsoft.com/office/drawing/2014/main" id="{908FB016-C6A0-9EAB-7532-414D926939AC}"/>
              </a:ext>
            </a:extLst>
          </p:cNvPr>
          <p:cNvPicPr>
            <a:picLocks noChangeAspect="1"/>
          </p:cNvPicPr>
          <p:nvPr/>
        </p:nvPicPr>
        <p:blipFill>
          <a:blip r:embed="rId27"/>
          <a:srcRect l="9223"/>
          <a:stretch/>
        </p:blipFill>
        <p:spPr>
          <a:xfrm>
            <a:off x="16046287" y="22484135"/>
            <a:ext cx="1840321" cy="1634011"/>
          </a:xfrm>
          <a:prstGeom prst="rect">
            <a:avLst/>
          </a:prstGeom>
          <a:ln>
            <a:noFill/>
          </a:ln>
          <a:effectLst>
            <a:outerShdw blurRad="292100" dist="139700" dir="2700000" algn="tl" rotWithShape="0">
              <a:srgbClr val="333333">
                <a:alpha val="65000"/>
              </a:srgbClr>
            </a:outerShdw>
          </a:effectLst>
        </p:spPr>
      </p:pic>
      <p:pic>
        <p:nvPicPr>
          <p:cNvPr id="9" name="Picture 8" descr="A screenshot of a computer&#10;&#10;Description automatically generated">
            <a:extLst>
              <a:ext uri="{FF2B5EF4-FFF2-40B4-BE49-F238E27FC236}">
                <a16:creationId xmlns:a16="http://schemas.microsoft.com/office/drawing/2014/main" id="{B9C29C43-4073-3C9A-FDC6-7619F6DC0F58}"/>
              </a:ext>
            </a:extLst>
          </p:cNvPr>
          <p:cNvPicPr>
            <a:picLocks noChangeAspect="1"/>
          </p:cNvPicPr>
          <p:nvPr/>
        </p:nvPicPr>
        <p:blipFill>
          <a:blip r:embed="rId28"/>
          <a:srcRect r="3344"/>
          <a:stretch/>
        </p:blipFill>
        <p:spPr>
          <a:xfrm>
            <a:off x="31747047" y="13422085"/>
            <a:ext cx="4044846" cy="25230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102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r_v10" id="{D63E5CD0-3449-0C49-A569-2A31C6530714}" vid="{569724CB-EDC8-F54A-A802-35B8A3CA3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9502F766A2E14EA0A5284F6D65D98F" ma:contentTypeVersion="13" ma:contentTypeDescription="Create a new document." ma:contentTypeScope="" ma:versionID="68e6a70e97c5ce901f7c49de283c54ac">
  <xsd:schema xmlns:xsd="http://www.w3.org/2001/XMLSchema" xmlns:xs="http://www.w3.org/2001/XMLSchema" xmlns:p="http://schemas.microsoft.com/office/2006/metadata/properties" xmlns:ns3="d99d90f1-e747-43dc-bdba-5ed6ca75ceb9" xmlns:ns4="128ad9f0-5d25-42e1-b47c-8c9cf7b9ff5f" targetNamespace="http://schemas.microsoft.com/office/2006/metadata/properties" ma:root="true" ma:fieldsID="eec9e8455313da409241abf16ce10e06" ns3:_="" ns4:_="">
    <xsd:import namespace="d99d90f1-e747-43dc-bdba-5ed6ca75ceb9"/>
    <xsd:import namespace="128ad9f0-5d25-42e1-b47c-8c9cf7b9ff5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_activity" minOccurs="0"/>
                <xsd:element ref="ns4:MediaServiceObjectDetectorVersions"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9d90f1-e747-43dc-bdba-5ed6ca75ce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8ad9f0-5d25-42e1-b47c-8c9cf7b9ff5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28ad9f0-5d25-42e1-b47c-8c9cf7b9ff5f" xsi:nil="true"/>
  </documentManagement>
</p:properties>
</file>

<file path=customXml/itemProps1.xml><?xml version="1.0" encoding="utf-8"?>
<ds:datastoreItem xmlns:ds="http://schemas.openxmlformats.org/officeDocument/2006/customXml" ds:itemID="{25E70FBF-0DF7-4231-A650-0CD541B890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9d90f1-e747-43dc-bdba-5ed6ca75ceb9"/>
    <ds:schemaRef ds:uri="128ad9f0-5d25-42e1-b47c-8c9cf7b9ff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512220-16FC-46F4-968D-15EE2DC2BBA7}">
  <ds:schemaRefs>
    <ds:schemaRef ds:uri="http://schemas.microsoft.com/sharepoint/v3/contenttype/forms"/>
  </ds:schemaRefs>
</ds:datastoreItem>
</file>

<file path=customXml/itemProps3.xml><?xml version="1.0" encoding="utf-8"?>
<ds:datastoreItem xmlns:ds="http://schemas.openxmlformats.org/officeDocument/2006/customXml" ds:itemID="{C4F6B864-6894-462A-BF6E-57AD55415791}">
  <ds:schemaRefs>
    <ds:schemaRef ds:uri="http://purl.org/dc/dcmitype/"/>
    <ds:schemaRef ds:uri="http://schemas.microsoft.com/office/2006/metadata/properties"/>
    <ds:schemaRef ds:uri="128ad9f0-5d25-42e1-b47c-8c9cf7b9ff5f"/>
    <ds:schemaRef ds:uri="http://schemas.microsoft.com/office/2006/documentManagement/types"/>
    <ds:schemaRef ds:uri="d99d90f1-e747-43dc-bdba-5ed6ca75ceb9"/>
    <ds:schemaRef ds:uri="http://schemas.microsoft.com/office/infopath/2007/PartnerControls"/>
    <ds:schemaRef ds:uri="http://purl.org/dc/term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61265</TotalTime>
  <Words>1567</Words>
  <Application>Microsoft Office PowerPoint</Application>
  <PresentationFormat>Custom</PresentationFormat>
  <Paragraphs>166</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Calibri Light</vt:lpstr>
      <vt:lpstr>Monotype Corsiva</vt:lpstr>
      <vt:lpstr>Times New Roman</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H. Thiess</dc:creator>
  <cp:lastModifiedBy>Dmitry M Hackel</cp:lastModifiedBy>
  <cp:revision>328</cp:revision>
  <dcterms:created xsi:type="dcterms:W3CDTF">2015-07-15T21:31:39Z</dcterms:created>
  <dcterms:modified xsi:type="dcterms:W3CDTF">2024-12-04T00:09:05Z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0x010100229502F766A2E14EA0A5284F6D65D98F</vt:lpwstr>
  </property>
</Properties>
</file>