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7" r:id="rId5"/>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92" userDrawn="1">
          <p15:clr>
            <a:srgbClr val="A4A3A4"/>
          </p15:clr>
        </p15:guide>
        <p15:guide id="2" pos="288" userDrawn="1">
          <p15:clr>
            <a:srgbClr val="A4A3A4"/>
          </p15:clr>
        </p15:guide>
        <p15:guide id="3" pos="14352" userDrawn="1">
          <p15:clr>
            <a:srgbClr val="A4A3A4"/>
          </p15:clr>
        </p15:guide>
        <p15:guide id="4" pos="22752" userDrawn="1">
          <p15:clr>
            <a:srgbClr val="A4A3A4"/>
          </p15:clr>
        </p15:guide>
        <p15:guide id="5" pos="3048" userDrawn="1">
          <p15:clr>
            <a:srgbClr val="A4A3A4"/>
          </p15:clr>
        </p15:guide>
        <p15:guide id="6" orient="horz" pos="3936" userDrawn="1">
          <p15:clr>
            <a:srgbClr val="A4A3A4"/>
          </p15:clr>
        </p15:guide>
        <p15:guide id="7" orient="horz" pos="1611" userDrawn="1">
          <p15:clr>
            <a:srgbClr val="A4A3A4"/>
          </p15:clr>
        </p15:guide>
        <p15:guide id="8" orient="horz" pos="8640" userDrawn="1">
          <p15:clr>
            <a:srgbClr val="A4A3A4"/>
          </p15:clr>
        </p15:guide>
        <p15:guide id="9" pos="8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9A2B33"/>
    <a:srgbClr val="33338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05" autoAdjust="0"/>
    <p:restoredTop sz="96327" autoAdjust="0"/>
  </p:normalViewPr>
  <p:slideViewPr>
    <p:cSldViewPr snapToGrid="0">
      <p:cViewPr varScale="1">
        <p:scale>
          <a:sx n="16" d="100"/>
          <a:sy n="16" d="100"/>
        </p:scale>
        <p:origin x="1914" y="102"/>
      </p:cViewPr>
      <p:guideLst>
        <p:guide orient="horz" pos="16992"/>
        <p:guide pos="288"/>
        <p:guide pos="14352"/>
        <p:guide pos="22752"/>
        <p:guide pos="3048"/>
        <p:guide orient="horz" pos="3936"/>
        <p:guide orient="horz" pos="1611"/>
        <p:guide orient="horz" pos="8640"/>
        <p:guide pos="868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1800" b="1" dirty="0">
                <a:latin typeface="Arial" panose="020B0604020202020204" pitchFamily="34" charset="0"/>
                <a:cs typeface="Arial" panose="020B0604020202020204" pitchFamily="34" charset="0"/>
              </a:rPr>
              <a:t>Channel Configurations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Channel configuration</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25</c:v>
                </c:pt>
                <c:pt idx="1">
                  <c:v>26</c:v>
                </c:pt>
                <c:pt idx="2">
                  <c:v>27</c:v>
                </c:pt>
                <c:pt idx="3">
                  <c:v>28</c:v>
                </c:pt>
                <c:pt idx="4">
                  <c:v>34</c:v>
                </c:pt>
                <c:pt idx="5">
                  <c:v>35</c:v>
                </c:pt>
              </c:numCache>
            </c:numRef>
          </c:cat>
          <c:val>
            <c:numRef>
              <c:f>Sheet1!$B$2:$B$7</c:f>
              <c:numCache>
                <c:formatCode>General</c:formatCode>
                <c:ptCount val="6"/>
                <c:pt idx="0">
                  <c:v>8913</c:v>
                </c:pt>
                <c:pt idx="1">
                  <c:v>239</c:v>
                </c:pt>
                <c:pt idx="2">
                  <c:v>1106</c:v>
                </c:pt>
                <c:pt idx="3">
                  <c:v>59</c:v>
                </c:pt>
                <c:pt idx="4">
                  <c:v>638</c:v>
                </c:pt>
                <c:pt idx="5">
                  <c:v>870</c:v>
                </c:pt>
              </c:numCache>
            </c:numRef>
          </c:val>
          <c:extLst>
            <c:ext xmlns:c16="http://schemas.microsoft.com/office/drawing/2014/chart" uri="{C3380CC4-5D6E-409C-BE32-E72D297353CC}">
              <c16:uniqueId val="{00000000-B4C4-4A0E-ADE7-780E06B080D0}"/>
            </c:ext>
          </c:extLst>
        </c:ser>
        <c:dLbls>
          <c:dLblPos val="inEnd"/>
          <c:showLegendKey val="0"/>
          <c:showVal val="1"/>
          <c:showCatName val="0"/>
          <c:showSerName val="0"/>
          <c:showPercent val="0"/>
          <c:showBubbleSize val="0"/>
        </c:dLbls>
        <c:gapWidth val="100"/>
        <c:overlap val="-24"/>
        <c:axId val="944475839"/>
        <c:axId val="944476319"/>
      </c:barChart>
      <c:catAx>
        <c:axId val="94447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44476319"/>
        <c:crosses val="autoZero"/>
        <c:auto val="1"/>
        <c:lblAlgn val="ctr"/>
        <c:lblOffset val="100"/>
        <c:noMultiLvlLbl val="0"/>
      </c:catAx>
      <c:valAx>
        <c:axId val="944476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4447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latin typeface="Arial" panose="020B0604020202020204" pitchFamily="34" charset="0"/>
                <a:cs typeface="Arial" panose="020B0604020202020204" pitchFamily="34" charset="0"/>
              </a:rPr>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1-D881-499B-944D-E0FD7926CBCA}"/>
              </c:ext>
            </c:extLst>
          </c:dPt>
          <c:dPt>
            <c:idx val="1"/>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3-D881-499B-944D-E0FD7926CBCA}"/>
              </c:ext>
            </c:extLst>
          </c:dPt>
          <c:dPt>
            <c:idx val="2"/>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5-D881-499B-944D-E0FD7926CB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Male</c:v>
                </c:pt>
                <c:pt idx="1">
                  <c:v>Female</c:v>
                </c:pt>
                <c:pt idx="2">
                  <c:v>X</c:v>
                </c:pt>
              </c:strCache>
            </c:strRef>
          </c:cat>
          <c:val>
            <c:numRef>
              <c:f>Sheet1!$B$2:$B$5</c:f>
              <c:numCache>
                <c:formatCode>General</c:formatCode>
                <c:ptCount val="3"/>
                <c:pt idx="0">
                  <c:v>1181</c:v>
                </c:pt>
                <c:pt idx="1">
                  <c:v>2079</c:v>
                </c:pt>
                <c:pt idx="2">
                  <c:v>8565</c:v>
                </c:pt>
              </c:numCache>
            </c:numRef>
          </c:val>
          <c:extLst>
            <c:ext xmlns:c16="http://schemas.microsoft.com/office/drawing/2014/chart" uri="{C3380CC4-5D6E-409C-BE32-E72D297353CC}">
              <c16:uniqueId val="{00000008-D881-499B-944D-E0FD7926CBC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538152721930262"/>
          <c:y val="0.13110486189226347"/>
          <c:w val="0.85763047205431264"/>
          <c:h val="0.70462518567698951"/>
        </c:manualLayout>
      </c:layout>
      <c:barChart>
        <c:barDir val="col"/>
        <c:grouping val="clustered"/>
        <c:varyColors val="0"/>
        <c:ser>
          <c:idx val="0"/>
          <c:order val="0"/>
          <c:tx>
            <c:strRef>
              <c:f>Sheet1!$B$1</c:f>
              <c:strCache>
                <c:ptCount val="1"/>
                <c:pt idx="0">
                  <c:v>Age</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elete val="1"/>
          </c:dLbls>
          <c:cat>
            <c:strRef>
              <c:f>Sheet1!$A$2:$A$8</c:f>
              <c:strCache>
                <c:ptCount val="7"/>
                <c:pt idx="0">
                  <c:v>1 --  10</c:v>
                </c:pt>
                <c:pt idx="1">
                  <c:v>11 -- 20</c:v>
                </c:pt>
                <c:pt idx="2">
                  <c:v>21 -- 30</c:v>
                </c:pt>
                <c:pt idx="3">
                  <c:v>31 -- 40</c:v>
                </c:pt>
                <c:pt idx="4">
                  <c:v>41 -- 50</c:v>
                </c:pt>
                <c:pt idx="5">
                  <c:v>51 -- 100</c:v>
                </c:pt>
                <c:pt idx="6">
                  <c:v>None</c:v>
                </c:pt>
              </c:strCache>
            </c:strRef>
          </c:cat>
          <c:val>
            <c:numRef>
              <c:f>Sheet1!$B$2:$B$8</c:f>
              <c:numCache>
                <c:formatCode>General</c:formatCode>
                <c:ptCount val="7"/>
                <c:pt idx="0">
                  <c:v>2891</c:v>
                </c:pt>
                <c:pt idx="1">
                  <c:v>1914</c:v>
                </c:pt>
                <c:pt idx="2">
                  <c:v>262</c:v>
                </c:pt>
                <c:pt idx="3">
                  <c:v>403</c:v>
                </c:pt>
                <c:pt idx="4">
                  <c:v>168</c:v>
                </c:pt>
                <c:pt idx="5">
                  <c:v>307</c:v>
                </c:pt>
                <c:pt idx="6">
                  <c:v>5880</c:v>
                </c:pt>
              </c:numCache>
            </c:numRef>
          </c:val>
          <c:extLst>
            <c:ext xmlns:c16="http://schemas.microsoft.com/office/drawing/2014/chart" uri="{C3380CC4-5D6E-409C-BE32-E72D297353CC}">
              <c16:uniqueId val="{00000000-964B-42A6-A31D-2F06690166E6}"/>
            </c:ext>
          </c:extLst>
        </c:ser>
        <c:dLbls>
          <c:dLblPos val="inEnd"/>
          <c:showLegendKey val="0"/>
          <c:showVal val="1"/>
          <c:showCatName val="0"/>
          <c:showSerName val="0"/>
          <c:showPercent val="0"/>
          <c:showBubbleSize val="0"/>
        </c:dLbls>
        <c:gapWidth val="100"/>
        <c:axId val="773521792"/>
        <c:axId val="773522272"/>
      </c:barChart>
      <c:catAx>
        <c:axId val="7735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773522272"/>
        <c:crosses val="autoZero"/>
        <c:auto val="1"/>
        <c:lblAlgn val="ctr"/>
        <c:lblOffset val="100"/>
        <c:noMultiLvlLbl val="0"/>
      </c:catAx>
      <c:valAx>
        <c:axId val="77352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773521792"/>
        <c:crosses val="autoZero"/>
        <c:crossBetween val="between"/>
      </c:valAx>
      <c:spPr>
        <a:noFill/>
        <a:ln>
          <a:noFill/>
        </a:ln>
        <a:effectLst/>
      </c:spPr>
    </c:plotArea>
    <c:legend>
      <c:legendPos val="b"/>
      <c:layout>
        <c:manualLayout>
          <c:xMode val="edge"/>
          <c:yMode val="edge"/>
          <c:x val="0.40346751685390853"/>
          <c:y val="4.1809773778277715E-2"/>
          <c:w val="0.21423992449107282"/>
          <c:h val="8.12060992375952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Seizure Types – TUSZ</a:t>
            </a:r>
          </a:p>
        </c:rich>
      </c:tx>
      <c:layout>
        <c:manualLayout>
          <c:xMode val="edge"/>
          <c:yMode val="edge"/>
          <c:x val="0.16036939221789656"/>
          <c:y val="3.987079490435194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labels</c:v>
                </c:pt>
              </c:strCache>
            </c:strRef>
          </c:tx>
          <c:dPt>
            <c:idx val="0"/>
            <c:bubble3D val="0"/>
            <c:spPr>
              <a:solidFill>
                <a:schemeClr val="accent2">
                  <a:shade val="47000"/>
                </a:schemeClr>
              </a:solidFill>
              <a:ln w="19050">
                <a:solidFill>
                  <a:schemeClr val="lt1"/>
                </a:solidFill>
              </a:ln>
              <a:effectLst/>
            </c:spPr>
            <c:extLst>
              <c:ext xmlns:c16="http://schemas.microsoft.com/office/drawing/2014/chart" uri="{C3380CC4-5D6E-409C-BE32-E72D297353CC}">
                <c16:uniqueId val="{00000001-44D4-0C4C-90DB-A495C4755A3C}"/>
              </c:ext>
            </c:extLst>
          </c:dPt>
          <c:dPt>
            <c:idx val="1"/>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3-44D4-0C4C-90DB-A495C4755A3C}"/>
              </c:ext>
            </c:extLst>
          </c:dPt>
          <c:dPt>
            <c:idx val="2"/>
            <c:bubble3D val="0"/>
            <c:spPr>
              <a:solidFill>
                <a:schemeClr val="accent2">
                  <a:shade val="82000"/>
                </a:schemeClr>
              </a:solidFill>
              <a:ln w="19050">
                <a:solidFill>
                  <a:schemeClr val="lt1"/>
                </a:solidFill>
              </a:ln>
              <a:effectLst/>
            </c:spPr>
            <c:extLst>
              <c:ext xmlns:c16="http://schemas.microsoft.com/office/drawing/2014/chart" uri="{C3380CC4-5D6E-409C-BE32-E72D297353CC}">
                <c16:uniqueId val="{00000005-44D4-0C4C-90DB-A495C4755A3C}"/>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379A-C141-93DA-DF4E1A675536}"/>
              </c:ext>
            </c:extLst>
          </c:dPt>
          <c:dPt>
            <c:idx val="4"/>
            <c:bubble3D val="0"/>
            <c:spPr>
              <a:solidFill>
                <a:schemeClr val="accent2">
                  <a:tint val="83000"/>
                </a:schemeClr>
              </a:solidFill>
              <a:ln w="19050">
                <a:solidFill>
                  <a:schemeClr val="lt1"/>
                </a:solidFill>
              </a:ln>
              <a:effectLst/>
            </c:spPr>
            <c:extLst>
              <c:ext xmlns:c16="http://schemas.microsoft.com/office/drawing/2014/chart" uri="{C3380CC4-5D6E-409C-BE32-E72D297353CC}">
                <c16:uniqueId val="{00000009-379A-C141-93DA-DF4E1A675536}"/>
              </c:ext>
            </c:extLst>
          </c:dPt>
          <c:dPt>
            <c:idx val="5"/>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B-379A-C141-93DA-DF4E1A675536}"/>
              </c:ext>
            </c:extLst>
          </c:dPt>
          <c:dPt>
            <c:idx val="6"/>
            <c:bubble3D val="0"/>
            <c:spPr>
              <a:solidFill>
                <a:schemeClr val="accent2">
                  <a:tint val="48000"/>
                </a:schemeClr>
              </a:solidFill>
              <a:ln w="19050">
                <a:solidFill>
                  <a:schemeClr val="lt1"/>
                </a:solidFill>
              </a:ln>
              <a:effectLst/>
            </c:spPr>
            <c:extLst>
              <c:ext xmlns:c16="http://schemas.microsoft.com/office/drawing/2014/chart" uri="{C3380CC4-5D6E-409C-BE32-E72D297353CC}">
                <c16:uniqueId val="{0000000D-379A-C141-93DA-DF4E1A6755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7"/>
                <c:pt idx="0">
                  <c:v>gnsz</c:v>
                </c:pt>
                <c:pt idx="1">
                  <c:v>fnsz</c:v>
                </c:pt>
                <c:pt idx="2">
                  <c:v>absz</c:v>
                </c:pt>
                <c:pt idx="3">
                  <c:v>spsz</c:v>
                </c:pt>
                <c:pt idx="4">
                  <c:v>cpsz</c:v>
                </c:pt>
                <c:pt idx="5">
                  <c:v>tnsz</c:v>
                </c:pt>
                <c:pt idx="6">
                  <c:v>tcsz</c:v>
                </c:pt>
              </c:strCache>
            </c:strRef>
          </c:cat>
          <c:val>
            <c:numRef>
              <c:f>Sheet1!$B$2:$B$9</c:f>
              <c:numCache>
                <c:formatCode>General</c:formatCode>
                <c:ptCount val="7"/>
                <c:pt idx="0">
                  <c:v>439</c:v>
                </c:pt>
                <c:pt idx="1">
                  <c:v>805</c:v>
                </c:pt>
                <c:pt idx="2">
                  <c:v>18</c:v>
                </c:pt>
                <c:pt idx="3">
                  <c:v>5</c:v>
                </c:pt>
                <c:pt idx="4">
                  <c:v>168</c:v>
                </c:pt>
                <c:pt idx="5">
                  <c:v>11</c:v>
                </c:pt>
                <c:pt idx="6">
                  <c:v>22</c:v>
                </c:pt>
              </c:numCache>
            </c:numRef>
          </c:val>
          <c:extLst>
            <c:ext xmlns:c15="http://schemas.microsoft.com/office/drawing/2012/chart" uri="{02D57815-91ED-43cb-92C2-25804820EDAC}">
              <c15:categoryFilterExceptions>
                <c15:categoryFilterException>
                  <c15:sqref>Sheet1!$B$9</c15:sqref>
                  <c15:bubble3D val="0"/>
                </c15:categoryFilterException>
              </c15:categoryFilterExceptions>
            </c:ext>
            <c:ext xmlns:c16="http://schemas.microsoft.com/office/drawing/2014/chart" uri="{C3380CC4-5D6E-409C-BE32-E72D297353CC}">
              <c16:uniqueId val="{00000000-CE64-4F8F-AE5C-4D854C7BB75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1.3733278708964892E-3"/>
          <c:y val="0.80355433671914556"/>
          <c:w val="0.98594253753940975"/>
          <c:h val="0.170499611319969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Seizure Types – NMAE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labels</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2225-BD43-AEF8-4884364DEC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25-BD43-AEF8-4884364DEC1A}"/>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2225-BD43-AEF8-4884364DEC1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gnsz</c:v>
                </c:pt>
                <c:pt idx="1">
                  <c:v>fnsz</c:v>
                </c:pt>
                <c:pt idx="2">
                  <c:v>absz</c:v>
                </c:pt>
              </c:strCache>
            </c:strRef>
          </c:cat>
          <c:val>
            <c:numRef>
              <c:f>Sheet1!$B$2:$B$5</c:f>
              <c:numCache>
                <c:formatCode>General</c:formatCode>
                <c:ptCount val="3"/>
                <c:pt idx="0">
                  <c:v>200</c:v>
                </c:pt>
                <c:pt idx="1">
                  <c:v>52</c:v>
                </c:pt>
                <c:pt idx="2">
                  <c:v>434</c:v>
                </c:pt>
              </c:numCache>
            </c:numRef>
          </c:val>
          <c:extLst>
            <c:ext xmlns:c16="http://schemas.microsoft.com/office/drawing/2014/chart" uri="{C3380CC4-5D6E-409C-BE32-E72D297353CC}">
              <c16:uniqueId val="{00000006-2225-BD43-AEF8-4884364DEC1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254332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12/6/2024</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2.xml"/><Relationship Id="rId1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chart" Target="../charts/chart1.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hyperlink" Target="https://natus.com/neuro/trex-hd-monitoring-ambulatory-eeg/" TargetMode="External"/><Relationship Id="rId10" Type="http://schemas.openxmlformats.org/officeDocument/2006/relationships/image" Target="../media/image8.png"/><Relationship Id="rId19"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5" y="496336"/>
            <a:ext cx="35582065" cy="1916697"/>
          </a:xfrm>
          <a:prstGeom prst="rect">
            <a:avLst/>
          </a:prstGeom>
          <a:solidFill>
            <a:schemeClr val="bg1"/>
          </a:solidFill>
          <a:ln w="12700">
            <a:noFill/>
            <a:miter lim="800000"/>
            <a:headEnd/>
            <a:tailEnd/>
          </a:ln>
          <a:effectLst/>
        </p:spPr>
        <p:txBody>
          <a:bodyPr lIns="0" tIns="0" rIns="0" bIns="0"/>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Annotation of Ambulatory EEGs</a:t>
            </a:r>
          </a:p>
          <a:p>
            <a:pPr defTabSz="237744">
              <a:spcAft>
                <a:spcPts val="0"/>
              </a:spcAft>
              <a:tabLst>
                <a:tab pos="12668250" algn="ctr"/>
                <a:tab pos="23939500" algn="ctr"/>
              </a:tabLst>
            </a:pPr>
            <a:r>
              <a:rPr lang="en-US" sz="3200" dirty="0">
                <a:solidFill>
                  <a:schemeClr val="tx1"/>
                </a:solidFill>
              </a:rPr>
              <a:t>	 A. Melles, M. Paderewski, R. Oymann, V. Shah, I. Obeid, and J. Picone	J. Salazar</a:t>
            </a:r>
          </a:p>
          <a:p>
            <a:pPr defTabSz="237744">
              <a:spcAft>
                <a:spcPts val="0"/>
              </a:spcAft>
              <a:tabLst>
                <a:tab pos="12668250" algn="ctr"/>
                <a:tab pos="23939500" algn="ctr"/>
              </a:tabLst>
            </a:pPr>
            <a:r>
              <a:rPr lang="en-US" sz="3200" dirty="0">
                <a:solidFill>
                  <a:schemeClr val="tx1"/>
                </a:solidFill>
              </a:rPr>
              <a:t>	The Neural Engineering Data Consortium, Temple University	Natus Medical Incorporated</a:t>
            </a:r>
          </a:p>
          <a:p>
            <a:pPr marR="0" defTabSz="237744">
              <a:spcBef>
                <a:spcPts val="0"/>
              </a:spcBef>
              <a:spcAft>
                <a:spcPts val="0"/>
              </a:spcAft>
              <a:tabLst>
                <a:tab pos="11461750" algn="ctr"/>
                <a:tab pos="23082250" algn="ctr"/>
              </a:tabLst>
            </a:pPr>
            <a:r>
              <a:rPr lang="en-US" sz="3200" dirty="0">
                <a:solidFill>
                  <a:schemeClr val="tx1"/>
                </a:solidFill>
              </a:rPr>
              <a:t>	</a:t>
            </a:r>
            <a:endParaRPr lang="en-US" sz="4400" dirty="0"/>
          </a:p>
          <a:p>
            <a:pPr marL="0" marR="0" algn="ctr">
              <a:spcBef>
                <a:spcPts val="0"/>
              </a:spcBef>
              <a:spcAft>
                <a:spcPts val="0"/>
              </a:spcAft>
            </a:pPr>
            <a:endParaRPr lang="en-US" sz="4400" dirty="0"/>
          </a:p>
        </p:txBody>
      </p:sp>
      <p:sp>
        <p:nvSpPr>
          <p:cNvPr id="38" name="Text Box 7"/>
          <p:cNvSpPr txBox="1">
            <a:spLocks noChangeArrowheads="1"/>
          </p:cNvSpPr>
          <p:nvPr/>
        </p:nvSpPr>
        <p:spPr bwMode="auto">
          <a:xfrm>
            <a:off x="490795" y="2557461"/>
            <a:ext cx="8686797" cy="854233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itchFamily="34" charset="0"/>
                <a:cs typeface="Arial" pitchFamily="34" charset="0"/>
              </a:rPr>
              <a:t>The Neural Engineering Data Consortium (NEDC) began annotating large amounts of EEG data in 2012.</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itchFamily="34" charset="0"/>
                <a:cs typeface="Arial" pitchFamily="34" charset="0"/>
              </a:rPr>
              <a:t>TUEG v2.0.1, consists of 26,846 sessions from 14,987 patients, and has over 10,000 subscribers.</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itchFamily="34" charset="0"/>
                <a:cs typeface="Arial" pitchFamily="34" charset="0"/>
              </a:rPr>
              <a:t>TUEG, however, are pruned recordings in which gaps have been discarded, preventing the development of technology requiring continuous recordings.</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itchFamily="34" charset="0"/>
                <a:cs typeface="Arial" pitchFamily="34" charset="0"/>
              </a:rPr>
              <a:t>Natus Medical Inc. has collected continuous ambulatory EEG data – over 1,400 studies consisting of 72-hour recordings. We refer to this as the Natus Medical Ambulatory EEG (NMAE) Corpus.</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itchFamily="34" charset="0"/>
                <a:cs typeface="Arial" pitchFamily="34" charset="0"/>
              </a:rPr>
              <a:t>We are annotating NMAE according ACNS 2021 guidelines that emphasize new events such as  rhythmic and periodic patterns (RPPs) and brief potentially ictal rhythmic discharges (BIRDs).</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itchFamily="34" charset="0"/>
                <a:cs typeface="Arial" pitchFamily="34" charset="0"/>
              </a:rPr>
              <a:t>The Natus Medical Ambulatory EEG (NMAE) Corpus will support the development of a new generation of seizure prediction technology and accurate assessment of false alarm rates for existing systems.</a:t>
            </a:r>
          </a:p>
        </p:txBody>
      </p:sp>
      <p:sp>
        <p:nvSpPr>
          <p:cNvPr id="40" name="TextBox 39"/>
          <p:cNvSpPr txBox="1">
            <a:spLocks/>
          </p:cNvSpPr>
          <p:nvPr/>
        </p:nvSpPr>
        <p:spPr>
          <a:xfrm>
            <a:off x="490796" y="11379201"/>
            <a:ext cx="8686797" cy="1559559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Continuous Ambulatory EEGs</a:t>
            </a:r>
          </a:p>
          <a:p>
            <a:pPr marL="231775" indent="-231775" defTabSz="695291">
              <a:buFont typeface="Arial" panose="020B0604020202020204" pitchFamily="34" charset="0"/>
              <a:buChar char="•"/>
              <a:tabLst>
                <a:tab pos="168275" algn="l"/>
              </a:tabLst>
              <a:defRPr/>
            </a:pPr>
            <a:r>
              <a:rPr lang="en-US" sz="2400" kern="100" dirty="0">
                <a:solidFill>
                  <a:schemeClr val="tx1"/>
                </a:solidFill>
              </a:rPr>
              <a:t>Ambulatory EEG data is</a:t>
            </a:r>
            <a:br>
              <a:rPr lang="en-US" sz="2400" kern="100" dirty="0">
                <a:solidFill>
                  <a:schemeClr val="tx1"/>
                </a:solidFill>
              </a:rPr>
            </a:br>
            <a:r>
              <a:rPr lang="en-US" sz="2400" kern="100" dirty="0">
                <a:solidFill>
                  <a:schemeClr val="tx1"/>
                </a:solidFill>
              </a:rPr>
              <a:t>collected using portable </a:t>
            </a:r>
            <a:br>
              <a:rPr lang="en-US" sz="2400" kern="100" dirty="0">
                <a:solidFill>
                  <a:schemeClr val="tx1"/>
                </a:solidFill>
              </a:rPr>
            </a:br>
            <a:r>
              <a:rPr lang="en-US" sz="2400" kern="100" dirty="0">
                <a:solidFill>
                  <a:schemeClr val="tx1"/>
                </a:solidFill>
              </a:rPr>
              <a:t>equipment while patients </a:t>
            </a:r>
            <a:br>
              <a:rPr lang="en-US" sz="2400" kern="100" dirty="0">
                <a:solidFill>
                  <a:schemeClr val="tx1"/>
                </a:solidFill>
              </a:rPr>
            </a:br>
            <a:r>
              <a:rPr lang="en-US" sz="2400" kern="100" dirty="0">
                <a:solidFill>
                  <a:schemeClr val="tx1"/>
                </a:solidFill>
              </a:rPr>
              <a:t>go about their daily</a:t>
            </a:r>
            <a:br>
              <a:rPr lang="en-US" sz="2400" kern="100" dirty="0">
                <a:solidFill>
                  <a:schemeClr val="tx1"/>
                </a:solidFill>
              </a:rPr>
            </a:br>
            <a:r>
              <a:rPr lang="en-US" sz="2400" kern="100" dirty="0">
                <a:solidFill>
                  <a:schemeClr val="tx1"/>
                </a:solidFill>
              </a:rPr>
              <a:t>activities.</a:t>
            </a:r>
          </a:p>
          <a:p>
            <a:pPr marL="231775" indent="-231775" defTabSz="695291">
              <a:buFont typeface="Arial" panose="020B0604020202020204" pitchFamily="34" charset="0"/>
              <a:buChar char="•"/>
              <a:tabLst>
                <a:tab pos="168275" algn="l"/>
              </a:tabLst>
              <a:defRPr/>
            </a:pPr>
            <a:r>
              <a:rPr lang="en-US" sz="2400" kern="100" dirty="0">
                <a:solidFill>
                  <a:schemeClr val="tx1"/>
                </a:solidFill>
              </a:rPr>
              <a:t>Stationary EEG data is </a:t>
            </a:r>
            <a:br>
              <a:rPr lang="en-US" sz="2400" kern="100" dirty="0">
                <a:solidFill>
                  <a:schemeClr val="tx1"/>
                </a:solidFill>
              </a:rPr>
            </a:br>
            <a:r>
              <a:rPr lang="en-US" sz="2400" kern="100" dirty="0">
                <a:solidFill>
                  <a:schemeClr val="tx1"/>
                </a:solidFill>
              </a:rPr>
              <a:t>collected in a clinical </a:t>
            </a:r>
            <a:br>
              <a:rPr lang="en-US" sz="2400" kern="100" dirty="0">
                <a:solidFill>
                  <a:schemeClr val="tx1"/>
                </a:solidFill>
              </a:rPr>
            </a:br>
            <a:r>
              <a:rPr lang="en-US" sz="2400" kern="100" dirty="0">
                <a:solidFill>
                  <a:schemeClr val="tx1"/>
                </a:solidFill>
              </a:rPr>
              <a:t>setting under controlled conditions.</a:t>
            </a:r>
          </a:p>
          <a:p>
            <a:pPr marL="231775" indent="-231775" algn="just" defTabSz="695291">
              <a:spcAft>
                <a:spcPts val="27200"/>
              </a:spcAft>
              <a:buFont typeface="Arial" panose="020B0604020202020204" pitchFamily="34" charset="0"/>
              <a:buChar char="•"/>
              <a:tabLst>
                <a:tab pos="168275" algn="l"/>
              </a:tabLst>
              <a:defRPr/>
            </a:pPr>
            <a:r>
              <a:rPr lang="en-US" sz="2400" kern="100" dirty="0">
                <a:solidFill>
                  <a:schemeClr val="tx1"/>
                </a:solidFill>
              </a:rPr>
              <a:t>The absence of an EKG channel makes it hard to distinguish between EKG artifacts (often found on A1 and A2 channels) and brain activity.</a:t>
            </a:r>
          </a:p>
          <a:p>
            <a:pPr marL="231775" indent="-231775" algn="just" defTabSz="695291">
              <a:buFont typeface="Arial" panose="020B0604020202020204" pitchFamily="34" charset="0"/>
              <a:buChar char="•"/>
              <a:tabLst>
                <a:tab pos="168275" algn="l"/>
              </a:tabLst>
              <a:defRPr/>
            </a:pPr>
            <a:r>
              <a:rPr lang="en-US" sz="2400" kern="100" dirty="0">
                <a:solidFill>
                  <a:schemeClr val="tx1"/>
                </a:solidFill>
              </a:rPr>
              <a:t>The lack of clinical reports complicates identifying the type of seizure.</a:t>
            </a:r>
          </a:p>
          <a:p>
            <a:pPr marL="231775" indent="-231775" algn="just" defTabSz="695291">
              <a:spcAft>
                <a:spcPts val="27200"/>
              </a:spcAft>
              <a:buFont typeface="Arial" panose="020B0604020202020204" pitchFamily="34" charset="0"/>
              <a:buChar char="•"/>
              <a:tabLst>
                <a:tab pos="168275" algn="l"/>
              </a:tabLst>
              <a:defRPr/>
            </a:pPr>
            <a:r>
              <a:rPr lang="en-US" sz="2400" kern="100" dirty="0">
                <a:solidFill>
                  <a:schemeClr val="tx1"/>
                </a:solidFill>
              </a:rPr>
              <a:t>This also allows researchers to capture seizures and related events, such as absence seizures and BIRDs that are hard to spot in stationary settings. </a:t>
            </a:r>
          </a:p>
          <a:p>
            <a:pPr marL="231775" indent="-231775" algn="just" defTabSz="695291">
              <a:spcAft>
                <a:spcPts val="21200"/>
              </a:spcAft>
              <a:buFont typeface="Arial" panose="020B0604020202020204" pitchFamily="34" charset="0"/>
              <a:buChar char="•"/>
              <a:tabLst>
                <a:tab pos="168275" algn="l"/>
              </a:tabLst>
              <a:defRPr/>
            </a:pPr>
            <a:endParaRPr lang="en-US" sz="2400" kern="100" dirty="0">
              <a:solidFill>
                <a:schemeClr val="tx1"/>
              </a:solidFill>
            </a:endParaRPr>
          </a:p>
          <a:p>
            <a:pPr marL="231775" indent="-231775" algn="just" defTabSz="695291">
              <a:spcAft>
                <a:spcPts val="21200"/>
              </a:spcAft>
              <a:buFont typeface="Arial" panose="020B0604020202020204" pitchFamily="34" charset="0"/>
              <a:buChar char="•"/>
              <a:tabLst>
                <a:tab pos="168275" algn="l"/>
              </a:tabLst>
              <a:defRPr/>
            </a:pPr>
            <a:endParaRPr lang="en-US" sz="2400" kern="100" dirty="0">
              <a:solidFill>
                <a:schemeClr val="tx1"/>
              </a:solidFill>
            </a:endParaRPr>
          </a:p>
        </p:txBody>
      </p:sp>
      <p:sp>
        <p:nvSpPr>
          <p:cNvPr id="51" name="Text Box 7"/>
          <p:cNvSpPr txBox="1">
            <a:spLocks noChangeArrowheads="1"/>
          </p:cNvSpPr>
          <p:nvPr/>
        </p:nvSpPr>
        <p:spPr bwMode="auto">
          <a:xfrm>
            <a:off x="9449189" y="2557464"/>
            <a:ext cx="8686800" cy="2441733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The NMAE Corpus</a:t>
            </a:r>
            <a:endParaRPr lang="en-US" sz="2400" b="1" kern="100" dirty="0">
              <a:highlight>
                <a:srgbClr val="FFFF00"/>
              </a:highlight>
              <a:latin typeface="Arial" panose="020B0604020202020204" pitchFamily="34" charset="0"/>
              <a:cs typeface="Arial" panose="020B0604020202020204" pitchFamily="34" charset="0"/>
            </a:endParaRP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1,400 studies containing 72 hours of data per subject.</a:t>
            </a:r>
          </a:p>
          <a:p>
            <a:pPr marL="231775" indent="-231775" algn="just" defTabSz="695291">
              <a:spcAft>
                <a:spcPts val="260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15,529 uniformly annotated seizure onset annotations marked as “</a:t>
            </a:r>
            <a:r>
              <a:rPr lang="en-US" sz="2400" b="1" kern="100" dirty="0" err="1">
                <a:latin typeface="Arial" panose="020B0604020202020204" pitchFamily="34" charset="0"/>
                <a:cs typeface="Arial" panose="020B0604020202020204" pitchFamily="34" charset="0"/>
              </a:rPr>
              <a:t>sz</a:t>
            </a:r>
            <a:r>
              <a:rPr lang="en-US" sz="2400" b="1" kern="100" dirty="0">
                <a:latin typeface="Arial" panose="020B0604020202020204" pitchFamily="34" charset="0"/>
                <a:cs typeface="Arial" panose="020B0604020202020204" pitchFamily="34" charset="0"/>
              </a:rPr>
              <a:t> onset.”</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 data follows our standard Temporal Central Parasagittal layout in a 10-20 system (01_tcp_ar bipolar montage).</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There are two different sample frequencies – 200 Hz (86%) and 250 Hz (14%).</a:t>
            </a:r>
          </a:p>
          <a:p>
            <a:pPr marL="231775" indent="-231775" algn="just" defTabSz="695291">
              <a:spcAft>
                <a:spcPts val="6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There are 35 unique channel labels with 6 electrode configurations:</a:t>
            </a:r>
          </a:p>
          <a:p>
            <a:pPr marL="508000" indent="-279400" algn="just" defTabSz="695291">
              <a:spcAft>
                <a:spcPts val="10600"/>
              </a:spcAft>
              <a:buSzPct val="75000"/>
              <a:buFont typeface="Wingdings" pitchFamily="2" charset="2"/>
              <a:buChar char="q"/>
              <a:tabLst>
                <a:tab pos="508000" algn="l"/>
              </a:tabLst>
              <a:defRPr/>
            </a:pPr>
            <a:r>
              <a:rPr lang="en-US" sz="1800" b="1" kern="100" dirty="0">
                <a:latin typeface="Arial" panose="020B0604020202020204" pitchFamily="34" charset="0"/>
                <a:cs typeface="Arial" panose="020B0604020202020204" pitchFamily="34" charset="0"/>
              </a:rPr>
              <a:t>Base labels that are consistent across all configurations:</a:t>
            </a:r>
          </a:p>
          <a:p>
            <a:pPr marL="508000" indent="-279400" algn="just" defTabSz="695291">
              <a:spcAft>
                <a:spcPts val="27800"/>
              </a:spcAft>
              <a:buSzPct val="75000"/>
              <a:buFont typeface="Wingdings" pitchFamily="2" charset="2"/>
              <a:buChar char="q"/>
              <a:tabLst>
                <a:tab pos="508000" algn="l"/>
              </a:tabLst>
              <a:defRPr/>
            </a:pPr>
            <a:r>
              <a:rPr lang="en-US" sz="1800" b="1" kern="100" dirty="0">
                <a:latin typeface="Arial" panose="020B0604020202020204" pitchFamily="34" charset="0"/>
                <a:cs typeface="Arial" panose="020B0604020202020204" pitchFamily="34" charset="0"/>
              </a:rPr>
              <a:t>Some unique channel configurations:</a:t>
            </a:r>
            <a:endParaRPr lang="en-US" sz="2400" b="1" kern="100" dirty="0">
              <a:latin typeface="Arial" panose="020B0604020202020204" pitchFamily="34" charset="0"/>
              <a:cs typeface="Arial" panose="020B0604020202020204" pitchFamily="34" charset="0"/>
            </a:endParaRP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These seizure annotations were used to down-select studies of interest for collaborative scoring.</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 initial set of studies selected for annotation were selected as studies with the highest identified seizure counts – we refer to this as high-yield data.</a:t>
            </a:r>
          </a:p>
          <a:p>
            <a:pPr marL="231775" indent="-231775" algn="just" defTabSz="695291">
              <a:spcAft>
                <a:spcPts val="6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We have annotated 3,503 files (30 studies):</a:t>
            </a:r>
          </a:p>
          <a:p>
            <a:pPr marL="579438" indent="-350838" algn="just" defTabSz="695291">
              <a:spcAft>
                <a:spcPts val="1200"/>
              </a:spcAft>
              <a:buSzPct val="75000"/>
              <a:buFont typeface="Wingdings" pitchFamily="2" charset="2"/>
              <a:buChar char="q"/>
              <a:tabLst>
                <a:tab pos="508000" algn="l"/>
              </a:tabLst>
              <a:defRPr/>
            </a:pPr>
            <a:r>
              <a:rPr lang="en-US" sz="2400" b="1" kern="100" dirty="0">
                <a:latin typeface="Arial" panose="020B0604020202020204" pitchFamily="34" charset="0"/>
                <a:cs typeface="Arial" panose="020B0604020202020204" pitchFamily="34" charset="0"/>
              </a:rPr>
              <a:t>2,828 contained only background</a:t>
            </a:r>
          </a:p>
          <a:p>
            <a:pPr marL="579438" indent="-350838" defTabSz="695291">
              <a:spcAft>
                <a:spcPts val="25600"/>
              </a:spcAft>
              <a:buSzPct val="75000"/>
              <a:buFont typeface="Wingdings" pitchFamily="2" charset="2"/>
              <a:buChar char="q"/>
              <a:tabLst>
                <a:tab pos="508000" algn="l"/>
              </a:tabLst>
              <a:defRPr/>
            </a:pPr>
            <a:r>
              <a:rPr lang="en-US" sz="2400" b="1" kern="100" dirty="0">
                <a:latin typeface="Arial" panose="020B0604020202020204" pitchFamily="34" charset="0"/>
                <a:cs typeface="Arial" panose="020B0604020202020204" pitchFamily="34" charset="0"/>
              </a:rPr>
              <a:t>675 contained seizures:</a:t>
            </a:r>
            <a:br>
              <a:rPr lang="en-US" sz="2400" b="1" kern="100" dirty="0">
                <a:latin typeface="Arial" panose="020B0604020202020204" pitchFamily="34" charset="0"/>
                <a:cs typeface="Arial" panose="020B0604020202020204" pitchFamily="34" charset="0"/>
              </a:rPr>
            </a:br>
            <a:r>
              <a:rPr lang="en-US" sz="2400" b="1" kern="100" dirty="0">
                <a:latin typeface="Arial" panose="020B0604020202020204" pitchFamily="34" charset="0"/>
                <a:cs typeface="Arial" panose="020B0604020202020204" pitchFamily="34" charset="0"/>
              </a:rPr>
              <a:t> 52 focal, 200 generalized, 434 absence</a:t>
            </a:r>
          </a:p>
          <a:p>
            <a:pPr marL="231775" indent="-231775" algn="just" defTabSz="695291">
              <a:spcAft>
                <a:spcPts val="600"/>
              </a:spcAft>
              <a:buSzPct val="75000"/>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TUSZ (v2.0.3) consists of 8,239 files;:</a:t>
            </a:r>
          </a:p>
          <a:p>
            <a:pPr marL="579438" indent="-350838" algn="just" defTabSz="695291">
              <a:buSzPct val="75000"/>
              <a:buFont typeface="Wingdings" pitchFamily="2" charset="2"/>
              <a:buChar char="q"/>
              <a:tabLst>
                <a:tab pos="508000" algn="l"/>
              </a:tabLst>
              <a:defRPr/>
            </a:pPr>
            <a:r>
              <a:rPr lang="en-US" sz="2400" b="1" kern="100" dirty="0">
                <a:latin typeface="Arial" panose="020B0604020202020204" pitchFamily="34" charset="0"/>
                <a:cs typeface="Arial" panose="020B0604020202020204" pitchFamily="34" charset="0"/>
              </a:rPr>
              <a:t>1,391 contained seizures:</a:t>
            </a:r>
          </a:p>
          <a:p>
            <a:pPr marL="762000" indent="-762000" defTabSz="695291">
              <a:spcAft>
                <a:spcPts val="1200"/>
              </a:spcAft>
              <a:buSzPct val="75000"/>
              <a:tabLst>
                <a:tab pos="168275" algn="l"/>
              </a:tabLst>
              <a:defRPr/>
            </a:pPr>
            <a:r>
              <a:rPr lang="en-US" sz="2400" b="1" kern="100" dirty="0">
                <a:latin typeface="Arial" panose="020B0604020202020204" pitchFamily="34" charset="0"/>
                <a:cs typeface="Arial" panose="020B0604020202020204" pitchFamily="34" charset="0"/>
              </a:rPr>
              <a:t>		805 focal, 439 generalized, 18 absence, </a:t>
            </a:r>
            <a:br>
              <a:rPr lang="en-US" sz="2400" b="1" kern="100" dirty="0">
                <a:latin typeface="Arial" panose="020B0604020202020204" pitchFamily="34" charset="0"/>
                <a:cs typeface="Arial" panose="020B0604020202020204" pitchFamily="34" charset="0"/>
              </a:rPr>
            </a:br>
            <a:r>
              <a:rPr lang="en-US" sz="2400" b="1" kern="100" dirty="0">
                <a:latin typeface="Arial" panose="020B0604020202020204" pitchFamily="34" charset="0"/>
                <a:cs typeface="Arial" panose="020B0604020202020204" pitchFamily="34" charset="0"/>
              </a:rPr>
              <a:t>5 simple partial, 168 complex partial, </a:t>
            </a:r>
            <a:br>
              <a:rPr lang="en-US" sz="2400" b="1" kern="100" dirty="0">
                <a:latin typeface="Arial" panose="020B0604020202020204" pitchFamily="34" charset="0"/>
                <a:cs typeface="Arial" panose="020B0604020202020204" pitchFamily="34" charset="0"/>
              </a:rPr>
            </a:br>
            <a:r>
              <a:rPr lang="en-US" sz="2400" b="1" kern="100" dirty="0">
                <a:latin typeface="Arial" panose="020B0604020202020204" pitchFamily="34" charset="0"/>
                <a:cs typeface="Arial" panose="020B0604020202020204" pitchFamily="34" charset="0"/>
              </a:rPr>
              <a:t>11 tonic, 22 tonic-clonic</a:t>
            </a:r>
          </a:p>
          <a:p>
            <a:pPr marL="342900" indent="-342900" algn="just" defTabSz="695291">
              <a:buSzPct val="75000"/>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 differences between TUSZ and NMAE underscores the importance of collecting ambulatory EEG data since it increases the likelihood of observing absence seizures.</a:t>
            </a:r>
          </a:p>
        </p:txBody>
      </p:sp>
      <p:sp>
        <p:nvSpPr>
          <p:cNvPr id="52" name="Text Box 7"/>
          <p:cNvSpPr txBox="1">
            <a:spLocks noChangeArrowheads="1"/>
          </p:cNvSpPr>
          <p:nvPr/>
        </p:nvSpPr>
        <p:spPr bwMode="auto">
          <a:xfrm>
            <a:off x="18441180" y="2557464"/>
            <a:ext cx="8686800" cy="2440127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The Annotation Pipeline</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We are developing two documents that track our decisions about how to annotate the data:</a:t>
            </a:r>
          </a:p>
          <a:p>
            <a:pPr marL="523875" indent="-285750" algn="just" defTabSz="695291">
              <a:spcAft>
                <a:spcPts val="1200"/>
              </a:spcAft>
              <a:buSzPct val="75000"/>
              <a:buFont typeface="Wingdings" pitchFamily="2" charset="2"/>
              <a:buChar char="q"/>
              <a:tabLst>
                <a:tab pos="508000" algn="l"/>
              </a:tabLst>
              <a:defRPr/>
            </a:pPr>
            <a:r>
              <a:rPr lang="en-US" sz="2400" b="1" kern="100" dirty="0">
                <a:latin typeface="Arial" panose="020B0604020202020204" pitchFamily="34" charset="0"/>
                <a:cs typeface="Arial" panose="020B0604020202020204" pitchFamily="34" charset="0"/>
              </a:rPr>
              <a:t>Reports where we document all the decisions we have made and notes about RPPs for future work. </a:t>
            </a:r>
          </a:p>
          <a:p>
            <a:pPr marL="523875" indent="-285750" algn="just" defTabSz="695291">
              <a:spcAft>
                <a:spcPts val="39200"/>
              </a:spcAft>
              <a:buSzPct val="75000"/>
              <a:buFont typeface="Wingdings" pitchFamily="2" charset="2"/>
              <a:buChar char="q"/>
              <a:tabLst>
                <a:tab pos="508000" algn="l"/>
              </a:tabLst>
              <a:defRPr/>
            </a:pPr>
            <a:r>
              <a:rPr lang="en-US" sz="2400" b="1" kern="100" dirty="0">
                <a:latin typeface="Arial" panose="020B0604020202020204" pitchFamily="34" charset="0"/>
                <a:cs typeface="Arial" panose="020B0604020202020204" pitchFamily="34" charset="0"/>
              </a:rPr>
              <a:t>Interesting activities that could be confused for ictal activity.</a:t>
            </a:r>
          </a:p>
          <a:p>
            <a:pPr marL="231775" indent="-231775" algn="just" defTabSz="695291">
              <a:spcAft>
                <a:spcPts val="1200"/>
              </a:spcAft>
              <a:buSzPct val="75000"/>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Some examples of challenging waveforms:</a:t>
            </a:r>
          </a:p>
          <a:p>
            <a:pPr marL="523875" indent="-285750" algn="just" defTabSz="695291">
              <a:spcAft>
                <a:spcPts val="26000"/>
              </a:spcAft>
              <a:buSzPct val="75000"/>
              <a:buFont typeface="Wingdings" pitchFamily="2" charset="2"/>
              <a:buChar char="q"/>
              <a:tabLst>
                <a:tab pos="508000" algn="l"/>
              </a:tabLst>
              <a:defRPr/>
            </a:pPr>
            <a:r>
              <a:rPr lang="en-US" sz="2400" b="1" kern="100" dirty="0">
                <a:latin typeface="Arial" panose="020B0604020202020204" pitchFamily="34" charset="0"/>
                <a:cs typeface="Arial" panose="020B0604020202020204" pitchFamily="34" charset="0"/>
              </a:rPr>
              <a:t>Shivering: usually occurs with underlying ictal activity but in this case it had no spike and wave activity that could indicate a seizure.</a:t>
            </a:r>
          </a:p>
          <a:p>
            <a:pPr marL="238125" algn="ctr" defTabSz="695291">
              <a:spcAft>
                <a:spcPts val="14600"/>
              </a:spcAft>
              <a:buSzPct val="75000"/>
              <a:tabLst>
                <a:tab pos="508000" algn="l"/>
              </a:tabLst>
              <a:defRPr/>
            </a:pPr>
            <a:r>
              <a:rPr lang="en-US" sz="2400" b="1" dirty="0">
                <a:latin typeface="Arial" panose="020B0604020202020204" pitchFamily="34" charset="0"/>
                <a:cs typeface="Arial" panose="020B0604020202020204" pitchFamily="34" charset="0"/>
              </a:rPr>
              <a:t>A closer examination reveals:</a:t>
            </a:r>
          </a:p>
          <a:p>
            <a:pPr marL="523875" indent="-285750" algn="just" defTabSz="695291">
              <a:spcAft>
                <a:spcPts val="50600"/>
              </a:spcAft>
              <a:buSzPct val="75000"/>
              <a:buFont typeface="Wingdings" pitchFamily="2" charset="2"/>
              <a:buChar char="q"/>
              <a:tabLst>
                <a:tab pos="508000" algn="l"/>
              </a:tabLst>
              <a:defRPr/>
            </a:pPr>
            <a:r>
              <a:rPr lang="en-US" sz="2400" b="1" kern="100" dirty="0">
                <a:latin typeface="Arial" panose="020B0604020202020204" pitchFamily="34" charset="0"/>
                <a:cs typeface="Arial" panose="020B0604020202020204" pitchFamily="34" charset="0"/>
              </a:rPr>
              <a:t>Seizures of patients with Lennox-Gastaut syndrome (LGS) are difficult to spot since the background is slow spike and wave activity with intermittent bursts of sharp spikes.</a:t>
            </a:r>
          </a:p>
          <a:p>
            <a:pPr marL="231775" indent="-231775" algn="just" defTabSz="695291">
              <a:spcAft>
                <a:spcPts val="47000"/>
              </a:spcAft>
              <a:buFont typeface="Arial" panose="020B0604020202020204" pitchFamily="34" charset="0"/>
              <a:buChar char="•"/>
              <a:tabLst>
                <a:tab pos="168275" algn="l"/>
              </a:tabLst>
              <a:defRPr/>
            </a:pPr>
            <a:r>
              <a:rPr lang="en-US" sz="2400" b="1" dirty="0">
                <a:latin typeface="Arial" pitchFamily="34" charset="0"/>
                <a:cs typeface="Arial" pitchFamily="34" charset="0"/>
              </a:rPr>
              <a:t>The snapshot above shows a generalized seizure in an LGS patient, while the image below shows the normal background EEG pattern for LGS</a:t>
            </a:r>
            <a:r>
              <a:rPr lang="en-US" sz="2400" b="1" kern="100" dirty="0">
                <a:latin typeface="Arial" panose="020B0604020202020204" pitchFamily="34" charset="0"/>
                <a:cs typeface="Arial" panose="020B0604020202020204" pitchFamily="34" charset="0"/>
              </a:rPr>
              <a:t>.</a:t>
            </a:r>
            <a:endParaRPr lang="en-US" sz="2400" b="1" dirty="0">
              <a:latin typeface="Arial" pitchFamily="34" charset="0"/>
              <a:cs typeface="Arial" pitchFamily="34" charset="0"/>
            </a:endParaRPr>
          </a:p>
          <a:p>
            <a:pPr marL="457200" indent="-457200" algn="just"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algn="just"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algn="just" defTabSz="695291">
              <a:spcAft>
                <a:spcPts val="1200"/>
              </a:spcAft>
              <a:tabLst>
                <a:tab pos="380981" algn="l"/>
              </a:tabLst>
              <a:defRPr/>
            </a:pPr>
            <a:endParaRPr lang="en-US" sz="2400" b="1" dirty="0">
              <a:latin typeface="Arial" pitchFamily="34" charset="0"/>
              <a:cs typeface="Arial" pitchFamily="34" charset="0"/>
            </a:endParaRPr>
          </a:p>
          <a:p>
            <a:pPr marL="457200" indent="-457200" algn="just"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algn="just" defTabSz="695291">
              <a:spcAft>
                <a:spcPts val="1200"/>
              </a:spcAft>
              <a:tabLst>
                <a:tab pos="380981" algn="l"/>
              </a:tabLst>
              <a:defRPr/>
            </a:pPr>
            <a:endParaRPr lang="en-US" sz="3200" b="1" dirty="0">
              <a:solidFill>
                <a:srgbClr val="333399"/>
              </a:solidFill>
              <a:latin typeface="Arial" pitchFamily="34" charset="0"/>
              <a:cs typeface="Arial" pitchFamily="34" charset="0"/>
            </a:endParaRPr>
          </a:p>
          <a:p>
            <a:pPr algn="just" defTabSz="695291">
              <a:spcAft>
                <a:spcPts val="1200"/>
              </a:spcAft>
              <a:tabLst>
                <a:tab pos="380981" algn="l"/>
              </a:tabLst>
              <a:defRPr/>
            </a:pPr>
            <a:endParaRPr lang="en-US" sz="3200" b="1" dirty="0">
              <a:solidFill>
                <a:srgbClr val="333399"/>
              </a:solidFill>
              <a:latin typeface="Arial" pitchFamily="34" charset="0"/>
              <a:cs typeface="Arial" pitchFamily="34" charset="0"/>
            </a:endParaRPr>
          </a:p>
          <a:p>
            <a:pPr algn="just" defTabSz="695291">
              <a:spcAft>
                <a:spcPts val="1200"/>
              </a:spcAft>
              <a:tabLst>
                <a:tab pos="380981" algn="l"/>
              </a:tabLst>
              <a:defRPr/>
            </a:pPr>
            <a:endParaRPr lang="en-US" sz="3200" b="1" dirty="0">
              <a:solidFill>
                <a:srgbClr val="333399"/>
              </a:solidFill>
              <a:latin typeface="Arial" pitchFamily="34" charset="0"/>
              <a:cs typeface="Arial" pitchFamily="34" charset="0"/>
            </a:endParaRPr>
          </a:p>
          <a:p>
            <a:pPr algn="just" defTabSz="695291">
              <a:spcAft>
                <a:spcPts val="1200"/>
              </a:spcAft>
              <a:tabLst>
                <a:tab pos="380981" algn="l"/>
              </a:tabLst>
              <a:defRPr/>
            </a:pPr>
            <a:endParaRPr lang="en-US" sz="3200" b="1" kern="100" dirty="0">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solidFill>
                <a:srgbClr val="333399"/>
              </a:solidFill>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solidFill>
                <a:srgbClr val="333399"/>
              </a:solidFill>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solidFill>
                <a:srgbClr val="333399"/>
              </a:solidFill>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solidFill>
                <a:srgbClr val="333399"/>
              </a:solidFill>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solidFill>
                <a:srgbClr val="333399"/>
              </a:solidFill>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solidFill>
                <a:srgbClr val="333399"/>
              </a:solidFill>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solidFill>
                <a:srgbClr val="333399"/>
              </a:solidFill>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latin typeface="Arial" panose="020B0604020202020204" pitchFamily="34" charset="0"/>
              <a:ea typeface="Calibri" panose="020F0502020204030204" pitchFamily="34" charset="0"/>
              <a:cs typeface="Arial" panose="020B0604020202020204" pitchFamily="34" charset="0"/>
            </a:endParaRPr>
          </a:p>
          <a:p>
            <a:pPr algn="just" defTabSz="695291">
              <a:spcAft>
                <a:spcPts val="1200"/>
              </a:spcAft>
              <a:tabLst>
                <a:tab pos="380981" algn="l"/>
              </a:tabLst>
              <a:defRPr/>
            </a:pP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 Box 7"/>
          <p:cNvSpPr txBox="1">
            <a:spLocks noChangeArrowheads="1"/>
          </p:cNvSpPr>
          <p:nvPr/>
        </p:nvSpPr>
        <p:spPr bwMode="auto">
          <a:xfrm>
            <a:off x="27433171" y="2557463"/>
            <a:ext cx="8686800" cy="1480204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Progress To Date</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An annotator can typically process approximately 2.5 hours of data in one hour (.4xRT).</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Annotations are reviewed by a project manager, who selects data for review based on observed patterns. </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 team also meets weekly to discuss challenging cases and arrive at a committee consensus. Each patient is reviewed in detail, with 3 to 8 files typically needed to make a decision out of the 132 total files.</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This far we have annotated ~2,500 hours of data.</a:t>
            </a:r>
          </a:p>
          <a:p>
            <a:pPr marL="231775" indent="-231775" algn="just" defTabSz="695291">
              <a:spcAft>
                <a:spcPts val="380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We triage the data with an EEG system based on a ResNet18 architecture:</a:t>
            </a:r>
          </a:p>
          <a:p>
            <a:pPr marL="231775" indent="-231775" algn="just" defTabSz="695291">
              <a:spcAft>
                <a:spcPts val="1200"/>
              </a:spcAft>
              <a:buFont typeface="Arial" panose="020B0604020202020204" pitchFamily="34" charset="0"/>
              <a:buChar char="•"/>
              <a:tabLst>
                <a:tab pos="168275" algn="l"/>
              </a:tabLst>
              <a:defRPr/>
            </a:pPr>
            <a:r>
              <a:rPr lang="en-US" sz="2200" b="1" kern="100" dirty="0">
                <a:latin typeface="Arial" panose="020B0604020202020204" pitchFamily="34" charset="0"/>
                <a:cs typeface="Arial" panose="020B0604020202020204" pitchFamily="34" charset="0"/>
              </a:rPr>
              <a:t>This system has a low false alarm rate (5.78 FAs/24H) and a reasonable sensitivity (42.05%).</a:t>
            </a:r>
          </a:p>
          <a:p>
            <a:pPr marL="231775" indent="-231775" defTabSz="695291">
              <a:spcAft>
                <a:spcPts val="1200"/>
              </a:spcAft>
              <a:buFont typeface="Arial" panose="020B0604020202020204" pitchFamily="34" charset="0"/>
              <a:buChar char="•"/>
              <a:tabLst>
                <a:tab pos="168275" algn="l"/>
              </a:tabLst>
              <a:defRPr/>
            </a:pPr>
            <a:r>
              <a:rPr lang="en-US" sz="2200" b="1" kern="100" dirty="0">
                <a:latin typeface="Arial" panose="020B0604020202020204" pitchFamily="34" charset="0"/>
                <a:cs typeface="Arial" panose="020B0604020202020204" pitchFamily="34" charset="0"/>
              </a:rPr>
              <a:t>This is a real-time system </a:t>
            </a:r>
            <a:br>
              <a:rPr lang="en-US" sz="2200" b="1" kern="100" dirty="0">
                <a:latin typeface="Arial" panose="020B0604020202020204" pitchFamily="34" charset="0"/>
                <a:cs typeface="Arial" panose="020B0604020202020204" pitchFamily="34" charset="0"/>
              </a:rPr>
            </a:br>
            <a:r>
              <a:rPr lang="en-US" sz="2200" b="1" kern="100" dirty="0">
                <a:latin typeface="Arial" panose="020B0604020202020204" pitchFamily="34" charset="0"/>
                <a:cs typeface="Arial" panose="020B0604020202020204" pitchFamily="34" charset="0"/>
              </a:rPr>
              <a:t>that has approximately </a:t>
            </a:r>
            <a:br>
              <a:rPr lang="en-US" sz="2200" b="1" kern="100" dirty="0">
                <a:latin typeface="Arial" panose="020B0604020202020204" pitchFamily="34" charset="0"/>
                <a:cs typeface="Arial" panose="020B0604020202020204" pitchFamily="34" charset="0"/>
              </a:rPr>
            </a:br>
            <a:r>
              <a:rPr lang="en-US" sz="2200" b="1" kern="100" dirty="0">
                <a:latin typeface="Arial" panose="020B0604020202020204" pitchFamily="34" charset="0"/>
                <a:cs typeface="Arial" panose="020B0604020202020204" pitchFamily="34" charset="0"/>
              </a:rPr>
              <a:t>120 secs of latency.</a:t>
            </a:r>
          </a:p>
          <a:p>
            <a:pPr marL="231775" indent="-231775" defTabSz="695291">
              <a:spcAft>
                <a:spcPts val="1200"/>
              </a:spcAft>
              <a:buFont typeface="Arial" panose="020B0604020202020204" pitchFamily="34" charset="0"/>
              <a:buChar char="•"/>
              <a:tabLst>
                <a:tab pos="168275" algn="l"/>
              </a:tabLst>
              <a:defRPr/>
            </a:pPr>
            <a:r>
              <a:rPr lang="en-US" sz="2200" b="1" kern="100" dirty="0">
                <a:latin typeface="Arial" panose="020B0604020202020204" pitchFamily="34" charset="0"/>
                <a:cs typeface="Arial" panose="020B0604020202020204" pitchFamily="34" charset="0"/>
              </a:rPr>
              <a:t>It was tuned to have a higher</a:t>
            </a:r>
            <a:br>
              <a:rPr lang="en-US" sz="2200" b="1" kern="100" dirty="0">
                <a:latin typeface="Arial" panose="020B0604020202020204" pitchFamily="34" charset="0"/>
                <a:cs typeface="Arial" panose="020B0604020202020204" pitchFamily="34" charset="0"/>
              </a:rPr>
            </a:br>
            <a:r>
              <a:rPr lang="en-US" sz="2200" b="1" kern="100" dirty="0">
                <a:latin typeface="Arial" panose="020B0604020202020204" pitchFamily="34" charset="0"/>
                <a:cs typeface="Arial" panose="020B0604020202020204" pitchFamily="34" charset="0"/>
              </a:rPr>
              <a:t>FA rate but a low false </a:t>
            </a:r>
            <a:br>
              <a:rPr lang="en-US" sz="2200" b="1" kern="100" dirty="0">
                <a:latin typeface="Arial" panose="020B0604020202020204" pitchFamily="34" charset="0"/>
                <a:cs typeface="Arial" panose="020B0604020202020204" pitchFamily="34" charset="0"/>
              </a:rPr>
            </a:br>
            <a:r>
              <a:rPr lang="en-US" sz="2200" b="1" kern="100" dirty="0">
                <a:latin typeface="Arial" panose="020B0604020202020204" pitchFamily="34" charset="0"/>
                <a:cs typeface="Arial" panose="020B0604020202020204" pitchFamily="34" charset="0"/>
              </a:rPr>
              <a:t>negative rate.</a:t>
            </a:r>
          </a:p>
          <a:p>
            <a:pPr marL="231775" indent="-231775" defTabSz="695291">
              <a:spcAft>
                <a:spcPts val="1200"/>
              </a:spcAft>
              <a:buFont typeface="Arial" panose="020B0604020202020204" pitchFamily="34" charset="0"/>
              <a:buChar char="•"/>
              <a:tabLst>
                <a:tab pos="168275" algn="l"/>
              </a:tabLst>
              <a:defRPr/>
            </a:pPr>
            <a:r>
              <a:rPr lang="en-US" sz="2200" b="1" kern="100" dirty="0">
                <a:latin typeface="Arial" panose="020B0604020202020204" pitchFamily="34" charset="0"/>
                <a:cs typeface="Arial" panose="020B0604020202020204" pitchFamily="34" charset="0"/>
              </a:rPr>
              <a:t>We are in the process of </a:t>
            </a:r>
            <a:br>
              <a:rPr lang="en-US" sz="2200" b="1" kern="100" dirty="0">
                <a:latin typeface="Arial" panose="020B0604020202020204" pitchFamily="34" charset="0"/>
                <a:cs typeface="Arial" panose="020B0604020202020204" pitchFamily="34" charset="0"/>
              </a:rPr>
            </a:br>
            <a:r>
              <a:rPr lang="en-US" sz="2200" b="1" kern="100" dirty="0">
                <a:latin typeface="Arial" panose="020B0604020202020204" pitchFamily="34" charset="0"/>
                <a:cs typeface="Arial" panose="020B0604020202020204" pitchFamily="34" charset="0"/>
              </a:rPr>
              <a:t>adapting this system to NMAE to assess the improvement in performance achieved by adaptation and to compare performance on NMAE to TUSZ.</a:t>
            </a:r>
          </a:p>
          <a:p>
            <a:pPr marL="231775" indent="-231775" algn="just" defTabSz="695291">
              <a:spcAft>
                <a:spcPts val="1200"/>
              </a:spcAft>
              <a:buFont typeface="Arial" panose="020B0604020202020204" pitchFamily="34" charset="0"/>
              <a:buChar char="•"/>
              <a:tabLst>
                <a:tab pos="168275" algn="l"/>
              </a:tabLst>
              <a:defRPr/>
            </a:pPr>
            <a:endParaRPr lang="en-US" sz="2400" b="1" kern="100" dirty="0">
              <a:latin typeface="Arial" panose="020B0604020202020204" pitchFamily="34" charset="0"/>
              <a:cs typeface="Arial" panose="020B0604020202020204" pitchFamily="34" charset="0"/>
            </a:endParaRPr>
          </a:p>
          <a:p>
            <a:pPr marL="231775" indent="-231775" algn="just" defTabSz="695291">
              <a:spcAft>
                <a:spcPts val="51200"/>
              </a:spcAft>
              <a:buFont typeface="Arial" panose="020B0604020202020204" pitchFamily="34" charset="0"/>
              <a:buChar char="•"/>
              <a:tabLst>
                <a:tab pos="168275" algn="l"/>
              </a:tabLst>
              <a:defRPr/>
            </a:pPr>
            <a:endParaRPr lang="en-US" sz="2400" b="1" kern="100" dirty="0">
              <a:latin typeface="Arial" panose="020B0604020202020204" pitchFamily="34" charset="0"/>
              <a:cs typeface="Arial" panose="020B0604020202020204" pitchFamily="34" charset="0"/>
            </a:endParaRPr>
          </a:p>
          <a:p>
            <a:pPr marL="231775" indent="-231775" algn="just" defTabSz="695291">
              <a:spcAft>
                <a:spcPts val="51200"/>
              </a:spcAft>
              <a:buFont typeface="Arial" panose="020B0604020202020204" pitchFamily="34" charset="0"/>
              <a:buChar char="•"/>
              <a:tabLst>
                <a:tab pos="168275" algn="l"/>
              </a:tabLst>
              <a:defRPr/>
            </a:pPr>
            <a:endParaRPr lang="en-US" sz="2400" b="1" kern="100" dirty="0">
              <a:latin typeface="Arial" panose="020B0604020202020204" pitchFamily="34" charset="0"/>
              <a:cs typeface="Arial" panose="020B0604020202020204"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solidFill>
                <a:srgbClr val="333399"/>
              </a:solidFill>
              <a:latin typeface="Arial" pitchFamily="34" charset="0"/>
              <a:cs typeface="Arial" pitchFamily="34" charset="0"/>
            </a:endParaRPr>
          </a:p>
          <a:p>
            <a:pPr defTabSz="695291">
              <a:spcAft>
                <a:spcPts val="1200"/>
              </a:spcAft>
              <a:tabLst>
                <a:tab pos="380981" algn="l"/>
              </a:tabLst>
              <a:defRPr/>
            </a:pPr>
            <a:endParaRPr lang="en-US" sz="3200" b="1" dirty="0">
              <a:solidFill>
                <a:srgbClr val="333399"/>
              </a:solidFill>
              <a:latin typeface="Arial" pitchFamily="34" charset="0"/>
              <a:cs typeface="Arial" pitchFamily="34" charset="0"/>
            </a:endParaRPr>
          </a:p>
          <a:p>
            <a:pPr defTabSz="695291">
              <a:spcAft>
                <a:spcPts val="1200"/>
              </a:spcAft>
              <a:tabLst>
                <a:tab pos="380981" algn="l"/>
              </a:tabLst>
              <a:defRPr/>
            </a:pPr>
            <a:endParaRPr lang="en-US" sz="3200" b="1" dirty="0">
              <a:solidFill>
                <a:srgbClr val="333399"/>
              </a:solidFill>
              <a:latin typeface="Arial" pitchFamily="34" charset="0"/>
              <a:cs typeface="Arial" pitchFamily="34" charset="0"/>
            </a:endParaRPr>
          </a:p>
          <a:p>
            <a:pPr defTabSz="695291">
              <a:spcAft>
                <a:spcPts val="1200"/>
              </a:spcAft>
              <a:tabLst>
                <a:tab pos="380981" algn="l"/>
              </a:tabLst>
              <a:defRPr/>
            </a:pPr>
            <a:endParaRPr lang="en-US" sz="32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440708" y="17630874"/>
            <a:ext cx="8686800" cy="934392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and Future Work</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Annotated ambulatory EEG data represents a great opportunity to improve seizure prediction and seizure detection technology, and to better explain our what our models have learned.</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Future work will involve annotating RPPs and BIRDs, which will pave the way for a new generation of software that provides neurologists with much more relevant information about a patient’s health.</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The development of machine learning technology to detect RPPs and BIRDs in addition to seizures represents an exciting new research direction that will be enabled by this work.</a:t>
            </a:r>
          </a:p>
          <a:p>
            <a:pPr marL="231775" indent="-231775" algn="just" defTabSz="695291">
              <a:spcAft>
                <a:spcPts val="1200"/>
              </a:spcAft>
              <a:buFont typeface="Arial" panose="020B0604020202020204" pitchFamily="34" charset="0"/>
              <a:buChar char="•"/>
              <a:tabLst>
                <a:tab pos="168275" algn="l"/>
              </a:tabLst>
              <a:defRPr/>
            </a:pPr>
            <a:r>
              <a:rPr lang="en-US" sz="2400" b="1" kern="100" dirty="0">
                <a:latin typeface="Arial" panose="020B0604020202020204" pitchFamily="34" charset="0"/>
                <a:cs typeface="Arial" panose="020B0604020202020204" pitchFamily="34" charset="0"/>
              </a:rPr>
              <a:t>We will also be able to explore how we can simultaneously leverage TUEG and NMAE to develop more robust seizure detection technology.</a:t>
            </a:r>
          </a:p>
          <a:p>
            <a:pPr defTabSz="695291">
              <a:spcAft>
                <a:spcPts val="600"/>
              </a:spcAft>
              <a:tabLst>
                <a:tab pos="380981" algn="l"/>
              </a:tabLst>
              <a:defRPr/>
            </a:pPr>
            <a:r>
              <a:rPr lang="en-US" sz="3200" b="1" dirty="0">
                <a:solidFill>
                  <a:srgbClr val="333399"/>
                </a:solidFill>
                <a:latin typeface="Arial" pitchFamily="34" charset="0"/>
                <a:cs typeface="Arial" pitchFamily="34" charset="0"/>
              </a:rPr>
              <a:t>Acknowledgments</a:t>
            </a:r>
          </a:p>
          <a:p>
            <a:pPr marL="0" marR="0" algn="just">
              <a:spcBef>
                <a:spcPts val="0"/>
              </a:spcBef>
              <a:spcAft>
                <a:spcPts val="1200"/>
              </a:spcAft>
            </a:pPr>
            <a:r>
              <a:rPr lang="en-US" sz="1800" b="1" dirty="0">
                <a:effectLst/>
                <a:latin typeface="Times New Roman" panose="02020603050405020304" pitchFamily="18" charset="0"/>
                <a:ea typeface="Times New Roman" panose="02020603050405020304" pitchFamily="18" charset="0"/>
              </a:rPr>
              <a:t>The material presented in this abstract was supported by Natus Medical Incorporated. Any opinions, findings, conclusions, or recommendations expressed in this material are those of the author(s) and do not necessarily reflect the views of our sponsors.</a:t>
            </a:r>
          </a:p>
        </p:txBody>
      </p:sp>
      <p:sp>
        <p:nvSpPr>
          <p:cNvPr id="12" name="Rectangle 1">
            <a:extLst>
              <a:ext uri="{FF2B5EF4-FFF2-40B4-BE49-F238E27FC236}">
                <a16:creationId xmlns:a16="http://schemas.microsoft.com/office/drawing/2014/main" id="{AD37B5E0-4C55-30F4-0A44-80A0C5314C90}"/>
              </a:ext>
            </a:extLst>
          </p:cNvPr>
          <p:cNvSpPr>
            <a:spLocks noChangeArrowheads="1"/>
          </p:cNvSpPr>
          <p:nvPr/>
        </p:nvSpPr>
        <p:spPr bwMode="auto">
          <a:xfrm>
            <a:off x="1261331" y="5437228"/>
            <a:ext cx="365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C4C3B735-1FB7-F184-C4EB-CDEAFF70BAFF}"/>
              </a:ext>
            </a:extLst>
          </p:cNvPr>
          <p:cNvPicPr>
            <a:picLocks noChangeAspect="1"/>
          </p:cNvPicPr>
          <p:nvPr/>
        </p:nvPicPr>
        <p:blipFill>
          <a:blip r:embed="rId3"/>
          <a:stretch>
            <a:fillRect/>
          </a:stretch>
        </p:blipFill>
        <p:spPr>
          <a:xfrm>
            <a:off x="536735" y="496336"/>
            <a:ext cx="5145938" cy="914400"/>
          </a:xfrm>
          <a:prstGeom prst="rect">
            <a:avLst/>
          </a:prstGeom>
        </p:spPr>
      </p:pic>
      <p:sp>
        <p:nvSpPr>
          <p:cNvPr id="22" name="TextBox 21">
            <a:extLst>
              <a:ext uri="{FF2B5EF4-FFF2-40B4-BE49-F238E27FC236}">
                <a16:creationId xmlns:a16="http://schemas.microsoft.com/office/drawing/2014/main" id="{DA95BE2C-B8B8-B16D-63D8-C3389EE41927}"/>
              </a:ext>
            </a:extLst>
          </p:cNvPr>
          <p:cNvSpPr txBox="1"/>
          <p:nvPr/>
        </p:nvSpPr>
        <p:spPr>
          <a:xfrm>
            <a:off x="1903726" y="1340675"/>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sp>
        <p:nvSpPr>
          <p:cNvPr id="116" name="Rectangle 115">
            <a:extLst>
              <a:ext uri="{FF2B5EF4-FFF2-40B4-BE49-F238E27FC236}">
                <a16:creationId xmlns:a16="http://schemas.microsoft.com/office/drawing/2014/main" id="{09C89BAE-78D0-ED41-FAE7-95E957D6AD41}"/>
              </a:ext>
            </a:extLst>
          </p:cNvPr>
          <p:cNvSpPr/>
          <p:nvPr/>
        </p:nvSpPr>
        <p:spPr>
          <a:xfrm>
            <a:off x="27508132" y="26227314"/>
            <a:ext cx="8577072" cy="673463"/>
          </a:xfrm>
          <a:prstGeom prst="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itchFamily="34" charset="0"/>
                <a:cs typeface="Arial" pitchFamily="34" charset="0"/>
              </a:rPr>
              <a:t>To learn more about this project, please use this URL:</a:t>
            </a:r>
          </a:p>
          <a:p>
            <a:pPr algn="ctr"/>
            <a:r>
              <a:rPr lang="en-IN" sz="1800" b="1" i="1" dirty="0">
                <a:solidFill>
                  <a:schemeClr val="tx1"/>
                </a:solidFill>
                <a:latin typeface="Arial" panose="020B0604020202020204" pitchFamily="34" charset="0"/>
                <a:cs typeface="Arial" panose="020B0604020202020204" pitchFamily="34" charset="0"/>
              </a:rPr>
              <a:t>https://</a:t>
            </a:r>
            <a:r>
              <a:rPr lang="en-IN" sz="1800" b="1" i="1" dirty="0" err="1">
                <a:solidFill>
                  <a:schemeClr val="tx1"/>
                </a:solidFill>
                <a:latin typeface="Arial" panose="020B0604020202020204" pitchFamily="34" charset="0"/>
                <a:cs typeface="Arial" panose="020B0604020202020204" pitchFamily="34" charset="0"/>
              </a:rPr>
              <a:t>isip.piconepress.com</a:t>
            </a:r>
            <a:r>
              <a:rPr lang="en-IN" sz="1800" b="1" i="1" dirty="0">
                <a:solidFill>
                  <a:schemeClr val="tx1"/>
                </a:solidFill>
                <a:latin typeface="Arial" panose="020B0604020202020204" pitchFamily="34" charset="0"/>
                <a:cs typeface="Arial" panose="020B0604020202020204" pitchFamily="34" charset="0"/>
              </a:rPr>
              <a:t>/projects/</a:t>
            </a:r>
            <a:r>
              <a:rPr lang="en-IN" sz="1800" b="1" i="1" dirty="0" err="1">
                <a:solidFill>
                  <a:schemeClr val="tx1"/>
                </a:solidFill>
                <a:latin typeface="Arial" panose="020B0604020202020204" pitchFamily="34" charset="0"/>
                <a:cs typeface="Arial" panose="020B0604020202020204" pitchFamily="34" charset="0"/>
              </a:rPr>
              <a:t>natus_eeg</a:t>
            </a:r>
            <a:r>
              <a:rPr lang="en-IN" sz="1800" b="1" i="1" dirty="0">
                <a:solidFill>
                  <a:schemeClr val="tx1"/>
                </a:solidFill>
                <a:latin typeface="Arial" panose="020B0604020202020204" pitchFamily="34" charset="0"/>
                <a:cs typeface="Arial" panose="020B0604020202020204" pitchFamily="34" charset="0"/>
              </a:rPr>
              <a:t>/</a:t>
            </a:r>
          </a:p>
        </p:txBody>
      </p:sp>
      <p:pic>
        <p:nvPicPr>
          <p:cNvPr id="1028" name="Picture 4" descr="About Us - Natus">
            <a:extLst>
              <a:ext uri="{FF2B5EF4-FFF2-40B4-BE49-F238E27FC236}">
                <a16:creationId xmlns:a16="http://schemas.microsoft.com/office/drawing/2014/main" id="{2B1CEAAC-1F61-B4C9-FA58-189A42455F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28221" y="1066400"/>
            <a:ext cx="2046516" cy="1151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chiMed to Acquire Natus Medical Inc | The Hearing Review">
            <a:extLst>
              <a:ext uri="{FF2B5EF4-FFF2-40B4-BE49-F238E27FC236}">
                <a16:creationId xmlns:a16="http://schemas.microsoft.com/office/drawing/2014/main" id="{675FD226-B655-BBAA-A146-74BDCB776B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7570" y="487242"/>
            <a:ext cx="17144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omputer&#10;&#10;Description automatically generated">
            <a:extLst>
              <a:ext uri="{FF2B5EF4-FFF2-40B4-BE49-F238E27FC236}">
                <a16:creationId xmlns:a16="http://schemas.microsoft.com/office/drawing/2014/main" id="{1804C300-687C-DBD4-E8B3-9BCDEB2D10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57" y="22111169"/>
            <a:ext cx="8514859" cy="4789608"/>
          </a:xfrm>
          <a:prstGeom prst="rect">
            <a:avLst/>
          </a:prstGeom>
        </p:spPr>
      </p:pic>
      <p:sp>
        <p:nvSpPr>
          <p:cNvPr id="2" name="AutoShape 2" descr="Ambulatory EEG Monitoring and Remote EEG Monitoring | Cadwell EEG">
            <a:extLst>
              <a:ext uri="{FF2B5EF4-FFF2-40B4-BE49-F238E27FC236}">
                <a16:creationId xmlns:a16="http://schemas.microsoft.com/office/drawing/2014/main" id="{21790D9C-91E8-FC33-BCC5-EF7BB2DDB495}"/>
              </a:ext>
            </a:extLst>
          </p:cNvPr>
          <p:cNvSpPr>
            <a:spLocks noChangeAspect="1" noChangeArrowheads="1"/>
          </p:cNvSpPr>
          <p:nvPr/>
        </p:nvSpPr>
        <p:spPr bwMode="auto">
          <a:xfrm>
            <a:off x="18135600" y="13563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a:extLst>
              <a:ext uri="{FF2B5EF4-FFF2-40B4-BE49-F238E27FC236}">
                <a16:creationId xmlns:a16="http://schemas.microsoft.com/office/drawing/2014/main" id="{98B7DF26-F772-CFA5-F486-AC767D1C4F22}"/>
              </a:ext>
            </a:extLst>
          </p:cNvPr>
          <p:cNvSpPr>
            <a:spLocks noChangeAspect="1" noChangeArrowheads="1"/>
          </p:cNvSpPr>
          <p:nvPr/>
        </p:nvSpPr>
        <p:spPr bwMode="auto">
          <a:xfrm>
            <a:off x="18288000" y="13716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Picture 28" descr="A graph of a person's body&#10;&#10;Description automatically generated with medium confidence">
            <a:extLst>
              <a:ext uri="{FF2B5EF4-FFF2-40B4-BE49-F238E27FC236}">
                <a16:creationId xmlns:a16="http://schemas.microsoft.com/office/drawing/2014/main" id="{FA57969F-A6F6-53B7-FB64-062F44D40C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187" y="16592770"/>
            <a:ext cx="8229600" cy="3153383"/>
          </a:xfrm>
          <a:prstGeom prst="rect">
            <a:avLst/>
          </a:prstGeom>
        </p:spPr>
      </p:pic>
      <p:pic>
        <p:nvPicPr>
          <p:cNvPr id="30" name="Picture 29" descr="A graph with lines and dots&#10;&#10;Description automatically generated with medium confidence">
            <a:extLst>
              <a:ext uri="{FF2B5EF4-FFF2-40B4-BE49-F238E27FC236}">
                <a16:creationId xmlns:a16="http://schemas.microsoft.com/office/drawing/2014/main" id="{69482C1F-3CB5-8DF0-DE04-DD34D6F99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84895" y="12587080"/>
            <a:ext cx="8199370" cy="3065185"/>
          </a:xfrm>
          <a:prstGeom prst="rect">
            <a:avLst/>
          </a:prstGeom>
        </p:spPr>
      </p:pic>
      <p:pic>
        <p:nvPicPr>
          <p:cNvPr id="41" name="Picture 40" descr="A close-up of a graph&#10;&#10;Description automatically generated">
            <a:extLst>
              <a:ext uri="{FF2B5EF4-FFF2-40B4-BE49-F238E27FC236}">
                <a16:creationId xmlns:a16="http://schemas.microsoft.com/office/drawing/2014/main" id="{D572F2B6-7892-9880-9029-B37962121A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71667" y="16199778"/>
            <a:ext cx="8433362" cy="1566528"/>
          </a:xfrm>
          <a:prstGeom prst="rect">
            <a:avLst/>
          </a:prstGeom>
        </p:spPr>
      </p:pic>
      <p:pic>
        <p:nvPicPr>
          <p:cNvPr id="46" name="Picture 45">
            <a:extLst>
              <a:ext uri="{FF2B5EF4-FFF2-40B4-BE49-F238E27FC236}">
                <a16:creationId xmlns:a16="http://schemas.microsoft.com/office/drawing/2014/main" id="{5E4579EE-8BC3-4092-E88E-BBC34E7ECCCA}"/>
              </a:ext>
            </a:extLst>
          </p:cNvPr>
          <p:cNvPicPr>
            <a:picLocks noChangeAspect="1"/>
          </p:cNvPicPr>
          <p:nvPr/>
        </p:nvPicPr>
        <p:blipFill>
          <a:blip r:embed="rId10"/>
          <a:stretch>
            <a:fillRect/>
          </a:stretch>
        </p:blipFill>
        <p:spPr>
          <a:xfrm>
            <a:off x="18671216" y="19528384"/>
            <a:ext cx="8199370" cy="3029933"/>
          </a:xfrm>
          <a:prstGeom prst="rect">
            <a:avLst/>
          </a:prstGeom>
        </p:spPr>
      </p:pic>
      <p:pic>
        <p:nvPicPr>
          <p:cNvPr id="49" name="Picture 48">
            <a:extLst>
              <a:ext uri="{FF2B5EF4-FFF2-40B4-BE49-F238E27FC236}">
                <a16:creationId xmlns:a16="http://schemas.microsoft.com/office/drawing/2014/main" id="{7BDD6DF2-C8FC-48D1-F624-CF71E51ABBB9}"/>
              </a:ext>
            </a:extLst>
          </p:cNvPr>
          <p:cNvPicPr>
            <a:picLocks noChangeAspect="1"/>
          </p:cNvPicPr>
          <p:nvPr/>
        </p:nvPicPr>
        <p:blipFill>
          <a:blip r:embed="rId11"/>
          <a:stretch>
            <a:fillRect/>
          </a:stretch>
        </p:blipFill>
        <p:spPr>
          <a:xfrm>
            <a:off x="18684895" y="22630533"/>
            <a:ext cx="8202843" cy="3077608"/>
          </a:xfrm>
          <a:prstGeom prst="rect">
            <a:avLst/>
          </a:prstGeom>
        </p:spPr>
      </p:pic>
      <p:graphicFrame>
        <p:nvGraphicFramePr>
          <p:cNvPr id="55" name="Chart 54">
            <a:extLst>
              <a:ext uri="{FF2B5EF4-FFF2-40B4-BE49-F238E27FC236}">
                <a16:creationId xmlns:a16="http://schemas.microsoft.com/office/drawing/2014/main" id="{6C8D8238-73F9-6861-C985-D81B37C5ADC0}"/>
              </a:ext>
            </a:extLst>
          </p:cNvPr>
          <p:cNvGraphicFramePr/>
          <p:nvPr>
            <p:extLst>
              <p:ext uri="{D42A27DB-BD31-4B8C-83A1-F6EECF244321}">
                <p14:modId xmlns:p14="http://schemas.microsoft.com/office/powerpoint/2010/main" val="1042092238"/>
              </p:ext>
            </p:extLst>
          </p:nvPr>
        </p:nvGraphicFramePr>
        <p:xfrm>
          <a:off x="14013661" y="12922717"/>
          <a:ext cx="3837424" cy="310896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6" name="Chart 55">
            <a:extLst>
              <a:ext uri="{FF2B5EF4-FFF2-40B4-BE49-F238E27FC236}">
                <a16:creationId xmlns:a16="http://schemas.microsoft.com/office/drawing/2014/main" id="{E1D57ADC-36A2-BC87-1786-1993F023AF2A}"/>
              </a:ext>
            </a:extLst>
          </p:cNvPr>
          <p:cNvGraphicFramePr/>
          <p:nvPr>
            <p:extLst>
              <p:ext uri="{D42A27DB-BD31-4B8C-83A1-F6EECF244321}">
                <p14:modId xmlns:p14="http://schemas.microsoft.com/office/powerpoint/2010/main" val="2862080630"/>
              </p:ext>
            </p:extLst>
          </p:nvPr>
        </p:nvGraphicFramePr>
        <p:xfrm>
          <a:off x="14242909" y="4610885"/>
          <a:ext cx="3777407" cy="320040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5" name="Table 64">
            <a:extLst>
              <a:ext uri="{FF2B5EF4-FFF2-40B4-BE49-F238E27FC236}">
                <a16:creationId xmlns:a16="http://schemas.microsoft.com/office/drawing/2014/main" id="{8C20B341-125C-93A8-1106-E3639B69BE5D}"/>
              </a:ext>
            </a:extLst>
          </p:cNvPr>
          <p:cNvGraphicFramePr>
            <a:graphicFrameLocks noGrp="1"/>
          </p:cNvGraphicFramePr>
          <p:nvPr>
            <p:extLst>
              <p:ext uri="{D42A27DB-BD31-4B8C-83A1-F6EECF244321}">
                <p14:modId xmlns:p14="http://schemas.microsoft.com/office/powerpoint/2010/main" val="3244739945"/>
              </p:ext>
            </p:extLst>
          </p:nvPr>
        </p:nvGraphicFramePr>
        <p:xfrm>
          <a:off x="9641376" y="12922717"/>
          <a:ext cx="3957273" cy="3108960"/>
        </p:xfrm>
        <a:graphic>
          <a:graphicData uri="http://schemas.openxmlformats.org/drawingml/2006/table">
            <a:tbl>
              <a:tblPr firstRow="1" bandRow="1">
                <a:tableStyleId>{8A107856-5554-42FB-B03E-39F5DBC370BA}</a:tableStyleId>
              </a:tblPr>
              <a:tblGrid>
                <a:gridCol w="1723391">
                  <a:extLst>
                    <a:ext uri="{9D8B030D-6E8A-4147-A177-3AD203B41FA5}">
                      <a16:colId xmlns:a16="http://schemas.microsoft.com/office/drawing/2014/main" val="3417182747"/>
                    </a:ext>
                  </a:extLst>
                </a:gridCol>
                <a:gridCol w="2233882">
                  <a:extLst>
                    <a:ext uri="{9D8B030D-6E8A-4147-A177-3AD203B41FA5}">
                      <a16:colId xmlns:a16="http://schemas.microsoft.com/office/drawing/2014/main" val="4085564582"/>
                    </a:ext>
                  </a:extLst>
                </a:gridCol>
              </a:tblGrid>
              <a:tr h="336118">
                <a:tc>
                  <a:txBody>
                    <a:bodyPr/>
                    <a:lstStyle/>
                    <a:p>
                      <a:pPr algn="ctr"/>
                      <a:r>
                        <a:rPr lang="en-US" sz="1800" b="1" dirty="0">
                          <a:latin typeface="Arial" panose="020B0604020202020204" pitchFamily="34" charset="0"/>
                          <a:cs typeface="Arial" panose="020B0604020202020204" pitchFamily="34" charset="0"/>
                        </a:rPr>
                        <a:t>Channel Configs</a:t>
                      </a:r>
                    </a:p>
                  </a:txBody>
                  <a:tcPr/>
                </a:tc>
                <a:tc>
                  <a:txBody>
                    <a:bodyPr/>
                    <a:lstStyle/>
                    <a:p>
                      <a:pPr algn="ctr"/>
                      <a:r>
                        <a:rPr lang="en-US" sz="1800" b="1" dirty="0">
                          <a:latin typeface="Arial" panose="020B0604020202020204" pitchFamily="34" charset="0"/>
                          <a:cs typeface="Arial" panose="020B0604020202020204" pitchFamily="34" charset="0"/>
                        </a:rPr>
                        <a:t>Additions</a:t>
                      </a:r>
                    </a:p>
                  </a:txBody>
                  <a:tcPr/>
                </a:tc>
                <a:extLst>
                  <a:ext uri="{0D108BD9-81ED-4DB2-BD59-A6C34878D82A}">
                    <a16:rowId xmlns:a16="http://schemas.microsoft.com/office/drawing/2014/main" val="3770164717"/>
                  </a:ext>
                </a:extLst>
              </a:tr>
              <a:tr h="336118">
                <a:tc>
                  <a:txBody>
                    <a:bodyPr/>
                    <a:lstStyle/>
                    <a:p>
                      <a:pPr algn="ctr"/>
                      <a:r>
                        <a:rPr lang="en-US" sz="1800" b="1" dirty="0">
                          <a:latin typeface="Arial" panose="020B0604020202020204" pitchFamily="34" charset="0"/>
                          <a:cs typeface="Arial" panose="020B0604020202020204" pitchFamily="34" charset="0"/>
                        </a:rPr>
                        <a:t>25</a:t>
                      </a:r>
                    </a:p>
                  </a:txBody>
                  <a:tcPr anchor="ctr"/>
                </a:tc>
                <a:tc>
                  <a:txBody>
                    <a:bodyPr/>
                    <a:lstStyle/>
                    <a:p>
                      <a:r>
                        <a:rPr lang="en-US" sz="1800" b="1" dirty="0">
                          <a:latin typeface="Arial" panose="020B0604020202020204" pitchFamily="34" charset="0"/>
                          <a:cs typeface="Arial" panose="020B0604020202020204" pitchFamily="34" charset="0"/>
                        </a:rPr>
                        <a:t>None</a:t>
                      </a:r>
                    </a:p>
                  </a:txBody>
                  <a:tcPr/>
                </a:tc>
                <a:extLst>
                  <a:ext uri="{0D108BD9-81ED-4DB2-BD59-A6C34878D82A}">
                    <a16:rowId xmlns:a16="http://schemas.microsoft.com/office/drawing/2014/main" val="2392512310"/>
                  </a:ext>
                </a:extLst>
              </a:tr>
              <a:tr h="191793">
                <a:tc>
                  <a:txBody>
                    <a:bodyPr/>
                    <a:lstStyle/>
                    <a:p>
                      <a:pPr algn="ctr"/>
                      <a:r>
                        <a:rPr lang="en-US" sz="1800" b="1" dirty="0">
                          <a:latin typeface="Arial" panose="020B0604020202020204" pitchFamily="34" charset="0"/>
                          <a:cs typeface="Arial" panose="020B0604020202020204" pitchFamily="34" charset="0"/>
                        </a:rPr>
                        <a:t>26</a:t>
                      </a:r>
                    </a:p>
                  </a:txBody>
                  <a:tcPr anchor="ctr"/>
                </a:tc>
                <a:tc>
                  <a:txBody>
                    <a:bodyPr/>
                    <a:lstStyle/>
                    <a:p>
                      <a:r>
                        <a:rPr lang="en-US" sz="1800" b="1" i="0" kern="1200" dirty="0">
                          <a:solidFill>
                            <a:schemeClr val="dk1"/>
                          </a:solidFill>
                          <a:effectLst/>
                          <a:latin typeface="Arial" panose="020B0604020202020204" pitchFamily="34" charset="0"/>
                          <a:ea typeface="+mn-ea"/>
                          <a:cs typeface="Arial" panose="020B0604020202020204" pitchFamily="34" charset="0"/>
                        </a:rPr>
                        <a:t>DIF1</a:t>
                      </a:r>
                    </a:p>
                  </a:txBody>
                  <a:tcPr/>
                </a:tc>
                <a:extLst>
                  <a:ext uri="{0D108BD9-81ED-4DB2-BD59-A6C34878D82A}">
                    <a16:rowId xmlns:a16="http://schemas.microsoft.com/office/drawing/2014/main" val="2392759238"/>
                  </a:ext>
                </a:extLst>
              </a:tr>
              <a:tr h="156233">
                <a:tc>
                  <a:txBody>
                    <a:bodyPr/>
                    <a:lstStyle/>
                    <a:p>
                      <a:pPr algn="ctr"/>
                      <a:r>
                        <a:rPr lang="en-US" sz="1800" b="1" dirty="0">
                          <a:latin typeface="Arial" panose="020B0604020202020204" pitchFamily="34" charset="0"/>
                          <a:cs typeface="Arial" panose="020B0604020202020204" pitchFamily="34" charset="0"/>
                        </a:rPr>
                        <a:t>27</a:t>
                      </a:r>
                    </a:p>
                  </a:txBody>
                  <a:tcPr anchor="ctr"/>
                </a:tc>
                <a:tc>
                  <a:txBody>
                    <a:bodyPr/>
                    <a:lstStyle/>
                    <a:p>
                      <a:r>
                        <a:rPr lang="en-US" sz="1800" b="1" i="0" kern="1200" dirty="0">
                          <a:solidFill>
                            <a:schemeClr val="dk1"/>
                          </a:solidFill>
                          <a:effectLst/>
                          <a:latin typeface="Arial" panose="020B0604020202020204" pitchFamily="34" charset="0"/>
                          <a:ea typeface="+mn-ea"/>
                          <a:cs typeface="Arial" panose="020B0604020202020204" pitchFamily="34" charset="0"/>
                        </a:rPr>
                        <a:t>OSAT, PR</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3550752"/>
                  </a:ext>
                </a:extLst>
              </a:tr>
              <a:tr h="133373">
                <a:tc>
                  <a:txBody>
                    <a:bodyPr/>
                    <a:lstStyle/>
                    <a:p>
                      <a:pPr algn="ctr"/>
                      <a:r>
                        <a:rPr lang="en-US" sz="1800" b="1" dirty="0">
                          <a:latin typeface="Arial" panose="020B0604020202020204" pitchFamily="34" charset="0"/>
                          <a:cs typeface="Arial" panose="020B0604020202020204" pitchFamily="34" charset="0"/>
                        </a:rPr>
                        <a:t>28</a:t>
                      </a:r>
                    </a:p>
                  </a:txBody>
                  <a:tcPr anchor="ctr"/>
                </a:tc>
                <a:tc>
                  <a:txBody>
                    <a:bodyPr/>
                    <a:lstStyle/>
                    <a:p>
                      <a:r>
                        <a:rPr lang="en-US" sz="1800" b="1" i="0" kern="1200" dirty="0">
                          <a:solidFill>
                            <a:schemeClr val="dk1"/>
                          </a:solidFill>
                          <a:effectLst/>
                          <a:latin typeface="Arial" panose="020B0604020202020204" pitchFamily="34" charset="0"/>
                          <a:ea typeface="+mn-ea"/>
                          <a:cs typeface="Arial" panose="020B0604020202020204" pitchFamily="34" charset="0"/>
                        </a:rPr>
                        <a:t>DIF2</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761353"/>
                  </a:ext>
                </a:extLst>
              </a:tr>
              <a:tr h="229055">
                <a:tc>
                  <a:txBody>
                    <a:bodyPr/>
                    <a:lstStyle/>
                    <a:p>
                      <a:pPr algn="ctr"/>
                      <a:r>
                        <a:rPr lang="en-US" sz="1800" b="1" dirty="0">
                          <a:latin typeface="Arial" panose="020B0604020202020204" pitchFamily="34" charset="0"/>
                          <a:cs typeface="Arial" panose="020B0604020202020204" pitchFamily="34" charset="0"/>
                        </a:rPr>
                        <a:t>34</a:t>
                      </a:r>
                    </a:p>
                  </a:txBody>
                  <a:tcPr anchor="ctr"/>
                </a:tc>
                <a:tc>
                  <a:txBody>
                    <a:bodyPr/>
                    <a:lstStyle/>
                    <a:p>
                      <a:r>
                        <a:rPr lang="fr-FR" sz="1800" b="1" i="0" kern="1200" dirty="0">
                          <a:solidFill>
                            <a:schemeClr val="dk1"/>
                          </a:solidFill>
                          <a:effectLst/>
                          <a:latin typeface="Arial" panose="020B0604020202020204" pitchFamily="34" charset="0"/>
                          <a:ea typeface="+mn-ea"/>
                          <a:cs typeface="Arial" panose="020B0604020202020204" pitchFamily="34" charset="0"/>
                        </a:rPr>
                        <a:t>DIF3, DIF4, DC1, DC2, DC3, DC4</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9237083"/>
                  </a:ext>
                </a:extLst>
              </a:tr>
              <a:tr h="336118">
                <a:tc>
                  <a:txBody>
                    <a:bodyPr/>
                    <a:lstStyle/>
                    <a:p>
                      <a:pPr algn="ctr"/>
                      <a:r>
                        <a:rPr lang="en-US" sz="1800" b="1" dirty="0">
                          <a:latin typeface="Arial" panose="020B0604020202020204" pitchFamily="34" charset="0"/>
                          <a:cs typeface="Arial" panose="020B0604020202020204" pitchFamily="34" charset="0"/>
                        </a:rPr>
                        <a:t>35</a:t>
                      </a:r>
                    </a:p>
                  </a:txBody>
                  <a:tcPr anchor="ctr"/>
                </a:tc>
                <a:tc>
                  <a:txBody>
                    <a:bodyPr/>
                    <a:lstStyle/>
                    <a:p>
                      <a:r>
                        <a:rPr lang="en-US" sz="1800" b="1" i="0" kern="1200" dirty="0">
                          <a:solidFill>
                            <a:schemeClr val="dk1"/>
                          </a:solidFill>
                          <a:effectLst/>
                          <a:latin typeface="Arial" panose="020B0604020202020204" pitchFamily="34" charset="0"/>
                          <a:ea typeface="+mn-ea"/>
                          <a:cs typeface="Arial" panose="020B0604020202020204" pitchFamily="34" charset="0"/>
                        </a:rPr>
                        <a:t>FPZ</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8025419"/>
                  </a:ext>
                </a:extLst>
              </a:tr>
            </a:tbl>
          </a:graphicData>
        </a:graphic>
      </p:graphicFrame>
      <p:sp>
        <p:nvSpPr>
          <p:cNvPr id="66" name="TextBox 65">
            <a:extLst>
              <a:ext uri="{FF2B5EF4-FFF2-40B4-BE49-F238E27FC236}">
                <a16:creationId xmlns:a16="http://schemas.microsoft.com/office/drawing/2014/main" id="{638CE1AF-D5C4-1097-8AFF-0792E2EB9269}"/>
              </a:ext>
            </a:extLst>
          </p:cNvPr>
          <p:cNvSpPr txBox="1"/>
          <p:nvPr/>
        </p:nvSpPr>
        <p:spPr>
          <a:xfrm>
            <a:off x="9641377" y="11257096"/>
            <a:ext cx="8209708" cy="1176203"/>
          </a:xfrm>
          <a:prstGeom prst="rect">
            <a:avLst/>
          </a:prstGeom>
          <a:noFill/>
        </p:spPr>
        <p:txBody>
          <a:bodyPr wrap="square" numCol="2" rtlCol="0">
            <a:noAutofit/>
          </a:bodyPr>
          <a:lstStyle/>
          <a:p>
            <a:pPr marL="228600" indent="-228600">
              <a:buFont typeface="Courier New" panose="02070309020205020404" pitchFamily="49" charset="0"/>
              <a:buChar char="o"/>
            </a:pPr>
            <a:r>
              <a:rPr lang="en-US" sz="1700" b="1" dirty="0">
                <a:latin typeface="Arial" panose="020B0604020202020204" pitchFamily="34" charset="0"/>
                <a:cs typeface="Arial" panose="020B0604020202020204" pitchFamily="34" charset="0"/>
              </a:rPr>
              <a:t>Frontal: FP1, FP2, FPZ (sometimes missing), F7, F8, F3, F4, FZ</a:t>
            </a:r>
          </a:p>
          <a:p>
            <a:pPr marL="228600" indent="-228600">
              <a:buFont typeface="Courier New" panose="02070309020205020404" pitchFamily="49" charset="0"/>
              <a:buChar char="o"/>
            </a:pPr>
            <a:r>
              <a:rPr lang="fr-FR" sz="1700" b="1" dirty="0">
                <a:latin typeface="Arial" panose="020B0604020202020204" pitchFamily="34" charset="0"/>
                <a:cs typeface="Arial" panose="020B0604020202020204" pitchFamily="34" charset="0"/>
              </a:rPr>
              <a:t>Temporal: T3, T4, T5, T6</a:t>
            </a:r>
          </a:p>
          <a:p>
            <a:pPr marL="228600" indent="-228600">
              <a:buFont typeface="Courier New" panose="02070309020205020404" pitchFamily="49" charset="0"/>
              <a:buChar char="o"/>
            </a:pPr>
            <a:r>
              <a:rPr lang="en-US" sz="1700" b="1" dirty="0">
                <a:latin typeface="Arial" panose="020B0604020202020204" pitchFamily="34" charset="0"/>
                <a:cs typeface="Arial" panose="020B0604020202020204" pitchFamily="34" charset="0"/>
              </a:rPr>
              <a:t>Central: C3, C4, CZ</a:t>
            </a:r>
          </a:p>
          <a:p>
            <a:pPr marL="381000" indent="-228600">
              <a:buFont typeface="Courier New" panose="02070309020205020404" pitchFamily="49" charset="0"/>
              <a:buChar char="o"/>
            </a:pPr>
            <a:r>
              <a:rPr lang="en-US" sz="1700" b="1" dirty="0">
                <a:latin typeface="Arial" panose="020B0604020202020204" pitchFamily="34" charset="0"/>
                <a:cs typeface="Arial" panose="020B0604020202020204" pitchFamily="34" charset="0"/>
              </a:rPr>
              <a:t>Parietal: P3, P4, PZ</a:t>
            </a:r>
          </a:p>
          <a:p>
            <a:pPr marL="381000" indent="-228600">
              <a:buFont typeface="Courier New" panose="02070309020205020404" pitchFamily="49" charset="0"/>
              <a:buChar char="o"/>
            </a:pPr>
            <a:r>
              <a:rPr lang="en-US" sz="1700" b="1" dirty="0">
                <a:latin typeface="Arial" panose="020B0604020202020204" pitchFamily="34" charset="0"/>
                <a:cs typeface="Arial" panose="020B0604020202020204" pitchFamily="34" charset="0"/>
              </a:rPr>
              <a:t>Occipital: O1, O2</a:t>
            </a:r>
          </a:p>
          <a:p>
            <a:pPr marL="381000" indent="-228600">
              <a:buFont typeface="Courier New" panose="02070309020205020404" pitchFamily="49" charset="0"/>
              <a:buChar char="o"/>
            </a:pPr>
            <a:r>
              <a:rPr lang="en-US" sz="1700" b="1" dirty="0">
                <a:latin typeface="Arial" panose="020B0604020202020204" pitchFamily="34" charset="0"/>
                <a:cs typeface="Arial" panose="020B0604020202020204" pitchFamily="34" charset="0"/>
              </a:rPr>
              <a:t>Ears: A1, A2</a:t>
            </a:r>
            <a:endParaRPr lang="fr-FR" sz="1700" b="1" dirty="0">
              <a:latin typeface="Arial" panose="020B0604020202020204" pitchFamily="34" charset="0"/>
              <a:cs typeface="Arial" panose="020B0604020202020204" pitchFamily="34" charset="0"/>
            </a:endParaRPr>
          </a:p>
          <a:p>
            <a:pPr marL="381000" indent="-228600">
              <a:buFont typeface="Courier New" panose="02070309020205020404" pitchFamily="49" charset="0"/>
              <a:buChar char="o"/>
            </a:pPr>
            <a:r>
              <a:rPr lang="en-US" sz="1700" b="1" dirty="0">
                <a:latin typeface="Arial" panose="020B0604020202020204" pitchFamily="34" charset="0"/>
                <a:cs typeface="Arial" panose="020B0604020202020204" pitchFamily="34" charset="0"/>
              </a:rPr>
              <a:t>Other: X1, X2, EDF ANNOTATIONS</a:t>
            </a:r>
          </a:p>
        </p:txBody>
      </p:sp>
      <p:sp>
        <p:nvSpPr>
          <p:cNvPr id="69" name="TextBox 68">
            <a:extLst>
              <a:ext uri="{FF2B5EF4-FFF2-40B4-BE49-F238E27FC236}">
                <a16:creationId xmlns:a16="http://schemas.microsoft.com/office/drawing/2014/main" id="{070D9CA9-A134-BA13-F116-0AFA574CCE3D}"/>
              </a:ext>
            </a:extLst>
          </p:cNvPr>
          <p:cNvSpPr txBox="1"/>
          <p:nvPr/>
        </p:nvSpPr>
        <p:spPr>
          <a:xfrm>
            <a:off x="18459450" y="13258800"/>
            <a:ext cx="914400" cy="1022909"/>
          </a:xfrm>
          <a:prstGeom prst="rect">
            <a:avLst/>
          </a:prstGeom>
          <a:noFill/>
        </p:spPr>
        <p:txBody>
          <a:bodyPr wrap="square" rtlCol="0">
            <a:spAutoFit/>
          </a:bodyPr>
          <a:lstStyle/>
          <a:p>
            <a:endParaRPr lang="en-US" dirty="0"/>
          </a:p>
        </p:txBody>
      </p:sp>
      <p:graphicFrame>
        <p:nvGraphicFramePr>
          <p:cNvPr id="74" name="Chart 73">
            <a:extLst>
              <a:ext uri="{FF2B5EF4-FFF2-40B4-BE49-F238E27FC236}">
                <a16:creationId xmlns:a16="http://schemas.microsoft.com/office/drawing/2014/main" id="{919A002B-D4E5-729D-298C-CE758A4D0C0D}"/>
              </a:ext>
            </a:extLst>
          </p:cNvPr>
          <p:cNvGraphicFramePr/>
          <p:nvPr>
            <p:extLst>
              <p:ext uri="{D42A27DB-BD31-4B8C-83A1-F6EECF244321}">
                <p14:modId xmlns:p14="http://schemas.microsoft.com/office/powerpoint/2010/main" val="3274879183"/>
              </p:ext>
            </p:extLst>
          </p:nvPr>
        </p:nvGraphicFramePr>
        <p:xfrm>
          <a:off x="9670620" y="4610885"/>
          <a:ext cx="4682890" cy="3200400"/>
        </p:xfrm>
        <a:graphic>
          <a:graphicData uri="http://schemas.openxmlformats.org/drawingml/2006/chart">
            <c:chart xmlns:c="http://schemas.openxmlformats.org/drawingml/2006/chart" xmlns:r="http://schemas.openxmlformats.org/officeDocument/2006/relationships" r:id="rId14"/>
          </a:graphicData>
        </a:graphic>
      </p:graphicFrame>
      <p:pic>
        <p:nvPicPr>
          <p:cNvPr id="1026" name="Picture 2" descr="Trex™ HD Monitoring Ambulatory EEG System - Natus">
            <a:hlinkClick r:id="rId15"/>
            <a:extLst>
              <a:ext uri="{FF2B5EF4-FFF2-40B4-BE49-F238E27FC236}">
                <a16:creationId xmlns:a16="http://schemas.microsoft.com/office/drawing/2014/main" id="{E1AAB017-4756-B3A8-A9D4-CCFD563C4B0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11852" y="12205159"/>
            <a:ext cx="4124711" cy="2320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98" name="Picture 1097">
            <a:extLst>
              <a:ext uri="{FF2B5EF4-FFF2-40B4-BE49-F238E27FC236}">
                <a16:creationId xmlns:a16="http://schemas.microsoft.com/office/drawing/2014/main" id="{B8D19FC7-A10E-D57D-37DB-0EB60EBD35E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883687" y="8056508"/>
            <a:ext cx="7785768" cy="4722984"/>
          </a:xfrm>
          <a:prstGeom prst="rect">
            <a:avLst/>
          </a:prstGeom>
        </p:spPr>
      </p:pic>
      <p:pic>
        <p:nvPicPr>
          <p:cNvPr id="1100" name="Picture 1099">
            <a:extLst>
              <a:ext uri="{FF2B5EF4-FFF2-40B4-BE49-F238E27FC236}">
                <a16:creationId xmlns:a16="http://schemas.microsoft.com/office/drawing/2014/main" id="{7DF82721-642B-606F-60C3-A0E08DECB3B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287275" y="13503567"/>
            <a:ext cx="3127584" cy="250906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4FFAA44-80F7-97F6-361B-A08A44C9433B}"/>
              </a:ext>
            </a:extLst>
          </p:cNvPr>
          <p:cNvSpPr txBox="1"/>
          <p:nvPr/>
        </p:nvSpPr>
        <p:spPr>
          <a:xfrm>
            <a:off x="18718305" y="6301312"/>
            <a:ext cx="8152281" cy="3970318"/>
          </a:xfrm>
          <a:prstGeom prst="rect">
            <a:avLst/>
          </a:prstGeom>
          <a:ln w="38100">
            <a:solidFill>
              <a:srgbClr val="9A2B3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b="1" u="sng" dirty="0">
                <a:latin typeface="Arial" panose="020B0604020202020204" pitchFamily="34" charset="0"/>
                <a:cs typeface="Arial" panose="020B0604020202020204" pitchFamily="34" charset="0"/>
              </a:rPr>
              <a:t>Patient number</a:t>
            </a:r>
            <a:r>
              <a:rPr lang="en-US" sz="1800" b="1" dirty="0">
                <a:latin typeface="Arial" panose="020B0604020202020204" pitchFamily="34" charset="0"/>
                <a:cs typeface="Arial" panose="020B0604020202020204" pitchFamily="34" charset="0"/>
              </a:rPr>
              <a:t>: 6705f62cc8919954be3ef9d0f93c0ecb</a:t>
            </a:r>
          </a:p>
          <a:p>
            <a:r>
              <a:rPr lang="en-US" sz="1800" b="1" u="sng" dirty="0">
                <a:latin typeface="Arial" panose="020B0604020202020204" pitchFamily="34" charset="0"/>
                <a:cs typeface="Arial" panose="020B0604020202020204" pitchFamily="34" charset="0"/>
              </a:rPr>
              <a:t>Seizures</a:t>
            </a:r>
            <a:r>
              <a:rPr lang="en-US" sz="1800" b="1" dirty="0">
                <a:latin typeface="Arial" panose="020B0604020202020204" pitchFamily="34" charset="0"/>
                <a:cs typeface="Arial" panose="020B0604020202020204" pitchFamily="34" charset="0"/>
              </a:rPr>
              <a:t>: generalized, activities that come across as focal seizure, however, waxing and waning – not prominent enough: decided not to annotate.</a:t>
            </a:r>
          </a:p>
          <a:p>
            <a:r>
              <a:rPr lang="en-US" sz="1800" b="1" u="sng" dirty="0">
                <a:latin typeface="Arial" panose="020B0604020202020204" pitchFamily="34" charset="0"/>
                <a:cs typeface="Arial" panose="020B0604020202020204" pitchFamily="34" charset="0"/>
              </a:rPr>
              <a:t>RPPs</a:t>
            </a:r>
            <a:r>
              <a:rPr lang="en-US" sz="1800" b="1" dirty="0">
                <a:latin typeface="Arial" panose="020B0604020202020204" pitchFamily="34" charset="0"/>
                <a:cs typeface="Arial" panose="020B0604020202020204" pitchFamily="34" charset="0"/>
              </a:rPr>
              <a:t>: LPDs and GPDs can be confused as focal seizure but frequency is &lt; 2.5 Hz.</a:t>
            </a:r>
          </a:p>
          <a:p>
            <a:endParaRPr lang="en-US" sz="1800" b="1" u="sng"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Patient number</a:t>
            </a:r>
            <a:r>
              <a:rPr lang="en-US" sz="1800" b="1" dirty="0">
                <a:latin typeface="Arial" panose="020B0604020202020204" pitchFamily="34" charset="0"/>
                <a:cs typeface="Arial" panose="020B0604020202020204" pitchFamily="34" charset="0"/>
              </a:rPr>
              <a:t>: 7d109c9692eca076f3b5813dc7ded0ca</a:t>
            </a:r>
          </a:p>
          <a:p>
            <a:r>
              <a:rPr lang="en-US" sz="1800" b="1" u="sng" dirty="0">
                <a:latin typeface="Arial" panose="020B0604020202020204" pitchFamily="34" charset="0"/>
                <a:cs typeface="Arial" panose="020B0604020202020204" pitchFamily="34" charset="0"/>
              </a:rPr>
              <a:t>Seizures</a:t>
            </a:r>
            <a:r>
              <a:rPr lang="en-US" sz="1800" b="1" dirty="0">
                <a:latin typeface="Arial" panose="020B0604020202020204" pitchFamily="34" charset="0"/>
                <a:cs typeface="Arial" panose="020B0604020202020204" pitchFamily="34" charset="0"/>
              </a:rPr>
              <a:t>: generalized seizures with long post-ictal phase that includes GPDs- chose to annotate 2 seconds in the post-ictal phase because otherwise too long. Annotated more prominent seizures, onset seems to be long. Looked into the activity with unipolar montage and it cleared out that there are no focal seizures but everything is generalized.</a:t>
            </a:r>
          </a:p>
          <a:p>
            <a:r>
              <a:rPr lang="en-US" sz="1800" b="1" u="sng" dirty="0">
                <a:latin typeface="Arial" panose="020B0604020202020204" pitchFamily="34" charset="0"/>
                <a:cs typeface="Arial" panose="020B0604020202020204" pitchFamily="34" charset="0"/>
              </a:rPr>
              <a:t>RPPs</a:t>
            </a:r>
            <a:r>
              <a:rPr lang="en-US" sz="1800" b="1" dirty="0">
                <a:latin typeface="Arial" panose="020B0604020202020204" pitchFamily="34" charset="0"/>
                <a:cs typeface="Arial" panose="020B0604020202020204" pitchFamily="34" charset="0"/>
              </a:rPr>
              <a:t>: GPDs in post-ictal phase</a:t>
            </a:r>
          </a:p>
        </p:txBody>
      </p:sp>
      <p:sp>
        <p:nvSpPr>
          <p:cNvPr id="8" name="TextBox 7">
            <a:extLst>
              <a:ext uri="{FF2B5EF4-FFF2-40B4-BE49-F238E27FC236}">
                <a16:creationId xmlns:a16="http://schemas.microsoft.com/office/drawing/2014/main" id="{C876F7EC-5E59-EEE9-D1D9-BDE915F472BD}"/>
              </a:ext>
            </a:extLst>
          </p:cNvPr>
          <p:cNvSpPr txBox="1"/>
          <p:nvPr/>
        </p:nvSpPr>
        <p:spPr>
          <a:xfrm>
            <a:off x="18407585" y="5770573"/>
            <a:ext cx="8687967"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Section of the reports document:</a:t>
            </a:r>
          </a:p>
        </p:txBody>
      </p:sp>
      <p:graphicFrame>
        <p:nvGraphicFramePr>
          <p:cNvPr id="18" name="Chart 17">
            <a:extLst>
              <a:ext uri="{FF2B5EF4-FFF2-40B4-BE49-F238E27FC236}">
                <a16:creationId xmlns:a16="http://schemas.microsoft.com/office/drawing/2014/main" id="{6441118D-EB65-CC94-2AF8-48B5C6A1632E}"/>
              </a:ext>
            </a:extLst>
          </p:cNvPr>
          <p:cNvGraphicFramePr/>
          <p:nvPr>
            <p:extLst>
              <p:ext uri="{D42A27DB-BD31-4B8C-83A1-F6EECF244321}">
                <p14:modId xmlns:p14="http://schemas.microsoft.com/office/powerpoint/2010/main" val="2371903255"/>
              </p:ext>
            </p:extLst>
          </p:nvPr>
        </p:nvGraphicFramePr>
        <p:xfrm>
          <a:off x="12888247" y="20413440"/>
          <a:ext cx="3005681" cy="2777903"/>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9" name="Table 18">
            <a:extLst>
              <a:ext uri="{FF2B5EF4-FFF2-40B4-BE49-F238E27FC236}">
                <a16:creationId xmlns:a16="http://schemas.microsoft.com/office/drawing/2014/main" id="{7F49E351-3876-8A38-80BB-E44A92433922}"/>
              </a:ext>
            </a:extLst>
          </p:cNvPr>
          <p:cNvGraphicFramePr>
            <a:graphicFrameLocks noGrp="1"/>
          </p:cNvGraphicFramePr>
          <p:nvPr>
            <p:extLst>
              <p:ext uri="{D42A27DB-BD31-4B8C-83A1-F6EECF244321}">
                <p14:modId xmlns:p14="http://schemas.microsoft.com/office/powerpoint/2010/main" val="2464421608"/>
              </p:ext>
            </p:extLst>
          </p:nvPr>
        </p:nvGraphicFramePr>
        <p:xfrm>
          <a:off x="9848971" y="20304519"/>
          <a:ext cx="3005681" cy="2851315"/>
        </p:xfrm>
        <a:graphic>
          <a:graphicData uri="http://schemas.openxmlformats.org/drawingml/2006/table">
            <a:tbl>
              <a:tblPr firstRow="1" bandRow="1">
                <a:tableStyleId>{21E4AEA4-8DFA-4A89-87EB-49C32662AFE0}</a:tableStyleId>
              </a:tblPr>
              <a:tblGrid>
                <a:gridCol w="866614">
                  <a:extLst>
                    <a:ext uri="{9D8B030D-6E8A-4147-A177-3AD203B41FA5}">
                      <a16:colId xmlns:a16="http://schemas.microsoft.com/office/drawing/2014/main" val="2225067117"/>
                    </a:ext>
                  </a:extLst>
                </a:gridCol>
                <a:gridCol w="917200">
                  <a:extLst>
                    <a:ext uri="{9D8B030D-6E8A-4147-A177-3AD203B41FA5}">
                      <a16:colId xmlns:a16="http://schemas.microsoft.com/office/drawing/2014/main" val="3155057941"/>
                    </a:ext>
                  </a:extLst>
                </a:gridCol>
                <a:gridCol w="1221867">
                  <a:extLst>
                    <a:ext uri="{9D8B030D-6E8A-4147-A177-3AD203B41FA5}">
                      <a16:colId xmlns:a16="http://schemas.microsoft.com/office/drawing/2014/main" val="1398228257"/>
                    </a:ext>
                  </a:extLst>
                </a:gridCol>
              </a:tblGrid>
              <a:tr h="304419">
                <a:tc>
                  <a:txBody>
                    <a:bodyPr/>
                    <a:lstStyle/>
                    <a:p>
                      <a:pPr algn="ctr"/>
                      <a:r>
                        <a:rPr lang="en-US" sz="1400" b="1" dirty="0">
                          <a:solidFill>
                            <a:schemeClr val="tx1">
                              <a:lumMod val="95000"/>
                              <a:lumOff val="5000"/>
                            </a:schemeClr>
                          </a:solidFill>
                          <a:latin typeface="Arial" panose="020B0604020202020204" pitchFamily="34" charset="0"/>
                          <a:cs typeface="Arial" panose="020B0604020202020204" pitchFamily="34" charset="0"/>
                        </a:rPr>
                        <a:t>TUSZ</a:t>
                      </a:r>
                    </a:p>
                  </a:txBody>
                  <a:tcPr/>
                </a:tc>
                <a:tc>
                  <a:txBody>
                    <a:bodyPr/>
                    <a:lstStyle/>
                    <a:p>
                      <a:pPr algn="ctr"/>
                      <a:r>
                        <a:rPr lang="en-US" sz="1400" b="1" dirty="0">
                          <a:solidFill>
                            <a:schemeClr val="tx1">
                              <a:lumMod val="95000"/>
                              <a:lumOff val="5000"/>
                            </a:schemeClr>
                          </a:solidFill>
                          <a:latin typeface="Arial" panose="020B0604020202020204" pitchFamily="34" charset="0"/>
                          <a:cs typeface="Arial" panose="020B0604020202020204" pitchFamily="34" charset="0"/>
                        </a:rPr>
                        <a:t>NMAE</a:t>
                      </a:r>
                    </a:p>
                  </a:txBody>
                  <a:tcPr/>
                </a:tc>
                <a:tc>
                  <a:txBody>
                    <a:bodyPr/>
                    <a:lstStyle/>
                    <a:p>
                      <a:pPr algn="ctr"/>
                      <a:r>
                        <a:rPr lang="en-US" sz="1400" b="1" dirty="0">
                          <a:solidFill>
                            <a:schemeClr val="tx1">
                              <a:lumMod val="95000"/>
                              <a:lumOff val="5000"/>
                            </a:schemeClr>
                          </a:solidFill>
                          <a:latin typeface="Arial" panose="020B0604020202020204" pitchFamily="34" charset="0"/>
                          <a:cs typeface="Arial" panose="020B0604020202020204" pitchFamily="34" charset="0"/>
                        </a:rPr>
                        <a:t>Common</a:t>
                      </a:r>
                    </a:p>
                  </a:txBody>
                  <a:tcPr/>
                </a:tc>
                <a:extLst>
                  <a:ext uri="{0D108BD9-81ED-4DB2-BD59-A6C34878D82A}">
                    <a16:rowId xmlns:a16="http://schemas.microsoft.com/office/drawing/2014/main" val="916290915"/>
                  </a:ext>
                </a:extLst>
              </a:tr>
              <a:tr h="320245">
                <a:tc>
                  <a:txBody>
                    <a:bodyPr/>
                    <a:lstStyle/>
                    <a:p>
                      <a:pPr algn="ctr"/>
                      <a:r>
                        <a:rPr lang="en-US" sz="1400" b="1" dirty="0" err="1">
                          <a:latin typeface="Arial" panose="020B0604020202020204" pitchFamily="34" charset="0"/>
                          <a:cs typeface="Arial" panose="020B0604020202020204" pitchFamily="34" charset="0"/>
                        </a:rPr>
                        <a:t>spsz</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oirda</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bckg</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3884167"/>
                  </a:ext>
                </a:extLst>
              </a:tr>
              <a:tr h="320245">
                <a:tc>
                  <a:txBody>
                    <a:bodyPr/>
                    <a:lstStyle/>
                    <a:p>
                      <a:pPr algn="ctr"/>
                      <a:r>
                        <a:rPr lang="en-US" sz="1400" b="1" dirty="0" err="1">
                          <a:latin typeface="Arial" panose="020B0604020202020204" pitchFamily="34" charset="0"/>
                          <a:cs typeface="Arial" panose="020B0604020202020204" pitchFamily="34" charset="0"/>
                        </a:rPr>
                        <a:t>cpsz</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tirda</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seiz</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2597199"/>
                  </a:ext>
                </a:extLst>
              </a:tr>
              <a:tr h="320245">
                <a:tc>
                  <a:txBody>
                    <a:bodyPr/>
                    <a:lstStyle/>
                    <a:p>
                      <a:pPr algn="ctr"/>
                      <a:r>
                        <a:rPr lang="en-US" sz="1400" b="1" dirty="0" err="1">
                          <a:latin typeface="Arial" panose="020B0604020202020204" pitchFamily="34" charset="0"/>
                          <a:cs typeface="Arial" panose="020B0604020202020204" pitchFamily="34" charset="0"/>
                        </a:rPr>
                        <a:t>tnsz</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frida</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fnsz</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09452848"/>
                  </a:ext>
                </a:extLst>
              </a:tr>
              <a:tr h="320245">
                <a:tc>
                  <a:txBody>
                    <a:bodyPr/>
                    <a:lstStyle/>
                    <a:p>
                      <a:pPr algn="ctr"/>
                      <a:r>
                        <a:rPr lang="en-US" sz="1400" b="1" dirty="0" err="1">
                          <a:latin typeface="Arial" panose="020B0604020202020204" pitchFamily="34" charset="0"/>
                          <a:cs typeface="Arial" panose="020B0604020202020204" pitchFamily="34" charset="0"/>
                        </a:rPr>
                        <a:t>cnsz</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grda</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gnsz</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811781"/>
                  </a:ext>
                </a:extLst>
              </a:tr>
              <a:tr h="320245">
                <a:tc>
                  <a:txBody>
                    <a:bodyPr/>
                    <a:lstStyle/>
                    <a:p>
                      <a:pPr algn="ctr"/>
                      <a:r>
                        <a:rPr lang="en-US" sz="1400" b="1" dirty="0" err="1">
                          <a:latin typeface="Arial" panose="020B0604020202020204" pitchFamily="34" charset="0"/>
                          <a:cs typeface="Arial" panose="020B0604020202020204" pitchFamily="34" charset="0"/>
                        </a:rPr>
                        <a:t>tcsz</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lpd</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err="1">
                          <a:latin typeface="Arial" panose="020B0604020202020204" pitchFamily="34" charset="0"/>
                          <a:cs typeface="Arial" panose="020B0604020202020204" pitchFamily="34" charset="0"/>
                        </a:rPr>
                        <a:t>absz</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5336839"/>
                  </a:ext>
                </a:extLst>
              </a:tr>
              <a:tr h="320245">
                <a:tc>
                  <a:txBody>
                    <a:bodyPr/>
                    <a:lstStyle/>
                    <a:p>
                      <a:pPr algn="ctr"/>
                      <a:r>
                        <a:rPr lang="en-US" sz="1400" b="1" dirty="0" err="1">
                          <a:latin typeface="Arial" panose="020B0604020202020204" pitchFamily="34" charset="0"/>
                          <a:cs typeface="Arial" panose="020B0604020202020204" pitchFamily="34" charset="0"/>
                        </a:rPr>
                        <a:t>gped</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b="1" dirty="0">
                          <a:latin typeface="Arial" panose="020B0604020202020204" pitchFamily="34" charset="0"/>
                          <a:cs typeface="Arial" panose="020B0604020202020204" pitchFamily="34" charset="0"/>
                        </a:rPr>
                        <a:t>gpd</a:t>
                      </a:r>
                    </a:p>
                  </a:txBody>
                  <a:tcPr/>
                </a:tc>
                <a:tc>
                  <a:txBody>
                    <a:bodyPr/>
                    <a:lstStyle/>
                    <a:p>
                      <a:pPr algn="ctr"/>
                      <a:r>
                        <a:rPr lang="en-US" sz="1400" b="1" dirty="0" err="1">
                          <a:latin typeface="Arial" panose="020B0604020202020204" pitchFamily="34" charset="0"/>
                          <a:cs typeface="Arial" panose="020B0604020202020204" pitchFamily="34" charset="0"/>
                        </a:rPr>
                        <a:t>intr</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7128834"/>
                  </a:ext>
                </a:extLst>
              </a:tr>
              <a:tr h="278411">
                <a:tc>
                  <a:txBody>
                    <a:bodyPr/>
                    <a:lstStyle/>
                    <a:p>
                      <a:pPr algn="ctr"/>
                      <a:r>
                        <a:rPr lang="en-US" sz="1400" b="1" dirty="0">
                          <a:latin typeface="Arial" panose="020B0604020202020204" pitchFamily="34" charset="0"/>
                          <a:cs typeface="Arial" panose="020B0604020202020204" pitchFamily="34" charset="0"/>
                        </a:rPr>
                        <a:t>pled</a:t>
                      </a:r>
                    </a:p>
                  </a:txBody>
                  <a:tcPr/>
                </a:tc>
                <a:tc>
                  <a:txBody>
                    <a:bodyPr/>
                    <a:lstStyle/>
                    <a:p>
                      <a:pPr algn="ctr"/>
                      <a:r>
                        <a:rPr lang="en-US" sz="1400" b="1" dirty="0">
                          <a:latin typeface="Arial" panose="020B0604020202020204" pitchFamily="34" charset="0"/>
                          <a:cs typeface="Arial" panose="020B0604020202020204" pitchFamily="34" charset="0"/>
                        </a:rPr>
                        <a:t>bird</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8371451"/>
                  </a:ext>
                </a:extLst>
              </a:tr>
              <a:tr h="320245">
                <a:tc>
                  <a:txBody>
                    <a:bodyPr/>
                    <a:lstStyle/>
                    <a:p>
                      <a:pPr algn="ctr"/>
                      <a:r>
                        <a:rPr lang="en-US" sz="1400" b="1" dirty="0">
                          <a:latin typeface="Arial" panose="020B0604020202020204" pitchFamily="34" charset="0"/>
                          <a:cs typeface="Arial" panose="020B0604020202020204" pitchFamily="34" charset="0"/>
                        </a:rPr>
                        <a:t>artf </a:t>
                      </a: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tc>
                  <a:txBody>
                    <a:bodyPr/>
                    <a:lstStyle/>
                    <a:p>
                      <a:pPr algn="ct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8877567"/>
                  </a:ext>
                </a:extLst>
              </a:tr>
            </a:tbl>
          </a:graphicData>
        </a:graphic>
      </p:graphicFrame>
      <p:graphicFrame>
        <p:nvGraphicFramePr>
          <p:cNvPr id="4" name="Chart 3">
            <a:extLst>
              <a:ext uri="{FF2B5EF4-FFF2-40B4-BE49-F238E27FC236}">
                <a16:creationId xmlns:a16="http://schemas.microsoft.com/office/drawing/2014/main" id="{B3424E3E-71A9-4F2C-D667-0288BF05E345}"/>
              </a:ext>
            </a:extLst>
          </p:cNvPr>
          <p:cNvGraphicFramePr/>
          <p:nvPr>
            <p:extLst>
              <p:ext uri="{D42A27DB-BD31-4B8C-83A1-F6EECF244321}">
                <p14:modId xmlns:p14="http://schemas.microsoft.com/office/powerpoint/2010/main" val="821605830"/>
              </p:ext>
            </p:extLst>
          </p:nvPr>
        </p:nvGraphicFramePr>
        <p:xfrm>
          <a:off x="15421470" y="20413440"/>
          <a:ext cx="2834640" cy="2633472"/>
        </p:xfrm>
        <a:graphic>
          <a:graphicData uri="http://schemas.openxmlformats.org/drawingml/2006/chart">
            <c:chart xmlns:c="http://schemas.openxmlformats.org/drawingml/2006/chart" xmlns:r="http://schemas.openxmlformats.org/officeDocument/2006/relationships" r:id="rId20"/>
          </a:graphicData>
        </a:graphic>
      </p:graphicFrame>
    </p:spTree>
    <p:extLst>
      <p:ext uri="{BB962C8B-B14F-4D97-AF65-F5344CB8AC3E}">
        <p14:creationId xmlns:p14="http://schemas.microsoft.com/office/powerpoint/2010/main" val="29310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28ad9f0-5d25-42e1-b47c-8c9cf7b9ff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9502F766A2E14EA0A5284F6D65D98F" ma:contentTypeVersion="13" ma:contentTypeDescription="Create a new document." ma:contentTypeScope="" ma:versionID="68e6a70e97c5ce901f7c49de283c54ac">
  <xsd:schema xmlns:xsd="http://www.w3.org/2001/XMLSchema" xmlns:xs="http://www.w3.org/2001/XMLSchema" xmlns:p="http://schemas.microsoft.com/office/2006/metadata/properties" xmlns:ns3="d99d90f1-e747-43dc-bdba-5ed6ca75ceb9" xmlns:ns4="128ad9f0-5d25-42e1-b47c-8c9cf7b9ff5f" targetNamespace="http://schemas.microsoft.com/office/2006/metadata/properties" ma:root="true" ma:fieldsID="eec9e8455313da409241abf16ce10e06" ns3:_="" ns4:_="">
    <xsd:import namespace="d99d90f1-e747-43dc-bdba-5ed6ca75ceb9"/>
    <xsd:import namespace="128ad9f0-5d25-42e1-b47c-8c9cf7b9f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element ref="ns4:MediaServiceSearchProperties" minOccurs="0"/>
                <xsd:element ref="ns4:MediaServiceDateTaken" minOccurs="0"/>
                <xsd:element ref="ns4:MediaServiceSystem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d90f1-e747-43dc-bdba-5ed6ca75ce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ad9f0-5d25-42e1-b47c-8c9cf7b9f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F6B864-6894-462A-BF6E-57AD55415791}">
  <ds:schemaRefs>
    <ds:schemaRef ds:uri="http://purl.org/dc/dcmitype/"/>
    <ds:schemaRef ds:uri="http://schemas.microsoft.com/office/2006/metadata/properties"/>
    <ds:schemaRef ds:uri="128ad9f0-5d25-42e1-b47c-8c9cf7b9ff5f"/>
    <ds:schemaRef ds:uri="http://schemas.microsoft.com/office/2006/documentManagement/types"/>
    <ds:schemaRef ds:uri="d99d90f1-e747-43dc-bdba-5ed6ca75ceb9"/>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25E70FBF-0DF7-4231-A650-0CD541B89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d90f1-e747-43dc-bdba-5ed6ca75ceb9"/>
    <ds:schemaRef ds:uri="128ad9f0-5d25-42e1-b47c-8c9cf7b9f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512220-16FC-46F4-968D-15EE2DC2B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54716</TotalTime>
  <Words>1292</Words>
  <Application>Microsoft Office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Courier New</vt:lpstr>
      <vt:lpstr>Monotype Corsiva</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Anne-Mai Melles</cp:lastModifiedBy>
  <cp:revision>336</cp:revision>
  <dcterms:created xsi:type="dcterms:W3CDTF">2015-07-15T21:31:39Z</dcterms:created>
  <dcterms:modified xsi:type="dcterms:W3CDTF">2024-12-06T15:18:22Z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0x010100229502F766A2E14EA0A5284F6D65D98F</vt:lpwstr>
  </property>
</Properties>
</file>