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74" userDrawn="1">
          <p15:clr>
            <a:srgbClr val="A4A3A4"/>
          </p15:clr>
        </p15:guide>
        <p15:guide id="3" pos="11620" userDrawn="1">
          <p15:clr>
            <a:srgbClr val="A4A3A4"/>
          </p15:clr>
        </p15:guide>
        <p15:guide id="4" pos="22776" userDrawn="1">
          <p15:clr>
            <a:srgbClr val="A4A3A4"/>
          </p15:clr>
        </p15:guide>
        <p15:guide id="5" pos="199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B33"/>
    <a:srgbClr val="B30738"/>
    <a:srgbClr val="333385"/>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247" autoAdjust="0"/>
  </p:normalViewPr>
  <p:slideViewPr>
    <p:cSldViewPr snapToGrid="0">
      <p:cViewPr varScale="1">
        <p:scale>
          <a:sx n="28" d="100"/>
          <a:sy n="28" d="100"/>
        </p:scale>
        <p:origin x="4296" y="132"/>
      </p:cViewPr>
      <p:guideLst>
        <p:guide orient="horz" pos="17016"/>
        <p:guide pos="274"/>
        <p:guide pos="11620"/>
        <p:guide pos="22776"/>
        <p:guide pos="1996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12/6/2023</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2"/>
            <a:ext cx="35582065" cy="2423160"/>
          </a:xfrm>
          <a:prstGeom prst="rect">
            <a:avLst/>
          </a:prstGeom>
          <a:solidFill>
            <a:schemeClr val="bg1"/>
          </a:solidFill>
          <a:ln w="12700">
            <a:noFill/>
            <a:miter lim="800000"/>
            <a:headEnd/>
            <a:tailEnd/>
          </a:ln>
          <a:effectLst/>
        </p:spPr>
        <p:txBody>
          <a:bodyPr lIns="0" tIns="0" rIns="0" bIns="0"/>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b="1" dirty="0">
                <a:solidFill>
                  <a:srgbClr val="002060"/>
                </a:solidFill>
              </a:rPr>
              <a:t>Transformers for Modeling Long-Term Dependencies in Time Series Data: A Review</a:t>
            </a:r>
          </a:p>
          <a:p>
            <a:pPr algn="ctr"/>
            <a:r>
              <a:rPr lang="en-US" sz="3200" b="1" dirty="0">
                <a:solidFill>
                  <a:schemeClr val="tx1"/>
                </a:solidFill>
              </a:rPr>
              <a:t>S. Thundiyil</a:t>
            </a:r>
            <a:r>
              <a:rPr lang="en-US" sz="3200" b="1" baseline="30000" dirty="0">
                <a:solidFill>
                  <a:schemeClr val="tx1"/>
                </a:solidFill>
              </a:rPr>
              <a:t>1</a:t>
            </a:r>
            <a:r>
              <a:rPr lang="en-US" sz="3200" b="1" dirty="0">
                <a:solidFill>
                  <a:schemeClr val="tx1"/>
                </a:solidFill>
              </a:rPr>
              <a:t>, S.S. Shalamzari</a:t>
            </a:r>
            <a:r>
              <a:rPr lang="en-US" sz="3200" b="1" baseline="30000" dirty="0">
                <a:solidFill>
                  <a:schemeClr val="tx1"/>
                </a:solidFill>
              </a:rPr>
              <a:t>2</a:t>
            </a:r>
            <a:r>
              <a:rPr lang="en-US" sz="3200" b="1" dirty="0">
                <a:solidFill>
                  <a:schemeClr val="tx1"/>
                </a:solidFill>
              </a:rPr>
              <a:t>, J. Picone</a:t>
            </a:r>
            <a:r>
              <a:rPr lang="en-US" sz="3200" b="1" baseline="30000" dirty="0">
                <a:solidFill>
                  <a:schemeClr val="tx1"/>
                </a:solidFill>
              </a:rPr>
              <a:t>2</a:t>
            </a:r>
            <a:r>
              <a:rPr lang="en-US" sz="3200" b="1" dirty="0">
                <a:solidFill>
                  <a:schemeClr val="tx1"/>
                </a:solidFill>
              </a:rPr>
              <a:t> and S. McKenzie</a:t>
            </a:r>
            <a:r>
              <a:rPr lang="en-US" sz="3200" b="1" baseline="30000" dirty="0">
                <a:solidFill>
                  <a:schemeClr val="tx1"/>
                </a:solidFill>
              </a:rPr>
              <a:t>3</a:t>
            </a:r>
          </a:p>
          <a:p>
            <a:pPr algn="ctr">
              <a:spcAft>
                <a:spcPts val="0"/>
              </a:spcAft>
            </a:pPr>
            <a:r>
              <a:rPr lang="en-US" sz="2000" dirty="0">
                <a:solidFill>
                  <a:schemeClr val="tx1"/>
                </a:solidFill>
              </a:rPr>
              <a:t>1. Department of Electronics and Communication Engineering, BMS Institute of Technology and Management, Bengaluru, India</a:t>
            </a:r>
          </a:p>
          <a:p>
            <a:pPr algn="ctr">
              <a:spcAft>
                <a:spcPts val="0"/>
              </a:spcAft>
            </a:pPr>
            <a:r>
              <a:rPr lang="en-US" sz="2000" dirty="0">
                <a:solidFill>
                  <a:schemeClr val="tx1"/>
                </a:solidFill>
              </a:rPr>
              <a:t>2. The Neural Engineering Data Consortium, Temple University, Philadelphia, Pennsylvania, USA</a:t>
            </a:r>
          </a:p>
          <a:p>
            <a:pPr algn="ctr">
              <a:spcAft>
                <a:spcPts val="0"/>
              </a:spcAft>
            </a:pPr>
            <a:r>
              <a:rPr lang="en-US" sz="2000" dirty="0">
                <a:solidFill>
                  <a:schemeClr val="tx1"/>
                </a:solidFill>
              </a:rPr>
              <a:t>3. University of New Mexico Health Sciences, Albuquerque, New Mexico, USA</a:t>
            </a:r>
            <a:endParaRPr lang="en-US" sz="3200" dirty="0">
              <a:solidFill>
                <a:schemeClr val="tx1"/>
              </a:solidFill>
            </a:endParaRPr>
          </a:p>
        </p:txBody>
      </p:sp>
      <p:grpSp>
        <p:nvGrpSpPr>
          <p:cNvPr id="10" name="Group 9"/>
          <p:cNvGrpSpPr/>
          <p:nvPr/>
        </p:nvGrpSpPr>
        <p:grpSpPr>
          <a:xfrm>
            <a:off x="457198" y="3071836"/>
            <a:ext cx="8577072" cy="23863828"/>
            <a:chOff x="457198" y="3071836"/>
            <a:chExt cx="8577072" cy="21362966"/>
          </a:xfrm>
        </p:grpSpPr>
        <p:sp>
          <p:nvSpPr>
            <p:cNvPr id="38" name="Text Box 7"/>
            <p:cNvSpPr txBox="1">
              <a:spLocks noChangeArrowheads="1"/>
            </p:cNvSpPr>
            <p:nvPr/>
          </p:nvSpPr>
          <p:spPr bwMode="auto">
            <a:xfrm>
              <a:off x="457198" y="3071836"/>
              <a:ext cx="8577072" cy="6072487"/>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Long-term dependencies play a crucial role in the analysis of the time series data in applications such as healthcare, climate change, finance etc.</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emergence of transformer-based technologies such as </a:t>
              </a:r>
              <a:r>
                <a:rPr lang="en-US" sz="2400" b="1" dirty="0" err="1">
                  <a:latin typeface="Arial" pitchFamily="34" charset="0"/>
                  <a:cs typeface="Arial" pitchFamily="34" charset="0"/>
                </a:rPr>
                <a:t>ChatGPT</a:t>
              </a:r>
              <a:r>
                <a:rPr lang="en-US" sz="2400" b="1" dirty="0">
                  <a:latin typeface="Arial" pitchFamily="34" charset="0"/>
                  <a:cs typeface="Arial" pitchFamily="34" charset="0"/>
                </a:rPr>
                <a:t> have demonstrated the potential for analyzing time series data in which modeling of long-term dependencies is crucial.</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In this abstract, we provide a review of various transformer-based models that are used to model long-term context in time series data.</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combination of self-supervised learning and transformer models is a promising approach to improve the performance and explainability of automatic seizure detection models, especially for continuous EEG data.</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sp>
          <p:nvSpPr>
            <p:cNvPr id="40" name="TextBox 39"/>
            <p:cNvSpPr txBox="1">
              <a:spLocks/>
            </p:cNvSpPr>
            <p:nvPr/>
          </p:nvSpPr>
          <p:spPr>
            <a:xfrm>
              <a:off x="464544" y="9464076"/>
              <a:ext cx="8569725" cy="1497072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a:t>Introduction</a:t>
              </a:r>
            </a:p>
            <a:p>
              <a:pPr marL="457200" indent="-457200" defTabSz="695291">
                <a:buFont typeface="Arial" panose="020B0604020202020204" pitchFamily="34" charset="0"/>
                <a:buChar char="•"/>
                <a:tabLst>
                  <a:tab pos="380981" algn="l"/>
                </a:tabLst>
                <a:defRPr/>
              </a:pPr>
              <a:r>
                <a:rPr lang="en-US" sz="2400" dirty="0">
                  <a:solidFill>
                    <a:schemeClr val="tx1"/>
                  </a:solidFill>
                </a:rPr>
                <a:t>Traditional methods such as autoregressive integrated moving average (ARIMA), long short-term memory networks (LSTM), gated recurrent units (GRUs) and recurrent neural networks (RNN) have provided robust frameworks in the analysis of time series data</a:t>
              </a:r>
            </a:p>
            <a:p>
              <a:pPr marL="457200" indent="-457200" defTabSz="695291">
                <a:buFont typeface="Arial" panose="020B0604020202020204" pitchFamily="34" charset="0"/>
                <a:buChar char="•"/>
                <a:tabLst>
                  <a:tab pos="380981" algn="l"/>
                </a:tabLst>
                <a:defRPr/>
              </a:pPr>
              <a:r>
                <a:rPr lang="en-US" sz="2400" dirty="0">
                  <a:solidFill>
                    <a:schemeClr val="tx1"/>
                  </a:solidFill>
                </a:rPr>
                <a:t>These methods have limitations when applied to big data sets and when used to model long-term dependencies.</a:t>
              </a:r>
            </a:p>
            <a:p>
              <a:pPr marL="457200" indent="-457200" defTabSz="695291">
                <a:buFont typeface="Arial" panose="020B0604020202020204" pitchFamily="34" charset="0"/>
                <a:buChar char="•"/>
                <a:tabLst>
                  <a:tab pos="380981" algn="l"/>
                </a:tabLst>
                <a:defRPr/>
              </a:pPr>
              <a:r>
                <a:rPr lang="en-US" sz="2400" dirty="0">
                  <a:solidFill>
                    <a:schemeClr val="tx1"/>
                  </a:solidFill>
                </a:rPr>
                <a:t>Systems based on an attention mechanism leverage positional embedding modules and have been effectively employed in raw EEG data classification related to motor imagery tasks.</a:t>
              </a:r>
            </a:p>
            <a:p>
              <a:pPr defTabSz="695291">
                <a:tabLst>
                  <a:tab pos="380981" algn="l"/>
                </a:tabLst>
                <a:defRPr/>
              </a:pPr>
              <a:r>
                <a:rPr lang="en-US" sz="3200" dirty="0"/>
                <a:t>A Typical Transformer Architecture</a:t>
              </a:r>
            </a:p>
            <a:p>
              <a:pPr marL="457200" indent="-457200">
                <a:buFont typeface="Arial" panose="020B0604020202020204" pitchFamily="34" charset="0"/>
                <a:buChar char="•"/>
              </a:pPr>
              <a:endParaRPr lang="en-US" sz="2400" dirty="0">
                <a:solidFill>
                  <a:schemeClr val="tx1"/>
                </a:solidFill>
              </a:endParaRPr>
            </a:p>
          </p:txBody>
        </p:sp>
      </p:grpSp>
      <p:sp>
        <p:nvSpPr>
          <p:cNvPr id="51" name="Text Box 7"/>
          <p:cNvSpPr txBox="1">
            <a:spLocks noChangeArrowheads="1"/>
          </p:cNvSpPr>
          <p:nvPr/>
        </p:nvSpPr>
        <p:spPr bwMode="auto">
          <a:xfrm>
            <a:off x="9416532"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Application Areas</a:t>
            </a:r>
          </a:p>
          <a:p>
            <a:pPr marL="342900" indent="-342900" defTabSz="695291">
              <a:spcAft>
                <a:spcPts val="58000"/>
              </a:spcAft>
              <a:buFont typeface="Arial" panose="020B0604020202020204" pitchFamily="34" charset="0"/>
              <a:buChar char="•"/>
              <a:tabLst>
                <a:tab pos="380981" algn="l"/>
              </a:tabLst>
              <a:defRPr/>
            </a:pPr>
            <a:r>
              <a:rPr lang="en-US" sz="2400" b="1" dirty="0">
                <a:latin typeface="Arial" pitchFamily="34" charset="0"/>
                <a:cs typeface="Arial" pitchFamily="34" charset="0"/>
              </a:rPr>
              <a:t>A summary of various application areas where transformer-based architectures have been successful along with the most popular architectures for each application:</a:t>
            </a:r>
            <a:endParaRPr lang="en-US" sz="3200" b="1" dirty="0">
              <a:solidFill>
                <a:srgbClr val="333399"/>
              </a:solidFill>
              <a:latin typeface="Arial" pitchFamily="34" charset="0"/>
              <a:cs typeface="Arial" pitchFamily="34" charset="0"/>
            </a:endParaRPr>
          </a:p>
          <a:p>
            <a:pPr defTabSz="695291">
              <a:spcAft>
                <a:spcPts val="1200"/>
              </a:spcAft>
              <a:tabLst>
                <a:tab pos="380981" algn="l"/>
              </a:tabLst>
              <a:defRPr/>
            </a:pPr>
            <a:r>
              <a:rPr lang="en-US" sz="3200" b="1" dirty="0">
                <a:solidFill>
                  <a:srgbClr val="333399"/>
                </a:solidFill>
                <a:latin typeface="Arial" pitchFamily="34" charset="0"/>
                <a:cs typeface="Arial" pitchFamily="34" charset="0"/>
              </a:rPr>
              <a:t>Comparison to Time Series Models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Transformer models have shown improvements in terms of accuracy, computational efficiency while handling long term dependencies.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Traditional time series models often have lower computational complexity but may require additional steps for trend and seasonality decomposition, which can increase the overall computation time.</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self-attention module in standard Transformers has a quadratic time and memory complexity, posing a computational bottleneck for long sequences.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To address this, models like LogTrans and Pyraformer introduce a sparsity bias in the attention mechanism, while models like Informer and FEDformer utilize the low-rank properties of the self-attention matrix to reduce complexity​​.</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Traditional models have a limited memory mechanism and can remember and utilize only a fixed number of previous data points. This inherently restricts their ability to capture long-range dependencies effectively.</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While Transformer models offer higher accuracy and better handling of long-range dependencies, they often come with higher computational costs compared to traditional time series models. A comparison of computational efficiency for 12 different time series data sets is shown below:</a:t>
            </a:r>
          </a:p>
        </p:txBody>
      </p:sp>
      <p:sp>
        <p:nvSpPr>
          <p:cNvPr id="52" name="Text Box 7"/>
          <p:cNvSpPr txBox="1">
            <a:spLocks noChangeArrowheads="1"/>
          </p:cNvSpPr>
          <p:nvPr/>
        </p:nvSpPr>
        <p:spPr bwMode="auto">
          <a:xfrm>
            <a:off x="18375866"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Advancements and Innovations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Standard transformer designs excel in capturing global dependencies, but do not fully exploit the characteristics of time-series data, such as local structures that are better captured by conventional approaches such as convolutional or recurrent architectures.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Interpretability remains a challenge, raising questions about their trustworthiness and bias.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Recent innovations in transformer architectures, particularly those focusing on long-term time series forecasting, have introduced several significant advancements.</a:t>
            </a:r>
          </a:p>
          <a:p>
            <a:pPr marL="342900" indent="-342900" defTabSz="695291">
              <a:spcAft>
                <a:spcPts val="32400"/>
              </a:spcAft>
              <a:buFont typeface="Arial" panose="020B0604020202020204" pitchFamily="34" charset="0"/>
              <a:buChar char="•"/>
              <a:tabLst>
                <a:tab pos="380981" algn="l"/>
              </a:tabLst>
              <a:defRPr/>
            </a:pPr>
            <a:r>
              <a:rPr lang="en-US" sz="2400" b="1" dirty="0">
                <a:latin typeface="Arial" pitchFamily="34" charset="0"/>
                <a:cs typeface="Arial" pitchFamily="34" charset="0"/>
              </a:rPr>
              <a:t>Recent developments in attention mechanisms and efficiency enhancements have led to the introduction of more sophisticated time-series forecasting models. ETSFORMER, for instance, leverages exponential smoothing attention and frequency attention to improve efficiency.</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32400"/>
              </a:spcAft>
              <a:buFont typeface="Arial" panose="020B0604020202020204" pitchFamily="34" charset="0"/>
              <a:buChar char="•"/>
              <a:tabLst>
                <a:tab pos="380981" algn="l"/>
              </a:tabLst>
              <a:defRPr/>
            </a:pPr>
            <a:r>
              <a:rPr lang="en-US" sz="2400" b="1" dirty="0">
                <a:latin typeface="Arial" pitchFamily="34" charset="0"/>
                <a:cs typeface="Arial" pitchFamily="34" charset="0"/>
              </a:rPr>
              <a:t>NAST, on the other hand, employs a non-autoregressive architecture with a unique spatial-temporal attention mechanism.</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Innovative Decomposition and Trend Analysis Techniques have been used in </a:t>
            </a:r>
            <a:r>
              <a:rPr lang="en-US" sz="2400" b="1" dirty="0" err="1">
                <a:latin typeface="Arial" pitchFamily="34" charset="0"/>
                <a:cs typeface="Arial" pitchFamily="34" charset="0"/>
              </a:rPr>
              <a:t>TDFormer</a:t>
            </a:r>
            <a:r>
              <a:rPr lang="en-US" sz="2400" b="1" dirty="0">
                <a:latin typeface="Arial" pitchFamily="34" charset="0"/>
                <a:cs typeface="Arial" pitchFamily="34" charset="0"/>
              </a:rPr>
              <a:t>, Differential Attention Fusion Model and FEDFORMER.</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Enhanced Multiscale and Long-Sequence Forecasting have been implemented in </a:t>
            </a:r>
            <a:r>
              <a:rPr lang="en-US" sz="2400" b="1" dirty="0" err="1">
                <a:latin typeface="Arial" pitchFamily="34" charset="0"/>
                <a:cs typeface="Arial" pitchFamily="34" charset="0"/>
              </a:rPr>
              <a:t>Scaleformer</a:t>
            </a:r>
            <a:r>
              <a:rPr lang="en-US" sz="2400" b="1" dirty="0">
                <a:latin typeface="Arial" pitchFamily="34" charset="0"/>
                <a:cs typeface="Arial" pitchFamily="34" charset="0"/>
              </a:rPr>
              <a:t> and Informer architectures.</a:t>
            </a:r>
          </a:p>
        </p:txBody>
      </p:sp>
      <p:grpSp>
        <p:nvGrpSpPr>
          <p:cNvPr id="13" name="Group 12"/>
          <p:cNvGrpSpPr/>
          <p:nvPr/>
        </p:nvGrpSpPr>
        <p:grpSpPr>
          <a:xfrm>
            <a:off x="27335200" y="3071836"/>
            <a:ext cx="8792308" cy="23863829"/>
            <a:chOff x="27509372" y="3071804"/>
            <a:chExt cx="8792308" cy="23889244"/>
          </a:xfrm>
        </p:grpSpPr>
        <p:sp>
          <p:nvSpPr>
            <p:cNvPr id="39" name="Text Box 7"/>
            <p:cNvSpPr txBox="1">
              <a:spLocks noChangeArrowheads="1"/>
            </p:cNvSpPr>
            <p:nvPr/>
          </p:nvSpPr>
          <p:spPr bwMode="auto">
            <a:xfrm>
              <a:off x="27509372" y="3071804"/>
              <a:ext cx="8792308" cy="1258795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Limitations and Challenges</a:t>
              </a:r>
            </a:p>
            <a:p>
              <a:pPr marL="342900" indent="-342900" defTabSz="695291">
                <a:spcAft>
                  <a:spcPts val="1200"/>
                </a:spcAft>
                <a:buFont typeface="Arial" panose="020B0604020202020204" pitchFamily="34" charset="0"/>
                <a:buChar char="•"/>
                <a:tabLst>
                  <a:tab pos="380981" algn="l"/>
                </a:tabLst>
                <a:defRPr/>
              </a:pPr>
              <a:r>
                <a:rPr lang="en-US" sz="2400" b="1" dirty="0">
                  <a:solidFill>
                    <a:srgbClr val="333399"/>
                  </a:solidFill>
                  <a:latin typeface="Arial" pitchFamily="34" charset="0"/>
                  <a:cs typeface="Arial" pitchFamily="34" charset="0"/>
                </a:rPr>
                <a:t>Computational Demands: </a:t>
              </a:r>
              <a:r>
                <a:rPr lang="en-US" sz="2400" b="1" dirty="0">
                  <a:latin typeface="Arial" pitchFamily="34" charset="0"/>
                  <a:cs typeface="Arial" pitchFamily="34" charset="0"/>
                </a:rPr>
                <a:t>Transformers are computationally intensive due to their complex architecture, which can be challenging for long sequence time-series forecasting. They often require high computational resources, particularly for training large models, which can be a limiting factor.</a:t>
              </a:r>
            </a:p>
            <a:p>
              <a:pPr marL="342900" indent="-342900" defTabSz="695291">
                <a:spcAft>
                  <a:spcPts val="1200"/>
                </a:spcAft>
                <a:buFont typeface="Arial" panose="020B0604020202020204" pitchFamily="34" charset="0"/>
                <a:buChar char="•"/>
                <a:tabLst>
                  <a:tab pos="380981" algn="l"/>
                </a:tabLst>
                <a:defRPr/>
              </a:pPr>
              <a:r>
                <a:rPr lang="en-US" sz="2400" b="1" dirty="0">
                  <a:solidFill>
                    <a:srgbClr val="333399"/>
                  </a:solidFill>
                  <a:latin typeface="Arial" pitchFamily="34" charset="0"/>
                  <a:cs typeface="Arial" pitchFamily="34" charset="0"/>
                </a:rPr>
                <a:t>Need for Large Datasets: </a:t>
              </a:r>
              <a:r>
                <a:rPr lang="en-US" sz="2400" b="1" dirty="0">
                  <a:latin typeface="Arial" pitchFamily="34" charset="0"/>
                  <a:cs typeface="Arial" pitchFamily="34" charset="0"/>
                </a:rPr>
                <a:t>Transformers typically require large datasets to train effectively due to their numerous trainable parameters. This need for extensive data can be a challenge in scenarios where data is scarce or expensive to acquire, such as many bioengineering or health sciences applications.</a:t>
              </a:r>
            </a:p>
            <a:p>
              <a:pPr marL="342900" indent="-342900" defTabSz="695291">
                <a:spcAft>
                  <a:spcPts val="1200"/>
                </a:spcAft>
                <a:buFont typeface="Arial" panose="020B0604020202020204" pitchFamily="34" charset="0"/>
                <a:buChar char="•"/>
                <a:tabLst>
                  <a:tab pos="380981" algn="l"/>
                </a:tabLst>
                <a:defRPr/>
              </a:pPr>
              <a:r>
                <a:rPr lang="en-US" sz="2400" b="1" dirty="0">
                  <a:solidFill>
                    <a:srgbClr val="333399"/>
                  </a:solidFill>
                  <a:latin typeface="Arial" pitchFamily="34" charset="0"/>
                  <a:cs typeface="Arial" pitchFamily="34" charset="0"/>
                </a:rPr>
                <a:t>Overfitting Issues: </a:t>
              </a:r>
              <a:r>
                <a:rPr lang="en-US" sz="2400" b="1" dirty="0">
                  <a:latin typeface="Arial" pitchFamily="34" charset="0"/>
                  <a:cs typeface="Arial" pitchFamily="34" charset="0"/>
                </a:rPr>
                <a:t>There is a risk of overfitting, especially when dealing with time series data that has complex patterns. Overfitting can lead to models that perform well on training data but poorly generalize to new, unseen data.</a:t>
              </a:r>
            </a:p>
            <a:p>
              <a:pPr marL="342900" indent="-342900" defTabSz="695291">
                <a:spcAft>
                  <a:spcPts val="1200"/>
                </a:spcAft>
                <a:buFont typeface="Arial" panose="020B0604020202020204" pitchFamily="34" charset="0"/>
                <a:buChar char="•"/>
                <a:tabLst>
                  <a:tab pos="380981" algn="l"/>
                </a:tabLst>
                <a:defRPr/>
              </a:pPr>
              <a:r>
                <a:rPr lang="en-US" sz="2400" b="1" dirty="0">
                  <a:solidFill>
                    <a:srgbClr val="333399"/>
                  </a:solidFill>
                  <a:latin typeface="Arial" pitchFamily="34" charset="0"/>
                  <a:cs typeface="Arial" pitchFamily="34" charset="0"/>
                </a:rPr>
                <a:t>Quadratic Time Complexity: </a:t>
              </a:r>
              <a:r>
                <a:rPr lang="en-US" sz="2400" b="1" dirty="0">
                  <a:latin typeface="Arial" pitchFamily="34" charset="0"/>
                  <a:cs typeface="Arial" pitchFamily="34" charset="0"/>
                </a:rPr>
                <a:t>The self-attention mechanism has a quadratic time complexity with respect to the sequence length, which can be prohibitive for very long time series. This issue limits the scalability of models in certain applications.</a:t>
              </a:r>
            </a:p>
            <a:p>
              <a:pPr marL="342900" indent="-342900" defTabSz="695291">
                <a:spcAft>
                  <a:spcPts val="1200"/>
                </a:spcAft>
                <a:buFont typeface="Arial" panose="020B0604020202020204" pitchFamily="34" charset="0"/>
                <a:buChar char="•"/>
                <a:tabLst>
                  <a:tab pos="380981" algn="l"/>
                </a:tabLst>
                <a:defRPr/>
              </a:pPr>
              <a:r>
                <a:rPr lang="en-US" sz="2400" b="1" dirty="0">
                  <a:solidFill>
                    <a:srgbClr val="333399"/>
                  </a:solidFill>
                  <a:latin typeface="Arial" pitchFamily="34" charset="0"/>
                  <a:cs typeface="Arial" pitchFamily="34" charset="0"/>
                </a:rPr>
                <a:t>Handling Long-Range Dependencies: </a:t>
              </a:r>
              <a:r>
                <a:rPr lang="en-US" sz="2400" b="1" dirty="0">
                  <a:latin typeface="Arial" pitchFamily="34" charset="0"/>
                  <a:cs typeface="Arial" pitchFamily="34" charset="0"/>
                </a:rPr>
                <a:t>While transformers are designed to capture long-range dependencies, their effectiveness can vary depending on the nature of the time series data. Application-specific adaptations are required.</a:t>
              </a:r>
            </a:p>
            <a:p>
              <a:pPr marL="342900" indent="-342900" defTabSz="695291">
                <a:spcAft>
                  <a:spcPts val="1200"/>
                </a:spcAft>
                <a:buFont typeface="Arial" panose="020B0604020202020204" pitchFamily="34" charset="0"/>
                <a:buChar char="•"/>
                <a:tabLst>
                  <a:tab pos="380981" algn="l"/>
                </a:tabLst>
                <a:defRPr/>
              </a:pPr>
              <a:r>
                <a:rPr lang="en-US" sz="2400" b="1">
                  <a:solidFill>
                    <a:srgbClr val="333399"/>
                  </a:solidFill>
                  <a:latin typeface="Arial" pitchFamily="34" charset="0"/>
                  <a:cs typeface="Arial" pitchFamily="34" charset="0"/>
                </a:rPr>
                <a:t>Context Window </a:t>
              </a:r>
              <a:r>
                <a:rPr lang="en-US" sz="2400" b="1" dirty="0">
                  <a:solidFill>
                    <a:srgbClr val="333399"/>
                  </a:solidFill>
                  <a:latin typeface="Arial" pitchFamily="34" charset="0"/>
                  <a:cs typeface="Arial" pitchFamily="34" charset="0"/>
                </a:rPr>
                <a:t>L</a:t>
              </a:r>
              <a:r>
                <a:rPr lang="en-US" sz="2400" b="1">
                  <a:solidFill>
                    <a:srgbClr val="333399"/>
                  </a:solidFill>
                  <a:latin typeface="Arial" pitchFamily="34" charset="0"/>
                  <a:cs typeface="Arial" pitchFamily="34" charset="0"/>
                </a:rPr>
                <a:t>ength</a:t>
              </a:r>
              <a:r>
                <a:rPr lang="en-US" sz="2400" b="1" dirty="0">
                  <a:solidFill>
                    <a:srgbClr val="333399"/>
                  </a:solidFill>
                  <a:latin typeface="Arial" pitchFamily="34" charset="0"/>
                  <a:cs typeface="Arial" pitchFamily="34" charset="0"/>
                </a:rPr>
                <a:t>: </a:t>
              </a:r>
              <a:r>
                <a:rPr lang="en-US" sz="2400" b="1" dirty="0">
                  <a:latin typeface="Arial" pitchFamily="34" charset="0"/>
                  <a:cs typeface="Arial" pitchFamily="34" charset="0"/>
                </a:rPr>
                <a:t>While models learn long-term dependencies, they are limited by temporal coherence and context fragmentation.</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sp>
          <p:nvSpPr>
            <p:cNvPr id="47" name="Text Box 7"/>
            <p:cNvSpPr txBox="1">
              <a:spLocks noChangeArrowheads="1"/>
            </p:cNvSpPr>
            <p:nvPr/>
          </p:nvSpPr>
          <p:spPr bwMode="auto">
            <a:xfrm>
              <a:off x="27509373" y="16013692"/>
              <a:ext cx="8792307" cy="1094735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Compared to traditional models, a transformer architecture can be effective in analyzing long-term dependencies in time series data.</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Long-term dependencies in the data are useful in several applications, such as natural language processing, computer vision, and audio signal processing, as well as in various domains such as healthcare, climate studies, and finance.</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Innovations in transformer models are focusing on efficient ways to model long-term context, which poses a combinatorial problem, and prevents efficient integration of long-term and local constraints.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latter point is particularly important in sequential physical signal data such as speech, cardiology or EEG signals.</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Acknowledgements</a:t>
              </a:r>
            </a:p>
            <a:p>
              <a:pPr marL="457200" lvl="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material is supported in part by the National Science Foundation under grant no. 2211841. Any opinions, findings, and conclusions or recommendations expressed in this material are those of the author(s) and do not necessarily reflect the views of the National Science Foundation</a:t>
              </a:r>
            </a:p>
          </p:txBody>
        </p:sp>
      </p:grpSp>
      <p:pic>
        <p:nvPicPr>
          <p:cNvPr id="2" name="Picture 1">
            <a:extLst>
              <a:ext uri="{FF2B5EF4-FFF2-40B4-BE49-F238E27FC236}">
                <a16:creationId xmlns:a16="http://schemas.microsoft.com/office/drawing/2014/main" id="{6018CCC3-3BAF-BAA2-BF09-9D1A9CD7DD65}"/>
              </a:ext>
            </a:extLst>
          </p:cNvPr>
          <p:cNvPicPr>
            <a:picLocks noChangeAspect="1"/>
          </p:cNvPicPr>
          <p:nvPr/>
        </p:nvPicPr>
        <p:blipFill>
          <a:blip r:embed="rId3"/>
          <a:stretch>
            <a:fillRect/>
          </a:stretch>
        </p:blipFill>
        <p:spPr>
          <a:xfrm>
            <a:off x="4185924" y="19848841"/>
            <a:ext cx="4743099" cy="6986622"/>
          </a:xfrm>
          <a:prstGeom prst="rect">
            <a:avLst/>
          </a:prstGeom>
        </p:spPr>
      </p:pic>
      <p:sp>
        <p:nvSpPr>
          <p:cNvPr id="6" name="TextBox 5">
            <a:extLst>
              <a:ext uri="{FF2B5EF4-FFF2-40B4-BE49-F238E27FC236}">
                <a16:creationId xmlns:a16="http://schemas.microsoft.com/office/drawing/2014/main" id="{568B1D60-BACA-2A49-9BCD-04CE50C91C99}"/>
              </a:ext>
            </a:extLst>
          </p:cNvPr>
          <p:cNvSpPr txBox="1"/>
          <p:nvPr/>
        </p:nvSpPr>
        <p:spPr>
          <a:xfrm>
            <a:off x="731052" y="16862206"/>
            <a:ext cx="7744733" cy="9973257"/>
          </a:xfrm>
          <a:prstGeom prst="rect">
            <a:avLst/>
          </a:prstGeom>
          <a:noFill/>
        </p:spPr>
        <p:txBody>
          <a:bodyPr wrap="square" rtlCol="0">
            <a:noAutofit/>
          </a:bodyPr>
          <a:lstStyle/>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transformer architecture relies solely on attention mechanisms that allow the model to process inputs and outputs in parallel.</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transformer follows an encoder-decoder structure, employing stacked self-attention and point-wise fully connected layers.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An attention function in the model</a:t>
            </a:r>
            <a:br>
              <a:rPr lang="en-US" sz="2400" b="1" dirty="0">
                <a:latin typeface="Arial" pitchFamily="34" charset="0"/>
                <a:cs typeface="Arial" pitchFamily="34" charset="0"/>
              </a:rPr>
            </a:br>
            <a:r>
              <a:rPr lang="en-US" sz="2400" b="1" dirty="0">
                <a:latin typeface="Arial" pitchFamily="34" charset="0"/>
                <a:cs typeface="Arial" pitchFamily="34" charset="0"/>
              </a:rPr>
              <a:t>maps a query and a set of key-value </a:t>
            </a:r>
            <a:br>
              <a:rPr lang="en-US" sz="2400" b="1" dirty="0">
                <a:latin typeface="Arial" pitchFamily="34" charset="0"/>
                <a:cs typeface="Arial" pitchFamily="34" charset="0"/>
              </a:rPr>
            </a:br>
            <a:r>
              <a:rPr lang="en-US" sz="2400" b="1" dirty="0">
                <a:latin typeface="Arial" pitchFamily="34" charset="0"/>
                <a:cs typeface="Arial" pitchFamily="34" charset="0"/>
              </a:rPr>
              <a:t>pairs to an output, computed as</a:t>
            </a:r>
            <a:br>
              <a:rPr lang="en-US" sz="2400" b="1" dirty="0">
                <a:latin typeface="Arial" pitchFamily="34" charset="0"/>
                <a:cs typeface="Arial" pitchFamily="34" charset="0"/>
              </a:rPr>
            </a:br>
            <a:r>
              <a:rPr lang="en-US" sz="2400" b="1" dirty="0">
                <a:latin typeface="Arial" pitchFamily="34" charset="0"/>
                <a:cs typeface="Arial" pitchFamily="34" charset="0"/>
              </a:rPr>
              <a:t>a weighted sum of the values.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transformer utilizes </a:t>
            </a:r>
            <a:br>
              <a:rPr lang="en-US" sz="2400" b="1" dirty="0">
                <a:latin typeface="Arial" pitchFamily="34" charset="0"/>
                <a:cs typeface="Arial" pitchFamily="34" charset="0"/>
              </a:rPr>
            </a:br>
            <a:r>
              <a:rPr lang="en-US" sz="2400" b="1" dirty="0">
                <a:latin typeface="Arial" pitchFamily="34" charset="0"/>
                <a:cs typeface="Arial" pitchFamily="34" charset="0"/>
              </a:rPr>
              <a:t>multi-head attention </a:t>
            </a:r>
            <a:br>
              <a:rPr lang="en-US" sz="2400" b="1" dirty="0">
                <a:latin typeface="Arial" pitchFamily="34" charset="0"/>
                <a:cs typeface="Arial" pitchFamily="34" charset="0"/>
              </a:rPr>
            </a:br>
            <a:r>
              <a:rPr lang="en-US" sz="2400" b="1" dirty="0">
                <a:latin typeface="Arial" pitchFamily="34" charset="0"/>
                <a:cs typeface="Arial" pitchFamily="34" charset="0"/>
              </a:rPr>
              <a:t>and incorporates </a:t>
            </a:r>
            <a:br>
              <a:rPr lang="en-US" sz="2400" b="1" dirty="0">
                <a:latin typeface="Arial" pitchFamily="34" charset="0"/>
                <a:cs typeface="Arial" pitchFamily="34" charset="0"/>
              </a:rPr>
            </a:br>
            <a:r>
              <a:rPr lang="en-US" sz="2400" b="1" dirty="0">
                <a:latin typeface="Arial" pitchFamily="34" charset="0"/>
                <a:cs typeface="Arial" pitchFamily="34" charset="0"/>
              </a:rPr>
              <a:t>positional encodings </a:t>
            </a:r>
            <a:br>
              <a:rPr lang="en-US" sz="2400" b="1" dirty="0">
                <a:latin typeface="Arial" pitchFamily="34" charset="0"/>
                <a:cs typeface="Arial" pitchFamily="34" charset="0"/>
              </a:rPr>
            </a:br>
            <a:r>
              <a:rPr lang="en-US" sz="2400" b="1" dirty="0">
                <a:latin typeface="Arial" pitchFamily="34" charset="0"/>
                <a:cs typeface="Arial" pitchFamily="34" charset="0"/>
              </a:rPr>
              <a:t>to maintain </a:t>
            </a:r>
            <a:br>
              <a:rPr lang="en-US" sz="2400" b="1" dirty="0">
                <a:latin typeface="Arial" pitchFamily="34" charset="0"/>
                <a:cs typeface="Arial" pitchFamily="34" charset="0"/>
              </a:rPr>
            </a:br>
            <a:r>
              <a:rPr lang="en-US" sz="2400" b="1" dirty="0">
                <a:latin typeface="Arial" pitchFamily="34" charset="0"/>
                <a:cs typeface="Arial" pitchFamily="34" charset="0"/>
              </a:rPr>
              <a:t>information about </a:t>
            </a:r>
            <a:br>
              <a:rPr lang="en-US" sz="2400" b="1" dirty="0">
                <a:latin typeface="Arial" pitchFamily="34" charset="0"/>
                <a:cs typeface="Arial" pitchFamily="34" charset="0"/>
              </a:rPr>
            </a:br>
            <a:r>
              <a:rPr lang="en-US" sz="2400" b="1" dirty="0">
                <a:latin typeface="Arial" pitchFamily="34" charset="0"/>
                <a:cs typeface="Arial" pitchFamily="34" charset="0"/>
              </a:rPr>
              <a:t>the order of </a:t>
            </a:r>
            <a:br>
              <a:rPr lang="en-US" sz="2400" b="1" dirty="0">
                <a:latin typeface="Arial" pitchFamily="34" charset="0"/>
                <a:cs typeface="Arial" pitchFamily="34" charset="0"/>
              </a:rPr>
            </a:br>
            <a:r>
              <a:rPr lang="en-US" sz="2400" b="1" dirty="0">
                <a:latin typeface="Arial" pitchFamily="34" charset="0"/>
                <a:cs typeface="Arial" pitchFamily="34" charset="0"/>
              </a:rPr>
              <a:t>sequence tokens.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Transformers can </a:t>
            </a:r>
            <a:br>
              <a:rPr lang="en-US" sz="2400" b="1" dirty="0">
                <a:latin typeface="Arial" pitchFamily="34" charset="0"/>
                <a:cs typeface="Arial" pitchFamily="34" charset="0"/>
              </a:rPr>
            </a:br>
            <a:r>
              <a:rPr lang="en-US" sz="2400" b="1" dirty="0">
                <a:latin typeface="Arial" pitchFamily="34" charset="0"/>
                <a:cs typeface="Arial" pitchFamily="34" charset="0"/>
              </a:rPr>
              <a:t>handle raw input data </a:t>
            </a:r>
            <a:br>
              <a:rPr lang="en-US" sz="2400" b="1" dirty="0">
                <a:latin typeface="Arial" pitchFamily="34" charset="0"/>
                <a:cs typeface="Arial" pitchFamily="34" charset="0"/>
              </a:rPr>
            </a:br>
            <a:r>
              <a:rPr lang="en-US" sz="2400" b="1" dirty="0">
                <a:latin typeface="Arial" pitchFamily="34" charset="0"/>
                <a:cs typeface="Arial" pitchFamily="34" charset="0"/>
              </a:rPr>
              <a:t>without the need </a:t>
            </a:r>
            <a:br>
              <a:rPr lang="en-US" sz="2400" b="1" dirty="0">
                <a:latin typeface="Arial" pitchFamily="34" charset="0"/>
                <a:cs typeface="Arial" pitchFamily="34" charset="0"/>
              </a:rPr>
            </a:br>
            <a:r>
              <a:rPr lang="en-US" sz="2400" b="1" dirty="0">
                <a:latin typeface="Arial" pitchFamily="34" charset="0"/>
                <a:cs typeface="Arial" pitchFamily="34" charset="0"/>
              </a:rPr>
              <a:t>for extensive </a:t>
            </a:r>
            <a:br>
              <a:rPr lang="en-US" sz="2400" b="1" dirty="0">
                <a:latin typeface="Arial" pitchFamily="34" charset="0"/>
                <a:cs typeface="Arial" pitchFamily="34" charset="0"/>
              </a:rPr>
            </a:br>
            <a:r>
              <a:rPr lang="en-US" sz="2400" b="1" dirty="0">
                <a:latin typeface="Arial" pitchFamily="34" charset="0"/>
                <a:cs typeface="Arial" pitchFamily="34" charset="0"/>
              </a:rPr>
              <a:t>feature engineering. </a:t>
            </a:r>
            <a:br>
              <a:rPr lang="en-US" sz="2400" b="1" dirty="0">
                <a:latin typeface="Arial" pitchFamily="34" charset="0"/>
                <a:cs typeface="Arial" pitchFamily="34" charset="0"/>
              </a:rPr>
            </a:br>
            <a:r>
              <a:rPr lang="en-US" sz="2400" b="1" dirty="0">
                <a:latin typeface="Arial" pitchFamily="34" charset="0"/>
                <a:cs typeface="Arial" pitchFamily="34" charset="0"/>
              </a:rPr>
              <a:t>(minimal preprocessing </a:t>
            </a:r>
            <a:br>
              <a:rPr lang="en-US" sz="2400" b="1" dirty="0">
                <a:latin typeface="Arial" pitchFamily="34" charset="0"/>
                <a:cs typeface="Arial" pitchFamily="34" charset="0"/>
              </a:rPr>
            </a:br>
            <a:r>
              <a:rPr lang="en-US" sz="2400" b="1" dirty="0">
                <a:latin typeface="Arial" pitchFamily="34" charset="0"/>
                <a:cs typeface="Arial" pitchFamily="34" charset="0"/>
              </a:rPr>
              <a:t>and postprocessing).</a:t>
            </a:r>
          </a:p>
          <a:p>
            <a:pPr marL="342900" indent="-342900" defTabSz="695291">
              <a:buFont typeface="Arial" panose="020B0604020202020204" pitchFamily="34" charset="0"/>
              <a:buChar char="•"/>
              <a:tabLst>
                <a:tab pos="380981" algn="l"/>
              </a:tabLst>
              <a:defRPr/>
            </a:pPr>
            <a:endParaRPr lang="en-US" sz="2400" b="1" dirty="0">
              <a:solidFill>
                <a:schemeClr val="tx1"/>
              </a:solidFill>
              <a:latin typeface="Arial" panose="020B0604020202020204" pitchFamily="34" charset="0"/>
              <a:cs typeface="Arial" panose="020B0604020202020204" pitchFamily="34" charset="0"/>
            </a:endParaRPr>
          </a:p>
          <a:p>
            <a:pPr marL="342900" indent="-342900" defTabSz="695291">
              <a:buFont typeface="Arial" panose="020B0604020202020204" pitchFamily="34" charset="0"/>
              <a:buChar char="•"/>
              <a:tabLst>
                <a:tab pos="380981" algn="l"/>
              </a:tabLst>
              <a:defRPr/>
            </a:pPr>
            <a:endParaRPr lang="en-US" sz="2400" b="1" dirty="0">
              <a:solidFill>
                <a:schemeClr val="tx1"/>
              </a:solidFill>
              <a:latin typeface="Arial" panose="020B0604020202020204" pitchFamily="34" charset="0"/>
              <a:cs typeface="Arial" panose="020B0604020202020204" pitchFamily="34" charset="0"/>
            </a:endParaRPr>
          </a:p>
          <a:p>
            <a:pPr defTabSz="695291">
              <a:tabLst>
                <a:tab pos="380981" algn="l"/>
              </a:tabLst>
              <a:defRPr/>
            </a:pPr>
            <a:endParaRPr lang="en-US" sz="2400" b="1" dirty="0">
              <a:solidFill>
                <a:schemeClr val="tx1"/>
              </a:solidFill>
              <a:latin typeface="Arial" panose="020B0604020202020204" pitchFamily="34" charset="0"/>
              <a:cs typeface="Arial" panose="020B0604020202020204" pitchFamily="34" charset="0"/>
            </a:endParaRPr>
          </a:p>
        </p:txBody>
      </p:sp>
      <p:pic>
        <p:nvPicPr>
          <p:cNvPr id="15" name="Picture 14" descr="A diagram of a computer program&#10;&#10;Description automatically generated with medium confidence">
            <a:extLst>
              <a:ext uri="{FF2B5EF4-FFF2-40B4-BE49-F238E27FC236}">
                <a16:creationId xmlns:a16="http://schemas.microsoft.com/office/drawing/2014/main" id="{1D8B00A9-3F1B-A3F0-C36F-7D513F650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221" y="5544359"/>
            <a:ext cx="8024071" cy="6647642"/>
          </a:xfrm>
          <a:prstGeom prst="rect">
            <a:avLst/>
          </a:prstGeom>
        </p:spPr>
      </p:pic>
      <p:pic>
        <p:nvPicPr>
          <p:cNvPr id="5" name="Picture 4">
            <a:extLst>
              <a:ext uri="{FF2B5EF4-FFF2-40B4-BE49-F238E27FC236}">
                <a16:creationId xmlns:a16="http://schemas.microsoft.com/office/drawing/2014/main" id="{B9E1905D-4AE7-1DAC-F8CD-9EB1A49FE6CF}"/>
              </a:ext>
            </a:extLst>
          </p:cNvPr>
          <p:cNvPicPr>
            <a:picLocks noChangeAspect="1"/>
          </p:cNvPicPr>
          <p:nvPr/>
        </p:nvPicPr>
        <p:blipFill>
          <a:blip r:embed="rId5"/>
          <a:stretch>
            <a:fillRect/>
          </a:stretch>
        </p:blipFill>
        <p:spPr>
          <a:xfrm>
            <a:off x="18558745" y="11159407"/>
            <a:ext cx="8251889" cy="4110135"/>
          </a:xfrm>
          <a:prstGeom prst="rect">
            <a:avLst/>
          </a:prstGeom>
        </p:spPr>
      </p:pic>
      <p:pic>
        <p:nvPicPr>
          <p:cNvPr id="1026" name="Picture 2">
            <a:extLst>
              <a:ext uri="{FF2B5EF4-FFF2-40B4-BE49-F238E27FC236}">
                <a16:creationId xmlns:a16="http://schemas.microsoft.com/office/drawing/2014/main" id="{D2095824-8574-D011-5BC5-4C705AE630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66997" y="16786005"/>
            <a:ext cx="8387560" cy="38519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DADF31D-AB4E-BF8E-D097-D912C9CD5CCE}"/>
              </a:ext>
            </a:extLst>
          </p:cNvPr>
          <p:cNvSpPr/>
          <p:nvPr/>
        </p:nvSpPr>
        <p:spPr>
          <a:xfrm>
            <a:off x="27442818" y="26162000"/>
            <a:ext cx="8577072" cy="673463"/>
          </a:xfrm>
          <a:prstGeom prst="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itchFamily="34" charset="0"/>
                <a:cs typeface="Arial" pitchFamily="34" charset="0"/>
              </a:rPr>
              <a:t>Updates to this review will be available on GitHub at https://github.com/sanect/timeSeries_transformers</a:t>
            </a:r>
            <a:endParaRPr lang="en-IN" sz="1800" dirty="0">
              <a:solidFill>
                <a:schemeClr val="tx1"/>
              </a:solidFill>
            </a:endParaRPr>
          </a:p>
        </p:txBody>
      </p:sp>
      <p:pic>
        <p:nvPicPr>
          <p:cNvPr id="18" name="Picture 17">
            <a:extLst>
              <a:ext uri="{FF2B5EF4-FFF2-40B4-BE49-F238E27FC236}">
                <a16:creationId xmlns:a16="http://schemas.microsoft.com/office/drawing/2014/main" id="{9247A855-0901-4A61-641C-35E9EE12E320}"/>
              </a:ext>
            </a:extLst>
          </p:cNvPr>
          <p:cNvPicPr>
            <a:picLocks noChangeAspect="1"/>
          </p:cNvPicPr>
          <p:nvPr/>
        </p:nvPicPr>
        <p:blipFill>
          <a:blip r:embed="rId7"/>
          <a:stretch>
            <a:fillRect/>
          </a:stretch>
        </p:blipFill>
        <p:spPr>
          <a:xfrm>
            <a:off x="30594736" y="255203"/>
            <a:ext cx="5805867" cy="890157"/>
          </a:xfrm>
          <a:prstGeom prst="rect">
            <a:avLst/>
          </a:prstGeom>
        </p:spPr>
      </p:pic>
      <p:sp>
        <p:nvSpPr>
          <p:cNvPr id="19" name="TextBox 18">
            <a:extLst>
              <a:ext uri="{FF2B5EF4-FFF2-40B4-BE49-F238E27FC236}">
                <a16:creationId xmlns:a16="http://schemas.microsoft.com/office/drawing/2014/main" id="{64B1586D-6D30-1DE3-1566-5DF552DBDF77}"/>
              </a:ext>
            </a:extLst>
          </p:cNvPr>
          <p:cNvSpPr txBox="1"/>
          <p:nvPr/>
        </p:nvSpPr>
        <p:spPr>
          <a:xfrm>
            <a:off x="31929070" y="968914"/>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pic>
        <p:nvPicPr>
          <p:cNvPr id="8" name="Picture 7">
            <a:extLst>
              <a:ext uri="{FF2B5EF4-FFF2-40B4-BE49-F238E27FC236}">
                <a16:creationId xmlns:a16="http://schemas.microsoft.com/office/drawing/2014/main" id="{35D77726-F255-DCE6-7B8E-C1121A191CF0}"/>
              </a:ext>
            </a:extLst>
          </p:cNvPr>
          <p:cNvPicPr>
            <a:picLocks noChangeAspect="1"/>
          </p:cNvPicPr>
          <p:nvPr/>
        </p:nvPicPr>
        <p:blipFill>
          <a:blip r:embed="rId8"/>
          <a:stretch>
            <a:fillRect/>
          </a:stretch>
        </p:blipFill>
        <p:spPr>
          <a:xfrm>
            <a:off x="21835449" y="23286586"/>
            <a:ext cx="4975185" cy="3465920"/>
          </a:xfrm>
          <a:prstGeom prst="rect">
            <a:avLst/>
          </a:prstGeom>
        </p:spPr>
      </p:pic>
      <p:pic>
        <p:nvPicPr>
          <p:cNvPr id="21" name="Picture 20">
            <a:extLst>
              <a:ext uri="{FF2B5EF4-FFF2-40B4-BE49-F238E27FC236}">
                <a16:creationId xmlns:a16="http://schemas.microsoft.com/office/drawing/2014/main" id="{6D7E955D-0010-3F2B-E3C1-2545D68895E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8733095" y="23286586"/>
            <a:ext cx="3049498" cy="3506210"/>
          </a:xfrm>
          <a:prstGeom prst="rect">
            <a:avLst/>
          </a:prstGeom>
        </p:spPr>
      </p:pic>
      <p:pic>
        <p:nvPicPr>
          <p:cNvPr id="12" name="Picture 11">
            <a:extLst>
              <a:ext uri="{FF2B5EF4-FFF2-40B4-BE49-F238E27FC236}">
                <a16:creationId xmlns:a16="http://schemas.microsoft.com/office/drawing/2014/main" id="{9880621A-4B47-433E-8484-C1595859DA9C}"/>
              </a:ext>
            </a:extLst>
          </p:cNvPr>
          <p:cNvPicPr>
            <a:picLocks noChangeAspect="1"/>
          </p:cNvPicPr>
          <p:nvPr/>
        </p:nvPicPr>
        <p:blipFill>
          <a:blip r:embed="rId10"/>
          <a:stretch>
            <a:fillRect/>
          </a:stretch>
        </p:blipFill>
        <p:spPr>
          <a:xfrm>
            <a:off x="9659503" y="23941355"/>
            <a:ext cx="8090753" cy="2650326"/>
          </a:xfrm>
          <a:prstGeom prst="rect">
            <a:avLst/>
          </a:prstGeom>
        </p:spPr>
      </p:pic>
      <p:pic>
        <p:nvPicPr>
          <p:cNvPr id="14" name="Picture 13">
            <a:extLst>
              <a:ext uri="{FF2B5EF4-FFF2-40B4-BE49-F238E27FC236}">
                <a16:creationId xmlns:a16="http://schemas.microsoft.com/office/drawing/2014/main" id="{5883418F-3FEA-D04F-93B0-89A58D7E6BE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7198" y="255203"/>
            <a:ext cx="4388925" cy="1117975"/>
          </a:xfrm>
          <a:prstGeom prst="rect">
            <a:avLst/>
          </a:prstGeom>
        </p:spPr>
      </p:pic>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19606</TotalTime>
  <Words>1186</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Monotype Corsiva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sct.emails@gmail.com</cp:lastModifiedBy>
  <cp:revision>280</cp:revision>
  <dcterms:created xsi:type="dcterms:W3CDTF">2015-07-15T21:31:39Z</dcterms:created>
  <dcterms:modified xsi:type="dcterms:W3CDTF">2023-12-05T23:55:58Z</dcterms:modified>
</cp:coreProperties>
</file>