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88" userDrawn="1">
          <p15:clr>
            <a:srgbClr val="A4A3A4"/>
          </p15:clr>
        </p15:guide>
        <p15:guide id="3" pos="11620" userDrawn="1">
          <p15:clr>
            <a:srgbClr val="A4A3A4"/>
          </p15:clr>
        </p15:guide>
        <p15:guide id="4" pos="22752"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Joseph Picone" initials="JP" lastIdx="1"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709" autoAdjust="0"/>
  </p:normalViewPr>
  <p:slideViewPr>
    <p:cSldViewPr snapToGrid="0">
      <p:cViewPr>
        <p:scale>
          <a:sx n="50" d="100"/>
          <a:sy n="50" d="100"/>
        </p:scale>
        <p:origin x="36" y="-3954"/>
      </p:cViewPr>
      <p:guideLst>
        <p:guide orient="horz" pos="17016"/>
        <p:guide pos="288"/>
        <p:guide pos="11620"/>
        <p:guide pos="22752"/>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11/24/2020</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Artifact Corpus: An Annotated Corpus of EEG Artifacts</a:t>
            </a:r>
          </a:p>
          <a:p>
            <a:pPr algn="ctr"/>
            <a:r>
              <a:rPr lang="en-US" sz="3200" dirty="0">
                <a:solidFill>
                  <a:schemeClr val="tx1"/>
                </a:solidFill>
              </a:rPr>
              <a:t>A. Hamid, K. Gagliano, S. Rahman, N. </a:t>
            </a:r>
            <a:r>
              <a:rPr lang="en-US" sz="3200" dirty="0" err="1">
                <a:solidFill>
                  <a:schemeClr val="tx1"/>
                </a:solidFill>
              </a:rPr>
              <a:t>Tulin</a:t>
            </a:r>
            <a:r>
              <a:rPr lang="en-US" sz="3200" dirty="0">
                <a:solidFill>
                  <a:schemeClr val="tx1"/>
                </a:solidFill>
              </a:rPr>
              <a:t>, V. </a:t>
            </a:r>
            <a:r>
              <a:rPr lang="en-US" sz="3200" dirty="0" err="1">
                <a:solidFill>
                  <a:schemeClr val="tx1"/>
                </a:solidFill>
              </a:rPr>
              <a:t>Tchiong</a:t>
            </a:r>
            <a:r>
              <a:rPr lang="en-US" sz="3200" dirty="0">
                <a:solidFill>
                  <a:schemeClr val="tx1"/>
                </a:solidFill>
              </a:rPr>
              <a:t>, I. Obeid, and J. </a:t>
            </a:r>
            <a:r>
              <a:rPr lang="en-US" sz="3200" dirty="0" err="1">
                <a:solidFill>
                  <a:schemeClr val="tx1"/>
                </a:solidFill>
              </a:rPr>
              <a:t>Picone</a:t>
            </a:r>
            <a:endParaRPr lang="en-US" sz="3200" dirty="0">
              <a:solidFill>
                <a:schemeClr val="tx1"/>
              </a:solidFill>
            </a:endParaRP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1" name="Group 10">
            <a:extLst>
              <a:ext uri="{FF2B5EF4-FFF2-40B4-BE49-F238E27FC236}">
                <a16:creationId xmlns:a16="http://schemas.microsoft.com/office/drawing/2014/main" id="{1EC04DD7-94D4-584A-B25E-D85D56CB3B62}"/>
              </a:ext>
            </a:extLst>
          </p:cNvPr>
          <p:cNvGrpSpPr/>
          <p:nvPr/>
        </p:nvGrpSpPr>
        <p:grpSpPr>
          <a:xfrm>
            <a:off x="457198" y="3071835"/>
            <a:ext cx="8577072" cy="23906205"/>
            <a:chOff x="457198" y="3071835"/>
            <a:chExt cx="8577072" cy="23906205"/>
          </a:xfrm>
        </p:grpSpPr>
        <p:sp>
          <p:nvSpPr>
            <p:cNvPr id="38" name="Text Box 7"/>
            <p:cNvSpPr txBox="1">
              <a:spLocks noChangeArrowheads="1"/>
            </p:cNvSpPr>
            <p:nvPr/>
          </p:nvSpPr>
          <p:spPr bwMode="auto">
            <a:xfrm>
              <a:off x="457198" y="3071835"/>
              <a:ext cx="8577072" cy="103139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defTabSz="695291">
                <a:spcAft>
                  <a:spcPts val="1200"/>
                </a:spcAft>
                <a:tabLst>
                  <a:tab pos="380981" algn="l"/>
                </a:tabLst>
                <a:defRPr/>
              </a:pPr>
              <a:r>
                <a:rPr lang="en-US" sz="2400" b="1" dirty="0">
                  <a:latin typeface="Arial" pitchFamily="34" charset="0"/>
                  <a:cs typeface="Arial" pitchFamily="34" charset="0"/>
                </a:rPr>
                <a:t>A new subset of the popular open source electroencephalogram (EEG) corpus – TUH EEG:</a:t>
              </a:r>
            </a:p>
            <a:p>
              <a:pPr marL="342900" indent="-3429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(TUAR) consists of high yield artifact files annotated using a five-way classification system:</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Chewing (CHEW): An artifact resulting from the tensing and relaxing of the jaw muscles.</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Electrode (ELEC): An artifact that encompasses various electrode related phenomena.</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Eye Movement (EYEM): A spike-like waveform created during patient eye movement. </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Muscle (MUSC): A common artifact with high frequency, sharp waves corresponding to patient movement.</a:t>
              </a:r>
            </a:p>
            <a:p>
              <a:pPr marL="742950" lvl="1" indent="-454025" defTabSz="695291">
                <a:spcAft>
                  <a:spcPts val="1200"/>
                </a:spcAft>
                <a:buFont typeface="Wingdings" pitchFamily="2" charset="2"/>
                <a:buChar char="q"/>
                <a:tabLst>
                  <a:tab pos="669925" algn="l"/>
                </a:tabLst>
                <a:defRPr/>
              </a:pPr>
              <a:r>
                <a:rPr lang="en-US" sz="2400" b="1" dirty="0">
                  <a:latin typeface="Arial" pitchFamily="34" charset="0"/>
                  <a:cs typeface="Arial" pitchFamily="34" charset="0"/>
                </a:rPr>
                <a:t>Shiver (SHIV): A specific and sustained sharp wave artifact that occurs when a patient shivers.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EEG artifacts are waveforms that are not of cerebral origin and may have been affected by several external and physiological factors.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artifacts cause false alarms in seizure prediction machine learning systems.</a:t>
              </a:r>
            </a:p>
            <a:p>
              <a:pPr defTabSz="695291">
                <a:spcAft>
                  <a:spcPts val="1200"/>
                </a:spcAft>
                <a:tabLst>
                  <a:tab pos="380981" algn="l"/>
                </a:tabLst>
                <a:defRPr/>
              </a:pPr>
              <a:r>
                <a:rPr lang="en-US" sz="2400" b="1" dirty="0">
                  <a:latin typeface="Arial" pitchFamily="34" charset="0"/>
                  <a:cs typeface="Arial" pitchFamily="34" charset="0"/>
                </a:rPr>
                <a:t>This corpus was developed to support research and evaluation of artifact suppression technology.</a:t>
              </a:r>
            </a:p>
          </p:txBody>
        </p:sp>
        <p:sp>
          <p:nvSpPr>
            <p:cNvPr id="40" name="TextBox 39"/>
            <p:cNvSpPr txBox="1">
              <a:spLocks/>
            </p:cNvSpPr>
            <p:nvPr/>
          </p:nvSpPr>
          <p:spPr>
            <a:xfrm>
              <a:off x="464544" y="13536360"/>
              <a:ext cx="8569725" cy="1344168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TUAR v2.0 Statistics</a:t>
              </a:r>
              <a:endParaRPr lang="en-US" sz="2400" dirty="0">
                <a:solidFill>
                  <a:prstClr val="black"/>
                </a:solidFill>
              </a:endParaRPr>
            </a:p>
            <a:p>
              <a:pPr marL="342900" lvl="0" indent="-342900" defTabSz="695291">
                <a:spcAft>
                  <a:spcPts val="14800"/>
                </a:spcAft>
                <a:buFont typeface="Arial" panose="020B0604020202020204" pitchFamily="34" charset="0"/>
                <a:buChar char="•"/>
                <a:tabLst>
                  <a:tab pos="380981" algn="l"/>
                </a:tabLst>
                <a:defRPr/>
              </a:pPr>
              <a:r>
                <a:rPr lang="en-US" sz="2400" dirty="0">
                  <a:solidFill>
                    <a:schemeClr val="tx1"/>
                  </a:solidFill>
                </a:rPr>
                <a:t>v2.0 is a major upgrade over v1.0 because every artifact event was labeled:</a:t>
              </a:r>
            </a:p>
            <a:p>
              <a:pPr marL="342900" lvl="0" indent="-342900" defTabSz="695291">
                <a:spcAft>
                  <a:spcPts val="14800"/>
                </a:spcAft>
                <a:buFont typeface="Arial" panose="020B0604020202020204" pitchFamily="34" charset="0"/>
                <a:buChar char="•"/>
                <a:tabLst>
                  <a:tab pos="380981" algn="l"/>
                </a:tabLst>
                <a:defRPr/>
              </a:pPr>
              <a:endParaRPr lang="en-US" sz="2400" dirty="0">
                <a:solidFill>
                  <a:schemeClr val="tx1"/>
                </a:solidFill>
              </a:endParaRPr>
            </a:p>
            <a:p>
              <a:pPr marL="342900" lvl="0" indent="-342900" defTabSz="695291">
                <a:buFont typeface="Arial" panose="020B0604020202020204" pitchFamily="34" charset="0"/>
                <a:buChar char="•"/>
                <a:tabLst>
                  <a:tab pos="380981" algn="l"/>
                </a:tabLst>
                <a:defRPr/>
              </a:pPr>
              <a:r>
                <a:rPr lang="en-US" sz="2400" dirty="0">
                  <a:solidFill>
                    <a:schemeClr val="tx1"/>
                  </a:solidFill>
                </a:rPr>
                <a:t>TUAR files have an average duration of 20 minutes in comparison to 9 minute TUSZ files. Certain files can extend to greater than 3 hours.</a:t>
              </a:r>
            </a:p>
            <a:p>
              <a:pPr marL="342900" lvl="0" indent="-342900" defTabSz="695291">
                <a:buFont typeface="Arial" panose="020B0604020202020204" pitchFamily="34" charset="0"/>
                <a:buChar char="•"/>
                <a:tabLst>
                  <a:tab pos="380981" algn="l"/>
                </a:tabLst>
                <a:defRPr/>
              </a:pPr>
              <a:r>
                <a:rPr lang="en-US" sz="2400" dirty="0">
                  <a:solidFill>
                    <a:schemeClr val="tx1"/>
                  </a:solidFill>
                </a:rPr>
                <a:t>Specific Artifact Morphology:</a:t>
              </a:r>
            </a:p>
            <a:p>
              <a:pPr marL="742950" lvl="1" indent="-454025" defTabSz="695291">
                <a:spcAft>
                  <a:spcPts val="1200"/>
                </a:spcAft>
                <a:buFont typeface="Wingdings" pitchFamily="2" charset="2"/>
                <a:buChar char="q"/>
                <a:tabLst>
                  <a:tab pos="669925" algn="l"/>
                </a:tabLst>
                <a:defRPr/>
              </a:pPr>
              <a:r>
                <a:rPr lang="en-US" sz="2400" dirty="0">
                  <a:solidFill>
                    <a:schemeClr val="tx1"/>
                  </a:solidFill>
                </a:rPr>
                <a:t>CHEW is a subset of the muscle artifact class that has the same characteristic high frequency sharp waves with 0.5 sec baseline periods between bursts. </a:t>
              </a:r>
            </a:p>
            <a:p>
              <a:pPr marL="742950" lvl="1" indent="-454025" defTabSz="695291">
                <a:spcAft>
                  <a:spcPts val="1200"/>
                </a:spcAft>
                <a:buFont typeface="Wingdings" pitchFamily="2" charset="2"/>
                <a:buChar char="q"/>
                <a:tabLst>
                  <a:tab pos="669925" algn="l"/>
                </a:tabLst>
                <a:defRPr/>
              </a:pPr>
              <a:r>
                <a:rPr lang="en-US" sz="2400" dirty="0"/>
                <a:t>ELEC is an artifact that includes various electrode related artifacts such as pop, electrostatic discharge, lead movement and poor conductivity.</a:t>
              </a:r>
            </a:p>
            <a:p>
              <a:pPr marL="742950" lvl="1" indent="-454025" defTabSz="695291">
                <a:spcAft>
                  <a:spcPts val="1200"/>
                </a:spcAft>
                <a:buFont typeface="Wingdings" pitchFamily="2" charset="2"/>
                <a:buChar char="q"/>
                <a:tabLst>
                  <a:tab pos="669925" algn="l"/>
                </a:tabLst>
                <a:defRPr/>
              </a:pPr>
              <a:r>
                <a:rPr lang="en-US" sz="2400" dirty="0"/>
                <a:t>EYEM is created during patient eye movement and is usually found on all the frontal polar electrodes.</a:t>
              </a:r>
              <a:endParaRPr lang="en-US" sz="2400" dirty="0">
                <a:solidFill>
                  <a:schemeClr val="tx1"/>
                </a:solidFill>
              </a:endParaRPr>
            </a:p>
            <a:p>
              <a:pPr marL="742950" lvl="1" indent="-454025" defTabSz="695291">
                <a:spcAft>
                  <a:spcPts val="1200"/>
                </a:spcAft>
                <a:buFont typeface="Wingdings" pitchFamily="2" charset="2"/>
                <a:buChar char="q"/>
                <a:tabLst>
                  <a:tab pos="669925" algn="l"/>
                </a:tabLst>
                <a:defRPr/>
              </a:pPr>
              <a:r>
                <a:rPr lang="en-US" sz="2400" dirty="0"/>
                <a:t>MUSC often occurs because of agitation in the patient and tends to have energy above 30 Hz.</a:t>
              </a:r>
            </a:p>
            <a:p>
              <a:pPr marL="742950" lvl="1" indent="-454025" defTabSz="695291">
                <a:spcAft>
                  <a:spcPts val="1200"/>
                </a:spcAft>
                <a:buFont typeface="Wingdings" pitchFamily="2" charset="2"/>
                <a:buChar char="q"/>
                <a:tabLst>
                  <a:tab pos="669925" algn="l"/>
                </a:tabLst>
                <a:defRPr/>
              </a:pPr>
              <a:r>
                <a:rPr lang="en-US" sz="2400" dirty="0"/>
                <a:t>SHIV occurs when a patient shivers, usually seen on all or most channels.</a:t>
              </a:r>
            </a:p>
            <a:p>
              <a:pPr marL="742950" lvl="1" indent="-454025" defTabSz="695291">
                <a:spcAft>
                  <a:spcPts val="1200"/>
                </a:spcAft>
                <a:buFont typeface="Wingdings" pitchFamily="2" charset="2"/>
                <a:buChar char="q"/>
                <a:tabLst>
                  <a:tab pos="669925" algn="l"/>
                </a:tabLst>
                <a:defRPr/>
              </a:pPr>
              <a:endParaRPr lang="en-US" sz="2400" dirty="0">
                <a:solidFill>
                  <a:schemeClr val="tx1"/>
                </a:solidFill>
              </a:endParaRPr>
            </a:p>
          </p:txBody>
        </p:sp>
      </p:grpSp>
      <p:grpSp>
        <p:nvGrpSpPr>
          <p:cNvPr id="13" name="Group 12"/>
          <p:cNvGrpSpPr/>
          <p:nvPr/>
        </p:nvGrpSpPr>
        <p:grpSpPr>
          <a:xfrm>
            <a:off x="27335200" y="3071835"/>
            <a:ext cx="8783602" cy="23877565"/>
            <a:chOff x="27509372" y="3071803"/>
            <a:chExt cx="8783602" cy="23902995"/>
          </a:xfrm>
        </p:grpSpPr>
        <p:sp>
          <p:nvSpPr>
            <p:cNvPr id="47" name="Text Box 7"/>
            <p:cNvSpPr txBox="1">
              <a:spLocks noChangeArrowheads="1"/>
            </p:cNvSpPr>
            <p:nvPr/>
          </p:nvSpPr>
          <p:spPr bwMode="auto">
            <a:xfrm>
              <a:off x="27509373" y="18015107"/>
              <a:ext cx="8776255" cy="895969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release is a fully annotated database using a five-way classification system.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consists of 310 files, 259 sessions, 213 patients and 15699 artifact events.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Overlapping events in time are annotated using a concatenated labeling system.</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compiled in TUAR can be used to evaluate artifact reduction technology.</a:t>
              </a:r>
            </a:p>
            <a:p>
              <a:pPr marL="457200" indent="-4572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can be downloaded from</a:t>
              </a:r>
            </a:p>
            <a:p>
              <a:pPr marL="685800" defTabSz="695291">
                <a:spcAft>
                  <a:spcPts val="600"/>
                </a:spcAft>
                <a:tabLst>
                  <a:tab pos="622300" algn="l"/>
                </a:tabLst>
                <a:defRPr/>
              </a:pPr>
              <a:r>
                <a:rPr lang="en-US" sz="1800" b="1" i="1" dirty="0" err="1">
                  <a:latin typeface="Arial" pitchFamily="34" charset="0"/>
                  <a:cs typeface="Arial" pitchFamily="34" charset="0"/>
                </a:rPr>
                <a:t>isip.piconepress.com</a:t>
              </a:r>
              <a:r>
                <a:rPr lang="en-US" sz="1800" b="1" i="1" dirty="0">
                  <a:latin typeface="Arial" pitchFamily="34" charset="0"/>
                  <a:cs typeface="Arial" pitchFamily="34" charset="0"/>
                </a:rPr>
                <a:t>/projects/tuh_eeg/html/downloads.shtml</a:t>
              </a:r>
            </a:p>
            <a:p>
              <a:pPr marL="471488" defTabSz="695291">
                <a:spcAft>
                  <a:spcPts val="1200"/>
                </a:spcAft>
                <a:tabLst>
                  <a:tab pos="452438" algn="l"/>
                </a:tabLst>
                <a:defRPr/>
              </a:pPr>
              <a:r>
                <a:rPr lang="en-US" sz="2400" b="1" dirty="0">
                  <a:latin typeface="Arial" pitchFamily="34" charset="0"/>
                  <a:cs typeface="Arial" pitchFamily="34" charset="0"/>
                </a:rPr>
                <a:t>which includes instructions for anonymous rsync.</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Program (PA CURE). Any opinions, findings, and conclusions or recommendations expressed in this material are those of the author(s) and do not necessarily reflect the official views of any of these organizations.</a:t>
              </a:r>
            </a:p>
          </p:txBody>
        </p:sp>
        <p:sp>
          <p:nvSpPr>
            <p:cNvPr id="39" name="Text Box 7"/>
            <p:cNvSpPr txBox="1">
              <a:spLocks noChangeArrowheads="1"/>
            </p:cNvSpPr>
            <p:nvPr/>
          </p:nvSpPr>
          <p:spPr bwMode="auto">
            <a:xfrm>
              <a:off x="27509372" y="3071803"/>
              <a:ext cx="8783602" cy="1479877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Challenges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When overlapping events on several channels obscure our view, it takes significantly longer to annotate a file.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Annotations that show alternating artifact events throughout the course of the file also take a significant amount of time to annotate.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average time spent annotating a file in TUAR v2.0 is over 30 mins compared to 15 mins for v1.0 and 10 mins for TUSZ.</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grpSp>
        <p:nvGrpSpPr>
          <p:cNvPr id="8" name="Group 7">
            <a:extLst>
              <a:ext uri="{FF2B5EF4-FFF2-40B4-BE49-F238E27FC236}">
                <a16:creationId xmlns:a16="http://schemas.microsoft.com/office/drawing/2014/main" id="{FC3CA141-7FE9-2E47-BC89-F522F4FC9BEA}"/>
              </a:ext>
            </a:extLst>
          </p:cNvPr>
          <p:cNvGrpSpPr/>
          <p:nvPr/>
        </p:nvGrpSpPr>
        <p:grpSpPr>
          <a:xfrm>
            <a:off x="9416532" y="3071836"/>
            <a:ext cx="8577072" cy="23877564"/>
            <a:chOff x="9585050" y="3071836"/>
            <a:chExt cx="8577072" cy="23877564"/>
          </a:xfrm>
        </p:grpSpPr>
        <p:sp>
          <p:nvSpPr>
            <p:cNvPr id="52" name="Text Box 7"/>
            <p:cNvSpPr txBox="1">
              <a:spLocks noChangeArrowheads="1"/>
            </p:cNvSpPr>
            <p:nvPr/>
          </p:nvSpPr>
          <p:spPr bwMode="auto">
            <a:xfrm>
              <a:off x="9585050" y="3071836"/>
              <a:ext cx="8577072" cy="238775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Five-Way Classification </a:t>
              </a:r>
            </a:p>
            <a:p>
              <a:pPr marL="342900" indent="-342900">
                <a:spcAft>
                  <a:spcPts val="4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Chewing (CHEW): results from the tensing and relaxing of the jaw muscles. </a:t>
              </a:r>
            </a:p>
            <a:p>
              <a:pPr marL="342900" indent="-342900">
                <a:spcAft>
                  <a:spcPts val="29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Electrode (ELEC): encompasses electrode related phenomena such s poor conductivity and electrostatic discharges.</a:t>
              </a:r>
            </a:p>
            <a:p>
              <a:pPr marL="342900" indent="-342900">
                <a:spcAft>
                  <a:spcPts val="250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Eye Movement (EYEM): caused by patient eye movement.</a:t>
              </a:r>
            </a:p>
            <a:p>
              <a:pPr marL="342900" indent="-342900">
                <a:spcAft>
                  <a:spcPts val="251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Muscle (MUSC): high frequency waves caused by patient movement during an EEG recording.</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Shiver (SHIV): Sharp wave seen as the patient shivers during an EEG recording. </a:t>
              </a:r>
            </a:p>
            <a:p>
              <a:pPr marL="342900" indent="-342900" defTabSz="695291">
                <a:spcAft>
                  <a:spcPts val="380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41E6462D-2499-7F45-911E-14E55DC99E4E}"/>
                </a:ext>
              </a:extLst>
            </p:cNvPr>
            <p:cNvPicPr>
              <a:picLocks noChangeAspect="1"/>
            </p:cNvPicPr>
            <p:nvPr/>
          </p:nvPicPr>
          <p:blipFill>
            <a:blip r:embed="rId5"/>
            <a:stretch>
              <a:fillRect/>
            </a:stretch>
          </p:blipFill>
          <p:spPr>
            <a:xfrm>
              <a:off x="10554886" y="11177505"/>
              <a:ext cx="6316303" cy="3213661"/>
            </a:xfrm>
            <a:prstGeom prst="rect">
              <a:avLst/>
            </a:prstGeom>
          </p:spPr>
        </p:pic>
        <p:pic>
          <p:nvPicPr>
            <p:cNvPr id="3" name="Picture 2">
              <a:extLst>
                <a:ext uri="{FF2B5EF4-FFF2-40B4-BE49-F238E27FC236}">
                  <a16:creationId xmlns:a16="http://schemas.microsoft.com/office/drawing/2014/main" id="{3FAF3C22-A617-1C41-9FE5-60F903391719}"/>
                </a:ext>
              </a:extLst>
            </p:cNvPr>
            <p:cNvPicPr>
              <a:picLocks noChangeAspect="1"/>
            </p:cNvPicPr>
            <p:nvPr/>
          </p:nvPicPr>
          <p:blipFill>
            <a:blip r:embed="rId6"/>
            <a:stretch>
              <a:fillRect/>
            </a:stretch>
          </p:blipFill>
          <p:spPr>
            <a:xfrm>
              <a:off x="10554886" y="15706786"/>
              <a:ext cx="6316303" cy="2620813"/>
            </a:xfrm>
            <a:prstGeom prst="rect">
              <a:avLst/>
            </a:prstGeom>
          </p:spPr>
        </p:pic>
        <p:pic>
          <p:nvPicPr>
            <p:cNvPr id="6" name="Picture 5">
              <a:extLst>
                <a:ext uri="{FF2B5EF4-FFF2-40B4-BE49-F238E27FC236}">
                  <a16:creationId xmlns:a16="http://schemas.microsoft.com/office/drawing/2014/main" id="{E70C702F-3503-C141-B16B-E1E775B85490}"/>
                </a:ext>
              </a:extLst>
            </p:cNvPr>
            <p:cNvPicPr>
              <a:picLocks noChangeAspect="1"/>
            </p:cNvPicPr>
            <p:nvPr/>
          </p:nvPicPr>
          <p:blipFill>
            <a:blip r:embed="rId7"/>
            <a:stretch>
              <a:fillRect/>
            </a:stretch>
          </p:blipFill>
          <p:spPr>
            <a:xfrm>
              <a:off x="10554887" y="19561556"/>
              <a:ext cx="6316302" cy="2620812"/>
            </a:xfrm>
            <a:prstGeom prst="rect">
              <a:avLst/>
            </a:prstGeom>
          </p:spPr>
        </p:pic>
        <p:pic>
          <p:nvPicPr>
            <p:cNvPr id="24" name="Content Placeholder 7" descr="A close up of a map&#10;&#10;Description automatically generated">
              <a:extLst>
                <a:ext uri="{FF2B5EF4-FFF2-40B4-BE49-F238E27FC236}">
                  <a16:creationId xmlns:a16="http://schemas.microsoft.com/office/drawing/2014/main" id="{CACD8025-7680-4CE3-8DAA-42A71DD6BEDB}"/>
                </a:ext>
              </a:extLst>
            </p:cNvPr>
            <p:cNvPicPr/>
            <p:nvPr/>
          </p:nvPicPr>
          <p:blipFill rotWithShape="1">
            <a:blip r:embed="rId8"/>
            <a:srcRect r="72307"/>
            <a:stretch/>
          </p:blipFill>
          <p:spPr bwMode="auto">
            <a:xfrm>
              <a:off x="10554886" y="4817091"/>
              <a:ext cx="6342655" cy="4714594"/>
            </a:xfrm>
            <a:prstGeom prst="rect">
              <a:avLst/>
            </a:prstGeom>
            <a:ln>
              <a:noFill/>
            </a:ln>
            <a:extLst>
              <a:ext uri="{53640926-AAD7-44D8-BBD7-CCE9431645EC}">
                <a14:shadowObscured xmlns:a14="http://schemas.microsoft.com/office/drawing/2010/main"/>
              </a:ext>
            </a:extLst>
          </p:spPr>
        </p:pic>
        <p:pic>
          <p:nvPicPr>
            <p:cNvPr id="29" name="Content Placeholder 3">
              <a:extLst>
                <a:ext uri="{FF2B5EF4-FFF2-40B4-BE49-F238E27FC236}">
                  <a16:creationId xmlns:a16="http://schemas.microsoft.com/office/drawing/2014/main" id="{F74F38D7-3957-4E47-95BE-C57C58397F90}"/>
                </a:ext>
              </a:extLst>
            </p:cNvPr>
            <p:cNvPicPr/>
            <p:nvPr/>
          </p:nvPicPr>
          <p:blipFill rotWithShape="1">
            <a:blip r:embed="rId9"/>
            <a:srcRect r="27841"/>
            <a:stretch/>
          </p:blipFill>
          <p:spPr bwMode="auto">
            <a:xfrm>
              <a:off x="10554886" y="23492525"/>
              <a:ext cx="6316302" cy="3089616"/>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A499F20A-EF70-8545-9B5E-41A1262A501D}"/>
              </a:ext>
            </a:extLst>
          </p:cNvPr>
          <p:cNvGrpSpPr/>
          <p:nvPr/>
        </p:nvGrpSpPr>
        <p:grpSpPr>
          <a:xfrm>
            <a:off x="18375866" y="3071836"/>
            <a:ext cx="8577072" cy="23877565"/>
            <a:chOff x="18712902" y="3071836"/>
            <a:chExt cx="8577072" cy="23877565"/>
          </a:xfrm>
        </p:grpSpPr>
        <p:sp>
          <p:nvSpPr>
            <p:cNvPr id="51" name="Text Box 7"/>
            <p:cNvSpPr txBox="1">
              <a:spLocks noChangeArrowheads="1"/>
            </p:cNvSpPr>
            <p:nvPr/>
          </p:nvSpPr>
          <p:spPr bwMode="auto">
            <a:xfrm>
              <a:off x="1871290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Annotation Process</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Annotated by a team of five student workers who have been trained to annotate seizures, artifacts, slowing and other common phenomena.</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Inter-rater agreement for this team is very high (</a:t>
              </a:r>
              <a:r>
                <a:rPr lang="el-GR" sz="2400" b="1" dirty="0">
                  <a:solidFill>
                    <a:prstClr val="black"/>
                  </a:solidFill>
                  <a:latin typeface="Arial" pitchFamily="34" charset="0"/>
                  <a:cs typeface="Arial" pitchFamily="34" charset="0"/>
                </a:rPr>
                <a:t>κ</a:t>
              </a:r>
              <a:r>
                <a:rPr lang="en-US" sz="2400" b="1" dirty="0">
                  <a:solidFill>
                    <a:prstClr val="black"/>
                  </a:solidFill>
                  <a:latin typeface="Arial" pitchFamily="34" charset="0"/>
                  <a:cs typeface="Arial" pitchFamily="34" charset="0"/>
                </a:rPr>
                <a:t> &gt; 0.8) and continuously monitored to ensure uniformity of the annotations.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Each file is annotated by a minimum of two annotators. Difficult cases are reviewed by the group. Weekly review sessions are conducted.</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Patient reports are used as references in order to develop a common interpretation between student annotators as well as neurologists.</a:t>
              </a: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Annotation Tool</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Our open-source visualization tool, written in PyQt, supports visualization and interpretation of EEGs.</a:t>
              </a:r>
            </a:p>
            <a:p>
              <a:pPr marL="342900" indent="-342900" defTabSz="695291">
                <a:spcAft>
                  <a:spcPts val="4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made directly onto this visualization tool using a mouse click and drag function. Associated tags are chosen from drop-down menus.</a:t>
              </a:r>
            </a:p>
            <a:p>
              <a:pPr marL="342900" indent="-342900" defTabSz="695291">
                <a:spcAft>
                  <a:spcPts val="348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overlaid on the waveform and can be interactively edited.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consist of artifacts that overlap in time which require overlapping annotations.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Such annotations are completed using a concatenated labeling format (e.g., EYEM+ELEC is used to label a region where both artifacts occur).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compensates for the limitations of the annotation tool, as well as the complexity needed in annotation data structure to represent such overlapping events.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new format based on XML will soon be released that will handle this in a more elegant manner. Tags can overlap in time and be arranged in a hierarchy.</a:t>
              </a: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p:txBody>
        </p:sp>
        <p:pic>
          <p:nvPicPr>
            <p:cNvPr id="32" name="Picture 31">
              <a:extLst>
                <a:ext uri="{FF2B5EF4-FFF2-40B4-BE49-F238E27FC236}">
                  <a16:creationId xmlns:a16="http://schemas.microsoft.com/office/drawing/2014/main" id="{7F70DE46-D039-E443-A29F-9DD910256AF2}"/>
                </a:ext>
              </a:extLst>
            </p:cNvPr>
            <p:cNvPicPr>
              <a:picLocks noChangeAspect="1"/>
            </p:cNvPicPr>
            <p:nvPr/>
          </p:nvPicPr>
          <p:blipFill>
            <a:blip r:embed="rId10"/>
            <a:stretch>
              <a:fillRect/>
            </a:stretch>
          </p:blipFill>
          <p:spPr>
            <a:xfrm>
              <a:off x="19039492" y="11705566"/>
              <a:ext cx="7965839" cy="4687025"/>
            </a:xfrm>
            <a:prstGeom prst="rect">
              <a:avLst/>
            </a:prstGeom>
          </p:spPr>
        </p:pic>
      </p:grpSp>
      <p:pic>
        <p:nvPicPr>
          <p:cNvPr id="30" name="Picture 29" descr="A screenshot of a map&#10;&#10;Description automatically generated">
            <a:extLst>
              <a:ext uri="{FF2B5EF4-FFF2-40B4-BE49-F238E27FC236}">
                <a16:creationId xmlns:a16="http://schemas.microsoft.com/office/drawing/2014/main" id="{5D03665D-9B31-0545-B6E3-5F603190C7B0}"/>
              </a:ext>
            </a:extLst>
          </p:cNvPr>
          <p:cNvPicPr/>
          <p:nvPr/>
        </p:nvPicPr>
        <p:blipFill rotWithShape="1">
          <a:blip r:embed="rId11">
            <a:extLst>
              <a:ext uri="{28A0092B-C50C-407E-A947-70E740481C1C}">
                <a14:useLocalDpi xmlns:a14="http://schemas.microsoft.com/office/drawing/2010/main" val="0"/>
              </a:ext>
            </a:extLst>
          </a:blip>
          <a:srcRect t="11655" r="21684"/>
          <a:stretch/>
        </p:blipFill>
        <p:spPr bwMode="auto">
          <a:xfrm>
            <a:off x="18727132" y="17690361"/>
            <a:ext cx="7787334" cy="3852920"/>
          </a:xfrm>
          <a:prstGeom prst="rect">
            <a:avLst/>
          </a:prstGeom>
          <a:ln>
            <a:noFill/>
          </a:ln>
          <a:extLst>
            <a:ext uri="{53640926-AAD7-44D8-BBD7-CCE9431645EC}">
              <a14:shadowObscured xmlns:a14="http://schemas.microsoft.com/office/drawing/2010/main"/>
            </a:ext>
          </a:extLst>
        </p:spPr>
      </p:pic>
      <p:pic>
        <p:nvPicPr>
          <p:cNvPr id="10" name="Picture 9" descr="Chart&#10;&#10;Description automatically generated">
            <a:extLst>
              <a:ext uri="{FF2B5EF4-FFF2-40B4-BE49-F238E27FC236}">
                <a16:creationId xmlns:a16="http://schemas.microsoft.com/office/drawing/2014/main" id="{ACDF5B26-8E2F-5B4A-86D5-AA941C3538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89398" y="5120799"/>
            <a:ext cx="7857187" cy="4918887"/>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D943411D-0274-9F4A-8C5A-C82D4A084DB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89399" y="11618533"/>
            <a:ext cx="7857187" cy="4918886"/>
          </a:xfrm>
          <a:prstGeom prst="rect">
            <a:avLst/>
          </a:prstGeom>
        </p:spPr>
      </p:pic>
      <p:graphicFrame>
        <p:nvGraphicFramePr>
          <p:cNvPr id="4" name="Table 3">
            <a:extLst>
              <a:ext uri="{FF2B5EF4-FFF2-40B4-BE49-F238E27FC236}">
                <a16:creationId xmlns:a16="http://schemas.microsoft.com/office/drawing/2014/main" id="{6B0633CF-9A39-46E2-A1E3-2195204A8EE7}"/>
              </a:ext>
            </a:extLst>
          </p:cNvPr>
          <p:cNvGraphicFramePr>
            <a:graphicFrameLocks noGrp="1"/>
          </p:cNvGraphicFramePr>
          <p:nvPr>
            <p:extLst>
              <p:ext uri="{D42A27DB-BD31-4B8C-83A1-F6EECF244321}">
                <p14:modId xmlns:p14="http://schemas.microsoft.com/office/powerpoint/2010/main" val="4145388385"/>
              </p:ext>
            </p:extLst>
          </p:nvPr>
        </p:nvGraphicFramePr>
        <p:xfrm>
          <a:off x="929414" y="15176758"/>
          <a:ext cx="7196185" cy="3680868"/>
        </p:xfrm>
        <a:graphic>
          <a:graphicData uri="http://schemas.openxmlformats.org/drawingml/2006/table">
            <a:tbl>
              <a:tblPr>
                <a:tableStyleId>{5940675A-B579-460E-94D1-54222C63F5DA}</a:tableStyleId>
              </a:tblPr>
              <a:tblGrid>
                <a:gridCol w="3842623">
                  <a:extLst>
                    <a:ext uri="{9D8B030D-6E8A-4147-A177-3AD203B41FA5}">
                      <a16:colId xmlns:a16="http://schemas.microsoft.com/office/drawing/2014/main" val="1061786064"/>
                    </a:ext>
                  </a:extLst>
                </a:gridCol>
                <a:gridCol w="1676781">
                  <a:extLst>
                    <a:ext uri="{9D8B030D-6E8A-4147-A177-3AD203B41FA5}">
                      <a16:colId xmlns:a16="http://schemas.microsoft.com/office/drawing/2014/main" val="2435677914"/>
                    </a:ext>
                  </a:extLst>
                </a:gridCol>
                <a:gridCol w="1676781">
                  <a:extLst>
                    <a:ext uri="{9D8B030D-6E8A-4147-A177-3AD203B41FA5}">
                      <a16:colId xmlns:a16="http://schemas.microsoft.com/office/drawing/2014/main" val="2959577417"/>
                    </a:ext>
                  </a:extLst>
                </a:gridCol>
              </a:tblGrid>
              <a:tr h="335101">
                <a:tc>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tc>
                  <a:txBody>
                    <a:bodyPr/>
                    <a:lstStyle/>
                    <a:p>
                      <a:pPr algn="l" fontAlgn="b"/>
                      <a:r>
                        <a:rPr lang="en-US" sz="1800" b="1" u="none" strike="noStrike" dirty="0">
                          <a:effectLst/>
                          <a:latin typeface="Arial" panose="020B0604020202020204" pitchFamily="34" charset="0"/>
                          <a:cs typeface="Arial" panose="020B0604020202020204" pitchFamily="34" charset="0"/>
                        </a:rPr>
                        <a:t>v1.0    </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tc>
                  <a:txBody>
                    <a:bodyPr/>
                    <a:lstStyle/>
                    <a:p>
                      <a:pPr algn="l" fontAlgn="b"/>
                      <a:r>
                        <a:rPr lang="en-US" sz="1800" b="1" u="none" strike="noStrike" dirty="0">
                          <a:effectLst/>
                          <a:latin typeface="Arial" panose="020B0604020202020204" pitchFamily="34" charset="0"/>
                          <a:cs typeface="Arial" panose="020B0604020202020204" pitchFamily="34" charset="0"/>
                        </a:rPr>
                        <a:t>v2.0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652484643"/>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Patients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213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213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21067553"/>
                  </a:ext>
                </a:extLst>
              </a:tr>
              <a:tr h="329858">
                <a:tc>
                  <a:txBody>
                    <a:bodyPr/>
                    <a:lstStyle/>
                    <a:p>
                      <a:pPr algn="l" fontAlgn="b"/>
                      <a:r>
                        <a:rPr lang="en-US" sz="1800" b="1" u="none" strike="noStrike" dirty="0">
                          <a:effectLst/>
                          <a:latin typeface="Arial" panose="020B0604020202020204" pitchFamily="34" charset="0"/>
                          <a:cs typeface="Arial" panose="020B0604020202020204" pitchFamily="34" charset="0"/>
                        </a:rPr>
                        <a:t>Sessions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259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a:effectLst/>
                          <a:latin typeface="Arial" panose="020B0604020202020204" pitchFamily="34" charset="0"/>
                          <a:cs typeface="Arial" panose="020B0604020202020204" pitchFamily="34" charset="0"/>
                        </a:rPr>
                        <a:t>259</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872770120"/>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Files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a:effectLst/>
                          <a:latin typeface="Arial" panose="020B0604020202020204" pitchFamily="34" charset="0"/>
                          <a:cs typeface="Arial" panose="020B0604020202020204" pitchFamily="34" charset="0"/>
                        </a:rPr>
                        <a:t>310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a:effectLst/>
                          <a:latin typeface="Arial" panose="020B0604020202020204" pitchFamily="34" charset="0"/>
                          <a:cs typeface="Arial" panose="020B0604020202020204" pitchFamily="34" charset="0"/>
                        </a:rPr>
                        <a:t>310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882999583"/>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CHEW </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28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36</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40721337"/>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ELEC </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105</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a:effectLst/>
                          <a:latin typeface="Arial" panose="020B0604020202020204" pitchFamily="34" charset="0"/>
                          <a:cs typeface="Arial" panose="020B0604020202020204" pitchFamily="34" charset="0"/>
                        </a:rPr>
                        <a:t>221</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74536244"/>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EYEM</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177</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251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24949991"/>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MUSC</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99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277</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69290388"/>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SHIV</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15</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5</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48205384"/>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Total Duration (Hours)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99.64</a:t>
                      </a:r>
                    </a:p>
                  </a:txBody>
                  <a:tcPr marL="9525" marR="9525" marT="9525" marB="0" anchor="b"/>
                </a:tc>
                <a:tc>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99.64</a:t>
                      </a:r>
                    </a:p>
                  </a:txBody>
                  <a:tcPr marL="9525" marR="9525" marT="9525" marB="0" anchor="b"/>
                </a:tc>
                <a:extLst>
                  <a:ext uri="{0D108BD9-81ED-4DB2-BD59-A6C34878D82A}">
                    <a16:rowId xmlns:a16="http://schemas.microsoft.com/office/drawing/2014/main" val="1858518955"/>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Events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23418</a:t>
                      </a:r>
                    </a:p>
                  </a:txBody>
                  <a:tcPr marL="9525" marR="9525" marT="9525" marB="0" anchor="b"/>
                </a:tc>
                <a:tc>
                  <a:txBody>
                    <a:bodyPr/>
                    <a:lstStyle/>
                    <a:p>
                      <a:pPr algn="l" fontAlgn="b"/>
                      <a:r>
                        <a:rPr lang="en-US" sz="1800" b="1" u="none" strike="noStrike" dirty="0">
                          <a:effectLst/>
                          <a:latin typeface="Arial" panose="020B0604020202020204" pitchFamily="34" charset="0"/>
                          <a:cs typeface="Arial" panose="020B0604020202020204" pitchFamily="34" charset="0"/>
                        </a:rPr>
                        <a:t>15699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9773443"/>
                  </a:ext>
                </a:extLst>
              </a:tr>
            </a:tbl>
          </a:graphicData>
        </a:graphic>
      </p:graphicFrame>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20259</TotalTime>
  <Words>951</Words>
  <Application>Microsoft Office PowerPoint</Application>
  <PresentationFormat>Custom</PresentationFormat>
  <Paragraphs>123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Vincent Tchiong</cp:lastModifiedBy>
  <cp:revision>346</cp:revision>
  <dcterms:created xsi:type="dcterms:W3CDTF">2015-07-15T21:31:39Z</dcterms:created>
  <dcterms:modified xsi:type="dcterms:W3CDTF">2020-11-25T00:05:27Z</dcterms:modified>
</cp:coreProperties>
</file>