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0" userDrawn="1">
          <p15:clr>
            <a:srgbClr val="A4A3A4"/>
          </p15:clr>
        </p15:guide>
        <p15:guide id="2" pos="288" userDrawn="1">
          <p15:clr>
            <a:srgbClr val="A4A3A4"/>
          </p15:clr>
        </p15:guide>
        <p15:guide id="3" pos="20040" userDrawn="1">
          <p15:clr>
            <a:srgbClr val="A4A3A4"/>
          </p15:clr>
        </p15:guide>
        <p15:guide id="4" pos="22752" userDrawn="1">
          <p15:clr>
            <a:srgbClr val="A4A3A4"/>
          </p15:clr>
        </p15:guide>
        <p15:guide id="5" pos="14352" userDrawn="1">
          <p15:clr>
            <a:srgbClr val="A4A3A4"/>
          </p15:clr>
        </p15:guide>
        <p15:guide id="6"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Nabila Shawki" initials="NS" lastIdx="4" clrIdx="1">
    <p:extLst>
      <p:ext uri="{19B8F6BF-5375-455C-9EA6-DF929625EA0E}">
        <p15:presenceInfo xmlns:p15="http://schemas.microsoft.com/office/powerpoint/2012/main" userId="898a87b9b53413d5" providerId="Windows Live"/>
      </p:ext>
    </p:extLst>
  </p:cmAuthor>
  <p:cmAuthor id="3" name="Joseph Picone" initials="JP" lastIdx="10" clrIdx="2">
    <p:extLst>
      <p:ext uri="{19B8F6BF-5375-455C-9EA6-DF929625EA0E}">
        <p15:presenceInfo xmlns:p15="http://schemas.microsoft.com/office/powerpoint/2012/main" userId="S::picone@temple.edu::5dfa8936-62e2-4ea1-b5e9-753690ee7549" providerId="AD"/>
      </p:ext>
    </p:extLst>
  </p:cmAuthor>
  <p:cmAuthor id="4" name="Matthew Miranda" initials="MM" lastIdx="3" clrIdx="3">
    <p:extLst>
      <p:ext uri="{19B8F6BF-5375-455C-9EA6-DF929625EA0E}">
        <p15:presenceInfo xmlns:p15="http://schemas.microsoft.com/office/powerpoint/2012/main" userId="Matthew Mira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5B9BD5"/>
    <a:srgbClr val="B30738"/>
    <a:srgbClr val="333385"/>
    <a:srgbClr val="9A2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6341" autoAdjust="0"/>
  </p:normalViewPr>
  <p:slideViewPr>
    <p:cSldViewPr snapToGrid="0">
      <p:cViewPr>
        <p:scale>
          <a:sx n="110" d="100"/>
          <a:sy n="110" d="100"/>
        </p:scale>
        <p:origin x="-5460" y="-13950"/>
      </p:cViewPr>
      <p:guideLst>
        <p:guide orient="horz" pos="9240"/>
        <p:guide pos="288"/>
        <p:guide pos="20040"/>
        <p:guide pos="22752"/>
        <p:guide pos="14352"/>
        <p:guide pos="8640"/>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12/5/2019</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elp@nedcdata.org" TargetMode="Externa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hyperlink" Target="https://www.isip.piconepress.com/projects/tuh_eeg/" TargetMode="Externa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isip.piconepress.com/projects/tuh_eeg/downloads/tuh_eeg/_DOCS/" TargetMode="External"/><Relationship Id="rId11" Type="http://schemas.openxmlformats.org/officeDocument/2006/relationships/image" Target="../media/image5.png"/><Relationship Id="rId5" Type="http://schemas.openxmlformats.org/officeDocument/2006/relationships/hyperlink" Target="http://www.isip.piconepress.com/projects/tuh_eeg"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2.gif"/><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5" y="391588"/>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Software and Data Resources to Advance Machine Learning Research for EEGs</a:t>
            </a:r>
          </a:p>
          <a:p>
            <a:pPr algn="ctr"/>
            <a:r>
              <a:rPr lang="en-US" sz="3200" dirty="0">
                <a:solidFill>
                  <a:schemeClr val="tx1"/>
                </a:solidFill>
              </a:rPr>
              <a:t>S. Rahman, M. Miranda,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40" name="TextBox 39"/>
          <p:cNvSpPr txBox="1">
            <a:spLocks/>
          </p:cNvSpPr>
          <p:nvPr/>
        </p:nvSpPr>
        <p:spPr>
          <a:xfrm>
            <a:off x="457200" y="15096344"/>
            <a:ext cx="8577072" cy="1185305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a:t>Introduction</a:t>
            </a:r>
          </a:p>
          <a:p>
            <a:pPr marL="342900" indent="-342900" defTabSz="695291">
              <a:spcAft>
                <a:spcPts val="600"/>
              </a:spcAft>
              <a:buSzPct val="125000"/>
              <a:buFont typeface="Arial" panose="020B0604020202020204" pitchFamily="34" charset="0"/>
              <a:buChar char="•"/>
              <a:tabLst>
                <a:tab pos="380981" algn="l"/>
              </a:tabLst>
              <a:defRPr/>
            </a:pPr>
            <a:r>
              <a:rPr lang="en-US" sz="2400" dirty="0">
                <a:solidFill>
                  <a:schemeClr val="tx1"/>
                </a:solidFill>
              </a:rPr>
              <a:t>NEDC’s historical archive of EEG includes every EEG collected at Temple University Hospital (TUH) since 2012:</a:t>
            </a:r>
          </a:p>
          <a:p>
            <a:pPr marL="592138" defTabSz="695291">
              <a:spcAft>
                <a:spcPts val="34800"/>
              </a:spcAft>
              <a:buSzPct val="125000"/>
              <a:tabLst/>
              <a:defRPr/>
            </a:pPr>
            <a:r>
              <a:rPr lang="en-US" sz="2400" dirty="0">
                <a:hlinkClick r:id="rId5"/>
              </a:rPr>
              <a:t>www.isip.piconepress.com/projects/tuh_eeg</a:t>
            </a:r>
            <a:endParaRPr lang="en-US" sz="2400" dirty="0">
              <a:solidFill>
                <a:schemeClr val="tx1"/>
              </a:solidFill>
            </a:endParaRPr>
          </a:p>
          <a:p>
            <a:pPr marL="342900" indent="-342900" defTabSz="695291">
              <a:buSzPct val="125000"/>
              <a:buFont typeface="Arial" panose="020B0604020202020204" pitchFamily="34" charset="0"/>
              <a:buChar char="•"/>
              <a:tabLst>
                <a:tab pos="380981" algn="l"/>
              </a:tabLst>
              <a:defRPr/>
            </a:pPr>
            <a:r>
              <a:rPr lang="en-US" sz="2400" dirty="0">
                <a:solidFill>
                  <a:schemeClr val="tx1"/>
                </a:solidFill>
              </a:rPr>
              <a:t>This corpus now includes over 2,339 active subscribers and has been updated regularly annually since 2012.</a:t>
            </a:r>
          </a:p>
          <a:p>
            <a:pPr marL="342900" indent="-342900" defTabSz="695291">
              <a:buSzPct val="125000"/>
              <a:buFont typeface="Arial" panose="020B0604020202020204" pitchFamily="34" charset="0"/>
              <a:buChar char="•"/>
              <a:tabLst>
                <a:tab pos="380981" algn="l"/>
              </a:tabLst>
              <a:defRPr/>
            </a:pPr>
            <a:r>
              <a:rPr lang="en-US" sz="2400" dirty="0">
                <a:solidFill>
                  <a:schemeClr val="tx1"/>
                </a:solidFill>
              </a:rPr>
              <a:t>Documentation about the corpus has been expanded to include:</a:t>
            </a:r>
          </a:p>
          <a:p>
            <a:pPr marL="846138" lvl="1" indent="-465138" defTabSz="695291">
              <a:spcAft>
                <a:spcPts val="1200"/>
              </a:spcAft>
              <a:buSzPct val="75000"/>
              <a:buFont typeface="Wingdings" charset="2"/>
              <a:buChar char="q"/>
              <a:tabLst>
                <a:tab pos="379413" algn="l"/>
              </a:tabLst>
              <a:defRPr/>
            </a:pPr>
            <a:r>
              <a:rPr lang="en-US" sz="2400" dirty="0">
                <a:solidFill>
                  <a:schemeClr val="tx1"/>
                </a:solidFill>
                <a:hlinkClick r:id="rId6"/>
              </a:rPr>
              <a:t>Electrodes</a:t>
            </a:r>
            <a:r>
              <a:rPr lang="en-US" sz="2400" dirty="0"/>
              <a:t>: explains the how the data was collected (e.g., physical location of the electrodes), visualized (e.g., montages) and stored in EDF files (e.g., channel labels).</a:t>
            </a:r>
          </a:p>
          <a:p>
            <a:pPr marL="846138" lvl="1" indent="-465138" defTabSz="695291">
              <a:spcAft>
                <a:spcPts val="1200"/>
              </a:spcAft>
              <a:buSzPct val="75000"/>
              <a:buFont typeface="Wingdings" charset="2"/>
              <a:buChar char="q"/>
              <a:tabLst>
                <a:tab pos="379413" algn="l"/>
              </a:tabLst>
              <a:defRPr/>
            </a:pPr>
            <a:r>
              <a:rPr lang="en-US" sz="2400" dirty="0">
                <a:ea typeface="+mn-ea"/>
                <a:hlinkClick r:id="rId6"/>
              </a:rPr>
              <a:t>Annotations</a:t>
            </a:r>
            <a:r>
              <a:rPr lang="en-US" sz="2400" dirty="0">
                <a:ea typeface="+mn-ea"/>
              </a:rPr>
              <a:t>: describes the formats used to store annotation information and the way seizure events are classified.</a:t>
            </a:r>
            <a:endParaRPr lang="en-US" sz="2400" dirty="0">
              <a:solidFill>
                <a:schemeClr val="tx1"/>
              </a:solidFill>
            </a:endParaRPr>
          </a:p>
        </p:txBody>
      </p:sp>
      <p:sp>
        <p:nvSpPr>
          <p:cNvPr id="38" name="Text Box 7"/>
          <p:cNvSpPr txBox="1">
            <a:spLocks noChangeArrowheads="1"/>
          </p:cNvSpPr>
          <p:nvPr/>
        </p:nvSpPr>
        <p:spPr bwMode="auto">
          <a:xfrm>
            <a:off x="457198" y="3071836"/>
            <a:ext cx="8577072" cy="1177627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sym typeface="Arial"/>
              </a:rPr>
              <a:t>Created in 2012, the Temple University Hospital Electroencephalography Corpus (TUEG) is the world’s largest open source EEG corpus.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There are several important subsets of this corpus that were developed and updated this year:</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TUH EEG Seizure Corpus (TUSZ): expanded to include a total of 739 patients and 1,620 sessions. There are 1,464 files with at least one seizure event and 3,366 seizure events. A blind evaluation set was also developed to support upcoming open source evaluations.</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TUH EEG Artifact Corpus: used to develop enhanced background models. Five types of artifacts were annotated.</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Several software tools were released to support research and facilitate data distribution:</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NEDC PyStream: a self-contained Python script that demonstrates how to read and properly decode channels in an EEG signal using the provided channel labels.</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NEDC Eval EEG: a Python-based scoring package that uses five popular scoring metrics (e.g., Time-Aligned Event Scoring).</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Anonymous Rsync: a new method for distribution based on the popular tool rsync. Makes incremental download of the data relatively simple.</a:t>
            </a:r>
          </a:p>
        </p:txBody>
      </p:sp>
      <p:sp>
        <p:nvSpPr>
          <p:cNvPr id="51" name="Text Box 7"/>
          <p:cNvSpPr txBox="1">
            <a:spLocks noChangeArrowheads="1"/>
          </p:cNvSpPr>
          <p:nvPr/>
        </p:nvSpPr>
        <p:spPr bwMode="auto">
          <a:xfrm>
            <a:off x="9473183" y="3101530"/>
            <a:ext cx="8577072" cy="1174584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TUH EEG Corpus (TUEG: v1.2.0)</a:t>
            </a:r>
          </a:p>
          <a:p>
            <a:pPr marL="342900" indent="-342900" defTabSz="695291">
              <a:spcAft>
                <a:spcPts val="27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Increased the size of the corpus:</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This new data came from mid-2015 through 2016 and consists of patients who, on the average, were monitored for a longer period of time. This manifests itself by a larger number of sessions per patient. </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Our database</a:t>
            </a:r>
            <a:br>
              <a:rPr lang="en-US" sz="2400" b="1" dirty="0">
                <a:latin typeface="Arial" pitchFamily="34" charset="0"/>
                <a:cs typeface="Arial" pitchFamily="34" charset="0"/>
              </a:rPr>
            </a:br>
            <a:r>
              <a:rPr lang="en-US" sz="2400" b="1" dirty="0">
                <a:latin typeface="Arial" pitchFamily="34" charset="0"/>
                <a:cs typeface="Arial" pitchFamily="34" charset="0"/>
              </a:rPr>
              <a:t>consists of pruned</a:t>
            </a:r>
            <a:br>
              <a:rPr lang="en-US" sz="2400" b="1" dirty="0">
                <a:latin typeface="Arial" pitchFamily="34" charset="0"/>
                <a:cs typeface="Arial" pitchFamily="34" charset="0"/>
              </a:rPr>
            </a:br>
            <a:r>
              <a:rPr lang="en-US" sz="2400" b="1" dirty="0">
                <a:latin typeface="Arial" pitchFamily="34" charset="0"/>
                <a:cs typeface="Arial" pitchFamily="34" charset="0"/>
              </a:rPr>
              <a:t>EEGs – a process</a:t>
            </a:r>
            <a:br>
              <a:rPr lang="en-US" sz="2400" b="1" dirty="0">
                <a:latin typeface="Arial" pitchFamily="34" charset="0"/>
                <a:cs typeface="Arial" pitchFamily="34" charset="0"/>
              </a:rPr>
            </a:br>
            <a:r>
              <a:rPr lang="en-US" sz="2400" b="1" dirty="0">
                <a:latin typeface="Arial" pitchFamily="34" charset="0"/>
                <a:cs typeface="Arial" pitchFamily="34" charset="0"/>
              </a:rPr>
              <a:t>where technicians</a:t>
            </a:r>
            <a:br>
              <a:rPr lang="en-US" sz="2400" b="1" dirty="0">
                <a:latin typeface="Arial" pitchFamily="34" charset="0"/>
                <a:cs typeface="Arial" pitchFamily="34" charset="0"/>
              </a:rPr>
            </a:br>
            <a:r>
              <a:rPr lang="en-US" sz="2400" b="1" dirty="0">
                <a:latin typeface="Arial" pitchFamily="34" charset="0"/>
                <a:cs typeface="Arial" pitchFamily="34" charset="0"/>
              </a:rPr>
              <a:t>discard uninteresting</a:t>
            </a:r>
            <a:br>
              <a:rPr lang="en-US" sz="2400" b="1" dirty="0">
                <a:latin typeface="Arial" pitchFamily="34" charset="0"/>
                <a:cs typeface="Arial" pitchFamily="34" charset="0"/>
              </a:rPr>
            </a:br>
            <a:r>
              <a:rPr lang="en-US" sz="2400" b="1" dirty="0">
                <a:latin typeface="Arial" pitchFamily="34" charset="0"/>
                <a:cs typeface="Arial" pitchFamily="34" charset="0"/>
              </a:rPr>
              <a:t>portions of the EEG</a:t>
            </a:r>
            <a:br>
              <a:rPr lang="en-US" sz="2400" b="1" dirty="0">
                <a:latin typeface="Arial" pitchFamily="34" charset="0"/>
                <a:cs typeface="Arial" pitchFamily="34" charset="0"/>
              </a:rPr>
            </a:br>
            <a:r>
              <a:rPr lang="en-US" sz="2400" b="1" dirty="0">
                <a:latin typeface="Arial" pitchFamily="34" charset="0"/>
                <a:cs typeface="Arial" pitchFamily="34" charset="0"/>
              </a:rPr>
              <a:t>signal. This saves a</a:t>
            </a:r>
            <a:br>
              <a:rPr lang="en-US" sz="2400" b="1" dirty="0">
                <a:latin typeface="Arial" pitchFamily="34" charset="0"/>
                <a:cs typeface="Arial" pitchFamily="34" charset="0"/>
              </a:rPr>
            </a:br>
            <a:r>
              <a:rPr lang="en-US" sz="2400" b="1" dirty="0">
                <a:latin typeface="Arial" pitchFamily="34" charset="0"/>
                <a:cs typeface="Arial" pitchFamily="34" charset="0"/>
              </a:rPr>
              <a:t>significant amount of </a:t>
            </a:r>
            <a:br>
              <a:rPr lang="en-US" sz="2400" b="1" dirty="0">
                <a:latin typeface="Arial" pitchFamily="34" charset="0"/>
                <a:cs typeface="Arial" pitchFamily="34" charset="0"/>
              </a:rPr>
            </a:br>
            <a:r>
              <a:rPr lang="en-US" sz="2400" b="1" dirty="0">
                <a:latin typeface="Arial" pitchFamily="34" charset="0"/>
                <a:cs typeface="Arial" pitchFamily="34" charset="0"/>
              </a:rPr>
              <a:t>disk space.</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A majority of  the routine sessions are split into files shorter than 30 minutes in duration due to the pruning process.</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However, the long-term monitoring (LTM) files are greater than one hour in duration.</a:t>
            </a:r>
          </a:p>
          <a:p>
            <a:pPr algn="ctr" defTabSz="587822">
              <a:spcAft>
                <a:spcPts val="1200"/>
              </a:spcAft>
              <a:tabLst>
                <a:tab pos="380981" algn="l"/>
              </a:tabLst>
              <a:defRPr/>
            </a:pPr>
            <a:endParaRPr lang="en-US" sz="2400" b="1" dirty="0">
              <a:latin typeface="Arial"/>
              <a:cs typeface="Arial"/>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p:txBody>
      </p:sp>
      <p:sp>
        <p:nvSpPr>
          <p:cNvPr id="52" name="Text Box 7"/>
          <p:cNvSpPr txBox="1">
            <a:spLocks noChangeArrowheads="1"/>
          </p:cNvSpPr>
          <p:nvPr/>
        </p:nvSpPr>
        <p:spPr bwMode="auto">
          <a:xfrm>
            <a:off x="18489168" y="3101531"/>
            <a:ext cx="8577072" cy="1170510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TUH EEG Artifact Corpus (TUEV: 1.0.1)</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This corpus was developed to support modeling of non-seizure events.</a:t>
            </a:r>
          </a:p>
          <a:p>
            <a:pPr marL="342900" indent="-342900" defTabSz="695291">
              <a:spcAft>
                <a:spcPts val="6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Five artifacts labeled:</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CHEW: chewing</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EYEM: eye movements</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ELPP: electrode pop/electrostatic artifact/ lead artifacts </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MUSC: muscle artifacts</a:t>
            </a:r>
          </a:p>
          <a:p>
            <a:pPr marL="579438" indent="-249238" defTabSz="695291">
              <a:spcAft>
                <a:spcPts val="6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SHIV: shivering</a:t>
            </a:r>
          </a:p>
          <a:p>
            <a:pPr marL="342900" indent="-342900" defTabSz="695291">
              <a:spcAft>
                <a:spcPts val="6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The data has also been cross-referenced with TUEG.</a:t>
            </a:r>
          </a:p>
          <a:p>
            <a:pPr marL="342900" indent="-342900" defTabSz="695291">
              <a:spcAft>
                <a:spcPts val="270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Typical examples of artifacts:</a:t>
            </a:r>
          </a:p>
          <a:p>
            <a:pPr marL="342900" indent="-342900" defTabSz="695291">
              <a:spcBef>
                <a:spcPts val="0"/>
              </a:spcBef>
              <a:spcAft>
                <a:spcPts val="270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Artifacts such as chewing resemble features of tonic-clonic and complex-partial seizures.</a:t>
            </a:r>
          </a:p>
        </p:txBody>
      </p:sp>
      <p:sp>
        <p:nvSpPr>
          <p:cNvPr id="39" name="Text Box 7"/>
          <p:cNvSpPr txBox="1">
            <a:spLocks noChangeArrowheads="1"/>
          </p:cNvSpPr>
          <p:nvPr/>
        </p:nvSpPr>
        <p:spPr bwMode="auto">
          <a:xfrm>
            <a:off x="27505152" y="3078127"/>
            <a:ext cx="8577072" cy="1174658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NEDC PyStream (v1.0.0)</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A self-contained</a:t>
            </a:r>
            <a:br>
              <a:rPr lang="en-US" sz="2400" b="1" dirty="0">
                <a:latin typeface="Arial" pitchFamily="34" charset="0"/>
                <a:cs typeface="Arial" pitchFamily="34" charset="0"/>
              </a:rPr>
            </a:br>
            <a:r>
              <a:rPr lang="en-US" sz="2400" b="1" dirty="0">
                <a:latin typeface="Arial" pitchFamily="34" charset="0"/>
                <a:cs typeface="Arial" pitchFamily="34" charset="0"/>
              </a:rPr>
              <a:t>EDF streaming</a:t>
            </a:r>
            <a:br>
              <a:rPr lang="en-US" sz="2400" b="1" dirty="0">
                <a:latin typeface="Arial" pitchFamily="34" charset="0"/>
                <a:cs typeface="Arial" pitchFamily="34" charset="0"/>
              </a:rPr>
            </a:br>
            <a:r>
              <a:rPr lang="en-US" sz="2400" b="1" dirty="0">
                <a:latin typeface="Arial" pitchFamily="34" charset="0"/>
                <a:cs typeface="Arial" pitchFamily="34" charset="0"/>
              </a:rPr>
              <a:t>service. It is written</a:t>
            </a:r>
            <a:br>
              <a:rPr lang="en-US" sz="2400" b="1" dirty="0">
                <a:latin typeface="Arial" pitchFamily="34" charset="0"/>
                <a:cs typeface="Arial" pitchFamily="34" charset="0"/>
              </a:rPr>
            </a:br>
            <a:r>
              <a:rPr lang="en-US" sz="2400" b="1" dirty="0">
                <a:latin typeface="Arial" pitchFamily="34" charset="0"/>
                <a:cs typeface="Arial" pitchFamily="34" charset="0"/>
              </a:rPr>
              <a:t>in Python using</a:t>
            </a:r>
            <a:br>
              <a:rPr lang="en-US" sz="2400" b="1" dirty="0">
                <a:latin typeface="Arial" pitchFamily="34" charset="0"/>
                <a:cs typeface="Arial" pitchFamily="34" charset="0"/>
              </a:rPr>
            </a:br>
            <a:r>
              <a:rPr lang="en-US" sz="2400" b="1" dirty="0">
                <a:latin typeface="Arial" pitchFamily="34" charset="0"/>
                <a:cs typeface="Arial" pitchFamily="34" charset="0"/>
              </a:rPr>
              <a:t>PyEDFlib for </a:t>
            </a:r>
            <a:br>
              <a:rPr lang="en-US" sz="2400" b="1" dirty="0">
                <a:latin typeface="Arial" pitchFamily="34" charset="0"/>
                <a:cs typeface="Arial" pitchFamily="34" charset="0"/>
              </a:rPr>
            </a:br>
            <a:r>
              <a:rPr lang="en-US" sz="2400" b="1" dirty="0">
                <a:latin typeface="Arial" pitchFamily="34" charset="0"/>
                <a:cs typeface="Arial" pitchFamily="34" charset="0"/>
              </a:rPr>
              <a:t>portability.</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Demonstrates how</a:t>
            </a:r>
            <a:br>
              <a:rPr lang="en-US" sz="2400" b="1" dirty="0">
                <a:latin typeface="Arial" pitchFamily="34" charset="0"/>
                <a:cs typeface="Arial" pitchFamily="34" charset="0"/>
              </a:rPr>
            </a:br>
            <a:r>
              <a:rPr lang="en-US" sz="2400" b="1" dirty="0">
                <a:latin typeface="Arial" pitchFamily="34" charset="0"/>
                <a:cs typeface="Arial" pitchFamily="34" charset="0"/>
              </a:rPr>
              <a:t>an EDF file is </a:t>
            </a:r>
            <a:br>
              <a:rPr lang="en-US" sz="2400" b="1" dirty="0">
                <a:latin typeface="Arial" pitchFamily="34" charset="0"/>
                <a:cs typeface="Arial" pitchFamily="34" charset="0"/>
              </a:rPr>
            </a:br>
            <a:r>
              <a:rPr lang="en-US" sz="2400" b="1" dirty="0">
                <a:latin typeface="Arial" pitchFamily="34" charset="0"/>
                <a:cs typeface="Arial" pitchFamily="34" charset="0"/>
              </a:rPr>
              <a:t>correctly read by identifying channels by their associated labels.</a:t>
            </a:r>
          </a:p>
          <a:p>
            <a:pPr marL="342900" indent="-342900" defTabSz="695291">
              <a:spcAft>
                <a:spcPts val="1200"/>
              </a:spcAft>
              <a:buSzPct val="125000"/>
              <a:buFont typeface="Arial" panose="020B0604020202020204" pitchFamily="34" charset="0"/>
              <a:buChar char="•"/>
              <a:tabLst>
                <a:tab pos="380981" algn="l"/>
              </a:tabLst>
              <a:defRPr/>
            </a:pPr>
            <a:r>
              <a:rPr lang="en-US" sz="2400" b="1" dirty="0">
                <a:solidFill>
                  <a:schemeClr val="tx1">
                    <a:lumMod val="95000"/>
                    <a:lumOff val="5000"/>
                  </a:schemeClr>
                </a:solidFill>
                <a:latin typeface="Arial" pitchFamily="34" charset="0"/>
                <a:cs typeface="Arial" pitchFamily="34" charset="0"/>
              </a:rPr>
              <a:t>Since channels can occur in any order in an EDF file, correct interpretation of the data requires indexing the channels by their labels.</a:t>
            </a:r>
          </a:p>
          <a:p>
            <a:pPr defTabSz="695291">
              <a:spcAft>
                <a:spcPts val="1200"/>
              </a:spcAft>
              <a:buSzPct val="125000"/>
              <a:tabLst>
                <a:tab pos="380981" algn="l"/>
              </a:tabLst>
              <a:defRPr/>
            </a:pPr>
            <a:r>
              <a:rPr lang="en-US" sz="3200" b="1" dirty="0">
                <a:solidFill>
                  <a:srgbClr val="333399"/>
                </a:solidFill>
                <a:latin typeface="Arial" pitchFamily="34" charset="0"/>
                <a:cs typeface="Arial" pitchFamily="34" charset="0"/>
              </a:rPr>
              <a:t>Anonymous Rsync Downloads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The rsync command effectively synchronizes both a remote directory and a local directory and copies the selected folder from the server to the desktop.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To use the rsync command, both a username and password are needed.  An automated registration process on our website provides access.</a:t>
            </a:r>
          </a:p>
          <a:p>
            <a:pPr marL="342900" indent="-342900" defTabSz="695291">
              <a:spcAft>
                <a:spcPts val="6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An example of a typical rsync command to access our data on our website would be:</a:t>
            </a:r>
          </a:p>
          <a:p>
            <a:pPr algn="ctr" defTabSz="695291">
              <a:spcAft>
                <a:spcPts val="1200"/>
              </a:spcAft>
              <a:buSzPct val="125000"/>
              <a:tabLst>
                <a:tab pos="380981" algn="l"/>
              </a:tabLst>
              <a:defRPr/>
            </a:pPr>
            <a:r>
              <a:rPr lang="en-US" sz="1800" b="1" dirty="0">
                <a:latin typeface="Arial" panose="020B0604020202020204" pitchFamily="34" charset="0"/>
                <a:cs typeface="Arial" panose="020B0604020202020204" pitchFamily="34" charset="0"/>
              </a:rPr>
              <a:t>rsync –aux nedc_tuh_eeg@www.isip. </a:t>
            </a:r>
            <a:r>
              <a:rPr lang="en-US" sz="1800" b="1" dirty="0" err="1">
                <a:latin typeface="Arial" panose="020B0604020202020204" pitchFamily="34" charset="0"/>
                <a:cs typeface="Arial" panose="020B0604020202020204" pitchFamily="34" charset="0"/>
              </a:rPr>
              <a:t>piconepress.com</a:t>
            </a:r>
            <a:r>
              <a:rPr lang="en-US" sz="1800" b="1" dirty="0">
                <a:latin typeface="Arial" panose="020B0604020202020204" pitchFamily="34" charset="0"/>
                <a:cs typeface="Arial" panose="020B0604020202020204" pitchFamily="34" charset="0"/>
              </a:rPr>
              <a:t>:~/data/</a:t>
            </a:r>
            <a:r>
              <a:rPr lang="en-US" sz="1800" b="1" dirty="0" err="1">
                <a:latin typeface="Arial" panose="020B0604020202020204" pitchFamily="34" charset="0"/>
                <a:cs typeface="Arial" panose="020B0604020202020204" pitchFamily="34" charset="0"/>
              </a:rPr>
              <a:t>tuh_eeg</a:t>
            </a:r>
            <a:r>
              <a:rPr lang="en-US" sz="1800" b="1" dirty="0">
                <a:latin typeface="Arial" panose="020B0604020202020204" pitchFamily="34" charset="0"/>
                <a:cs typeface="Arial" panose="020B0604020202020204" pitchFamily="34" charset="0"/>
              </a:rPr>
              <a:t>/ .</a:t>
            </a:r>
          </a:p>
          <a:p>
            <a:pPr marL="342900" indent="-342900" defTabSz="695291">
              <a:spcAft>
                <a:spcPts val="6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This command is available to both Linux and Mac users. Windows users can use the new Linux Bash shell that is available from Microsoft.</a:t>
            </a:r>
          </a:p>
          <a:p>
            <a:pPr algn="ctr" defTabSz="695291">
              <a:spcAft>
                <a:spcPts val="1200"/>
              </a:spcAft>
              <a:buSzPct val="125000"/>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5151" y="15066650"/>
            <a:ext cx="8577072" cy="1187845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These corpora and supporting tools are open source and freely available at </a:t>
            </a:r>
            <a:r>
              <a:rPr lang="en-US" sz="2400" b="1" dirty="0">
                <a:latin typeface="Arial" pitchFamily="34" charset="0"/>
                <a:cs typeface="Arial" pitchFamily="34" charset="0"/>
                <a:hlinkClick r:id="rId7"/>
              </a:rPr>
              <a:t>https://www.isip.piconepress.</a:t>
            </a:r>
            <a:br>
              <a:rPr lang="en-US" sz="2400" b="1" dirty="0">
                <a:latin typeface="Arial" pitchFamily="34" charset="0"/>
                <a:cs typeface="Arial" pitchFamily="34" charset="0"/>
                <a:hlinkClick r:id="rId7"/>
              </a:rPr>
            </a:br>
            <a:r>
              <a:rPr lang="en-US" sz="2400" b="1" dirty="0">
                <a:latin typeface="Arial" pitchFamily="34" charset="0"/>
                <a:cs typeface="Arial" pitchFamily="34" charset="0"/>
                <a:hlinkClick r:id="rId7"/>
              </a:rPr>
              <a:t>com/projects/tuh_eeg</a:t>
            </a:r>
            <a:r>
              <a:rPr lang="en-US" sz="2400" b="1" dirty="0">
                <a:latin typeface="Arial" pitchFamily="34" charset="0"/>
                <a:cs typeface="Arial" pitchFamily="34" charset="0"/>
              </a:rPr>
              <a:t>. </a:t>
            </a:r>
          </a:p>
          <a:p>
            <a:pPr marL="342900" indent="-342900" defTabSz="695291">
              <a:spcAft>
                <a:spcPts val="28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Future release plans include:</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For further information, contact </a:t>
            </a:r>
            <a:r>
              <a:rPr lang="en-US" sz="2400" b="1" dirty="0">
                <a:latin typeface="Arial" pitchFamily="34" charset="0"/>
                <a:cs typeface="Arial" pitchFamily="34" charset="0"/>
                <a:hlinkClick r:id="rId8"/>
              </a:rPr>
              <a:t>help@nedcdata.org</a:t>
            </a:r>
            <a:r>
              <a:rPr lang="en-US" sz="2400" b="1" dirty="0">
                <a:latin typeface="Arial" pitchFamily="34" charset="0"/>
                <a:cs typeface="Arial" pitchFamily="34" charset="0"/>
              </a:rPr>
              <a:t>.</a:t>
            </a:r>
          </a:p>
          <a:p>
            <a:pPr defTabSz="695291">
              <a:spcAft>
                <a:spcPts val="1200"/>
              </a:spcAft>
              <a:buSzPct val="125000"/>
              <a:tabLst>
                <a:tab pos="380981" algn="l"/>
              </a:tabLst>
              <a:defRPr/>
            </a:pPr>
            <a:r>
              <a:rPr lang="en-US" sz="3200" b="1" dirty="0">
                <a:solidFill>
                  <a:srgbClr val="333399"/>
                </a:solidFill>
                <a:latin typeface="Arial" pitchFamily="34" charset="0"/>
                <a:cs typeface="Arial" pitchFamily="34" charset="0"/>
              </a:rPr>
              <a:t>Acknowledgements</a:t>
            </a:r>
          </a:p>
          <a:p>
            <a:pPr marL="342900" lvl="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Human Genome Research Institute of the National Institutes of Health under award number U01HG008468. The content is solely the responsibility of the authors and does not necessarily represent the official views of the National Institutes of Health.</a:t>
            </a:r>
          </a:p>
          <a:p>
            <a:pPr marL="342900" lvl="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This research was also supported in part by a grant from the Temple University College of Engineering Research Experience for Undergraduates program and the Pennsylvania Commonwealth Universal Research Enhancement Program (PA CURE).</a:t>
            </a:r>
          </a:p>
        </p:txBody>
      </p:sp>
      <p:sp>
        <p:nvSpPr>
          <p:cNvPr id="15" name="Text Box 7"/>
          <p:cNvSpPr txBox="1">
            <a:spLocks noChangeArrowheads="1"/>
          </p:cNvSpPr>
          <p:nvPr/>
        </p:nvSpPr>
        <p:spPr bwMode="auto">
          <a:xfrm>
            <a:off x="18489168" y="15066650"/>
            <a:ext cx="8577072" cy="1187845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NEDC Eval EEG (v1.3.0)</a:t>
            </a:r>
          </a:p>
          <a:p>
            <a:pPr marL="342900" indent="-342900" defTabSz="695291">
              <a:spcAft>
                <a:spcPts val="1200"/>
              </a:spcAft>
              <a:buClr>
                <a:schemeClr val="dk1"/>
              </a:buClr>
              <a:buSzPct val="125000"/>
              <a:buFont typeface="Arial" charset="0"/>
              <a:buChar char="•"/>
              <a:tabLst>
                <a:tab pos="342900" algn="l"/>
              </a:tabLst>
              <a:defRPr/>
            </a:pPr>
            <a:r>
              <a:rPr lang="en-US" sz="2400" b="1" dirty="0">
                <a:solidFill>
                  <a:schemeClr val="tx1">
                    <a:lumMod val="95000"/>
                    <a:lumOff val="5000"/>
                  </a:schemeClr>
                </a:solidFill>
                <a:latin typeface="Arial" pitchFamily="34" charset="0"/>
                <a:cs typeface="Arial" pitchFamily="34" charset="0"/>
              </a:rPr>
              <a:t>T</a:t>
            </a:r>
            <a:r>
              <a:rPr lang="en-US" sz="2400" b="1" dirty="0">
                <a:latin typeface="Arial" pitchFamily="34" charset="0"/>
                <a:cs typeface="Arial" pitchFamily="34" charset="0"/>
              </a:rPr>
              <a:t>his is a standardized Python-based scoring package that provides useful diagnostic information.</a:t>
            </a:r>
          </a:p>
          <a:p>
            <a:pPr marL="342900" indent="-342900" defTabSz="695291">
              <a:spcAft>
                <a:spcPts val="6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Five different scoring methods are supported:</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DPALIGN: dynamic programming-based sequence alignment</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EPOCH: epoch-based sampling</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OVLP: assessment of the degree of overlap</a:t>
            </a:r>
          </a:p>
          <a:p>
            <a:pPr marL="579438" indent="-249238" defTabSz="695291">
              <a:spcAft>
                <a:spcPts val="3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TAES: time-aligned event scoring</a:t>
            </a:r>
          </a:p>
          <a:p>
            <a:pPr marL="579438" indent="-249238" defTabSz="695291">
              <a:spcAft>
                <a:spcPts val="1200"/>
              </a:spcAft>
              <a:buClr>
                <a:schemeClr val="dk1"/>
              </a:buClr>
              <a:buSzPct val="75000"/>
              <a:buFont typeface="Wingdings" pitchFamily="2" charset="2"/>
              <a:buChar char="q"/>
              <a:tabLst>
                <a:tab pos="561975" algn="l"/>
              </a:tabLst>
              <a:defRPr/>
            </a:pPr>
            <a:r>
              <a:rPr lang="en-US" sz="1800" b="1" dirty="0">
                <a:latin typeface="Arial" pitchFamily="34" charset="0"/>
                <a:cs typeface="Arial" pitchFamily="34" charset="0"/>
              </a:rPr>
              <a:t>IRA: inter-rater agreement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Standard metrics such as sensitivity, specificity and false alarms are reports for all methods.</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DPALIGN is based on a well-known speech recognition package distributed by NIST.</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OVLP is very popular within the seizure detection community but is misleading.</a:t>
            </a:r>
          </a:p>
        </p:txBody>
      </p:sp>
      <p:sp>
        <p:nvSpPr>
          <p:cNvPr id="17" name="Text Box 7"/>
          <p:cNvSpPr txBox="1">
            <a:spLocks noChangeArrowheads="1"/>
          </p:cNvSpPr>
          <p:nvPr/>
        </p:nvSpPr>
        <p:spPr bwMode="auto">
          <a:xfrm>
            <a:off x="9473184" y="15096343"/>
            <a:ext cx="8577072" cy="1187845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TUH EEG Seizure Corpus (TUSZ: v1.6.0)</a:t>
            </a:r>
          </a:p>
          <a:p>
            <a:pPr marL="342900" indent="-342900" defTabSz="695291">
              <a:spcAft>
                <a:spcPts val="280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This is a subset of TUH EEG (TUSZ) developed for automatic seizure detection.</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Each file has been manually annotated by multiple annotators and validated with a variety of machine learning experiments. Inter-rater agreement is high. </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Comparisons with neurologist performance has been impressive – our UG team consistently performs well above neurologist performance.</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Calibration sequences have been manually annotated and added to the seizure spreadsheet.</a:t>
            </a:r>
          </a:p>
          <a:p>
            <a:pPr marL="342900" indent="-342900" defTabSz="695291">
              <a:spcAft>
                <a:spcPts val="1200"/>
              </a:spcAft>
              <a:buSzPct val="125000"/>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p:txBody>
      </p:sp>
      <p:graphicFrame>
        <p:nvGraphicFramePr>
          <p:cNvPr id="9" name="Table 8">
            <a:extLst>
              <a:ext uri="{FF2B5EF4-FFF2-40B4-BE49-F238E27FC236}">
                <a16:creationId xmlns:a16="http://schemas.microsoft.com/office/drawing/2014/main" id="{9B686E63-8DA9-47F5-88B4-EC771E248F35}"/>
              </a:ext>
            </a:extLst>
          </p:cNvPr>
          <p:cNvGraphicFramePr>
            <a:graphicFrameLocks noGrp="1"/>
          </p:cNvGraphicFramePr>
          <p:nvPr>
            <p:extLst>
              <p:ext uri="{D42A27DB-BD31-4B8C-83A1-F6EECF244321}">
                <p14:modId xmlns:p14="http://schemas.microsoft.com/office/powerpoint/2010/main" val="2800507485"/>
              </p:ext>
            </p:extLst>
          </p:nvPr>
        </p:nvGraphicFramePr>
        <p:xfrm>
          <a:off x="10020300" y="4480934"/>
          <a:ext cx="7428708" cy="3052348"/>
        </p:xfrm>
        <a:graphic>
          <a:graphicData uri="http://schemas.openxmlformats.org/drawingml/2006/table">
            <a:tbl>
              <a:tblPr firstRow="1" bandRow="1">
                <a:tableStyleId>{073A0DAA-6AF3-43AB-8588-CEC1D06C72B9}</a:tableStyleId>
              </a:tblPr>
              <a:tblGrid>
                <a:gridCol w="1857177">
                  <a:extLst>
                    <a:ext uri="{9D8B030D-6E8A-4147-A177-3AD203B41FA5}">
                      <a16:colId xmlns:a16="http://schemas.microsoft.com/office/drawing/2014/main" val="398926950"/>
                    </a:ext>
                  </a:extLst>
                </a:gridCol>
                <a:gridCol w="1857177">
                  <a:extLst>
                    <a:ext uri="{9D8B030D-6E8A-4147-A177-3AD203B41FA5}">
                      <a16:colId xmlns:a16="http://schemas.microsoft.com/office/drawing/2014/main" val="1010640316"/>
                    </a:ext>
                  </a:extLst>
                </a:gridCol>
                <a:gridCol w="1857177">
                  <a:extLst>
                    <a:ext uri="{9D8B030D-6E8A-4147-A177-3AD203B41FA5}">
                      <a16:colId xmlns:a16="http://schemas.microsoft.com/office/drawing/2014/main" val="2078300199"/>
                    </a:ext>
                  </a:extLst>
                </a:gridCol>
                <a:gridCol w="1857177">
                  <a:extLst>
                    <a:ext uri="{9D8B030D-6E8A-4147-A177-3AD203B41FA5}">
                      <a16:colId xmlns:a16="http://schemas.microsoft.com/office/drawing/2014/main" val="5598244"/>
                    </a:ext>
                  </a:extLst>
                </a:gridCol>
              </a:tblGrid>
              <a:tr h="514610">
                <a:tc>
                  <a:txBody>
                    <a:bodyPr/>
                    <a:lstStyle/>
                    <a:p>
                      <a:pPr algn="ctr"/>
                      <a:r>
                        <a:rPr lang="en-US" sz="1800" b="1" i="0" kern="1200" dirty="0">
                          <a:solidFill>
                            <a:schemeClr val="tx1"/>
                          </a:solidFill>
                          <a:latin typeface="Arial" panose="020B0604020202020204" pitchFamily="34" charset="0"/>
                          <a:ea typeface="+mn-ea"/>
                          <a:cs typeface="Arial" panose="020B0604020202020204" pitchFamily="34" charset="0"/>
                        </a:rPr>
                        <a:t>Item</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TUEG</a:t>
                      </a:r>
                    </a:p>
                    <a:p>
                      <a:pPr algn="ctr"/>
                      <a:r>
                        <a:rPr lang="en-US" sz="1800" b="1" dirty="0">
                          <a:solidFill>
                            <a:schemeClr val="tx1"/>
                          </a:solidFill>
                          <a:latin typeface="Arial" panose="020B0604020202020204" pitchFamily="34" charset="0"/>
                          <a:cs typeface="Arial" panose="020B0604020202020204" pitchFamily="34" charset="0"/>
                        </a:rPr>
                        <a:t>(v1.1.0)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TUEG</a:t>
                      </a:r>
                    </a:p>
                    <a:p>
                      <a:pPr algn="ctr"/>
                      <a:r>
                        <a:rPr lang="en-US" sz="1800" b="1" dirty="0">
                          <a:solidFill>
                            <a:schemeClr val="tx1"/>
                          </a:solidFill>
                          <a:latin typeface="Arial" panose="020B0604020202020204" pitchFamily="34" charset="0"/>
                          <a:cs typeface="Arial" panose="020B0604020202020204" pitchFamily="34" charset="0"/>
                        </a:rPr>
                        <a:t>(v1.2.0)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TOTAL</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68298334"/>
                  </a:ext>
                </a:extLst>
              </a:tr>
              <a:tr h="412009">
                <a:tc>
                  <a:txBody>
                    <a:bodyPr/>
                    <a:lstStyle/>
                    <a:p>
                      <a:pPr algn="ctr"/>
                      <a:r>
                        <a:rPr lang="en-US" sz="1800" b="1" dirty="0">
                          <a:latin typeface="Arial" panose="020B0604020202020204" pitchFamily="34" charset="0"/>
                          <a:cs typeface="Arial" panose="020B0604020202020204" pitchFamily="34" charset="0"/>
                        </a:rPr>
                        <a:t>No. Patients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1" dirty="0">
                          <a:latin typeface="Arial" panose="020B0604020202020204" pitchFamily="34" charset="0"/>
                          <a:cs typeface="Arial" panose="020B0604020202020204" pitchFamily="34" charset="0"/>
                        </a:rPr>
                        <a:t>13,539</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1" dirty="0">
                          <a:latin typeface="Arial" panose="020B0604020202020204" pitchFamily="34" charset="0"/>
                          <a:cs typeface="Arial" panose="020B0604020202020204" pitchFamily="34" charset="0"/>
                        </a:rPr>
                        <a:t>1,940</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15,479</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279994"/>
                  </a:ext>
                </a:extLst>
              </a:tr>
              <a:tr h="412009">
                <a:tc>
                  <a:txBody>
                    <a:bodyPr/>
                    <a:lstStyle/>
                    <a:p>
                      <a:pPr algn="ctr"/>
                      <a:r>
                        <a:rPr lang="en-US" sz="1800" b="1" dirty="0">
                          <a:latin typeface="Arial" panose="020B0604020202020204" pitchFamily="34" charset="0"/>
                          <a:cs typeface="Arial" panose="020B0604020202020204" pitchFamily="34" charset="0"/>
                        </a:rPr>
                        <a:t>No. Sessions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23,002</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3,844</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26,846</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627434"/>
                  </a:ext>
                </a:extLst>
              </a:tr>
              <a:tr h="412009">
                <a:tc>
                  <a:txBody>
                    <a:bodyPr/>
                    <a:lstStyle/>
                    <a:p>
                      <a:pPr algn="ctr"/>
                      <a:r>
                        <a:rPr lang="en-US" sz="1800" b="1" dirty="0">
                          <a:latin typeface="Arial" panose="020B0604020202020204" pitchFamily="34" charset="0"/>
                          <a:cs typeface="Arial" panose="020B0604020202020204" pitchFamily="34" charset="0"/>
                        </a:rPr>
                        <a:t>Avg. </a:t>
                      </a:r>
                      <a:r>
                        <a:rPr lang="en-US" sz="1800" b="1" dirty="0" err="1">
                          <a:latin typeface="Arial" panose="020B0604020202020204" pitchFamily="34" charset="0"/>
                          <a:cs typeface="Arial" panose="020B0604020202020204" pitchFamily="34" charset="0"/>
                        </a:rPr>
                        <a:t>Sess</a:t>
                      </a:r>
                      <a:r>
                        <a:rPr lang="en-US" sz="1800" b="1" dirty="0">
                          <a:latin typeface="Arial" panose="020B0604020202020204" pitchFamily="34" charset="0"/>
                          <a:cs typeface="Arial" panose="020B0604020202020204" pitchFamily="34" charset="0"/>
                        </a:rPr>
                        <a:t>/Pat.</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1.54</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1.98</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1.60</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3768667"/>
                  </a:ext>
                </a:extLst>
              </a:tr>
              <a:tr h="412009">
                <a:tc>
                  <a:txBody>
                    <a:bodyPr/>
                    <a:lstStyle/>
                    <a:p>
                      <a:pPr algn="ctr"/>
                      <a:r>
                        <a:rPr lang="en-US" sz="1800" b="1" dirty="0">
                          <a:latin typeface="Arial" panose="020B0604020202020204" pitchFamily="34" charset="0"/>
                          <a:cs typeface="Arial" panose="020B0604020202020204" pitchFamily="34" charset="0"/>
                        </a:rPr>
                        <a:t>No. Files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56,506</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15,917</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69,423</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8476"/>
                  </a:ext>
                </a:extLst>
              </a:tr>
              <a:tr h="412009">
                <a:tc>
                  <a:txBody>
                    <a:bodyPr/>
                    <a:lstStyle/>
                    <a:p>
                      <a:pPr algn="ctr"/>
                      <a:r>
                        <a:rPr lang="en-US" sz="1800" b="1" dirty="0">
                          <a:latin typeface="Arial" panose="020B0604020202020204" pitchFamily="34" charset="0"/>
                          <a:cs typeface="Arial" panose="020B0604020202020204" pitchFamily="34" charset="0"/>
                        </a:rPr>
                        <a:t>Hours of Data</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15,757</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11,295</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27,052</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653260"/>
                  </a:ext>
                </a:extLst>
              </a:tr>
              <a:tr h="412009">
                <a:tc>
                  <a:txBody>
                    <a:bodyPr/>
                    <a:lstStyle/>
                    <a:p>
                      <a:pPr algn="ctr"/>
                      <a:r>
                        <a:rPr lang="en-US" sz="1800" b="1" dirty="0">
                          <a:latin typeface="Arial" panose="020B0604020202020204" pitchFamily="34" charset="0"/>
                          <a:cs typeface="Arial" panose="020B0604020202020204" pitchFamily="34" charset="0"/>
                        </a:rPr>
                        <a:t>Size of Data</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0.964T</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0.692T</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1.656T</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03477275"/>
                  </a:ext>
                </a:extLst>
              </a:tr>
            </a:tbl>
          </a:graphicData>
        </a:graphic>
      </p:graphicFrame>
      <p:graphicFrame>
        <p:nvGraphicFramePr>
          <p:cNvPr id="26" name="Table 25">
            <a:extLst>
              <a:ext uri="{FF2B5EF4-FFF2-40B4-BE49-F238E27FC236}">
                <a16:creationId xmlns:a16="http://schemas.microsoft.com/office/drawing/2014/main" id="{9908F806-B27A-0840-94ED-82EB930FB0F6}"/>
              </a:ext>
            </a:extLst>
          </p:cNvPr>
          <p:cNvGraphicFramePr>
            <a:graphicFrameLocks noGrp="1"/>
          </p:cNvGraphicFramePr>
          <p:nvPr>
            <p:extLst>
              <p:ext uri="{D42A27DB-BD31-4B8C-83A1-F6EECF244321}">
                <p14:modId xmlns:p14="http://schemas.microsoft.com/office/powerpoint/2010/main" val="594925539"/>
              </p:ext>
            </p:extLst>
          </p:nvPr>
        </p:nvGraphicFramePr>
        <p:xfrm>
          <a:off x="28027425" y="17740916"/>
          <a:ext cx="7602874" cy="2950040"/>
        </p:xfrm>
        <a:graphic>
          <a:graphicData uri="http://schemas.openxmlformats.org/drawingml/2006/table">
            <a:tbl>
              <a:tblPr firstRow="1" bandRow="1">
                <a:tableStyleId>{073A0DAA-6AF3-43AB-8588-CEC1D06C72B9}</a:tableStyleId>
              </a:tblPr>
              <a:tblGrid>
                <a:gridCol w="1266494">
                  <a:extLst>
                    <a:ext uri="{9D8B030D-6E8A-4147-A177-3AD203B41FA5}">
                      <a16:colId xmlns:a16="http://schemas.microsoft.com/office/drawing/2014/main" val="398926950"/>
                    </a:ext>
                  </a:extLst>
                </a:gridCol>
                <a:gridCol w="1067786">
                  <a:extLst>
                    <a:ext uri="{9D8B030D-6E8A-4147-A177-3AD203B41FA5}">
                      <a16:colId xmlns:a16="http://schemas.microsoft.com/office/drawing/2014/main" val="1010640316"/>
                    </a:ext>
                  </a:extLst>
                </a:gridCol>
                <a:gridCol w="3844028">
                  <a:extLst>
                    <a:ext uri="{9D8B030D-6E8A-4147-A177-3AD203B41FA5}">
                      <a16:colId xmlns:a16="http://schemas.microsoft.com/office/drawing/2014/main" val="2424669095"/>
                    </a:ext>
                  </a:extLst>
                </a:gridCol>
                <a:gridCol w="1424566">
                  <a:extLst>
                    <a:ext uri="{9D8B030D-6E8A-4147-A177-3AD203B41FA5}">
                      <a16:colId xmlns:a16="http://schemas.microsoft.com/office/drawing/2014/main" val="1600190794"/>
                    </a:ext>
                  </a:extLst>
                </a:gridCol>
              </a:tblGrid>
              <a:tr h="659562">
                <a:tc>
                  <a:txBody>
                    <a:bodyPr/>
                    <a:lstStyle/>
                    <a:p>
                      <a:pPr algn="ctr"/>
                      <a:r>
                        <a:rPr lang="en-US" sz="1800" b="1" i="0" kern="1200" dirty="0">
                          <a:solidFill>
                            <a:schemeClr val="tx1"/>
                          </a:solidFill>
                          <a:latin typeface="Arial" panose="020B0604020202020204" pitchFamily="34" charset="0"/>
                          <a:ea typeface="+mn-ea"/>
                          <a:cs typeface="Arial" panose="020B0604020202020204" pitchFamily="34" charset="0"/>
                        </a:rPr>
                        <a:t>Database</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Version</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Description</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Expected Date</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68298334"/>
                  </a:ext>
                </a:extLst>
              </a:tr>
              <a:tr h="659562">
                <a:tc>
                  <a:txBody>
                    <a:bodyPr/>
                    <a:lstStyle/>
                    <a:p>
                      <a:pPr algn="ctr"/>
                      <a:r>
                        <a:rPr lang="en-US" sz="1800" b="1" dirty="0">
                          <a:latin typeface="Arial" panose="020B0604020202020204" pitchFamily="34" charset="0"/>
                          <a:cs typeface="Arial" panose="020B0604020202020204" pitchFamily="34" charset="0"/>
                        </a:rPr>
                        <a:t>TUEG</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V1.3.0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The addition of the sessions from 2017-2019.</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January 2020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279994"/>
                  </a:ext>
                </a:extLst>
              </a:tr>
              <a:tr h="659562">
                <a:tc>
                  <a:txBody>
                    <a:bodyPr/>
                    <a:lstStyle/>
                    <a:p>
                      <a:pPr algn="ctr"/>
                      <a:r>
                        <a:rPr lang="en-US" sz="1800" b="1" dirty="0">
                          <a:latin typeface="Arial" panose="020B0604020202020204" pitchFamily="34" charset="0"/>
                          <a:cs typeface="Arial" panose="020B0604020202020204" pitchFamily="34" charset="0"/>
                        </a:rPr>
                        <a:t>TUSZ</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v1.7.0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The addition of annotated seizure files from 2017- mid 2019.</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January 2020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457245"/>
                  </a:ext>
                </a:extLst>
              </a:tr>
              <a:tr h="971354">
                <a:tc>
                  <a:txBody>
                    <a:bodyPr/>
                    <a:lstStyle/>
                    <a:p>
                      <a:pPr algn="ctr"/>
                      <a:r>
                        <a:rPr lang="en-US" sz="1800" b="1" dirty="0">
                          <a:latin typeface="Arial" panose="020B0604020202020204" pitchFamily="34" charset="0"/>
                          <a:cs typeface="Arial" panose="020B0604020202020204" pitchFamily="34" charset="0"/>
                        </a:rPr>
                        <a:t>TUEG</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v2.0.0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A cumulative release of all sessions and corresponding reports to date</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March</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2020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518067"/>
                  </a:ext>
                </a:extLst>
              </a:tr>
            </a:tbl>
          </a:graphicData>
        </a:graphic>
      </p:graphicFrame>
      <p:pic>
        <p:nvPicPr>
          <p:cNvPr id="11" name="Picture 10">
            <a:extLst>
              <a:ext uri="{FF2B5EF4-FFF2-40B4-BE49-F238E27FC236}">
                <a16:creationId xmlns:a16="http://schemas.microsoft.com/office/drawing/2014/main" id="{D10B03CC-485D-5142-8216-B4EA496A7E48}"/>
              </a:ext>
            </a:extLst>
          </p:cNvPr>
          <p:cNvPicPr>
            <a:picLocks noChangeAspect="1"/>
          </p:cNvPicPr>
          <p:nvPr/>
        </p:nvPicPr>
        <p:blipFill rotWithShape="1">
          <a:blip r:embed="rId9">
            <a:extLst>
              <a:ext uri="{28A0092B-C50C-407E-A947-70E740481C1C}">
                <a14:useLocalDpi xmlns:a14="http://schemas.microsoft.com/office/drawing/2010/main" val="0"/>
              </a:ext>
            </a:extLst>
          </a:blip>
          <a:srcRect l="2065" r="3045"/>
          <a:stretch/>
        </p:blipFill>
        <p:spPr>
          <a:xfrm>
            <a:off x="19697737" y="24273016"/>
            <a:ext cx="6157054" cy="2575930"/>
          </a:xfrm>
          <a:prstGeom prst="rect">
            <a:avLst/>
          </a:prstGeom>
        </p:spPr>
      </p:pic>
      <p:pic>
        <p:nvPicPr>
          <p:cNvPr id="3" name="Picture 2">
            <a:extLst>
              <a:ext uri="{FF2B5EF4-FFF2-40B4-BE49-F238E27FC236}">
                <a16:creationId xmlns:a16="http://schemas.microsoft.com/office/drawing/2014/main" id="{88E44361-9C1D-4D4F-93A1-5DB957A5113E}"/>
              </a:ext>
            </a:extLst>
          </p:cNvPr>
          <p:cNvPicPr>
            <a:picLocks noChangeAspect="1"/>
          </p:cNvPicPr>
          <p:nvPr/>
        </p:nvPicPr>
        <p:blipFill>
          <a:blip r:embed="rId10"/>
          <a:stretch>
            <a:fillRect/>
          </a:stretch>
        </p:blipFill>
        <p:spPr>
          <a:xfrm>
            <a:off x="31426484" y="3897302"/>
            <a:ext cx="4373934" cy="2828053"/>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217A70C6-96CB-3740-BD91-0FD55018D4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932" y="17657756"/>
            <a:ext cx="7169198" cy="3965831"/>
          </a:xfrm>
          <a:prstGeom prst="rect">
            <a:avLst/>
          </a:prstGeom>
        </p:spPr>
      </p:pic>
      <p:graphicFrame>
        <p:nvGraphicFramePr>
          <p:cNvPr id="27" name="Table 26">
            <a:extLst>
              <a:ext uri="{FF2B5EF4-FFF2-40B4-BE49-F238E27FC236}">
                <a16:creationId xmlns:a16="http://schemas.microsoft.com/office/drawing/2014/main" id="{44FD1E71-BB7A-B946-9FF0-4890C0A5C41B}"/>
              </a:ext>
            </a:extLst>
          </p:cNvPr>
          <p:cNvGraphicFramePr>
            <a:graphicFrameLocks noGrp="1"/>
          </p:cNvGraphicFramePr>
          <p:nvPr>
            <p:extLst>
              <p:ext uri="{D42A27DB-BD31-4B8C-83A1-F6EECF244321}">
                <p14:modId xmlns:p14="http://schemas.microsoft.com/office/powerpoint/2010/main" val="2524299670"/>
              </p:ext>
            </p:extLst>
          </p:nvPr>
        </p:nvGraphicFramePr>
        <p:xfrm>
          <a:off x="10020300" y="16856113"/>
          <a:ext cx="7428708" cy="3097766"/>
        </p:xfrm>
        <a:graphic>
          <a:graphicData uri="http://schemas.openxmlformats.org/drawingml/2006/table">
            <a:tbl>
              <a:tblPr firstRow="1" bandRow="1">
                <a:tableStyleId>{073A0DAA-6AF3-43AB-8588-CEC1D06C72B9}</a:tableStyleId>
              </a:tblPr>
              <a:tblGrid>
                <a:gridCol w="2298700">
                  <a:extLst>
                    <a:ext uri="{9D8B030D-6E8A-4147-A177-3AD203B41FA5}">
                      <a16:colId xmlns:a16="http://schemas.microsoft.com/office/drawing/2014/main" val="398926950"/>
                    </a:ext>
                  </a:extLst>
                </a:gridCol>
                <a:gridCol w="1415654">
                  <a:extLst>
                    <a:ext uri="{9D8B030D-6E8A-4147-A177-3AD203B41FA5}">
                      <a16:colId xmlns:a16="http://schemas.microsoft.com/office/drawing/2014/main" val="1010640316"/>
                    </a:ext>
                  </a:extLst>
                </a:gridCol>
                <a:gridCol w="1857177">
                  <a:extLst>
                    <a:ext uri="{9D8B030D-6E8A-4147-A177-3AD203B41FA5}">
                      <a16:colId xmlns:a16="http://schemas.microsoft.com/office/drawing/2014/main" val="2078300199"/>
                    </a:ext>
                  </a:extLst>
                </a:gridCol>
                <a:gridCol w="1857177">
                  <a:extLst>
                    <a:ext uri="{9D8B030D-6E8A-4147-A177-3AD203B41FA5}">
                      <a16:colId xmlns:a16="http://schemas.microsoft.com/office/drawing/2014/main" val="5598244"/>
                    </a:ext>
                  </a:extLst>
                </a:gridCol>
              </a:tblGrid>
              <a:tr h="648110">
                <a:tc>
                  <a:txBody>
                    <a:bodyPr/>
                    <a:lstStyle/>
                    <a:p>
                      <a:pPr algn="ctr"/>
                      <a:r>
                        <a:rPr lang="en-US" sz="1800" b="1" i="0" kern="1200" dirty="0">
                          <a:solidFill>
                            <a:schemeClr val="tx1"/>
                          </a:solidFill>
                          <a:latin typeface="Arial" panose="020B0604020202020204" pitchFamily="34" charset="0"/>
                          <a:ea typeface="+mn-ea"/>
                          <a:cs typeface="Arial" panose="020B0604020202020204" pitchFamily="34" charset="0"/>
                        </a:rPr>
                        <a:t>Item</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TUSZ</a:t>
                      </a:r>
                    </a:p>
                    <a:p>
                      <a:pPr algn="ctr"/>
                      <a:r>
                        <a:rPr lang="en-US" sz="1800" b="1" dirty="0">
                          <a:solidFill>
                            <a:schemeClr val="tx1"/>
                          </a:solidFill>
                          <a:latin typeface="Arial" panose="020B0604020202020204" pitchFamily="34" charset="0"/>
                          <a:cs typeface="Arial" panose="020B0604020202020204" pitchFamily="34" charset="0"/>
                        </a:rPr>
                        <a:t>(v1.5.0)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New</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Data</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3657418"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TUSZ</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(v1.6.0)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68298334"/>
                  </a:ext>
                </a:extLst>
              </a:tr>
              <a:tr h="408276">
                <a:tc>
                  <a:txBody>
                    <a:bodyPr/>
                    <a:lstStyle/>
                    <a:p>
                      <a:pPr algn="ctr"/>
                      <a:r>
                        <a:rPr lang="en-US" sz="1800" b="1" dirty="0">
                          <a:latin typeface="Arial" panose="020B0604020202020204" pitchFamily="34" charset="0"/>
                          <a:cs typeface="Arial" panose="020B0604020202020204" pitchFamily="34" charset="0"/>
                        </a:rPr>
                        <a:t>No. Patients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1" dirty="0">
                          <a:latin typeface="Arial" panose="020B0604020202020204" pitchFamily="34" charset="0"/>
                          <a:cs typeface="Arial" panose="020B0604020202020204" pitchFamily="34" charset="0"/>
                        </a:rPr>
                        <a:t>642</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b="1" dirty="0">
                          <a:latin typeface="Arial" panose="020B0604020202020204" pitchFamily="34" charset="0"/>
                          <a:cs typeface="Arial" panose="020B0604020202020204" pitchFamily="34" charset="0"/>
                        </a:rPr>
                        <a:t>133</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775</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279994"/>
                  </a:ext>
                </a:extLst>
              </a:tr>
              <a:tr h="408276">
                <a:tc>
                  <a:txBody>
                    <a:bodyPr/>
                    <a:lstStyle/>
                    <a:p>
                      <a:pPr algn="ctr"/>
                      <a:r>
                        <a:rPr lang="en-US" sz="1800" b="1" dirty="0">
                          <a:latin typeface="Arial" panose="020B0604020202020204" pitchFamily="34" charset="0"/>
                          <a:cs typeface="Arial" panose="020B0604020202020204" pitchFamily="34" charset="0"/>
                        </a:rPr>
                        <a:t>No. Sessions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1,423</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199</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1,622</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627434"/>
                  </a:ext>
                </a:extLst>
              </a:tr>
              <a:tr h="408276">
                <a:tc>
                  <a:txBody>
                    <a:bodyPr/>
                    <a:lstStyle/>
                    <a:p>
                      <a:pPr algn="ctr"/>
                      <a:r>
                        <a:rPr lang="en-US" sz="1800" b="1" dirty="0">
                          <a:latin typeface="Arial" panose="020B0604020202020204" pitchFamily="34" charset="0"/>
                          <a:cs typeface="Arial" panose="020B0604020202020204" pitchFamily="34" charset="0"/>
                        </a:rPr>
                        <a:t>Avg. </a:t>
                      </a:r>
                      <a:r>
                        <a:rPr lang="en-US" sz="1800" b="1" dirty="0" err="1">
                          <a:latin typeface="Arial" panose="020B0604020202020204" pitchFamily="34" charset="0"/>
                          <a:cs typeface="Arial" panose="020B0604020202020204" pitchFamily="34" charset="0"/>
                        </a:rPr>
                        <a:t>Sess</a:t>
                      </a:r>
                      <a:r>
                        <a:rPr lang="en-US" sz="1800" b="1" dirty="0">
                          <a:latin typeface="Arial" panose="020B0604020202020204" pitchFamily="34" charset="0"/>
                          <a:cs typeface="Arial" panose="020B0604020202020204" pitchFamily="34" charset="0"/>
                        </a:rPr>
                        <a:t>/Pat.</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2.00</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1.50</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1.92</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3768667"/>
                  </a:ext>
                </a:extLst>
              </a:tr>
              <a:tr h="408276">
                <a:tc>
                  <a:txBody>
                    <a:bodyPr/>
                    <a:lstStyle/>
                    <a:p>
                      <a:pPr algn="ctr"/>
                      <a:r>
                        <a:rPr lang="en-US" sz="1800" b="1" dirty="0">
                          <a:latin typeface="Arial" panose="020B0604020202020204" pitchFamily="34" charset="0"/>
                          <a:cs typeface="Arial" panose="020B0604020202020204" pitchFamily="34" charset="0"/>
                        </a:rPr>
                        <a:t>No. Files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5,610</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311</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5,921</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8476"/>
                  </a:ext>
                </a:extLst>
              </a:tr>
              <a:tr h="408276">
                <a:tc>
                  <a:txBody>
                    <a:bodyPr/>
                    <a:lstStyle/>
                    <a:p>
                      <a:pPr algn="ctr"/>
                      <a:r>
                        <a:rPr lang="en-US" sz="1800" b="1" dirty="0">
                          <a:latin typeface="Arial" panose="020B0604020202020204" pitchFamily="34" charset="0"/>
                          <a:cs typeface="Arial" panose="020B0604020202020204" pitchFamily="34" charset="0"/>
                        </a:rPr>
                        <a:t>Hours of Data</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923</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71</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994</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653260"/>
                  </a:ext>
                </a:extLst>
              </a:tr>
              <a:tr h="408276">
                <a:tc>
                  <a:txBody>
                    <a:bodyPr/>
                    <a:lstStyle/>
                    <a:p>
                      <a:pPr algn="ctr"/>
                      <a:r>
                        <a:rPr lang="en-US" sz="1800" b="1" dirty="0">
                          <a:latin typeface="Arial" panose="020B0604020202020204" pitchFamily="34" charset="0"/>
                          <a:cs typeface="Arial" panose="020B0604020202020204" pitchFamily="34" charset="0"/>
                        </a:rPr>
                        <a:t>No. Seizure Events</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1,153</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96</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3657418"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1,249</a:t>
                      </a:r>
                    </a:p>
                  </a:txBody>
                  <a:tcPr marL="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952532"/>
                  </a:ext>
                </a:extLst>
              </a:tr>
            </a:tbl>
          </a:graphicData>
        </a:graphic>
      </p:graphicFrame>
      <p:pic>
        <p:nvPicPr>
          <p:cNvPr id="13" name="Picture 12" descr="A picture containing screenshot, stove&#10;&#10;Description automatically generated">
            <a:extLst>
              <a:ext uri="{FF2B5EF4-FFF2-40B4-BE49-F238E27FC236}">
                <a16:creationId xmlns:a16="http://schemas.microsoft.com/office/drawing/2014/main" id="{DDA5F035-85B2-5044-8C3B-744ECF8812B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697737" y="21995314"/>
            <a:ext cx="6157054" cy="1751725"/>
          </a:xfrm>
          <a:prstGeom prst="rect">
            <a:avLst/>
          </a:prstGeom>
        </p:spPr>
      </p:pic>
      <p:sp>
        <p:nvSpPr>
          <p:cNvPr id="14" name="TextBox 13">
            <a:extLst>
              <a:ext uri="{FF2B5EF4-FFF2-40B4-BE49-F238E27FC236}">
                <a16:creationId xmlns:a16="http://schemas.microsoft.com/office/drawing/2014/main" id="{C5D126B7-ED47-5A40-B62C-03A527D8AAAC}"/>
              </a:ext>
            </a:extLst>
          </p:cNvPr>
          <p:cNvSpPr txBox="1"/>
          <p:nvPr/>
        </p:nvSpPr>
        <p:spPr>
          <a:xfrm>
            <a:off x="18670772" y="21537374"/>
            <a:ext cx="8233143" cy="369332"/>
          </a:xfrm>
          <a:prstGeom prst="rect">
            <a:avLst/>
          </a:prstGeom>
          <a:noFill/>
        </p:spPr>
        <p:txBody>
          <a:bodyPr wrap="square" rtlCol="0">
            <a:spAutoFit/>
          </a:bodyPr>
          <a:lstStyle/>
          <a:p>
            <a:pPr algn="ctr"/>
            <a:r>
              <a:rPr lang="en-US" sz="1800" b="1" dirty="0">
                <a:latin typeface="Arial" pitchFamily="34" charset="0"/>
                <a:cs typeface="Arial" pitchFamily="34" charset="0"/>
              </a:rPr>
              <a:t>EPOCH: measure similarity using a temporal sampling approach</a:t>
            </a:r>
            <a:endParaRPr lang="en-US" dirty="0"/>
          </a:p>
        </p:txBody>
      </p:sp>
      <p:sp>
        <p:nvSpPr>
          <p:cNvPr id="30" name="TextBox 29">
            <a:extLst>
              <a:ext uri="{FF2B5EF4-FFF2-40B4-BE49-F238E27FC236}">
                <a16:creationId xmlns:a16="http://schemas.microsoft.com/office/drawing/2014/main" id="{30EE2B41-7905-A44D-A753-0C5B6C555974}"/>
              </a:ext>
            </a:extLst>
          </p:cNvPr>
          <p:cNvSpPr txBox="1"/>
          <p:nvPr/>
        </p:nvSpPr>
        <p:spPr>
          <a:xfrm>
            <a:off x="18689176" y="23799855"/>
            <a:ext cx="8233143" cy="369332"/>
          </a:xfrm>
          <a:prstGeom prst="rect">
            <a:avLst/>
          </a:prstGeom>
          <a:noFill/>
        </p:spPr>
        <p:txBody>
          <a:bodyPr wrap="square" rtlCol="0">
            <a:spAutoFit/>
          </a:bodyPr>
          <a:lstStyle/>
          <a:p>
            <a:pPr algn="ctr"/>
            <a:r>
              <a:rPr lang="en-US" sz="1800" b="1" dirty="0">
                <a:latin typeface="Arial" pitchFamily="34" charset="0"/>
                <a:cs typeface="Arial" pitchFamily="34" charset="0"/>
              </a:rPr>
              <a:t>TAES: Weight the amount of overlap between the two alignments</a:t>
            </a:r>
            <a:endParaRPr lang="en-US" dirty="0"/>
          </a:p>
        </p:txBody>
      </p:sp>
      <p:pic>
        <p:nvPicPr>
          <p:cNvPr id="24" name="Picture 23">
            <a:extLst>
              <a:ext uri="{FF2B5EF4-FFF2-40B4-BE49-F238E27FC236}">
                <a16:creationId xmlns:a16="http://schemas.microsoft.com/office/drawing/2014/main" id="{ABEACD70-C102-47F3-8EB7-F9B0EE8A8C2C}"/>
              </a:ext>
            </a:extLst>
          </p:cNvPr>
          <p:cNvPicPr>
            <a:picLocks noChangeAspect="1"/>
          </p:cNvPicPr>
          <p:nvPr/>
        </p:nvPicPr>
        <p:blipFill>
          <a:blip r:embed="rId13"/>
          <a:stretch>
            <a:fillRect/>
          </a:stretch>
        </p:blipFill>
        <p:spPr>
          <a:xfrm>
            <a:off x="13675724" y="9345540"/>
            <a:ext cx="4226674" cy="3052348"/>
          </a:xfrm>
          <a:prstGeom prst="rect">
            <a:avLst/>
          </a:prstGeom>
        </p:spPr>
      </p:pic>
      <p:pic>
        <p:nvPicPr>
          <p:cNvPr id="12" name="Picture 11" descr="A close up of a window&#10;&#10;Description automatically generated">
            <a:extLst>
              <a:ext uri="{FF2B5EF4-FFF2-40B4-BE49-F238E27FC236}">
                <a16:creationId xmlns:a16="http://schemas.microsoft.com/office/drawing/2014/main" id="{E9907D42-6F1F-0641-AE29-A780ABDB2E6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056939" y="7702740"/>
            <a:ext cx="3726861" cy="3284296"/>
          </a:xfrm>
          <a:prstGeom prst="rect">
            <a:avLst/>
          </a:prstGeom>
        </p:spPr>
      </p:pic>
      <p:pic>
        <p:nvPicPr>
          <p:cNvPr id="18" name="Picture 17">
            <a:extLst>
              <a:ext uri="{FF2B5EF4-FFF2-40B4-BE49-F238E27FC236}">
                <a16:creationId xmlns:a16="http://schemas.microsoft.com/office/drawing/2014/main" id="{63BD2B66-2DAE-0049-995B-88C8ED6979E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2933149" y="7767847"/>
            <a:ext cx="3726861" cy="3224030"/>
          </a:xfrm>
          <a:prstGeom prst="rect">
            <a:avLst/>
          </a:prstGeom>
        </p:spPr>
      </p:pic>
      <p:pic>
        <p:nvPicPr>
          <p:cNvPr id="35" name="Picture 34" descr="A picture containing indoor&#10;&#10;Description automatically generated">
            <a:extLst>
              <a:ext uri="{FF2B5EF4-FFF2-40B4-BE49-F238E27FC236}">
                <a16:creationId xmlns:a16="http://schemas.microsoft.com/office/drawing/2014/main" id="{5282836A-CBEA-6149-AC06-234752FB89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737493" y="11857397"/>
            <a:ext cx="6107788" cy="2811103"/>
          </a:xfrm>
          <a:prstGeom prst="rect">
            <a:avLst/>
          </a:prstGeom>
        </p:spPr>
      </p:pic>
      <p:pic>
        <p:nvPicPr>
          <p:cNvPr id="2" name="Picture 1">
            <a:extLst>
              <a:ext uri="{FF2B5EF4-FFF2-40B4-BE49-F238E27FC236}">
                <a16:creationId xmlns:a16="http://schemas.microsoft.com/office/drawing/2014/main" id="{6F5D3895-B2F3-499C-B2DA-EA4ADC2F1C75}"/>
              </a:ext>
            </a:extLst>
          </p:cNvPr>
          <p:cNvPicPr>
            <a:picLocks noChangeAspect="1"/>
          </p:cNvPicPr>
          <p:nvPr/>
        </p:nvPicPr>
        <p:blipFill>
          <a:blip r:embed="rId17"/>
          <a:stretch>
            <a:fillRect/>
          </a:stretch>
        </p:blipFill>
        <p:spPr>
          <a:xfrm>
            <a:off x="9619771" y="23589850"/>
            <a:ext cx="4114883" cy="3191336"/>
          </a:xfrm>
          <a:prstGeom prst="rect">
            <a:avLst/>
          </a:prstGeom>
        </p:spPr>
      </p:pic>
      <p:pic>
        <p:nvPicPr>
          <p:cNvPr id="4" name="Picture 3">
            <a:extLst>
              <a:ext uri="{FF2B5EF4-FFF2-40B4-BE49-F238E27FC236}">
                <a16:creationId xmlns:a16="http://schemas.microsoft.com/office/drawing/2014/main" id="{68EABA41-E1FC-4A46-B465-4C35F44F9BF8}"/>
              </a:ext>
            </a:extLst>
          </p:cNvPr>
          <p:cNvPicPr>
            <a:picLocks noChangeAspect="1"/>
          </p:cNvPicPr>
          <p:nvPr/>
        </p:nvPicPr>
        <p:blipFill>
          <a:blip r:embed="rId18"/>
          <a:stretch>
            <a:fillRect/>
          </a:stretch>
        </p:blipFill>
        <p:spPr>
          <a:xfrm>
            <a:off x="13787515" y="23589850"/>
            <a:ext cx="4114883" cy="3191336"/>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26569</TotalTime>
  <Words>851</Words>
  <Application>Microsoft Office PowerPoint</Application>
  <PresentationFormat>Custom</PresentationFormat>
  <Paragraphs>163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Monotype Corsiva</vt:lpstr>
      <vt:lpstr>Verdana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Safwanur Rahman</cp:lastModifiedBy>
  <cp:revision>489</cp:revision>
  <dcterms:created xsi:type="dcterms:W3CDTF">2015-07-15T21:31:39Z</dcterms:created>
  <dcterms:modified xsi:type="dcterms:W3CDTF">2019-12-06T02:18:40Z</dcterms:modified>
</cp:coreProperties>
</file>