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2" pos="288" userDrawn="1">
          <p15:clr>
            <a:srgbClr val="A4A3A4"/>
          </p15:clr>
        </p15:guide>
        <p15:guide id="3" pos="6192" userDrawn="1">
          <p15:clr>
            <a:srgbClr val="A4A3A4"/>
          </p15:clr>
        </p15:guide>
        <p15:guide id="4" pos="22752" userDrawn="1">
          <p15:clr>
            <a:srgbClr val="A4A3A4"/>
          </p15:clr>
        </p15:guide>
        <p15:guide id="5" pos="2448" userDrawn="1">
          <p15:clr>
            <a:srgbClr val="A4A3A4"/>
          </p15:clr>
        </p15:guide>
        <p15:guide id="6" orient="horz" pos="169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49" autoAdjust="0"/>
    <p:restoredTop sz="95377" autoAdjust="0"/>
  </p:normalViewPr>
  <p:slideViewPr>
    <p:cSldViewPr snapToGrid="0">
      <p:cViewPr>
        <p:scale>
          <a:sx n="40" d="100"/>
          <a:sy n="40" d="100"/>
        </p:scale>
        <p:origin x="-3224" y="-752"/>
      </p:cViewPr>
      <p:guideLst>
        <p:guide pos="288"/>
        <p:guide pos="6192"/>
        <p:guide pos="22752"/>
        <p:guide pos="2448"/>
        <p:guide orient="horz" pos="16992"/>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6/22/18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6/22/18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6/22/18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6/22/18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6/22/18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6/22/18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6/22/18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6/22/18</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www.isip.piconepress.com/projects/tuh_eeg)"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gif"/><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7"/>
          <p:cNvSpPr txBox="1">
            <a:spLocks noChangeArrowheads="1"/>
          </p:cNvSpPr>
          <p:nvPr/>
        </p:nvSpPr>
        <p:spPr bwMode="auto">
          <a:xfrm>
            <a:off x="457199" y="14127590"/>
            <a:ext cx="8592316" cy="1281455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853303">
              <a:spcAft>
                <a:spcPts val="1800"/>
              </a:spcAft>
              <a:tabLst>
                <a:tab pos="467564" algn="l"/>
              </a:tabLst>
              <a:defRPr/>
            </a:pPr>
            <a:r>
              <a:rPr lang="en-US" sz="3200" b="1" dirty="0">
                <a:solidFill>
                  <a:srgbClr val="333399"/>
                </a:solidFill>
                <a:latin typeface="Arial" pitchFamily="34" charset="0"/>
                <a:cs typeface="Arial" pitchFamily="34" charset="0"/>
              </a:rPr>
              <a:t>TUH EEG Seizure Detection (TUSZ)</a:t>
            </a: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Subset of the publicly available TUH EEG Corpus (</a:t>
            </a:r>
            <a:r>
              <a:rPr lang="en-US" sz="2400" b="1" dirty="0">
                <a:latin typeface="Arial" pitchFamily="34" charset="0"/>
                <a:cs typeface="Arial" pitchFamily="34" charset="0"/>
                <a:hlinkClick r:id="rId3"/>
              </a:rPr>
              <a:t>www.isip.piconepress.com/projects/tuh_eeg)</a:t>
            </a:r>
            <a:r>
              <a:rPr lang="en-US" sz="2400" b="1" dirty="0">
                <a:latin typeface="Arial" pitchFamily="34" charset="0"/>
                <a:cs typeface="Arial" pitchFamily="34" charset="0"/>
              </a:rPr>
              <a:t>.</a:t>
            </a: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Seizure event annotations include:</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start and stop times;</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localization of a seizure (e.g., focal, generalized) with the appropriate channels marked;</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type of seizure (e.g., simple partial, complex partial, tonic-</a:t>
            </a:r>
            <a:r>
              <a:rPr lang="en-US" sz="2400" b="1" dirty="0" err="1">
                <a:latin typeface="Arial" pitchFamily="34" charset="0"/>
                <a:cs typeface="Arial" pitchFamily="34" charset="0"/>
              </a:rPr>
              <a:t>clonic</a:t>
            </a:r>
            <a:r>
              <a:rPr lang="en-US" sz="2400" b="1" dirty="0">
                <a:latin typeface="Arial" pitchFamily="34" charset="0"/>
                <a:cs typeface="Arial" pitchFamily="34" charset="0"/>
              </a:rPr>
              <a:t>, </a:t>
            </a:r>
            <a:r>
              <a:rPr lang="en-US" sz="2400" b="1" dirty="0" err="1">
                <a:latin typeface="Arial" pitchFamily="34" charset="0"/>
                <a:cs typeface="Arial" pitchFamily="34" charset="0"/>
              </a:rPr>
              <a:t>gelastic</a:t>
            </a:r>
            <a:r>
              <a:rPr lang="en-US" sz="2400" b="1" dirty="0">
                <a:latin typeface="Arial" pitchFamily="34" charset="0"/>
                <a:cs typeface="Arial" pitchFamily="34" charset="0"/>
              </a:rPr>
              <a:t>, absence, atonic);</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nature of the seizure (e.g., convulsive);</a:t>
            </a: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Non-seizure event annotations include</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artifacts which could be confused with seizure;</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non-epileptiform activity;</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abnormal background (e.g. </a:t>
            </a:r>
            <a:r>
              <a:rPr lang="en-US" sz="2400" b="1" dirty="0" err="1">
                <a:latin typeface="Arial" pitchFamily="34" charset="0"/>
                <a:cs typeface="Arial" pitchFamily="34" charset="0"/>
              </a:rPr>
              <a:t>triphasics</a:t>
            </a:r>
            <a:r>
              <a:rPr lang="en-US" sz="2400" b="1" dirty="0">
                <a:latin typeface="Arial" pitchFamily="34" charset="0"/>
                <a:cs typeface="Arial" pitchFamily="34" charset="0"/>
              </a:rPr>
              <a:t>);</a:t>
            </a:r>
          </a:p>
        </p:txBody>
      </p:sp>
      <p:sp>
        <p:nvSpPr>
          <p:cNvPr id="38" name="Text Box 7"/>
          <p:cNvSpPr txBox="1">
            <a:spLocks noChangeArrowheads="1"/>
          </p:cNvSpPr>
          <p:nvPr/>
        </p:nvSpPr>
        <p:spPr bwMode="auto">
          <a:xfrm>
            <a:off x="457198" y="3371851"/>
            <a:ext cx="8577072" cy="1039493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Automated seizure detection using clinical electroencephalograms (EEGs) is a challenging machine learning problem due to low signal to noise ratios, signal artifacts and benign variants.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Commercially available seizure detection systems suffer from unacceptably high false alarm rates.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Deep learning algorithms, like Convolutional Neural Networks (CNNs), have not previously been effective due to the lack of big data resources.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significant big data resource, known as TUH EEG Corpus, has recently become available for EEG interpretation creating a unique opportunity to advance technology using CNNs.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In this study, a deep residual learning framework for automatic seizure detection task is introduced that overcomes the limitations of deep CNNs by reformulating the layers as learning residual functions with reference to the layer inputs, instead of learning unreferenced functions.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This architecture delivers 30% sensitivity at 13 false alarms per 24 hours. Our work enables designing deeper architectures that are easier to optimize and can achieve better performance from considerably increased depth.</a:t>
            </a:r>
          </a:p>
        </p:txBody>
      </p:sp>
      <p:sp>
        <p:nvSpPr>
          <p:cNvPr id="7" name="TextBox 6"/>
          <p:cNvSpPr txBox="1"/>
          <p:nvPr/>
        </p:nvSpPr>
        <p:spPr>
          <a:xfrm>
            <a:off x="481873" y="343383"/>
            <a:ext cx="35636927" cy="2399817"/>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dirty="0"/>
              <a:t>Deep Residual Learning for Automatic Seizure Detection</a:t>
            </a:r>
          </a:p>
          <a:p>
            <a:pPr algn="ctr"/>
            <a:r>
              <a:rPr lang="en-US" sz="3200" dirty="0">
                <a:solidFill>
                  <a:schemeClr val="tx1"/>
                </a:solidFill>
              </a:rPr>
              <a:t>M. Golmohammadi, I. Obeid and J. Picone</a:t>
            </a: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4"/>
          <a:stretch>
            <a:fillRect/>
          </a:stretch>
        </p:blipFill>
        <p:spPr>
          <a:xfrm>
            <a:off x="504078" y="496336"/>
            <a:ext cx="5805867" cy="890157"/>
          </a:xfrm>
          <a:prstGeom prst="rect">
            <a:avLst/>
          </a:prstGeom>
        </p:spPr>
      </p:pic>
      <p:sp>
        <p:nvSpPr>
          <p:cNvPr id="40" name="TextBox 39"/>
          <p:cNvSpPr txBox="1">
            <a:spLocks/>
          </p:cNvSpPr>
          <p:nvPr/>
        </p:nvSpPr>
        <p:spPr>
          <a:xfrm>
            <a:off x="9514848" y="3371853"/>
            <a:ext cx="17570976" cy="2357029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695291">
              <a:spcBef>
                <a:spcPts val="1200"/>
              </a:spcBef>
              <a:buSzPct val="100000"/>
              <a:tabLst>
                <a:tab pos="380981" algn="l"/>
              </a:tabLst>
              <a:defRPr/>
            </a:pPr>
            <a:r>
              <a:rPr lang="en-US" sz="3200" dirty="0"/>
              <a:t>Deep Learning Architectures</a:t>
            </a:r>
          </a:p>
        </p:txBody>
      </p:sp>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sp>
        <p:nvSpPr>
          <p:cNvPr id="39" name="Text Box 7"/>
          <p:cNvSpPr txBox="1">
            <a:spLocks noChangeArrowheads="1"/>
          </p:cNvSpPr>
          <p:nvPr/>
        </p:nvSpPr>
        <p:spPr bwMode="auto">
          <a:xfrm>
            <a:off x="27509370" y="3371852"/>
            <a:ext cx="8577072" cy="1456238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Performance on Clinical Data</a:t>
            </a:r>
          </a:p>
          <a:p>
            <a:pPr marL="342900" indent="-342900" defTabSz="695291">
              <a:spcAft>
                <a:spcPts val="214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Performance on TUSZ:</a:t>
            </a:r>
          </a:p>
          <a:p>
            <a:pPr marL="698500" indent="-349250" defTabSz="695291">
              <a:spcAft>
                <a:spcPts val="1200"/>
              </a:spcAft>
              <a:buSzPct val="100000"/>
              <a:buFont typeface="Wingdings" pitchFamily="2" charset="2"/>
              <a:buChar char="§"/>
              <a:tabLst>
                <a:tab pos="603250" algn="l"/>
              </a:tabLst>
              <a:defRPr/>
            </a:pPr>
            <a:r>
              <a:rPr lang="en-US" sz="2400" b="1" dirty="0">
                <a:latin typeface="Arial" pitchFamily="34" charset="0"/>
                <a:cs typeface="Arial" pitchFamily="34" charset="0"/>
              </a:rPr>
              <a:t>The results are reported in Any-Overlap Method (OVLP). TPs are counted when the hypothesis overlaps with reference annotation.</a:t>
            </a:r>
          </a:p>
          <a:p>
            <a:pPr marL="698500" indent="-349250" defTabSz="695291">
              <a:spcAft>
                <a:spcPts val="1200"/>
              </a:spcAft>
              <a:buSzPct val="100000"/>
              <a:buFont typeface="Wingdings" pitchFamily="2" charset="2"/>
              <a:buChar char="§"/>
              <a:tabLst>
                <a:tab pos="603250" algn="l"/>
              </a:tabLst>
              <a:defRPr/>
            </a:pPr>
            <a:r>
              <a:rPr lang="en-US" sz="2400" b="1" dirty="0">
                <a:latin typeface="Arial" pitchFamily="34" charset="0"/>
                <a:cs typeface="Arial" pitchFamily="34" charset="0"/>
              </a:rPr>
              <a:t>FPs correspond to situations in which the hypothesis does not overlap with the reference. </a:t>
            </a:r>
          </a:p>
          <a:p>
            <a:pPr marL="342900" indent="-342900" defTabSz="695291">
              <a:spcAft>
                <a:spcPts val="50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DET curve comparing performance on TUSZ:</a:t>
            </a:r>
          </a:p>
          <a:p>
            <a:pPr marL="342900" indent="-342900" defTabSz="695291">
              <a:spcAft>
                <a:spcPts val="1200"/>
              </a:spcAft>
              <a:buSzPct val="100000"/>
              <a:buFont typeface="Arial" panose="020B0604020202020204" pitchFamily="34" charset="0"/>
              <a:buChar char="•"/>
              <a:tabLst>
                <a:tab pos="380981" algn="l"/>
              </a:tabLst>
              <a:defRPr/>
            </a:pPr>
            <a:r>
              <a:rPr lang="en-US" sz="2400" b="1" dirty="0" err="1">
                <a:latin typeface="Arial" pitchFamily="34" charset="0"/>
                <a:cs typeface="Arial" pitchFamily="34" charset="0"/>
              </a:rPr>
              <a:t>ResNet</a:t>
            </a:r>
            <a:r>
              <a:rPr lang="en-US" sz="2400" b="1" dirty="0">
                <a:latin typeface="Arial" pitchFamily="34" charset="0"/>
                <a:cs typeface="Arial" pitchFamily="34" charset="0"/>
              </a:rPr>
              <a:t> significantly improves the performance  compared to CNN/MLP.</a:t>
            </a:r>
          </a:p>
          <a:p>
            <a:pPr marL="342900" indent="-342900" defTabSz="695291">
              <a:spcAft>
                <a:spcPts val="1200"/>
              </a:spcAft>
              <a:buSzPct val="100000"/>
              <a:buFont typeface="Arial" panose="020B0604020202020204" pitchFamily="34" charset="0"/>
              <a:buChar char="•"/>
              <a:tabLst>
                <a:tab pos="380981" algn="l"/>
              </a:tabLst>
              <a:defRPr/>
            </a:pPr>
            <a:r>
              <a:rPr lang="en-US" sz="2400" b="1" dirty="0" err="1">
                <a:latin typeface="Arial" pitchFamily="34" charset="0"/>
                <a:cs typeface="Arial" pitchFamily="34" charset="0"/>
              </a:rPr>
              <a:t>ResNet</a:t>
            </a:r>
            <a:r>
              <a:rPr lang="en-US" sz="2400" b="1" dirty="0">
                <a:latin typeface="Arial" pitchFamily="34" charset="0"/>
                <a:cs typeface="Arial" pitchFamily="34" charset="0"/>
              </a:rPr>
              <a:t> does not outperform CNN/LSTM (which is a hybrid recurrent neural network).</a:t>
            </a:r>
          </a:p>
          <a:p>
            <a:pPr defTabSz="695291">
              <a:spcBef>
                <a:spcPts val="1200"/>
              </a:spcBef>
              <a:spcAft>
                <a:spcPts val="1200"/>
              </a:spcAft>
              <a:tabLst>
                <a:tab pos="380981" algn="l"/>
              </a:tabLst>
              <a:defRPr/>
            </a:pPr>
            <a:endParaRPr lang="en-US" sz="2400" b="1" dirty="0">
              <a:latin typeface="Arial" pitchFamily="34" charset="0"/>
              <a:cs typeface="Arial" pitchFamily="34" charset="0"/>
            </a:endParaRPr>
          </a:p>
        </p:txBody>
      </p:sp>
      <p:sp>
        <p:nvSpPr>
          <p:cNvPr id="47" name="Text Box 7"/>
          <p:cNvSpPr txBox="1">
            <a:spLocks noChangeArrowheads="1"/>
          </p:cNvSpPr>
          <p:nvPr/>
        </p:nvSpPr>
        <p:spPr bwMode="auto">
          <a:xfrm>
            <a:off x="27509373" y="18255343"/>
            <a:ext cx="8609427" cy="868680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Summary</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For the first time, a deep residual learning structure was developed for automatic seizure detection. As a result we can train deeper neural networks successfully on large datasets.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a:t>
            </a:r>
            <a:r>
              <a:rPr lang="en-US" sz="2400" b="1" dirty="0" err="1">
                <a:latin typeface="Arial" pitchFamily="34" charset="0"/>
                <a:cs typeface="Arial" pitchFamily="34" charset="0"/>
              </a:rPr>
              <a:t>ResNet</a:t>
            </a:r>
            <a:r>
              <a:rPr lang="en-US" sz="2400" b="1" dirty="0">
                <a:latin typeface="Arial" pitchFamily="34" charset="0"/>
                <a:cs typeface="Arial" pitchFamily="34" charset="0"/>
              </a:rPr>
              <a:t> structure improves the performance of CNN/MLP. However CNN/LSTM, a hybrid recurrent neural network, delivers better results than </a:t>
            </a:r>
            <a:r>
              <a:rPr lang="en-US" sz="2400" b="1" dirty="0" err="1">
                <a:latin typeface="Arial" pitchFamily="34" charset="0"/>
                <a:cs typeface="Arial" pitchFamily="34" charset="0"/>
              </a:rPr>
              <a:t>ResNet</a:t>
            </a:r>
            <a:r>
              <a:rPr lang="en-US" sz="2400" b="1" dirty="0">
                <a:latin typeface="Arial" pitchFamily="34" charset="0"/>
                <a:cs typeface="Arial" pitchFamily="34" charset="0"/>
              </a:rPr>
              <a: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Future work will include developing a residual framework for hybrid structures like CNN/LSTM, decreasing the depth and increasing the width of residual blocks using wide residual networks (WRN).   </a:t>
            </a:r>
          </a:p>
          <a:p>
            <a:pPr defTabSz="695291">
              <a:spcAft>
                <a:spcPts val="1200"/>
              </a:spcAft>
              <a:buSzPct val="100000"/>
              <a:tabLst>
                <a:tab pos="380981" algn="l"/>
              </a:tabLst>
              <a:defRPr/>
            </a:pPr>
            <a:r>
              <a:rPr lang="en-US" sz="3200" b="1" dirty="0">
                <a:solidFill>
                  <a:srgbClr val="333399"/>
                </a:solidFill>
                <a:latin typeface="Arial" pitchFamily="34" charset="0"/>
                <a:cs typeface="Arial" pitchFamily="34" charset="0"/>
              </a:rPr>
              <a:t>Acknowledgements</a:t>
            </a:r>
          </a:p>
          <a:p>
            <a:pPr marL="420808" indent="-420808" defTabSz="853303">
              <a:spcAft>
                <a:spcPts val="1145"/>
              </a:spcAft>
              <a:buFont typeface="Arial" pitchFamily="34" charset="0"/>
              <a:buChar char="•"/>
              <a:tabLst>
                <a:tab pos="467564" algn="l"/>
              </a:tabLst>
              <a:defRPr/>
            </a:pPr>
            <a:r>
              <a:rPr lang="en-US" sz="2400" b="1" dirty="0">
                <a:latin typeface="Arial" pitchFamily="34" charset="0"/>
                <a:cs typeface="Arial" pitchFamily="34" charset="0"/>
              </a:rPr>
              <a:t>Research reported in this poster was supported by  National Human Genome Research Institute of the National Institutes of Health under award number </a:t>
            </a:r>
            <a:r>
              <a:rPr lang="is-IS" sz="2400" b="1" dirty="0">
                <a:latin typeface="Arial" pitchFamily="34" charset="0"/>
                <a:cs typeface="Arial" pitchFamily="34" charset="0"/>
              </a:rPr>
              <a:t>3U01HG008468-02S1.</a:t>
            </a:r>
          </a:p>
          <a:p>
            <a:pPr marL="420808" indent="-420808" defTabSz="853303">
              <a:spcAft>
                <a:spcPts val="1145"/>
              </a:spcAft>
              <a:buFont typeface="Arial" pitchFamily="34" charset="0"/>
              <a:buChar char="•"/>
              <a:tabLst>
                <a:tab pos="467564" algn="l"/>
              </a:tabLst>
              <a:defRPr/>
            </a:pPr>
            <a:r>
              <a:rPr lang="en-US" sz="2400" b="1" dirty="0">
                <a:latin typeface="Arial" pitchFamily="34" charset="0"/>
                <a:cs typeface="Arial" pitchFamily="34" charset="0"/>
              </a:rPr>
              <a:t>The content is solely the responsibility of the authors and does not necessarily represent the official views of the National Institutes of Health.</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916" y="24886127"/>
            <a:ext cx="7993636" cy="1740730"/>
          </a:xfrm>
          <a:prstGeom prst="rect">
            <a:avLst/>
          </a:prstGeom>
        </p:spPr>
      </p:pic>
      <p:pic>
        <p:nvPicPr>
          <p:cNvPr id="42" name="Picture 41"/>
          <p:cNvPicPr/>
          <p:nvPr/>
        </p:nvPicPr>
        <p:blipFill rotWithShape="1">
          <a:blip r:embed="rId7">
            <a:extLst>
              <a:ext uri="{28A0092B-C50C-407E-A947-70E740481C1C}">
                <a14:useLocalDpi xmlns:a14="http://schemas.microsoft.com/office/drawing/2010/main" val="0"/>
              </a:ext>
            </a:extLst>
          </a:blip>
          <a:srcRect l="3983" t="10512" r="4757"/>
          <a:stretch/>
        </p:blipFill>
        <p:spPr bwMode="auto">
          <a:xfrm>
            <a:off x="18651387" y="4546208"/>
            <a:ext cx="8186624" cy="4238242"/>
          </a:xfrm>
          <a:prstGeom prst="rect">
            <a:avLst/>
          </a:prstGeom>
          <a:ln>
            <a:noFill/>
          </a:ln>
          <a:extLst>
            <a:ext uri="{53640926-AAD7-44D8-BBD7-CCE9431645EC}">
              <a14:shadowObscured xmlns:a14="http://schemas.microsoft.com/office/drawing/2010/main"/>
            </a:ext>
          </a:extLst>
        </p:spPr>
      </p:pic>
      <p:pic>
        <p:nvPicPr>
          <p:cNvPr id="65" name="Picture 64"/>
          <p:cNvPicPr/>
          <p:nvPr/>
        </p:nvPicPr>
        <p:blipFill>
          <a:blip r:embed="rId8">
            <a:extLst>
              <a:ext uri="{28A0092B-C50C-407E-A947-70E740481C1C}">
                <a14:useLocalDpi xmlns:a14="http://schemas.microsoft.com/office/drawing/2010/main" val="0"/>
              </a:ext>
            </a:extLst>
          </a:blip>
          <a:stretch>
            <a:fillRect/>
          </a:stretch>
        </p:blipFill>
        <p:spPr>
          <a:xfrm>
            <a:off x="9991027" y="9584731"/>
            <a:ext cx="8131010" cy="4566921"/>
          </a:xfrm>
          <a:prstGeom prst="rect">
            <a:avLst/>
          </a:prstGeom>
        </p:spPr>
      </p:pic>
      <p:sp>
        <p:nvSpPr>
          <p:cNvPr id="9" name="Rectangle 8"/>
          <p:cNvSpPr/>
          <p:nvPr/>
        </p:nvSpPr>
        <p:spPr>
          <a:xfrm>
            <a:off x="18288000" y="4306328"/>
            <a:ext cx="8543171" cy="50147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705736" y="14228631"/>
            <a:ext cx="8716591" cy="461665"/>
          </a:xfrm>
          <a:prstGeom prst="rect">
            <a:avLst/>
          </a:prstGeom>
          <a:noFill/>
        </p:spPr>
        <p:txBody>
          <a:bodyPr wrap="square" rtlCol="0">
            <a:spAutoFit/>
          </a:bodyPr>
          <a:lstStyle/>
          <a:p>
            <a:pPr algn="ctr"/>
            <a:r>
              <a:rPr lang="en-US" sz="2400" b="1" dirty="0">
                <a:latin typeface="Arial" pitchFamily="34" charset="0"/>
                <a:cs typeface="Arial" pitchFamily="34" charset="0"/>
              </a:rPr>
              <a:t>CNN/LSTM</a:t>
            </a:r>
            <a:endParaRPr lang="en-US" dirty="0"/>
          </a:p>
        </p:txBody>
      </p:sp>
      <p:sp>
        <p:nvSpPr>
          <p:cNvPr id="66" name="TextBox 65"/>
          <p:cNvSpPr txBox="1"/>
          <p:nvPr/>
        </p:nvSpPr>
        <p:spPr>
          <a:xfrm>
            <a:off x="18438475" y="8784450"/>
            <a:ext cx="8399536" cy="461665"/>
          </a:xfrm>
          <a:prstGeom prst="rect">
            <a:avLst/>
          </a:prstGeom>
          <a:noFill/>
        </p:spPr>
        <p:txBody>
          <a:bodyPr wrap="square" rtlCol="0">
            <a:spAutoFit/>
          </a:bodyPr>
          <a:lstStyle/>
          <a:p>
            <a:pPr algn="ctr"/>
            <a:r>
              <a:rPr lang="en-US" sz="2400" b="1" dirty="0">
                <a:latin typeface="Arial" pitchFamily="34" charset="0"/>
                <a:cs typeface="Arial" pitchFamily="34" charset="0"/>
              </a:rPr>
              <a:t>CNN/MLP</a:t>
            </a:r>
            <a:endParaRPr lang="en-US" dirty="0"/>
          </a:p>
        </p:txBody>
      </p:sp>
      <p:graphicFrame>
        <p:nvGraphicFramePr>
          <p:cNvPr id="64" name="Table 63"/>
          <p:cNvGraphicFramePr>
            <a:graphicFrameLocks noGrp="1"/>
          </p:cNvGraphicFramePr>
          <p:nvPr>
            <p:extLst>
              <p:ext uri="{D42A27DB-BD31-4B8C-83A1-F6EECF244321}">
                <p14:modId xmlns:p14="http://schemas.microsoft.com/office/powerpoint/2010/main" val="834623819"/>
              </p:ext>
            </p:extLst>
          </p:nvPr>
        </p:nvGraphicFramePr>
        <p:xfrm>
          <a:off x="27910268" y="4726806"/>
          <a:ext cx="7775276" cy="2229455"/>
        </p:xfrm>
        <a:graphic>
          <a:graphicData uri="http://schemas.openxmlformats.org/drawingml/2006/table">
            <a:tbl>
              <a:tblPr firstRow="1" bandRow="1">
                <a:tableStyleId>{5C22544A-7EE6-4342-B048-85BDC9FD1C3A}</a:tableStyleId>
              </a:tblPr>
              <a:tblGrid>
                <a:gridCol w="1905703">
                  <a:extLst>
                    <a:ext uri="{9D8B030D-6E8A-4147-A177-3AD203B41FA5}">
                      <a16:colId xmlns:a16="http://schemas.microsoft.com/office/drawing/2014/main" val="20000"/>
                    </a:ext>
                  </a:extLst>
                </a:gridCol>
                <a:gridCol w="2220686">
                  <a:extLst>
                    <a:ext uri="{9D8B030D-6E8A-4147-A177-3AD203B41FA5}">
                      <a16:colId xmlns:a16="http://schemas.microsoft.com/office/drawing/2014/main" val="20001"/>
                    </a:ext>
                  </a:extLst>
                </a:gridCol>
                <a:gridCol w="1959429">
                  <a:extLst>
                    <a:ext uri="{9D8B030D-6E8A-4147-A177-3AD203B41FA5}">
                      <a16:colId xmlns:a16="http://schemas.microsoft.com/office/drawing/2014/main" val="20002"/>
                    </a:ext>
                  </a:extLst>
                </a:gridCol>
                <a:gridCol w="1689458">
                  <a:extLst>
                    <a:ext uri="{9D8B030D-6E8A-4147-A177-3AD203B41FA5}">
                      <a16:colId xmlns:a16="http://schemas.microsoft.com/office/drawing/2014/main" val="20003"/>
                    </a:ext>
                  </a:extLst>
                </a:gridCol>
              </a:tblGrid>
              <a:tr h="596308">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System</a:t>
                      </a:r>
                    </a:p>
                  </a:txBody>
                  <a:tcPr marL="68580" marR="68580" marT="0" marB="0" anchor="ctr"/>
                </a:tc>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Sensitivity</a:t>
                      </a:r>
                    </a:p>
                  </a:txBody>
                  <a:tcPr marL="68580" marR="68580" marT="0" marB="0" anchor="ctr"/>
                </a:tc>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Specificity</a:t>
                      </a:r>
                    </a:p>
                  </a:txBody>
                  <a:tcPr marL="68580" marR="68580" marT="0" marB="0" anchor="ctr"/>
                </a:tc>
                <a:tc>
                  <a:txBody>
                    <a:bodyPr/>
                    <a:lstStyle/>
                    <a:p>
                      <a:pPr marL="0" marR="0" algn="ctr">
                        <a:lnSpc>
                          <a:spcPct val="115000"/>
                        </a:lnSpc>
                        <a:spcBef>
                          <a:spcPts val="0"/>
                        </a:spcBef>
                        <a:spcAft>
                          <a:spcPts val="1000"/>
                        </a:spcAft>
                      </a:pPr>
                      <a:r>
                        <a:rPr lang="en-US" sz="2400" b="1" kern="1200" dirty="0">
                          <a:solidFill>
                            <a:schemeClr val="bg1"/>
                          </a:solidFill>
                          <a:latin typeface="Arial" pitchFamily="34" charset="0"/>
                          <a:ea typeface="+mn-ea"/>
                          <a:cs typeface="Arial" pitchFamily="34" charset="0"/>
                        </a:rPr>
                        <a:t>FA/24 Hrs.</a:t>
                      </a:r>
                    </a:p>
                  </a:txBody>
                  <a:tcPr marL="68580" marR="68580" marT="0" marB="0" anchor="ctr"/>
                </a:tc>
                <a:extLst>
                  <a:ext uri="{0D108BD9-81ED-4DB2-BD59-A6C34878D82A}">
                    <a16:rowId xmlns:a16="http://schemas.microsoft.com/office/drawing/2014/main" val="10000"/>
                  </a:ext>
                </a:extLst>
              </a:tr>
              <a:tr h="558829">
                <a:tc>
                  <a:txBody>
                    <a:bodyPr/>
                    <a:lstStyle/>
                    <a:p>
                      <a:pPr marL="0" marR="0" algn="l">
                        <a:spcBef>
                          <a:spcPts val="0"/>
                        </a:spcBef>
                        <a:spcAft>
                          <a:spcPts val="0"/>
                        </a:spcAft>
                      </a:pPr>
                      <a:r>
                        <a:rPr lang="en-US" sz="2400" b="1" kern="1200" dirty="0">
                          <a:solidFill>
                            <a:schemeClr val="tx1"/>
                          </a:solidFill>
                          <a:latin typeface="Arial" pitchFamily="34" charset="0"/>
                          <a:ea typeface="+mn-ea"/>
                          <a:cs typeface="Arial" pitchFamily="34" charset="0"/>
                        </a:rPr>
                        <a:t>CNN/MLP</a:t>
                      </a: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39.09%</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76.84%</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77.XX</a:t>
                      </a:r>
                    </a:p>
                  </a:txBody>
                  <a:tcPr marL="68580" marR="68580" marT="0" marB="0" anchor="ctr"/>
                </a:tc>
                <a:extLst>
                  <a:ext uri="{0D108BD9-81ED-4DB2-BD59-A6C34878D82A}">
                    <a16:rowId xmlns:a16="http://schemas.microsoft.com/office/drawing/2014/main" val="10001"/>
                  </a:ext>
                </a:extLst>
              </a:tr>
              <a:tr h="515489">
                <a:tc>
                  <a:txBody>
                    <a:bodyPr/>
                    <a:lstStyle/>
                    <a:p>
                      <a:pPr marL="0" marR="0" algn="l">
                        <a:spcBef>
                          <a:spcPts val="0"/>
                        </a:spcBef>
                        <a:spcAft>
                          <a:spcPts val="0"/>
                        </a:spcAft>
                      </a:pPr>
                      <a:r>
                        <a:rPr lang="en-US" sz="2400" b="1" kern="1200" dirty="0">
                          <a:solidFill>
                            <a:schemeClr val="tx1"/>
                          </a:solidFill>
                          <a:latin typeface="Arial" pitchFamily="34" charset="0"/>
                          <a:ea typeface="+mn-ea"/>
                          <a:cs typeface="Arial" pitchFamily="34" charset="0"/>
                        </a:rPr>
                        <a:t>CNN/LSTM</a:t>
                      </a: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30.83%</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96.86%</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7.XX</a:t>
                      </a:r>
                    </a:p>
                  </a:txBody>
                  <a:tcPr marL="68580" marR="68580" marT="0" marB="0" anchor="ctr"/>
                </a:tc>
                <a:extLst>
                  <a:ext uri="{0D108BD9-81ED-4DB2-BD59-A6C34878D82A}">
                    <a16:rowId xmlns:a16="http://schemas.microsoft.com/office/drawing/2014/main" val="10002"/>
                  </a:ext>
                </a:extLst>
              </a:tr>
              <a:tr h="558829">
                <a:tc>
                  <a:txBody>
                    <a:bodyPr/>
                    <a:lstStyle/>
                    <a:p>
                      <a:pPr marL="0" marR="0" algn="l">
                        <a:spcBef>
                          <a:spcPts val="0"/>
                        </a:spcBef>
                        <a:spcAft>
                          <a:spcPts val="0"/>
                        </a:spcAft>
                      </a:pPr>
                      <a:r>
                        <a:rPr lang="en-US" sz="2400" b="1" kern="1200" dirty="0" err="1">
                          <a:solidFill>
                            <a:schemeClr val="tx1"/>
                          </a:solidFill>
                          <a:latin typeface="Arial" pitchFamily="34" charset="0"/>
                          <a:ea typeface="+mn-ea"/>
                          <a:cs typeface="Arial" pitchFamily="34" charset="0"/>
                        </a:rPr>
                        <a:t>ResNet</a:t>
                      </a:r>
                      <a:endParaRPr lang="en-US" sz="2400" b="1" kern="1200" dirty="0">
                        <a:solidFill>
                          <a:schemeClr val="tx1"/>
                        </a:solidFill>
                        <a:latin typeface="Arial" pitchFamily="34" charset="0"/>
                        <a:ea typeface="+mn-ea"/>
                        <a:cs typeface="Arial" pitchFamily="34" charset="0"/>
                      </a:endParaRP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30.50%</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94.24%</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13.78</a:t>
                      </a:r>
                    </a:p>
                  </a:txBody>
                  <a:tcPr marL="68580" marR="68580" marT="0" marB="0" anchor="ctr"/>
                </a:tc>
                <a:extLst>
                  <a:ext uri="{0D108BD9-81ED-4DB2-BD59-A6C34878D82A}">
                    <a16:rowId xmlns:a16="http://schemas.microsoft.com/office/drawing/2014/main" val="10003"/>
                  </a:ext>
                </a:extLst>
              </a:tr>
            </a:tbl>
          </a:graphicData>
        </a:graphic>
      </p:graphicFrame>
      <p:pic>
        <p:nvPicPr>
          <p:cNvPr id="3" name="Picture 2" descr="C:\Users\MGolmohammadi\Desktop\figure_1.png"/>
          <p:cNvPicPr>
            <a:picLocks noChangeAspect="1" noChangeArrowheads="1"/>
          </p:cNvPicPr>
          <p:nvPr/>
        </p:nvPicPr>
        <p:blipFill rotWithShape="1">
          <a:blip r:embed="rId9">
            <a:extLst>
              <a:ext uri="{28A0092B-C50C-407E-A947-70E740481C1C}">
                <a14:useLocalDpi xmlns:a14="http://schemas.microsoft.com/office/drawing/2010/main" val="0"/>
              </a:ext>
            </a:extLst>
          </a:blip>
          <a:srcRect t="10167" r="7834"/>
          <a:stretch/>
        </p:blipFill>
        <p:spPr bwMode="auto">
          <a:xfrm>
            <a:off x="27660600" y="9942622"/>
            <a:ext cx="8327570" cy="6088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A295F5-8196-0542-90DF-813201FB8430}"/>
              </a:ext>
            </a:extLst>
          </p:cNvPr>
          <p:cNvSpPr txBox="1"/>
          <p:nvPr/>
        </p:nvSpPr>
        <p:spPr>
          <a:xfrm>
            <a:off x="18407326" y="9560946"/>
            <a:ext cx="8471688" cy="4985980"/>
          </a:xfrm>
          <a:prstGeom prst="rect">
            <a:avLst/>
          </a:prstGeom>
          <a:noFill/>
        </p:spPr>
        <p:txBody>
          <a:bodyPr wrap="square" rtlCol="0">
            <a:spAutoFit/>
          </a:bodyPr>
          <a:lstStyle/>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CNN/LSTM: Deep recurrent convolutional architecture for two-dimensional decoding of EEG signals that integrates 2D CNNs, 1-D CNNs and LSTM networks.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input data is W × H × N where in each frame W is the length of a feature vector, H is the number of EEG channels, and N is one. The input data consists of T frames where T is equal to the window length multiplied by the number of samples per second.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To overcome the problem of </a:t>
            </a:r>
            <a:r>
              <a:rPr lang="en-US" sz="2400" b="1" dirty="0" err="1">
                <a:latin typeface="Arial" pitchFamily="34" charset="0"/>
                <a:cs typeface="Arial" pitchFamily="34" charset="0"/>
              </a:rPr>
              <a:t>overfitting</a:t>
            </a:r>
            <a:r>
              <a:rPr lang="en-US" sz="2400" b="1" dirty="0">
                <a:latin typeface="Arial" pitchFamily="34" charset="0"/>
                <a:cs typeface="Arial" pitchFamily="34" charset="0"/>
              </a:rPr>
              <a:t>, dropout and Gaussian noise layers are used between layers.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To increase non-linearity, Exponential Linear Units (ELU) are used .</a:t>
            </a:r>
          </a:p>
        </p:txBody>
      </p:sp>
      <p:sp>
        <p:nvSpPr>
          <p:cNvPr id="68" name="TextBox 67">
            <a:extLst>
              <a:ext uri="{FF2B5EF4-FFF2-40B4-BE49-F238E27FC236}">
                <a16:creationId xmlns:a16="http://schemas.microsoft.com/office/drawing/2014/main" id="{3D4BAAA0-57A6-C743-AB04-4FA575AD0F90}"/>
              </a:ext>
            </a:extLst>
          </p:cNvPr>
          <p:cNvSpPr txBox="1"/>
          <p:nvPr/>
        </p:nvSpPr>
        <p:spPr>
          <a:xfrm>
            <a:off x="9705737" y="4306328"/>
            <a:ext cx="8096726" cy="4832092"/>
          </a:xfrm>
          <a:prstGeom prst="rect">
            <a:avLst/>
          </a:prstGeom>
          <a:noFill/>
        </p:spPr>
        <p:txBody>
          <a:bodyPr wrap="square" rtlCol="0">
            <a:spAutoFit/>
          </a:bodyPr>
          <a:lstStyle/>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CNN/MLP: Two-dimensional decoding of EEG signals using a CNN/MLP hybrid architecture that consists of six convolutional layers, three max pooling layers and two fully-connected layers.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input to a convolutional layer is W × H × N data where  W is the window length multiplied by the number of EEG samples per second, H is the number of EEG channels and N is the length of the feature vector.</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rectified linear unit (</a:t>
            </a:r>
            <a:r>
              <a:rPr lang="en-US" sz="2400" b="1" dirty="0" err="1">
                <a:latin typeface="Arial" pitchFamily="34" charset="0"/>
                <a:cs typeface="Arial" pitchFamily="34" charset="0"/>
              </a:rPr>
              <a:t>ReLU</a:t>
            </a:r>
            <a:r>
              <a:rPr lang="en-US" sz="2400" b="1" dirty="0">
                <a:latin typeface="Arial" pitchFamily="34" charset="0"/>
                <a:cs typeface="Arial" pitchFamily="34" charset="0"/>
              </a:rPr>
              <a:t>) is applied to the output of every convolutional and fully-connected layer as non-linearity. Dropout is used for regularization.</a:t>
            </a:r>
          </a:p>
        </p:txBody>
      </p:sp>
      <p:sp>
        <p:nvSpPr>
          <p:cNvPr id="69" name="Rectangle 68">
            <a:extLst>
              <a:ext uri="{FF2B5EF4-FFF2-40B4-BE49-F238E27FC236}">
                <a16:creationId xmlns:a16="http://schemas.microsoft.com/office/drawing/2014/main" id="{143DA380-6E20-A840-9302-A8C27A9D445D}"/>
              </a:ext>
            </a:extLst>
          </p:cNvPr>
          <p:cNvSpPr/>
          <p:nvPr/>
        </p:nvSpPr>
        <p:spPr>
          <a:xfrm>
            <a:off x="9705738" y="9321065"/>
            <a:ext cx="8582262" cy="53746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B4E3E88E-A1B6-E54F-80EF-174D32D415BC}"/>
              </a:ext>
            </a:extLst>
          </p:cNvPr>
          <p:cNvGrpSpPr/>
          <p:nvPr/>
        </p:nvGrpSpPr>
        <p:grpSpPr>
          <a:xfrm>
            <a:off x="22115731" y="14427160"/>
            <a:ext cx="3854281" cy="5027469"/>
            <a:chOff x="16192418" y="12202885"/>
            <a:chExt cx="3854281" cy="5027469"/>
          </a:xfrm>
        </p:grpSpPr>
        <p:sp>
          <p:nvSpPr>
            <p:cNvPr id="71" name="TextBox 70">
              <a:extLst>
                <a:ext uri="{FF2B5EF4-FFF2-40B4-BE49-F238E27FC236}">
                  <a16:creationId xmlns:a16="http://schemas.microsoft.com/office/drawing/2014/main" id="{F63496BD-5E42-4C4D-AD03-A01EF5F4BA8E}"/>
                </a:ext>
              </a:extLst>
            </p:cNvPr>
            <p:cNvSpPr txBox="1"/>
            <p:nvPr/>
          </p:nvSpPr>
          <p:spPr>
            <a:xfrm>
              <a:off x="16287709" y="16768689"/>
              <a:ext cx="3720890" cy="461665"/>
            </a:xfrm>
            <a:prstGeom prst="rect">
              <a:avLst/>
            </a:prstGeom>
            <a:noFill/>
          </p:spPr>
          <p:txBody>
            <a:bodyPr wrap="none" rtlCol="0">
              <a:spAutoFit/>
            </a:bodyPr>
            <a:lstStyle/>
            <a:p>
              <a:r>
                <a:rPr lang="en-US" sz="2400" b="1" i="1" dirty="0">
                  <a:latin typeface="Arial" pitchFamily="34" charset="0"/>
                  <a:cs typeface="Arial" pitchFamily="34" charset="0"/>
                </a:rPr>
                <a:t>Residual learning block</a:t>
              </a:r>
            </a:p>
          </p:txBody>
        </p:sp>
        <p:grpSp>
          <p:nvGrpSpPr>
            <p:cNvPr id="72" name="Group 71">
              <a:extLst>
                <a:ext uri="{FF2B5EF4-FFF2-40B4-BE49-F238E27FC236}">
                  <a16:creationId xmlns:a16="http://schemas.microsoft.com/office/drawing/2014/main" id="{582DEFFA-5656-604D-B113-0F0D159D3815}"/>
                </a:ext>
              </a:extLst>
            </p:cNvPr>
            <p:cNvGrpSpPr/>
            <p:nvPr/>
          </p:nvGrpSpPr>
          <p:grpSpPr>
            <a:xfrm>
              <a:off x="16192418" y="12202885"/>
              <a:ext cx="3854281" cy="4491102"/>
              <a:chOff x="10809575" y="323194"/>
              <a:chExt cx="3854281" cy="4491102"/>
            </a:xfrm>
          </p:grpSpPr>
          <p:sp>
            <p:nvSpPr>
              <p:cNvPr id="73" name="Rounded Rectangle 72">
                <a:extLst>
                  <a:ext uri="{FF2B5EF4-FFF2-40B4-BE49-F238E27FC236}">
                    <a16:creationId xmlns:a16="http://schemas.microsoft.com/office/drawing/2014/main" id="{347D8B49-D6BD-B542-9023-A633CFA8F97C}"/>
                  </a:ext>
                </a:extLst>
              </p:cNvPr>
              <p:cNvSpPr/>
              <p:nvPr/>
            </p:nvSpPr>
            <p:spPr>
              <a:xfrm>
                <a:off x="11715750" y="1104900"/>
                <a:ext cx="1562100" cy="51435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a:latin typeface="Arial" pitchFamily="34" charset="0"/>
                    <a:cs typeface="Arial" pitchFamily="34" charset="0"/>
                  </a:rPr>
                  <a:t>Weight Layer</a:t>
                </a:r>
              </a:p>
            </p:txBody>
          </p:sp>
          <p:sp>
            <p:nvSpPr>
              <p:cNvPr id="74" name="Rounded Rectangle 73">
                <a:extLst>
                  <a:ext uri="{FF2B5EF4-FFF2-40B4-BE49-F238E27FC236}">
                    <a16:creationId xmlns:a16="http://schemas.microsoft.com/office/drawing/2014/main" id="{0641C7FF-F603-5F4A-B0CA-BA3CE53DF6BF}"/>
                  </a:ext>
                </a:extLst>
              </p:cNvPr>
              <p:cNvSpPr/>
              <p:nvPr/>
            </p:nvSpPr>
            <p:spPr>
              <a:xfrm>
                <a:off x="11715750" y="2578644"/>
                <a:ext cx="1562100" cy="5143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latin typeface="Arial" pitchFamily="34" charset="0"/>
                    <a:cs typeface="Arial" pitchFamily="34" charset="0"/>
                  </a:rPr>
                  <a:t>Weight Layer</a:t>
                </a:r>
              </a:p>
            </p:txBody>
          </p:sp>
          <p:sp>
            <p:nvSpPr>
              <p:cNvPr id="75" name="Rounded Rectangle 74">
                <a:extLst>
                  <a:ext uri="{FF2B5EF4-FFF2-40B4-BE49-F238E27FC236}">
                    <a16:creationId xmlns:a16="http://schemas.microsoft.com/office/drawing/2014/main" id="{DB147381-4346-014F-BB63-7CED32E46104}"/>
                  </a:ext>
                </a:extLst>
              </p:cNvPr>
              <p:cNvSpPr/>
              <p:nvPr/>
            </p:nvSpPr>
            <p:spPr>
              <a:xfrm>
                <a:off x="11877675" y="1924049"/>
                <a:ext cx="1238250" cy="3238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itchFamily="34" charset="0"/>
                    <a:cs typeface="Arial" pitchFamily="34" charset="0"/>
                  </a:rPr>
                  <a:t>Activation</a:t>
                </a:r>
              </a:p>
            </p:txBody>
          </p:sp>
          <p:sp>
            <p:nvSpPr>
              <p:cNvPr id="76" name="Rounded Rectangle 75">
                <a:extLst>
                  <a:ext uri="{FF2B5EF4-FFF2-40B4-BE49-F238E27FC236}">
                    <a16:creationId xmlns:a16="http://schemas.microsoft.com/office/drawing/2014/main" id="{AD54C0F7-C688-7242-A3EC-EB7FB6B786A7}"/>
                  </a:ext>
                </a:extLst>
              </p:cNvPr>
              <p:cNvSpPr/>
              <p:nvPr/>
            </p:nvSpPr>
            <p:spPr>
              <a:xfrm>
                <a:off x="11877679" y="4185647"/>
                <a:ext cx="1238250" cy="3238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itchFamily="34" charset="0"/>
                    <a:cs typeface="Arial" pitchFamily="34" charset="0"/>
                  </a:rPr>
                  <a:t>Activation</a:t>
                </a:r>
              </a:p>
            </p:txBody>
          </p:sp>
          <p:sp>
            <p:nvSpPr>
              <p:cNvPr id="77" name="Oval 76">
                <a:extLst>
                  <a:ext uri="{FF2B5EF4-FFF2-40B4-BE49-F238E27FC236}">
                    <a16:creationId xmlns:a16="http://schemas.microsoft.com/office/drawing/2014/main" id="{CB9869CC-F36E-6942-A703-3E9F56902265}"/>
                  </a:ext>
                </a:extLst>
              </p:cNvPr>
              <p:cNvSpPr/>
              <p:nvPr/>
            </p:nvSpPr>
            <p:spPr>
              <a:xfrm>
                <a:off x="12228282" y="3388269"/>
                <a:ext cx="537029" cy="4925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a:t>+</a:t>
                </a:r>
              </a:p>
            </p:txBody>
          </p:sp>
          <p:cxnSp>
            <p:nvCxnSpPr>
              <p:cNvPr id="78" name="Straight Arrow Connector 77">
                <a:extLst>
                  <a:ext uri="{FF2B5EF4-FFF2-40B4-BE49-F238E27FC236}">
                    <a16:creationId xmlns:a16="http://schemas.microsoft.com/office/drawing/2014/main" id="{1C85D3BF-B8D3-0E4C-9658-3BE0C5502186}"/>
                  </a:ext>
                </a:extLst>
              </p:cNvPr>
              <p:cNvCxnSpPr>
                <a:endCxn id="73" idx="0"/>
              </p:cNvCxnSpPr>
              <p:nvPr/>
            </p:nvCxnSpPr>
            <p:spPr>
              <a:xfrm>
                <a:off x="12496796" y="609600"/>
                <a:ext cx="4" cy="4953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86076BE-26AF-344E-BC1F-F4E0728DFDD3}"/>
                  </a:ext>
                </a:extLst>
              </p:cNvPr>
              <p:cNvCxnSpPr>
                <a:endCxn id="75" idx="0"/>
              </p:cNvCxnSpPr>
              <p:nvPr/>
            </p:nvCxnSpPr>
            <p:spPr>
              <a:xfrm>
                <a:off x="12496796" y="1619250"/>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63F855F-B69B-D14D-821B-95E42C329AF0}"/>
                  </a:ext>
                </a:extLst>
              </p:cNvPr>
              <p:cNvCxnSpPr>
                <a:stCxn id="75" idx="2"/>
              </p:cNvCxnSpPr>
              <p:nvPr/>
            </p:nvCxnSpPr>
            <p:spPr>
              <a:xfrm>
                <a:off x="12496800" y="2247899"/>
                <a:ext cx="4" cy="32693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4F55EE4-BA48-A640-A9DB-637E6B47B3E2}"/>
                  </a:ext>
                </a:extLst>
              </p:cNvPr>
              <p:cNvCxnSpPr/>
              <p:nvPr/>
            </p:nvCxnSpPr>
            <p:spPr>
              <a:xfrm>
                <a:off x="12481556" y="3092994"/>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a16="http://schemas.microsoft.com/office/drawing/2014/main" id="{0B2EE706-4118-9D4D-B0BD-81F6120280D2}"/>
                  </a:ext>
                </a:extLst>
              </p:cNvPr>
              <p:cNvCxnSpPr>
                <a:endCxn id="77" idx="6"/>
              </p:cNvCxnSpPr>
              <p:nvPr/>
            </p:nvCxnSpPr>
            <p:spPr>
              <a:xfrm rot="16200000" flipH="1">
                <a:off x="11206208" y="2075455"/>
                <a:ext cx="2849699" cy="268507"/>
              </a:xfrm>
              <a:prstGeom prst="bentConnector4">
                <a:avLst>
                  <a:gd name="adj1" fmla="val -46"/>
                  <a:gd name="adj2" fmla="val 432036"/>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9F18874-807A-6249-B9E5-EB19F4800416}"/>
                  </a:ext>
                </a:extLst>
              </p:cNvPr>
              <p:cNvCxnSpPr/>
              <p:nvPr/>
            </p:nvCxnSpPr>
            <p:spPr>
              <a:xfrm>
                <a:off x="12481560" y="3880848"/>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AEFC759-A101-A849-938F-05426508F7CB}"/>
                  </a:ext>
                </a:extLst>
              </p:cNvPr>
              <p:cNvCxnSpPr/>
              <p:nvPr/>
            </p:nvCxnSpPr>
            <p:spPr>
              <a:xfrm>
                <a:off x="12481548" y="4509497"/>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339004BA-E365-A940-B558-6B42AE8E3D4F}"/>
                  </a:ext>
                </a:extLst>
              </p:cNvPr>
              <p:cNvSpPr txBox="1"/>
              <p:nvPr/>
            </p:nvSpPr>
            <p:spPr>
              <a:xfrm>
                <a:off x="12645029" y="323194"/>
                <a:ext cx="2018827" cy="461665"/>
              </a:xfrm>
              <a:prstGeom prst="rect">
                <a:avLst/>
              </a:prstGeom>
              <a:noFill/>
            </p:spPr>
            <p:txBody>
              <a:bodyPr wrap="square" rtlCol="0">
                <a:spAutoFit/>
              </a:bodyPr>
              <a:lstStyle/>
              <a:p>
                <a:r>
                  <a:rPr lang="en-US" sz="2400" b="1" dirty="0">
                    <a:latin typeface="Arial" pitchFamily="34" charset="0"/>
                    <a:cs typeface="Arial" pitchFamily="34" charset="0"/>
                  </a:rPr>
                  <a:t>x</a:t>
                </a:r>
              </a:p>
            </p:txBody>
          </p:sp>
          <p:sp>
            <p:nvSpPr>
              <p:cNvPr id="86" name="TextBox 85">
                <a:extLst>
                  <a:ext uri="{FF2B5EF4-FFF2-40B4-BE49-F238E27FC236}">
                    <a16:creationId xmlns:a16="http://schemas.microsoft.com/office/drawing/2014/main" id="{BDA85F20-502B-044E-88D5-D96BE45352C9}"/>
                  </a:ext>
                </a:extLst>
              </p:cNvPr>
              <p:cNvSpPr txBox="1"/>
              <p:nvPr/>
            </p:nvSpPr>
            <p:spPr>
              <a:xfrm>
                <a:off x="10809575" y="1887099"/>
                <a:ext cx="748923" cy="461665"/>
              </a:xfrm>
              <a:prstGeom prst="rect">
                <a:avLst/>
              </a:prstGeom>
              <a:noFill/>
            </p:spPr>
            <p:txBody>
              <a:bodyPr wrap="none" rtlCol="0">
                <a:spAutoFit/>
              </a:bodyPr>
              <a:lstStyle/>
              <a:p>
                <a:r>
                  <a:rPr lang="en-US" sz="2400" b="1" dirty="0">
                    <a:latin typeface="Arial" pitchFamily="34" charset="0"/>
                    <a:cs typeface="Arial" pitchFamily="34" charset="0"/>
                  </a:rPr>
                  <a:t>F(x)</a:t>
                </a:r>
              </a:p>
            </p:txBody>
          </p:sp>
          <p:sp>
            <p:nvSpPr>
              <p:cNvPr id="87" name="TextBox 86">
                <a:extLst>
                  <a:ext uri="{FF2B5EF4-FFF2-40B4-BE49-F238E27FC236}">
                    <a16:creationId xmlns:a16="http://schemas.microsoft.com/office/drawing/2014/main" id="{0816EF14-D84C-A444-A450-8AE1D27E1B9E}"/>
                  </a:ext>
                </a:extLst>
              </p:cNvPr>
              <p:cNvSpPr txBox="1"/>
              <p:nvPr/>
            </p:nvSpPr>
            <p:spPr>
              <a:xfrm>
                <a:off x="10809575" y="3368603"/>
                <a:ext cx="1269899" cy="461665"/>
              </a:xfrm>
              <a:prstGeom prst="rect">
                <a:avLst/>
              </a:prstGeom>
              <a:noFill/>
            </p:spPr>
            <p:txBody>
              <a:bodyPr wrap="none" rtlCol="0">
                <a:spAutoFit/>
              </a:bodyPr>
              <a:lstStyle/>
              <a:p>
                <a:r>
                  <a:rPr lang="en-US" sz="2400" b="1" dirty="0">
                    <a:latin typeface="Arial" pitchFamily="34" charset="0"/>
                    <a:cs typeface="Arial" pitchFamily="34" charset="0"/>
                  </a:rPr>
                  <a:t>F(x) + x</a:t>
                </a:r>
              </a:p>
            </p:txBody>
          </p:sp>
        </p:grpSp>
      </p:grpSp>
      <p:pic>
        <p:nvPicPr>
          <p:cNvPr id="89" name="Picture 2" descr="C:\Users\MGolmohammadi\Dropbox\publication\nih_annual_report\resnet\figures (2).jpg">
            <a:extLst>
              <a:ext uri="{FF2B5EF4-FFF2-40B4-BE49-F238E27FC236}">
                <a16:creationId xmlns:a16="http://schemas.microsoft.com/office/drawing/2014/main" id="{2F5494E1-1124-3942-8E99-7193C3EAFAA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873" r="42126" b="10954"/>
          <a:stretch/>
        </p:blipFill>
        <p:spPr bwMode="auto">
          <a:xfrm>
            <a:off x="9705736" y="19501981"/>
            <a:ext cx="8158807" cy="6604594"/>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85BA671B-DD49-A94E-82D2-15CF07879566}"/>
              </a:ext>
            </a:extLst>
          </p:cNvPr>
          <p:cNvSpPr txBox="1"/>
          <p:nvPr/>
        </p:nvSpPr>
        <p:spPr>
          <a:xfrm>
            <a:off x="9705736" y="26165192"/>
            <a:ext cx="7811436" cy="461665"/>
          </a:xfrm>
          <a:prstGeom prst="rect">
            <a:avLst/>
          </a:prstGeom>
          <a:noFill/>
        </p:spPr>
        <p:txBody>
          <a:bodyPr wrap="square" rtlCol="0">
            <a:spAutoFit/>
          </a:bodyPr>
          <a:lstStyle/>
          <a:p>
            <a:pPr algn="ctr"/>
            <a:r>
              <a:rPr lang="en-US" sz="2400" b="1" dirty="0">
                <a:latin typeface="Arial" pitchFamily="34" charset="0"/>
                <a:cs typeface="Arial" pitchFamily="34" charset="0"/>
              </a:rPr>
              <a:t>Deep Residual Learning Structure</a:t>
            </a:r>
          </a:p>
        </p:txBody>
      </p:sp>
      <p:sp>
        <p:nvSpPr>
          <p:cNvPr id="91" name="TextBox 90">
            <a:extLst>
              <a:ext uri="{FF2B5EF4-FFF2-40B4-BE49-F238E27FC236}">
                <a16:creationId xmlns:a16="http://schemas.microsoft.com/office/drawing/2014/main" id="{83BCD4BF-FAA6-E241-94A2-B9AA31F9A987}"/>
              </a:ext>
            </a:extLst>
          </p:cNvPr>
          <p:cNvSpPr txBox="1"/>
          <p:nvPr/>
        </p:nvSpPr>
        <p:spPr>
          <a:xfrm>
            <a:off x="9518002" y="15075859"/>
            <a:ext cx="11885185" cy="4355141"/>
          </a:xfrm>
          <a:prstGeom prst="rect">
            <a:avLst/>
          </a:prstGeom>
          <a:solidFill>
            <a:schemeClr val="bg1"/>
          </a:solidFill>
          <a:ln w="12700">
            <a:noFill/>
            <a:miter lim="800000"/>
            <a:headEnd/>
            <a:tailEnd/>
          </a:ln>
          <a:effectLst/>
        </p:spPr>
        <p:txBody>
          <a:bodyPr lIns="274320" tIns="118872" rIns="274320" bIns="118872"/>
          <a:lstStyle>
            <a:defPPr>
              <a:defRPr lang="en-US"/>
            </a:defPPr>
            <a:lvl1pPr marL="342900" indent="-342900" defTabSz="695291">
              <a:spcBef>
                <a:spcPts val="1200"/>
              </a:spcBef>
              <a:spcAft>
                <a:spcPts val="1200"/>
              </a:spcAft>
              <a:buSzPct val="100000"/>
              <a:buFont typeface="Arial" panose="020B0604020202020204" pitchFamily="34" charset="0"/>
              <a:buChar char="•"/>
              <a:tabLst>
                <a:tab pos="380981" algn="l"/>
              </a:tabLst>
              <a:defRPr sz="2400" b="1">
                <a:latin typeface="Arial" pitchFamily="34" charset="0"/>
                <a:cs typeface="Arial" pitchFamily="34" charset="0"/>
              </a:defRPr>
            </a:lvl1pPr>
          </a:lstStyle>
          <a:p>
            <a:pPr>
              <a:spcBef>
                <a:spcPts val="0"/>
              </a:spcBef>
              <a:defRPr/>
            </a:pPr>
            <a:r>
              <a:rPr lang="en-US" dirty="0"/>
              <a:t>There are two obstacles for increasing the depth of CNN: (1) the convergence problem created by vanishing/exploding gradients; and (2) the degradation problem in which accuracy saturates when the number of layers is increased.</a:t>
            </a:r>
          </a:p>
          <a:p>
            <a:pPr>
              <a:spcBef>
                <a:spcPts val="0"/>
              </a:spcBef>
              <a:defRPr/>
            </a:pPr>
            <a:r>
              <a:rPr lang="en-US" dirty="0" err="1"/>
              <a:t>ResNet</a:t>
            </a:r>
            <a:r>
              <a:rPr lang="en-US" dirty="0"/>
              <a:t> introduces an “identity shortcut connection” that skips layers.</a:t>
            </a:r>
          </a:p>
          <a:p>
            <a:pPr>
              <a:spcBef>
                <a:spcPts val="0"/>
              </a:spcBef>
              <a:defRPr/>
            </a:pPr>
            <a:r>
              <a:rPr lang="en-US" dirty="0"/>
              <a:t>Denoting the desired underlying mapping as H(x), we map the stacked nonlinear layers using F(x) = H(x) - x. The original mapping is recast into F(x) + x.</a:t>
            </a:r>
          </a:p>
          <a:p>
            <a:pPr>
              <a:spcBef>
                <a:spcPts val="0"/>
              </a:spcBef>
              <a:defRPr/>
            </a:pPr>
            <a:r>
              <a:rPr lang="en-US" dirty="0"/>
              <a:t>It is easier to optimize the residual mapping than to optimize the original, unreferenced mapping. </a:t>
            </a:r>
          </a:p>
        </p:txBody>
      </p:sp>
      <p:sp>
        <p:nvSpPr>
          <p:cNvPr id="92" name="TextBox 91">
            <a:extLst>
              <a:ext uri="{FF2B5EF4-FFF2-40B4-BE49-F238E27FC236}">
                <a16:creationId xmlns:a16="http://schemas.microsoft.com/office/drawing/2014/main" id="{7AE23ECB-079C-9B49-A58B-A559867A0883}"/>
              </a:ext>
            </a:extLst>
          </p:cNvPr>
          <p:cNvSpPr txBox="1"/>
          <p:nvPr/>
        </p:nvSpPr>
        <p:spPr>
          <a:xfrm>
            <a:off x="18122037" y="20119495"/>
            <a:ext cx="8715973" cy="6430762"/>
          </a:xfrm>
          <a:prstGeom prst="rect">
            <a:avLst/>
          </a:prstGeom>
          <a:solidFill>
            <a:schemeClr val="bg1"/>
          </a:solidFill>
          <a:ln w="12700">
            <a:noFill/>
            <a:miter lim="800000"/>
            <a:headEnd/>
            <a:tailEnd/>
          </a:ln>
          <a:effectLst/>
        </p:spPr>
        <p:txBody>
          <a:bodyPr lIns="274320" tIns="118872" rIns="274320" bIns="118872"/>
          <a:lstStyle>
            <a:defPPr>
              <a:defRPr lang="en-US"/>
            </a:defPPr>
            <a:lvl1pPr marL="342900" indent="-342900" defTabSz="695291">
              <a:spcBef>
                <a:spcPts val="1200"/>
              </a:spcBef>
              <a:spcAft>
                <a:spcPts val="1200"/>
              </a:spcAft>
              <a:buSzPct val="100000"/>
              <a:buFont typeface="Arial" panose="020B0604020202020204" pitchFamily="34" charset="0"/>
              <a:buChar char="•"/>
              <a:tabLst>
                <a:tab pos="380981" algn="l"/>
              </a:tabLst>
              <a:defRPr sz="2400" b="1">
                <a:latin typeface="Arial" pitchFamily="34" charset="0"/>
                <a:cs typeface="Arial" pitchFamily="34" charset="0"/>
              </a:defRPr>
            </a:lvl1pPr>
          </a:lstStyle>
          <a:p>
            <a:pPr>
              <a:spcBef>
                <a:spcPts val="0"/>
              </a:spcBef>
            </a:pPr>
            <a:r>
              <a:rPr lang="en-US" dirty="0"/>
              <a:t>The architecture consists of 14 layers of convolution followed by a fully connected layer and a sigmoid as the last layer.</a:t>
            </a:r>
          </a:p>
          <a:p>
            <a:pPr>
              <a:spcBef>
                <a:spcPts val="0"/>
              </a:spcBef>
            </a:pPr>
            <a:r>
              <a:rPr lang="en-US" dirty="0"/>
              <a:t>The network consists of 6 residual blocks with two 2D convolutional layers per block. </a:t>
            </a:r>
          </a:p>
          <a:p>
            <a:pPr>
              <a:spcBef>
                <a:spcPts val="0"/>
              </a:spcBef>
            </a:pPr>
            <a:r>
              <a:rPr lang="en-US" dirty="0"/>
              <a:t>The 2D convolutional layers all have a filter length of (3, 3). The first 7 layers of 2D-CNN have 32 and the last layers have 64 filters.</a:t>
            </a:r>
          </a:p>
          <a:p>
            <a:pPr>
              <a:spcBef>
                <a:spcPts val="0"/>
              </a:spcBef>
            </a:pPr>
            <a:r>
              <a:rPr lang="en-US" dirty="0"/>
              <a:t>Except for the first and last layers of the network, before each convolutional layer we apply ReLU. We apply Dropout between the convolutional layers and after ReLU.</a:t>
            </a:r>
          </a:p>
          <a:p>
            <a:pPr>
              <a:spcBef>
                <a:spcPts val="0"/>
              </a:spcBef>
            </a:pPr>
            <a:r>
              <a:rPr lang="en-US" dirty="0"/>
              <a:t>We use the Adam optimizer with parameters of </a:t>
            </a:r>
            <a:r>
              <a:rPr lang="sv-SE" dirty="0" err="1"/>
              <a:t>lr</a:t>
            </a:r>
            <a:r>
              <a:rPr lang="sv-SE" dirty="0"/>
              <a:t> = 0.00005, beta_1 = 0.9, beta_2 = 0.999, </a:t>
            </a:r>
            <a:br>
              <a:rPr lang="sv-SE" dirty="0"/>
            </a:br>
            <a:r>
              <a:rPr lang="sv-SE" dirty="0"/>
              <a:t>epsilon = 1e-08, </a:t>
            </a:r>
            <a:r>
              <a:rPr lang="sv-SE" dirty="0" err="1"/>
              <a:t>decay</a:t>
            </a:r>
            <a:r>
              <a:rPr lang="sv-SE" dirty="0"/>
              <a:t> = 0.0001</a:t>
            </a:r>
            <a:r>
              <a:rPr lang="en-US" dirty="0"/>
              <a:t>.</a:t>
            </a:r>
          </a:p>
        </p:txBody>
      </p:sp>
      <p:graphicFrame>
        <p:nvGraphicFramePr>
          <p:cNvPr id="48" name="Table 47"/>
          <p:cNvGraphicFramePr>
            <a:graphicFrameLocks noGrp="1"/>
          </p:cNvGraphicFramePr>
          <p:nvPr>
            <p:extLst>
              <p:ext uri="{D42A27DB-BD31-4B8C-83A1-F6EECF244321}">
                <p14:modId xmlns:p14="http://schemas.microsoft.com/office/powerpoint/2010/main" val="430037810"/>
              </p:ext>
            </p:extLst>
          </p:nvPr>
        </p:nvGraphicFramePr>
        <p:xfrm>
          <a:off x="1618794" y="15980551"/>
          <a:ext cx="6269125" cy="3261360"/>
        </p:xfrm>
        <a:graphic>
          <a:graphicData uri="http://schemas.openxmlformats.org/drawingml/2006/table">
            <a:tbl>
              <a:tblPr firstRow="1" bandRow="1">
                <a:tableStyleId>{5C22544A-7EE6-4342-B048-85BDC9FD1C3A}</a:tableStyleId>
              </a:tblPr>
              <a:tblGrid>
                <a:gridCol w="3656503">
                  <a:extLst>
                    <a:ext uri="{9D8B030D-6E8A-4147-A177-3AD203B41FA5}">
                      <a16:colId xmlns:a16="http://schemas.microsoft.com/office/drawing/2014/main" val="1951075802"/>
                    </a:ext>
                  </a:extLst>
                </a:gridCol>
                <a:gridCol w="1379008">
                  <a:extLst>
                    <a:ext uri="{9D8B030D-6E8A-4147-A177-3AD203B41FA5}">
                      <a16:colId xmlns:a16="http://schemas.microsoft.com/office/drawing/2014/main" val="648112975"/>
                    </a:ext>
                  </a:extLst>
                </a:gridCol>
                <a:gridCol w="1233614">
                  <a:extLst>
                    <a:ext uri="{9D8B030D-6E8A-4147-A177-3AD203B41FA5}">
                      <a16:colId xmlns:a16="http://schemas.microsoft.com/office/drawing/2014/main" val="2290444073"/>
                    </a:ext>
                  </a:extLst>
                </a:gridCol>
              </a:tblGrid>
              <a:tr h="513897">
                <a:tc>
                  <a:txBody>
                    <a:bodyPr/>
                    <a:lstStyle/>
                    <a:p>
                      <a:pPr algn="ctr"/>
                      <a:r>
                        <a:rPr lang="en-US" sz="2800" b="1" kern="1200" dirty="0">
                          <a:solidFill>
                            <a:schemeClr val="lt1"/>
                          </a:solidFill>
                          <a:latin typeface="+mn-lt"/>
                          <a:ea typeface="+mn-ea"/>
                          <a:cs typeface="+mn-cs"/>
                        </a:rPr>
                        <a:t> </a:t>
                      </a:r>
                    </a:p>
                  </a:txBody>
                  <a:tcPr/>
                </a:tc>
                <a:tc>
                  <a:txBody>
                    <a:bodyPr/>
                    <a:lstStyle/>
                    <a:p>
                      <a:pPr algn="ctr"/>
                      <a:r>
                        <a:rPr lang="en-US" sz="2400" b="1" kern="1200" dirty="0">
                          <a:solidFill>
                            <a:schemeClr val="bg1"/>
                          </a:solidFill>
                          <a:latin typeface="Arial" pitchFamily="34" charset="0"/>
                          <a:ea typeface="+mn-ea"/>
                          <a:cs typeface="Arial" pitchFamily="34" charset="0"/>
                        </a:rPr>
                        <a:t>Train</a:t>
                      </a:r>
                    </a:p>
                  </a:txBody>
                  <a:tcPr/>
                </a:tc>
                <a:tc>
                  <a:txBody>
                    <a:bodyPr/>
                    <a:lstStyle/>
                    <a:p>
                      <a:pPr algn="ctr"/>
                      <a:r>
                        <a:rPr lang="en-US" sz="2400" b="1" kern="1200" dirty="0" err="1">
                          <a:solidFill>
                            <a:schemeClr val="bg1"/>
                          </a:solidFill>
                          <a:latin typeface="Arial" pitchFamily="34" charset="0"/>
                          <a:ea typeface="+mn-ea"/>
                          <a:cs typeface="Arial" pitchFamily="34" charset="0"/>
                        </a:rPr>
                        <a:t>Eval</a:t>
                      </a:r>
                      <a:endParaRPr lang="en-US" sz="2400" b="1" kern="1200" dirty="0">
                        <a:solidFill>
                          <a:schemeClr val="bg1"/>
                        </a:solidFill>
                        <a:latin typeface="Arial" pitchFamily="34" charset="0"/>
                        <a:ea typeface="+mn-ea"/>
                        <a:cs typeface="Arial" pitchFamily="34" charset="0"/>
                      </a:endParaRPr>
                    </a:p>
                  </a:txBody>
                  <a:tcPr/>
                </a:tc>
                <a:extLst>
                  <a:ext uri="{0D108BD9-81ED-4DB2-BD59-A6C34878D82A}">
                    <a16:rowId xmlns:a16="http://schemas.microsoft.com/office/drawing/2014/main" val="2015146391"/>
                  </a:ext>
                </a:extLst>
              </a:tr>
              <a:tr h="453439">
                <a:tc>
                  <a:txBody>
                    <a:bodyPr/>
                    <a:lstStyle/>
                    <a:p>
                      <a:pPr algn="l"/>
                      <a:r>
                        <a:rPr lang="en-US" sz="2400" b="1" kern="1200" dirty="0">
                          <a:solidFill>
                            <a:schemeClr val="tx1"/>
                          </a:solidFill>
                          <a:latin typeface="Arial" pitchFamily="34" charset="0"/>
                          <a:ea typeface="+mn-ea"/>
                          <a:cs typeface="Arial" pitchFamily="34" charset="0"/>
                        </a:rPr>
                        <a:t>Patients</a:t>
                      </a:r>
                    </a:p>
                  </a:txBody>
                  <a:tcPr anchor="ctr"/>
                </a:tc>
                <a:tc>
                  <a:txBody>
                    <a:bodyPr/>
                    <a:lstStyle/>
                    <a:p>
                      <a:pPr algn="r"/>
                      <a:r>
                        <a:rPr lang="en-US" sz="2400" b="1" kern="1200" dirty="0">
                          <a:solidFill>
                            <a:schemeClr val="tx1"/>
                          </a:solidFill>
                          <a:latin typeface="Arial" pitchFamily="34" charset="0"/>
                          <a:ea typeface="+mn-ea"/>
                          <a:cs typeface="Arial" pitchFamily="34" charset="0"/>
                        </a:rPr>
                        <a:t>264</a:t>
                      </a:r>
                    </a:p>
                  </a:txBody>
                  <a:tcPr marR="182880" anchor="ctr"/>
                </a:tc>
                <a:tc>
                  <a:txBody>
                    <a:bodyPr/>
                    <a:lstStyle/>
                    <a:p>
                      <a:pPr algn="r"/>
                      <a:r>
                        <a:rPr lang="en-US" sz="2400" b="1" kern="1200">
                          <a:solidFill>
                            <a:schemeClr val="tx1"/>
                          </a:solidFill>
                          <a:latin typeface="Arial" pitchFamily="34" charset="0"/>
                          <a:ea typeface="+mn-ea"/>
                          <a:cs typeface="Arial" pitchFamily="34" charset="0"/>
                        </a:rPr>
                        <a:t>50</a:t>
                      </a:r>
                    </a:p>
                  </a:txBody>
                  <a:tcPr marR="182880" anchor="ctr"/>
                </a:tc>
                <a:extLst>
                  <a:ext uri="{0D108BD9-81ED-4DB2-BD59-A6C34878D82A}">
                    <a16:rowId xmlns:a16="http://schemas.microsoft.com/office/drawing/2014/main" val="3611792938"/>
                  </a:ext>
                </a:extLst>
              </a:tr>
              <a:tr h="453439">
                <a:tc>
                  <a:txBody>
                    <a:bodyPr/>
                    <a:lstStyle/>
                    <a:p>
                      <a:pPr algn="l"/>
                      <a:r>
                        <a:rPr lang="en-US" sz="2400" b="1" kern="1200" dirty="0">
                          <a:solidFill>
                            <a:schemeClr val="tx1"/>
                          </a:solidFill>
                          <a:latin typeface="Arial" pitchFamily="34" charset="0"/>
                          <a:ea typeface="+mn-ea"/>
                          <a:cs typeface="Arial" pitchFamily="34" charset="0"/>
                        </a:rPr>
                        <a:t>Sessions</a:t>
                      </a:r>
                    </a:p>
                  </a:txBody>
                  <a:tcPr anchor="ctr"/>
                </a:tc>
                <a:tc>
                  <a:txBody>
                    <a:bodyPr/>
                    <a:lstStyle/>
                    <a:p>
                      <a:pPr algn="r"/>
                      <a:r>
                        <a:rPr lang="en-US" sz="2400" b="1" kern="1200" dirty="0">
                          <a:solidFill>
                            <a:schemeClr val="tx1"/>
                          </a:solidFill>
                          <a:latin typeface="Arial" pitchFamily="34" charset="0"/>
                          <a:ea typeface="+mn-ea"/>
                          <a:cs typeface="Arial" pitchFamily="34" charset="0"/>
                        </a:rPr>
                        <a:t>584</a:t>
                      </a:r>
                    </a:p>
                  </a:txBody>
                  <a:tcPr marR="182880" anchor="ctr"/>
                </a:tc>
                <a:tc>
                  <a:txBody>
                    <a:bodyPr/>
                    <a:lstStyle/>
                    <a:p>
                      <a:pPr algn="r"/>
                      <a:r>
                        <a:rPr lang="en-US" sz="2400" b="1" kern="1200" dirty="0">
                          <a:solidFill>
                            <a:schemeClr val="tx1"/>
                          </a:solidFill>
                          <a:latin typeface="Arial" pitchFamily="34" charset="0"/>
                          <a:ea typeface="+mn-ea"/>
                          <a:cs typeface="Arial" pitchFamily="34" charset="0"/>
                        </a:rPr>
                        <a:t>239</a:t>
                      </a:r>
                    </a:p>
                  </a:txBody>
                  <a:tcPr marR="182880" anchor="ctr">
                    <a:solidFill>
                      <a:srgbClr val="E9EBF5"/>
                    </a:solidFill>
                  </a:tcPr>
                </a:tc>
                <a:extLst>
                  <a:ext uri="{0D108BD9-81ED-4DB2-BD59-A6C34878D82A}">
                    <a16:rowId xmlns:a16="http://schemas.microsoft.com/office/drawing/2014/main" val="1160473344"/>
                  </a:ext>
                </a:extLst>
              </a:tr>
              <a:tr h="453439">
                <a:tc>
                  <a:txBody>
                    <a:bodyPr/>
                    <a:lstStyle/>
                    <a:p>
                      <a:pPr algn="l"/>
                      <a:r>
                        <a:rPr lang="en-US" sz="2400" b="1" kern="1200" dirty="0">
                          <a:solidFill>
                            <a:schemeClr val="tx1"/>
                          </a:solidFill>
                          <a:latin typeface="Arial" pitchFamily="34" charset="0"/>
                          <a:ea typeface="+mn-ea"/>
                          <a:cs typeface="Arial" pitchFamily="34" charset="0"/>
                        </a:rPr>
                        <a:t>Files</a:t>
                      </a:r>
                    </a:p>
                  </a:txBody>
                  <a:tcPr anchor="ctr"/>
                </a:tc>
                <a:tc>
                  <a:txBody>
                    <a:bodyPr/>
                    <a:lstStyle/>
                    <a:p>
                      <a:pPr algn="r"/>
                      <a:r>
                        <a:rPr lang="en-US" sz="2400" b="1" kern="1200" dirty="0">
                          <a:solidFill>
                            <a:schemeClr val="tx1"/>
                          </a:solidFill>
                          <a:latin typeface="Arial" pitchFamily="34" charset="0"/>
                          <a:ea typeface="+mn-ea"/>
                          <a:cs typeface="Arial" pitchFamily="34" charset="0"/>
                        </a:rPr>
                        <a:t>1989</a:t>
                      </a:r>
                    </a:p>
                  </a:txBody>
                  <a:tcPr marR="182880" anchor="ctr"/>
                </a:tc>
                <a:tc>
                  <a:txBody>
                    <a:bodyPr/>
                    <a:lstStyle/>
                    <a:p>
                      <a:pPr algn="r"/>
                      <a:r>
                        <a:rPr lang="en-US" sz="2400" b="1" kern="1200" dirty="0">
                          <a:solidFill>
                            <a:schemeClr val="tx1"/>
                          </a:solidFill>
                          <a:latin typeface="Arial" pitchFamily="34" charset="0"/>
                          <a:ea typeface="+mn-ea"/>
                          <a:cs typeface="Arial" pitchFamily="34" charset="0"/>
                        </a:rPr>
                        <a:t>1015</a:t>
                      </a:r>
                    </a:p>
                  </a:txBody>
                  <a:tcPr marR="182880" anchor="ctr"/>
                </a:tc>
                <a:extLst>
                  <a:ext uri="{0D108BD9-81ED-4DB2-BD59-A6C34878D82A}">
                    <a16:rowId xmlns:a16="http://schemas.microsoft.com/office/drawing/2014/main" val="3291678992"/>
                  </a:ext>
                </a:extLst>
              </a:tr>
              <a:tr h="453439">
                <a:tc>
                  <a:txBody>
                    <a:bodyPr/>
                    <a:lstStyle/>
                    <a:p>
                      <a:pPr algn="l"/>
                      <a:r>
                        <a:rPr lang="en-US" sz="2400" b="1" kern="1200" dirty="0">
                          <a:solidFill>
                            <a:schemeClr val="tx1"/>
                          </a:solidFill>
                          <a:latin typeface="Arial" pitchFamily="34" charset="0"/>
                          <a:ea typeface="+mn-ea"/>
                          <a:cs typeface="Arial" pitchFamily="34" charset="0"/>
                        </a:rPr>
                        <a:t>Seizure (hrs.)</a:t>
                      </a:r>
                    </a:p>
                  </a:txBody>
                  <a:tcPr anchor="ctr"/>
                </a:tc>
                <a:tc>
                  <a:txBody>
                    <a:bodyPr/>
                    <a:lstStyle/>
                    <a:p>
                      <a:pPr algn="r"/>
                      <a:r>
                        <a:rPr lang="en-US" sz="2400" b="1" kern="1200" dirty="0">
                          <a:solidFill>
                            <a:schemeClr val="tx1"/>
                          </a:solidFill>
                          <a:latin typeface="Arial" pitchFamily="34" charset="0"/>
                          <a:ea typeface="+mn-ea"/>
                          <a:cs typeface="Arial" pitchFamily="34" charset="0"/>
                        </a:rPr>
                        <a:t>21</a:t>
                      </a:r>
                    </a:p>
                  </a:txBody>
                  <a:tcPr marR="182880" anchor="ctr"/>
                </a:tc>
                <a:tc>
                  <a:txBody>
                    <a:bodyPr/>
                    <a:lstStyle/>
                    <a:p>
                      <a:pPr algn="r"/>
                      <a:r>
                        <a:rPr lang="en-US" sz="2400" b="1" kern="1200" dirty="0">
                          <a:solidFill>
                            <a:schemeClr val="tx1"/>
                          </a:solidFill>
                          <a:latin typeface="Arial" pitchFamily="34" charset="0"/>
                          <a:ea typeface="+mn-ea"/>
                          <a:cs typeface="Arial" pitchFamily="34" charset="0"/>
                        </a:rPr>
                        <a:t>16</a:t>
                      </a:r>
                    </a:p>
                  </a:txBody>
                  <a:tcPr marR="182880" anchor="ctr"/>
                </a:tc>
                <a:extLst>
                  <a:ext uri="{0D108BD9-81ED-4DB2-BD59-A6C34878D82A}">
                    <a16:rowId xmlns:a16="http://schemas.microsoft.com/office/drawing/2014/main" val="1960530845"/>
                  </a:ext>
                </a:extLst>
              </a:tr>
              <a:tr h="453439">
                <a:tc>
                  <a:txBody>
                    <a:bodyPr/>
                    <a:lstStyle/>
                    <a:p>
                      <a:pPr algn="l"/>
                      <a:r>
                        <a:rPr lang="en-US" sz="2400" b="1" kern="1200" dirty="0">
                          <a:solidFill>
                            <a:schemeClr val="tx1"/>
                          </a:solidFill>
                          <a:latin typeface="Arial" pitchFamily="34" charset="0"/>
                          <a:ea typeface="+mn-ea"/>
                          <a:cs typeface="Arial" pitchFamily="34" charset="0"/>
                        </a:rPr>
                        <a:t>Non-Seizure (hrs.)</a:t>
                      </a:r>
                    </a:p>
                  </a:txBody>
                  <a:tcPr anchor="ctr"/>
                </a:tc>
                <a:tc>
                  <a:txBody>
                    <a:bodyPr/>
                    <a:lstStyle/>
                    <a:p>
                      <a:pPr algn="r"/>
                      <a:r>
                        <a:rPr lang="en-US" sz="2400" b="1" kern="1200" dirty="0">
                          <a:solidFill>
                            <a:schemeClr val="tx1"/>
                          </a:solidFill>
                          <a:latin typeface="Arial" pitchFamily="34" charset="0"/>
                          <a:ea typeface="+mn-ea"/>
                          <a:cs typeface="Arial" pitchFamily="34" charset="0"/>
                        </a:rPr>
                        <a:t>309</a:t>
                      </a:r>
                    </a:p>
                  </a:txBody>
                  <a:tcPr marR="182880" anchor="ctr"/>
                </a:tc>
                <a:tc>
                  <a:txBody>
                    <a:bodyPr/>
                    <a:lstStyle/>
                    <a:p>
                      <a:pPr algn="r"/>
                      <a:r>
                        <a:rPr lang="en-US" sz="2400" b="1" kern="1200" dirty="0">
                          <a:solidFill>
                            <a:schemeClr val="tx1"/>
                          </a:solidFill>
                          <a:latin typeface="Arial" pitchFamily="34" charset="0"/>
                          <a:ea typeface="+mn-ea"/>
                          <a:cs typeface="Arial" pitchFamily="34" charset="0"/>
                        </a:rPr>
                        <a:t>155</a:t>
                      </a:r>
                    </a:p>
                  </a:txBody>
                  <a:tcPr marR="182880" anchor="ctr"/>
                </a:tc>
                <a:extLst>
                  <a:ext uri="{0D108BD9-81ED-4DB2-BD59-A6C34878D82A}">
                    <a16:rowId xmlns:a16="http://schemas.microsoft.com/office/drawing/2014/main" val="10005"/>
                  </a:ext>
                </a:extLst>
              </a:tr>
              <a:tr h="453439">
                <a:tc>
                  <a:txBody>
                    <a:bodyPr/>
                    <a:lstStyle/>
                    <a:p>
                      <a:pPr algn="l"/>
                      <a:r>
                        <a:rPr lang="en-US" sz="2400" b="1" kern="1200" dirty="0">
                          <a:solidFill>
                            <a:schemeClr val="tx1"/>
                          </a:solidFill>
                          <a:latin typeface="Arial" pitchFamily="34" charset="0"/>
                          <a:ea typeface="+mn-ea"/>
                          <a:cs typeface="Arial" pitchFamily="34" charset="0"/>
                        </a:rPr>
                        <a:t>Total (hrs.)</a:t>
                      </a:r>
                    </a:p>
                  </a:txBody>
                  <a:tcPr anchor="ctr"/>
                </a:tc>
                <a:tc>
                  <a:txBody>
                    <a:bodyPr/>
                    <a:lstStyle/>
                    <a:p>
                      <a:pPr algn="r"/>
                      <a:r>
                        <a:rPr lang="en-US" sz="2400" b="1" kern="1200" dirty="0">
                          <a:solidFill>
                            <a:schemeClr val="tx1"/>
                          </a:solidFill>
                          <a:latin typeface="Arial" pitchFamily="34" charset="0"/>
                          <a:ea typeface="+mn-ea"/>
                          <a:cs typeface="Arial" pitchFamily="34" charset="0"/>
                        </a:rPr>
                        <a:t>330</a:t>
                      </a:r>
                    </a:p>
                  </a:txBody>
                  <a:tcPr marR="182880" anchor="ctr"/>
                </a:tc>
                <a:tc>
                  <a:txBody>
                    <a:bodyPr/>
                    <a:lstStyle/>
                    <a:p>
                      <a:pPr algn="r"/>
                      <a:r>
                        <a:rPr lang="en-US" sz="2400" b="1" kern="1200" dirty="0">
                          <a:solidFill>
                            <a:schemeClr val="tx1"/>
                          </a:solidFill>
                          <a:latin typeface="Arial" pitchFamily="34" charset="0"/>
                          <a:ea typeface="+mn-ea"/>
                          <a:cs typeface="Arial" pitchFamily="34" charset="0"/>
                        </a:rPr>
                        <a:t>171</a:t>
                      </a:r>
                    </a:p>
                  </a:txBody>
                  <a:tcPr marR="18288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9924</TotalTime>
  <Words>1048</Words>
  <Application>Microsoft Macintosh PowerPoint</Application>
  <PresentationFormat>Custom</PresentationFormat>
  <Paragraphs>112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Monotype Corsiva</vt:lpstr>
      <vt:lpstr>Wingdings</vt:lpstr>
      <vt:lpstr>Office Theme</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Trejo</dc:creator>
  <cp:lastModifiedBy>Microsoft Office User</cp:lastModifiedBy>
  <cp:revision>450</cp:revision>
  <dcterms:created xsi:type="dcterms:W3CDTF">2015-07-15T21:31:39Z</dcterms:created>
  <dcterms:modified xsi:type="dcterms:W3CDTF">2018-06-22T09:31:29Z</dcterms:modified>
</cp:coreProperties>
</file>