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36576000" cy="27432000"/>
  <p:notesSz cx="6858000" cy="9144000"/>
  <p:defaultTextStyle>
    <a:defPPr>
      <a:defRPr lang="en-US"/>
    </a:defPPr>
    <a:lvl1pPr marL="0" algn="l" defTabSz="3072077" rtl="0" eaLnBrk="1" latinLnBrk="0" hangingPunct="1">
      <a:defRPr sz="6047" kern="1200">
        <a:solidFill>
          <a:schemeClr val="tx1"/>
        </a:solidFill>
        <a:latin typeface="+mn-lt"/>
        <a:ea typeface="+mn-ea"/>
        <a:cs typeface="+mn-cs"/>
      </a:defRPr>
    </a:lvl1pPr>
    <a:lvl2pPr marL="1536038" algn="l" defTabSz="3072077" rtl="0" eaLnBrk="1" latinLnBrk="0" hangingPunct="1">
      <a:defRPr sz="6047" kern="1200">
        <a:solidFill>
          <a:schemeClr val="tx1"/>
        </a:solidFill>
        <a:latin typeface="+mn-lt"/>
        <a:ea typeface="+mn-ea"/>
        <a:cs typeface="+mn-cs"/>
      </a:defRPr>
    </a:lvl2pPr>
    <a:lvl3pPr marL="3072077" algn="l" defTabSz="3072077" rtl="0" eaLnBrk="1" latinLnBrk="0" hangingPunct="1">
      <a:defRPr sz="6047" kern="1200">
        <a:solidFill>
          <a:schemeClr val="tx1"/>
        </a:solidFill>
        <a:latin typeface="+mn-lt"/>
        <a:ea typeface="+mn-ea"/>
        <a:cs typeface="+mn-cs"/>
      </a:defRPr>
    </a:lvl3pPr>
    <a:lvl4pPr marL="4608115" algn="l" defTabSz="3072077" rtl="0" eaLnBrk="1" latinLnBrk="0" hangingPunct="1">
      <a:defRPr sz="6047" kern="1200">
        <a:solidFill>
          <a:schemeClr val="tx1"/>
        </a:solidFill>
        <a:latin typeface="+mn-lt"/>
        <a:ea typeface="+mn-ea"/>
        <a:cs typeface="+mn-cs"/>
      </a:defRPr>
    </a:lvl4pPr>
    <a:lvl5pPr marL="6144154" algn="l" defTabSz="3072077" rtl="0" eaLnBrk="1" latinLnBrk="0" hangingPunct="1">
      <a:defRPr sz="6047" kern="1200">
        <a:solidFill>
          <a:schemeClr val="tx1"/>
        </a:solidFill>
        <a:latin typeface="+mn-lt"/>
        <a:ea typeface="+mn-ea"/>
        <a:cs typeface="+mn-cs"/>
      </a:defRPr>
    </a:lvl5pPr>
    <a:lvl6pPr marL="7680192" algn="l" defTabSz="3072077" rtl="0" eaLnBrk="1" latinLnBrk="0" hangingPunct="1">
      <a:defRPr sz="6047" kern="1200">
        <a:solidFill>
          <a:schemeClr val="tx1"/>
        </a:solidFill>
        <a:latin typeface="+mn-lt"/>
        <a:ea typeface="+mn-ea"/>
        <a:cs typeface="+mn-cs"/>
      </a:defRPr>
    </a:lvl6pPr>
    <a:lvl7pPr marL="9216230" algn="l" defTabSz="3072077" rtl="0" eaLnBrk="1" latinLnBrk="0" hangingPunct="1">
      <a:defRPr sz="6047" kern="1200">
        <a:solidFill>
          <a:schemeClr val="tx1"/>
        </a:solidFill>
        <a:latin typeface="+mn-lt"/>
        <a:ea typeface="+mn-ea"/>
        <a:cs typeface="+mn-cs"/>
      </a:defRPr>
    </a:lvl7pPr>
    <a:lvl8pPr marL="10752269" algn="l" defTabSz="3072077" rtl="0" eaLnBrk="1" latinLnBrk="0" hangingPunct="1">
      <a:defRPr sz="6047" kern="1200">
        <a:solidFill>
          <a:schemeClr val="tx1"/>
        </a:solidFill>
        <a:latin typeface="+mn-lt"/>
        <a:ea typeface="+mn-ea"/>
        <a:cs typeface="+mn-cs"/>
      </a:defRPr>
    </a:lvl8pPr>
    <a:lvl9pPr marL="12288307" algn="l" defTabSz="3072077" rtl="0" eaLnBrk="1" latinLnBrk="0" hangingPunct="1">
      <a:defRPr sz="604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44" userDrawn="1">
          <p15:clr>
            <a:srgbClr val="A4A3A4"/>
          </p15:clr>
        </p15:guide>
        <p15:guide id="2" pos="288" userDrawn="1">
          <p15:clr>
            <a:srgbClr val="A4A3A4"/>
          </p15:clr>
        </p15:guide>
        <p15:guide id="3" pos="17496" userDrawn="1">
          <p15:clr>
            <a:srgbClr val="A4A3A4"/>
          </p15:clr>
        </p15:guide>
        <p15:guide id="4" pos="22752" userDrawn="1">
          <p15:clr>
            <a:srgbClr val="A4A3A4"/>
          </p15:clr>
        </p15:guide>
        <p15:guide id="5" pos="2448" userDrawn="1">
          <p15:clr>
            <a:srgbClr val="A4A3A4"/>
          </p15:clr>
        </p15:guide>
        <p15:guide id="6" orient="horz" pos="1699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2"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2B33"/>
    <a:srgbClr val="B30738"/>
    <a:srgbClr val="333385"/>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1683" autoAdjust="0"/>
    <p:restoredTop sz="95205" autoAdjust="0"/>
  </p:normalViewPr>
  <p:slideViewPr>
    <p:cSldViewPr snapToGrid="0">
      <p:cViewPr>
        <p:scale>
          <a:sx n="60" d="100"/>
          <a:sy n="60" d="100"/>
        </p:scale>
        <p:origin x="-4752" y="-2552"/>
      </p:cViewPr>
      <p:guideLst>
        <p:guide orient="horz" pos="1944"/>
        <p:guide pos="288"/>
        <p:guide pos="17496"/>
        <p:guide pos="22752"/>
        <p:guide pos="2448"/>
        <p:guide orient="horz" pos="16992"/>
      </p:guideLst>
    </p:cSldViewPr>
  </p:slideViewPr>
  <p:notesTextViewPr>
    <p:cViewPr>
      <p:scale>
        <a:sx n="1" d="1"/>
        <a:sy n="1" d="1"/>
      </p:scale>
      <p:origin x="0" y="0"/>
    </p:cViewPr>
  </p:notesTextViewPr>
  <p:gridSpacing cx="457200" cy="457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77275B-EEFF-4120-B8CB-6C04AC8D2B24}" type="datetimeFigureOut">
              <a:rPr lang="en-US" smtClean="0"/>
              <a:t>6/23/18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98D4A-D07E-4626-A9DE-9C06E88D4384}" type="slidenum">
              <a:rPr lang="en-US" smtClean="0"/>
              <a:t>‹#›</a:t>
            </a:fld>
            <a:endParaRPr lang="en-US"/>
          </a:p>
        </p:txBody>
      </p:sp>
    </p:spTree>
    <p:extLst>
      <p:ext uri="{BB962C8B-B14F-4D97-AF65-F5344CB8AC3E}">
        <p14:creationId xmlns:p14="http://schemas.microsoft.com/office/powerpoint/2010/main" val="3446888191"/>
      </p:ext>
    </p:extLst>
  </p:cSld>
  <p:clrMap bg1="lt1" tx1="dk1" bg2="lt2" tx2="dk2" accent1="accent1" accent2="accent2" accent3="accent3" accent4="accent4" accent5="accent5" accent6="accent6" hlink="hlink" folHlink="folHlink"/>
  <p:notesStyle>
    <a:lvl1pPr marL="0" algn="l" defTabSz="711129" rtl="0" eaLnBrk="1" latinLnBrk="0" hangingPunct="1">
      <a:defRPr sz="933" kern="1200">
        <a:solidFill>
          <a:schemeClr val="tx1"/>
        </a:solidFill>
        <a:latin typeface="+mn-lt"/>
        <a:ea typeface="+mn-ea"/>
        <a:cs typeface="+mn-cs"/>
      </a:defRPr>
    </a:lvl1pPr>
    <a:lvl2pPr marL="355564" algn="l" defTabSz="711129" rtl="0" eaLnBrk="1" latinLnBrk="0" hangingPunct="1">
      <a:defRPr sz="933" kern="1200">
        <a:solidFill>
          <a:schemeClr val="tx1"/>
        </a:solidFill>
        <a:latin typeface="+mn-lt"/>
        <a:ea typeface="+mn-ea"/>
        <a:cs typeface="+mn-cs"/>
      </a:defRPr>
    </a:lvl2pPr>
    <a:lvl3pPr marL="711129" algn="l" defTabSz="711129" rtl="0" eaLnBrk="1" latinLnBrk="0" hangingPunct="1">
      <a:defRPr sz="933" kern="1200">
        <a:solidFill>
          <a:schemeClr val="tx1"/>
        </a:solidFill>
        <a:latin typeface="+mn-lt"/>
        <a:ea typeface="+mn-ea"/>
        <a:cs typeface="+mn-cs"/>
      </a:defRPr>
    </a:lvl3pPr>
    <a:lvl4pPr marL="1066693" algn="l" defTabSz="711129" rtl="0" eaLnBrk="1" latinLnBrk="0" hangingPunct="1">
      <a:defRPr sz="933" kern="1200">
        <a:solidFill>
          <a:schemeClr val="tx1"/>
        </a:solidFill>
        <a:latin typeface="+mn-lt"/>
        <a:ea typeface="+mn-ea"/>
        <a:cs typeface="+mn-cs"/>
      </a:defRPr>
    </a:lvl4pPr>
    <a:lvl5pPr marL="1422258" algn="l" defTabSz="711129" rtl="0" eaLnBrk="1" latinLnBrk="0" hangingPunct="1">
      <a:defRPr sz="933" kern="1200">
        <a:solidFill>
          <a:schemeClr val="tx1"/>
        </a:solidFill>
        <a:latin typeface="+mn-lt"/>
        <a:ea typeface="+mn-ea"/>
        <a:cs typeface="+mn-cs"/>
      </a:defRPr>
    </a:lvl5pPr>
    <a:lvl6pPr marL="1777822" algn="l" defTabSz="711129" rtl="0" eaLnBrk="1" latinLnBrk="0" hangingPunct="1">
      <a:defRPr sz="933" kern="1200">
        <a:solidFill>
          <a:schemeClr val="tx1"/>
        </a:solidFill>
        <a:latin typeface="+mn-lt"/>
        <a:ea typeface="+mn-ea"/>
        <a:cs typeface="+mn-cs"/>
      </a:defRPr>
    </a:lvl6pPr>
    <a:lvl7pPr marL="2133387" algn="l" defTabSz="711129" rtl="0" eaLnBrk="1" latinLnBrk="0" hangingPunct="1">
      <a:defRPr sz="933" kern="1200">
        <a:solidFill>
          <a:schemeClr val="tx1"/>
        </a:solidFill>
        <a:latin typeface="+mn-lt"/>
        <a:ea typeface="+mn-ea"/>
        <a:cs typeface="+mn-cs"/>
      </a:defRPr>
    </a:lvl7pPr>
    <a:lvl8pPr marL="2488951" algn="l" defTabSz="711129" rtl="0" eaLnBrk="1" latinLnBrk="0" hangingPunct="1">
      <a:defRPr sz="933" kern="1200">
        <a:solidFill>
          <a:schemeClr val="tx1"/>
        </a:solidFill>
        <a:latin typeface="+mn-lt"/>
        <a:ea typeface="+mn-ea"/>
        <a:cs typeface="+mn-cs"/>
      </a:defRPr>
    </a:lvl8pPr>
    <a:lvl9pPr marL="2844516" algn="l" defTabSz="711129" rtl="0" eaLnBrk="1" latinLnBrk="0" hangingPunct="1">
      <a:defRPr sz="93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098D4A-D07E-4626-A9DE-9C06E88D4384}" type="slidenum">
              <a:rPr lang="en-US" smtClean="0"/>
              <a:t>1</a:t>
            </a:fld>
            <a:endParaRPr lang="en-US"/>
          </a:p>
        </p:txBody>
      </p:sp>
    </p:spTree>
    <p:extLst>
      <p:ext uri="{BB962C8B-B14F-4D97-AF65-F5344CB8AC3E}">
        <p14:creationId xmlns:p14="http://schemas.microsoft.com/office/powerpoint/2010/main" val="1155116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489453"/>
            <a:ext cx="31089600" cy="9550400"/>
          </a:xfrm>
        </p:spPr>
        <p:txBody>
          <a:bodyPr anchor="b"/>
          <a:lstStyle>
            <a:lvl1pPr algn="ctr">
              <a:defRPr sz="23998"/>
            </a:lvl1pPr>
          </a:lstStyle>
          <a:p>
            <a:r>
              <a:rPr lang="en-US"/>
              <a:t>Click to edit Master title style</a:t>
            </a:r>
            <a:endParaRPr lang="en-US" dirty="0"/>
          </a:p>
        </p:txBody>
      </p:sp>
      <p:sp>
        <p:nvSpPr>
          <p:cNvPr id="3" name="Subtitle 2"/>
          <p:cNvSpPr>
            <a:spLocks noGrp="1"/>
          </p:cNvSpPr>
          <p:nvPr>
            <p:ph type="subTitle" idx="1"/>
          </p:nvPr>
        </p:nvSpPr>
        <p:spPr>
          <a:xfrm>
            <a:off x="4572000" y="14408152"/>
            <a:ext cx="27432000" cy="6623048"/>
          </a:xfrm>
        </p:spPr>
        <p:txBody>
          <a:bodyPr/>
          <a:lstStyle>
            <a:lvl1pPr marL="0" indent="0" algn="ctr">
              <a:buNone/>
              <a:defRPr sz="9600"/>
            </a:lvl1pPr>
            <a:lvl2pPr marL="1828709" indent="0" algn="ctr">
              <a:buNone/>
              <a:defRPr sz="8000"/>
            </a:lvl2pPr>
            <a:lvl3pPr marL="3657418" indent="0" algn="ctr">
              <a:buNone/>
              <a:defRPr sz="7200"/>
            </a:lvl3pPr>
            <a:lvl4pPr marL="5486126" indent="0" algn="ctr">
              <a:buNone/>
              <a:defRPr sz="6400"/>
            </a:lvl4pPr>
            <a:lvl5pPr marL="7314834" indent="0" algn="ctr">
              <a:buNone/>
              <a:defRPr sz="6400"/>
            </a:lvl5pPr>
            <a:lvl6pPr marL="9143542" indent="0" algn="ctr">
              <a:buNone/>
              <a:defRPr sz="6400"/>
            </a:lvl6pPr>
            <a:lvl7pPr marL="10972252" indent="0" algn="ctr">
              <a:buNone/>
              <a:defRPr sz="6400"/>
            </a:lvl7pPr>
            <a:lvl8pPr marL="12800960" indent="0" algn="ctr">
              <a:buNone/>
              <a:defRPr sz="6400"/>
            </a:lvl8pPr>
            <a:lvl9pPr marL="14629669" indent="0" algn="ctr">
              <a:buNone/>
              <a:defRPr sz="6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6/23/18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830772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6/23/18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89110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3" y="1460502"/>
            <a:ext cx="7886700" cy="2324735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14603" y="1460502"/>
            <a:ext cx="23202900" cy="232473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6/23/18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134507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6/23/18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525887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6838959"/>
            <a:ext cx="31546800" cy="11410948"/>
          </a:xfrm>
        </p:spPr>
        <p:txBody>
          <a:bodyPr anchor="b"/>
          <a:lstStyle>
            <a:lvl1pPr>
              <a:defRPr sz="23998"/>
            </a:lvl1pPr>
          </a:lstStyle>
          <a:p>
            <a:r>
              <a:rPr lang="en-US"/>
              <a:t>Click to edit Master title style</a:t>
            </a:r>
            <a:endParaRPr lang="en-US" dirty="0"/>
          </a:p>
        </p:txBody>
      </p:sp>
      <p:sp>
        <p:nvSpPr>
          <p:cNvPr id="3" name="Text Placeholder 2"/>
          <p:cNvSpPr>
            <a:spLocks noGrp="1"/>
          </p:cNvSpPr>
          <p:nvPr>
            <p:ph type="body" idx="1"/>
          </p:nvPr>
        </p:nvSpPr>
        <p:spPr>
          <a:xfrm>
            <a:off x="2495552" y="18357858"/>
            <a:ext cx="31546800" cy="6000748"/>
          </a:xfrm>
        </p:spPr>
        <p:txBody>
          <a:bodyPr/>
          <a:lstStyle>
            <a:lvl1pPr marL="0" indent="0">
              <a:buNone/>
              <a:defRPr sz="9600">
                <a:solidFill>
                  <a:schemeClr val="tx1"/>
                </a:solidFill>
              </a:defRPr>
            </a:lvl1pPr>
            <a:lvl2pPr marL="1828709" indent="0">
              <a:buNone/>
              <a:defRPr sz="8000">
                <a:solidFill>
                  <a:schemeClr val="tx1">
                    <a:tint val="75000"/>
                  </a:schemeClr>
                </a:solidFill>
              </a:defRPr>
            </a:lvl2pPr>
            <a:lvl3pPr marL="3657418" indent="0">
              <a:buNone/>
              <a:defRPr sz="7200">
                <a:solidFill>
                  <a:schemeClr val="tx1">
                    <a:tint val="75000"/>
                  </a:schemeClr>
                </a:solidFill>
              </a:defRPr>
            </a:lvl3pPr>
            <a:lvl4pPr marL="5486126" indent="0">
              <a:buNone/>
              <a:defRPr sz="6400">
                <a:solidFill>
                  <a:schemeClr val="tx1">
                    <a:tint val="75000"/>
                  </a:schemeClr>
                </a:solidFill>
              </a:defRPr>
            </a:lvl4pPr>
            <a:lvl5pPr marL="7314834" indent="0">
              <a:buNone/>
              <a:defRPr sz="6400">
                <a:solidFill>
                  <a:schemeClr val="tx1">
                    <a:tint val="75000"/>
                  </a:schemeClr>
                </a:solidFill>
              </a:defRPr>
            </a:lvl5pPr>
            <a:lvl6pPr marL="9143542" indent="0">
              <a:buNone/>
              <a:defRPr sz="6400">
                <a:solidFill>
                  <a:schemeClr val="tx1">
                    <a:tint val="75000"/>
                  </a:schemeClr>
                </a:solidFill>
              </a:defRPr>
            </a:lvl6pPr>
            <a:lvl7pPr marL="10972252" indent="0">
              <a:buNone/>
              <a:defRPr sz="6400">
                <a:solidFill>
                  <a:schemeClr val="tx1">
                    <a:tint val="75000"/>
                  </a:schemeClr>
                </a:solidFill>
              </a:defRPr>
            </a:lvl7pPr>
            <a:lvl8pPr marL="12800960" indent="0">
              <a:buNone/>
              <a:defRPr sz="6400">
                <a:solidFill>
                  <a:schemeClr val="tx1">
                    <a:tint val="75000"/>
                  </a:schemeClr>
                </a:solidFill>
              </a:defRPr>
            </a:lvl8pPr>
            <a:lvl9pPr marL="14629669"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1C93A3-B0EC-45CA-8EE9-8D805B615558}" type="datetimeFigureOut">
              <a:rPr lang="en-US" smtClean="0"/>
              <a:t>6/23/18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76070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14600" y="7302500"/>
            <a:ext cx="1554480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516600" y="7302500"/>
            <a:ext cx="1554480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1C93A3-B0EC-45CA-8EE9-8D805B615558}" type="datetimeFigureOut">
              <a:rPr lang="en-US" smtClean="0"/>
              <a:t>6/23/18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888012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460507"/>
            <a:ext cx="31546800" cy="53022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19368" y="6724653"/>
            <a:ext cx="15473360" cy="3295648"/>
          </a:xfrm>
        </p:spPr>
        <p:txBody>
          <a:bodyPr anchor="b"/>
          <a:lstStyle>
            <a:lvl1pPr marL="0" indent="0">
              <a:buNone/>
              <a:defRPr sz="9600" b="1"/>
            </a:lvl1pPr>
            <a:lvl2pPr marL="1828709" indent="0">
              <a:buNone/>
              <a:defRPr sz="8000" b="1"/>
            </a:lvl2pPr>
            <a:lvl3pPr marL="3657418" indent="0">
              <a:buNone/>
              <a:defRPr sz="7200" b="1"/>
            </a:lvl3pPr>
            <a:lvl4pPr marL="5486126" indent="0">
              <a:buNone/>
              <a:defRPr sz="6400" b="1"/>
            </a:lvl4pPr>
            <a:lvl5pPr marL="7314834" indent="0">
              <a:buNone/>
              <a:defRPr sz="6400" b="1"/>
            </a:lvl5pPr>
            <a:lvl6pPr marL="9143542" indent="0">
              <a:buNone/>
              <a:defRPr sz="6400" b="1"/>
            </a:lvl6pPr>
            <a:lvl7pPr marL="10972252" indent="0">
              <a:buNone/>
              <a:defRPr sz="6400" b="1"/>
            </a:lvl7pPr>
            <a:lvl8pPr marL="12800960" indent="0">
              <a:buNone/>
              <a:defRPr sz="6400" b="1"/>
            </a:lvl8pPr>
            <a:lvl9pPr marL="14629669" indent="0">
              <a:buNone/>
              <a:defRPr sz="6400" b="1"/>
            </a:lvl9pPr>
          </a:lstStyle>
          <a:p>
            <a:pPr lvl="0"/>
            <a:r>
              <a:rPr lang="en-US"/>
              <a:t>Click to edit Master text styles</a:t>
            </a:r>
          </a:p>
        </p:txBody>
      </p:sp>
      <p:sp>
        <p:nvSpPr>
          <p:cNvPr id="4" name="Content Placeholder 3"/>
          <p:cNvSpPr>
            <a:spLocks noGrp="1"/>
          </p:cNvSpPr>
          <p:nvPr>
            <p:ph sz="half" idx="2"/>
          </p:nvPr>
        </p:nvSpPr>
        <p:spPr>
          <a:xfrm>
            <a:off x="2519368" y="10020300"/>
            <a:ext cx="15473360"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516603" y="6724653"/>
            <a:ext cx="15549564" cy="3295648"/>
          </a:xfrm>
        </p:spPr>
        <p:txBody>
          <a:bodyPr anchor="b"/>
          <a:lstStyle>
            <a:lvl1pPr marL="0" indent="0">
              <a:buNone/>
              <a:defRPr sz="9600" b="1"/>
            </a:lvl1pPr>
            <a:lvl2pPr marL="1828709" indent="0">
              <a:buNone/>
              <a:defRPr sz="8000" b="1"/>
            </a:lvl2pPr>
            <a:lvl3pPr marL="3657418" indent="0">
              <a:buNone/>
              <a:defRPr sz="7200" b="1"/>
            </a:lvl3pPr>
            <a:lvl4pPr marL="5486126" indent="0">
              <a:buNone/>
              <a:defRPr sz="6400" b="1"/>
            </a:lvl4pPr>
            <a:lvl5pPr marL="7314834" indent="0">
              <a:buNone/>
              <a:defRPr sz="6400" b="1"/>
            </a:lvl5pPr>
            <a:lvl6pPr marL="9143542" indent="0">
              <a:buNone/>
              <a:defRPr sz="6400" b="1"/>
            </a:lvl6pPr>
            <a:lvl7pPr marL="10972252" indent="0">
              <a:buNone/>
              <a:defRPr sz="6400" b="1"/>
            </a:lvl7pPr>
            <a:lvl8pPr marL="12800960" indent="0">
              <a:buNone/>
              <a:defRPr sz="6400" b="1"/>
            </a:lvl8pPr>
            <a:lvl9pPr marL="14629669" indent="0">
              <a:buNone/>
              <a:defRPr sz="6400" b="1"/>
            </a:lvl9pPr>
          </a:lstStyle>
          <a:p>
            <a:pPr lvl="0"/>
            <a:r>
              <a:rPr lang="en-US"/>
              <a:t>Click to edit Master text styles</a:t>
            </a:r>
          </a:p>
        </p:txBody>
      </p:sp>
      <p:sp>
        <p:nvSpPr>
          <p:cNvPr id="6" name="Content Placeholder 5"/>
          <p:cNvSpPr>
            <a:spLocks noGrp="1"/>
          </p:cNvSpPr>
          <p:nvPr>
            <p:ph sz="quarter" idx="4"/>
          </p:nvPr>
        </p:nvSpPr>
        <p:spPr>
          <a:xfrm>
            <a:off x="18516603" y="10020300"/>
            <a:ext cx="15549564"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1C93A3-B0EC-45CA-8EE9-8D805B615558}" type="datetimeFigureOut">
              <a:rPr lang="en-US" smtClean="0"/>
              <a:t>6/23/18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14123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1C93A3-B0EC-45CA-8EE9-8D805B615558}" type="datetimeFigureOut">
              <a:rPr lang="en-US" smtClean="0"/>
              <a:t>6/23/18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3923777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1C93A3-B0EC-45CA-8EE9-8D805B615558}" type="datetimeFigureOut">
              <a:rPr lang="en-US" smtClean="0"/>
              <a:t>6/23/18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145807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Content Placeholder 2"/>
          <p:cNvSpPr>
            <a:spLocks noGrp="1"/>
          </p:cNvSpPr>
          <p:nvPr>
            <p:ph idx="1"/>
          </p:nvPr>
        </p:nvSpPr>
        <p:spPr>
          <a:xfrm>
            <a:off x="15549564" y="3949708"/>
            <a:ext cx="18516600" cy="19494500"/>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709" indent="0">
              <a:buNone/>
              <a:defRPr sz="5600"/>
            </a:lvl2pPr>
            <a:lvl3pPr marL="3657418" indent="0">
              <a:buNone/>
              <a:defRPr sz="4800"/>
            </a:lvl3pPr>
            <a:lvl4pPr marL="5486126" indent="0">
              <a:buNone/>
              <a:defRPr sz="4000"/>
            </a:lvl4pPr>
            <a:lvl5pPr marL="7314834" indent="0">
              <a:buNone/>
              <a:defRPr sz="4000"/>
            </a:lvl5pPr>
            <a:lvl6pPr marL="9143542" indent="0">
              <a:buNone/>
              <a:defRPr sz="4000"/>
            </a:lvl6pPr>
            <a:lvl7pPr marL="10972252" indent="0">
              <a:buNone/>
              <a:defRPr sz="4000"/>
            </a:lvl7pPr>
            <a:lvl8pPr marL="12800960" indent="0">
              <a:buNone/>
              <a:defRPr sz="4000"/>
            </a:lvl8pPr>
            <a:lvl9pPr marL="14629669"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AD1C93A3-B0EC-45CA-8EE9-8D805B615558}" type="datetimeFigureOut">
              <a:rPr lang="en-US" smtClean="0"/>
              <a:t>6/23/18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350300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549564" y="3949708"/>
            <a:ext cx="18516600" cy="19494500"/>
          </a:xfrm>
        </p:spPr>
        <p:txBody>
          <a:bodyPr anchor="t"/>
          <a:lstStyle>
            <a:lvl1pPr marL="0" indent="0">
              <a:buNone/>
              <a:defRPr sz="12800"/>
            </a:lvl1pPr>
            <a:lvl2pPr marL="1828709" indent="0">
              <a:buNone/>
              <a:defRPr sz="11200"/>
            </a:lvl2pPr>
            <a:lvl3pPr marL="3657418" indent="0">
              <a:buNone/>
              <a:defRPr sz="9600"/>
            </a:lvl3pPr>
            <a:lvl4pPr marL="5486126" indent="0">
              <a:buNone/>
              <a:defRPr sz="8000"/>
            </a:lvl4pPr>
            <a:lvl5pPr marL="7314834" indent="0">
              <a:buNone/>
              <a:defRPr sz="8000"/>
            </a:lvl5pPr>
            <a:lvl6pPr marL="9143542" indent="0">
              <a:buNone/>
              <a:defRPr sz="8000"/>
            </a:lvl6pPr>
            <a:lvl7pPr marL="10972252" indent="0">
              <a:buNone/>
              <a:defRPr sz="8000"/>
            </a:lvl7pPr>
            <a:lvl8pPr marL="12800960" indent="0">
              <a:buNone/>
              <a:defRPr sz="8000"/>
            </a:lvl8pPr>
            <a:lvl9pPr marL="14629669" indent="0">
              <a:buNone/>
              <a:defRPr sz="8000"/>
            </a:lvl9pPr>
          </a:lstStyle>
          <a:p>
            <a:r>
              <a:rPr lang="en-US"/>
              <a:t>Click icon to add picture</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709" indent="0">
              <a:buNone/>
              <a:defRPr sz="5600"/>
            </a:lvl2pPr>
            <a:lvl3pPr marL="3657418" indent="0">
              <a:buNone/>
              <a:defRPr sz="4800"/>
            </a:lvl3pPr>
            <a:lvl4pPr marL="5486126" indent="0">
              <a:buNone/>
              <a:defRPr sz="4000"/>
            </a:lvl4pPr>
            <a:lvl5pPr marL="7314834" indent="0">
              <a:buNone/>
              <a:defRPr sz="4000"/>
            </a:lvl5pPr>
            <a:lvl6pPr marL="9143542" indent="0">
              <a:buNone/>
              <a:defRPr sz="4000"/>
            </a:lvl6pPr>
            <a:lvl7pPr marL="10972252" indent="0">
              <a:buNone/>
              <a:defRPr sz="4000"/>
            </a:lvl7pPr>
            <a:lvl8pPr marL="12800960" indent="0">
              <a:buNone/>
              <a:defRPr sz="4000"/>
            </a:lvl8pPr>
            <a:lvl9pPr marL="14629669"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AD1C93A3-B0EC-45CA-8EE9-8D805B615558}" type="datetimeFigureOut">
              <a:rPr lang="en-US" smtClean="0"/>
              <a:t>6/23/18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579379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460507"/>
            <a:ext cx="31546800" cy="53022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7302500"/>
            <a:ext cx="31546800" cy="174053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14600" y="25425408"/>
            <a:ext cx="8229600" cy="1460500"/>
          </a:xfrm>
          <a:prstGeom prst="rect">
            <a:avLst/>
          </a:prstGeom>
        </p:spPr>
        <p:txBody>
          <a:bodyPr vert="horz" lIns="91440" tIns="45720" rIns="91440" bIns="45720" rtlCol="0" anchor="ctr"/>
          <a:lstStyle>
            <a:lvl1pPr algn="l">
              <a:defRPr sz="4800">
                <a:solidFill>
                  <a:schemeClr val="tx1">
                    <a:tint val="75000"/>
                  </a:schemeClr>
                </a:solidFill>
              </a:defRPr>
            </a:lvl1pPr>
          </a:lstStyle>
          <a:p>
            <a:fld id="{AD1C93A3-B0EC-45CA-8EE9-8D805B615558}" type="datetimeFigureOut">
              <a:rPr lang="en-US" smtClean="0"/>
              <a:t>6/23/18</a:t>
            </a:fld>
            <a:endParaRPr lang="en-US"/>
          </a:p>
        </p:txBody>
      </p:sp>
      <p:sp>
        <p:nvSpPr>
          <p:cNvPr id="5" name="Footer Placeholder 4"/>
          <p:cNvSpPr>
            <a:spLocks noGrp="1"/>
          </p:cNvSpPr>
          <p:nvPr>
            <p:ph type="ftr" sz="quarter" idx="3"/>
          </p:nvPr>
        </p:nvSpPr>
        <p:spPr>
          <a:xfrm>
            <a:off x="12115800" y="25425408"/>
            <a:ext cx="12344400" cy="1460500"/>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25425408"/>
            <a:ext cx="8229600" cy="1460500"/>
          </a:xfrm>
          <a:prstGeom prst="rect">
            <a:avLst/>
          </a:prstGeom>
        </p:spPr>
        <p:txBody>
          <a:bodyPr vert="horz" lIns="91440" tIns="45720" rIns="91440" bIns="45720" rtlCol="0" anchor="ctr"/>
          <a:lstStyle>
            <a:lvl1pPr algn="r">
              <a:defRPr sz="4800">
                <a:solidFill>
                  <a:schemeClr val="tx1">
                    <a:tint val="75000"/>
                  </a:schemeClr>
                </a:solidFill>
              </a:defRPr>
            </a:lvl1pPr>
          </a:lstStyle>
          <a:p>
            <a:fld id="{918F42AD-0DCE-45C2-9C4E-612477E874BB}" type="slidenum">
              <a:rPr lang="en-US" smtClean="0"/>
              <a:t>‹#›</a:t>
            </a:fld>
            <a:endParaRPr lang="en-US"/>
          </a:p>
        </p:txBody>
      </p:sp>
    </p:spTree>
    <p:extLst>
      <p:ext uri="{BB962C8B-B14F-4D97-AF65-F5344CB8AC3E}">
        <p14:creationId xmlns:p14="http://schemas.microsoft.com/office/powerpoint/2010/main" val="3961178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657418"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356" indent="-914356" algn="l" defTabSz="3657418"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063" indent="-914356" algn="l" defTabSz="3657418"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1772" indent="-914356" algn="l" defTabSz="3657418"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480"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189"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7898"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6605"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5314"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023"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418" rtl="0" eaLnBrk="1" latinLnBrk="0" hangingPunct="1">
        <a:defRPr sz="7200" kern="1200">
          <a:solidFill>
            <a:schemeClr val="tx1"/>
          </a:solidFill>
          <a:latin typeface="+mn-lt"/>
          <a:ea typeface="+mn-ea"/>
          <a:cs typeface="+mn-cs"/>
        </a:defRPr>
      </a:lvl1pPr>
      <a:lvl2pPr marL="1828709" algn="l" defTabSz="3657418" rtl="0" eaLnBrk="1" latinLnBrk="0" hangingPunct="1">
        <a:defRPr sz="7200" kern="1200">
          <a:solidFill>
            <a:schemeClr val="tx1"/>
          </a:solidFill>
          <a:latin typeface="+mn-lt"/>
          <a:ea typeface="+mn-ea"/>
          <a:cs typeface="+mn-cs"/>
        </a:defRPr>
      </a:lvl2pPr>
      <a:lvl3pPr marL="3657418" algn="l" defTabSz="3657418" rtl="0" eaLnBrk="1" latinLnBrk="0" hangingPunct="1">
        <a:defRPr sz="7200" kern="1200">
          <a:solidFill>
            <a:schemeClr val="tx1"/>
          </a:solidFill>
          <a:latin typeface="+mn-lt"/>
          <a:ea typeface="+mn-ea"/>
          <a:cs typeface="+mn-cs"/>
        </a:defRPr>
      </a:lvl3pPr>
      <a:lvl4pPr marL="5486126" algn="l" defTabSz="3657418" rtl="0" eaLnBrk="1" latinLnBrk="0" hangingPunct="1">
        <a:defRPr sz="7200" kern="1200">
          <a:solidFill>
            <a:schemeClr val="tx1"/>
          </a:solidFill>
          <a:latin typeface="+mn-lt"/>
          <a:ea typeface="+mn-ea"/>
          <a:cs typeface="+mn-cs"/>
        </a:defRPr>
      </a:lvl4pPr>
      <a:lvl5pPr marL="7314834" algn="l" defTabSz="3657418" rtl="0" eaLnBrk="1" latinLnBrk="0" hangingPunct="1">
        <a:defRPr sz="7200" kern="1200">
          <a:solidFill>
            <a:schemeClr val="tx1"/>
          </a:solidFill>
          <a:latin typeface="+mn-lt"/>
          <a:ea typeface="+mn-ea"/>
          <a:cs typeface="+mn-cs"/>
        </a:defRPr>
      </a:lvl5pPr>
      <a:lvl6pPr marL="9143542" algn="l" defTabSz="3657418" rtl="0" eaLnBrk="1" latinLnBrk="0" hangingPunct="1">
        <a:defRPr sz="7200" kern="1200">
          <a:solidFill>
            <a:schemeClr val="tx1"/>
          </a:solidFill>
          <a:latin typeface="+mn-lt"/>
          <a:ea typeface="+mn-ea"/>
          <a:cs typeface="+mn-cs"/>
        </a:defRPr>
      </a:lvl6pPr>
      <a:lvl7pPr marL="10972252" algn="l" defTabSz="3657418" rtl="0" eaLnBrk="1" latinLnBrk="0" hangingPunct="1">
        <a:defRPr sz="7200" kern="1200">
          <a:solidFill>
            <a:schemeClr val="tx1"/>
          </a:solidFill>
          <a:latin typeface="+mn-lt"/>
          <a:ea typeface="+mn-ea"/>
          <a:cs typeface="+mn-cs"/>
        </a:defRPr>
      </a:lvl7pPr>
      <a:lvl8pPr marL="12800960" algn="l" defTabSz="3657418" rtl="0" eaLnBrk="1" latinLnBrk="0" hangingPunct="1">
        <a:defRPr sz="7200" kern="1200">
          <a:solidFill>
            <a:schemeClr val="tx1"/>
          </a:solidFill>
          <a:latin typeface="+mn-lt"/>
          <a:ea typeface="+mn-ea"/>
          <a:cs typeface="+mn-cs"/>
        </a:defRPr>
      </a:lvl8pPr>
      <a:lvl9pPr marL="14629669" algn="l" defTabSz="3657418"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8.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0.png"/><Relationship Id="rId10" Type="http://schemas.openxmlformats.org/officeDocument/2006/relationships/image" Target="../media/image8.png"/><Relationship Id="rId19" Type="http://schemas.openxmlformats.org/officeDocument/2006/relationships/image" Target="../media/image15.png"/><Relationship Id="rId4" Type="http://schemas.openxmlformats.org/officeDocument/2006/relationships/image" Target="../media/image2.gif"/><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7"/>
          <p:cNvSpPr txBox="1">
            <a:spLocks noChangeArrowheads="1"/>
          </p:cNvSpPr>
          <p:nvPr/>
        </p:nvSpPr>
        <p:spPr bwMode="auto">
          <a:xfrm>
            <a:off x="504078" y="3086101"/>
            <a:ext cx="8577072" cy="9421586"/>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Bef>
                <a:spcPts val="1200"/>
              </a:spcBef>
              <a:spcAft>
                <a:spcPts val="1200"/>
              </a:spcAft>
              <a:tabLst>
                <a:tab pos="380981" algn="l"/>
              </a:tabLst>
              <a:defRPr/>
            </a:pPr>
            <a:r>
              <a:rPr lang="en-US" sz="3200" b="1" dirty="0">
                <a:solidFill>
                  <a:srgbClr val="333399"/>
                </a:solidFill>
                <a:latin typeface="Arial" pitchFamily="34" charset="0"/>
                <a:cs typeface="Arial" pitchFamily="34" charset="0"/>
              </a:rPr>
              <a:t>Abstract</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Interpretation of electroencephalograms (EEGs) is a process that is dependent on the subjective analysis of the examiner and has low interrater agreement.</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This study establishes a baseline for automated classification of abnormal adult EEGs using machine learning and a big data resource.</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2,785 and 280 files from TUH EEG Abnormal were used for training and evaluation respectively. The first </a:t>
            </a:r>
            <a:r>
              <a:rPr lang="en-US" sz="2400" b="1" i="1" dirty="0">
                <a:latin typeface="Arial" pitchFamily="34" charset="0"/>
                <a:cs typeface="Arial" pitchFamily="34" charset="0"/>
              </a:rPr>
              <a:t>T </a:t>
            </a:r>
            <a:r>
              <a:rPr lang="en-US" sz="2400" b="1" dirty="0">
                <a:latin typeface="Arial" pitchFamily="34" charset="0"/>
                <a:cs typeface="Arial" pitchFamily="34" charset="0"/>
              </a:rPr>
              <a:t>seconds of data were used from a selected number of channels.</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The performance of three systems is evaluated:</a:t>
            </a:r>
          </a:p>
          <a:p>
            <a:pPr marL="846138" lvl="1" indent="-465138" defTabSz="695291">
              <a:spcAft>
                <a:spcPts val="1200"/>
              </a:spcAft>
              <a:buSzPct val="75000"/>
              <a:buFont typeface="Wingdings" charset="2"/>
              <a:buChar char="q"/>
              <a:tabLst>
                <a:tab pos="379413" algn="l"/>
              </a:tabLst>
              <a:defRPr/>
            </a:pPr>
            <a:r>
              <a:rPr lang="en-US" sz="2400" b="1" dirty="0">
                <a:latin typeface="Arial" pitchFamily="34" charset="0"/>
                <a:cs typeface="Arial" pitchFamily="34" charset="0"/>
              </a:rPr>
              <a:t>hidden Markov Models (HMMs) (error rate: 26.1%)</a:t>
            </a:r>
          </a:p>
          <a:p>
            <a:pPr marL="846138" lvl="1" indent="-465138" defTabSz="695291">
              <a:spcAft>
                <a:spcPts val="1200"/>
              </a:spcAft>
              <a:buSzPct val="75000"/>
              <a:buFont typeface="Wingdings" charset="2"/>
              <a:buChar char="q"/>
              <a:tabLst>
                <a:tab pos="379413" algn="l"/>
              </a:tabLst>
              <a:defRPr/>
            </a:pPr>
            <a:r>
              <a:rPr lang="en-US" sz="2400" b="1" dirty="0">
                <a:latin typeface="Arial" pitchFamily="34" charset="0"/>
                <a:cs typeface="Arial" pitchFamily="34" charset="0"/>
              </a:rPr>
              <a:t>HMM with a Stacked Denoising Autoencoder (HMM-SdA) (error rate: 24.6%)</a:t>
            </a:r>
          </a:p>
          <a:p>
            <a:pPr marL="846138" lvl="1" indent="-465138" defTabSz="695291">
              <a:spcAft>
                <a:spcPts val="1200"/>
              </a:spcAft>
              <a:buSzPct val="75000"/>
              <a:buFont typeface="Wingdings" charset="2"/>
              <a:buChar char="q"/>
              <a:tabLst>
                <a:tab pos="379413" algn="l"/>
              </a:tabLst>
              <a:defRPr/>
            </a:pPr>
            <a:r>
              <a:rPr lang="en-US" sz="2400" b="1" dirty="0">
                <a:latin typeface="Arial" pitchFamily="34" charset="0"/>
                <a:cs typeface="Arial" pitchFamily="34" charset="0"/>
              </a:rPr>
              <a:t>a Convolutional Neural Network with a Multilayer Perceptron (CNN-MLP) (error rate: 21.2%).</a:t>
            </a:r>
          </a:p>
          <a:p>
            <a:pPr marL="239713" lvl="1" indent="-227013">
              <a:spcBef>
                <a:spcPts val="600"/>
              </a:spcBef>
              <a:spcAft>
                <a:spcPts val="600"/>
              </a:spcAft>
              <a:buFont typeface="Arial" panose="020B0604020202020204" pitchFamily="34" charset="0"/>
              <a:buChar char="•"/>
            </a:pPr>
            <a:r>
              <a:rPr lang="en-US" sz="2400" b="1" dirty="0">
                <a:highlight>
                  <a:srgbClr val="FFFF00"/>
                </a:highlight>
                <a:latin typeface="Arial" pitchFamily="34" charset="0"/>
                <a:cs typeface="Arial" pitchFamily="34" charset="0"/>
              </a:rPr>
              <a:t>[... Try again ... Stick to comparisons to human performance or some such basic science statement... Don’t focus on deep learning issues such as the amount of training data...]</a:t>
            </a:r>
          </a:p>
        </p:txBody>
      </p:sp>
      <p:sp>
        <p:nvSpPr>
          <p:cNvPr id="7" name="TextBox 6"/>
          <p:cNvSpPr txBox="1"/>
          <p:nvPr/>
        </p:nvSpPr>
        <p:spPr>
          <a:xfrm>
            <a:off x="481873" y="496336"/>
            <a:ext cx="35636927" cy="2508121"/>
          </a:xfrm>
          <a:prstGeom prst="rect">
            <a:avLst/>
          </a:prstGeom>
          <a:solidFill>
            <a:schemeClr val="bg1"/>
          </a:solidFill>
          <a:ln w="12700">
            <a:noFill/>
            <a:miter lim="800000"/>
            <a:headEnd/>
            <a:tailEnd/>
          </a:ln>
          <a:effectLst/>
        </p:spPr>
        <p:txBody>
          <a:bodyPr lIns="274320" tIns="118872" rIns="274320" bIns="118872"/>
          <a:lstStyle>
            <a:defPPr>
              <a:defRPr lang="en-US"/>
            </a:defPPr>
            <a:lvl1pPr defTabSz="695325">
              <a:spcAft>
                <a:spcPts val="1200"/>
              </a:spcAft>
              <a:tabLst>
                <a:tab pos="381000" algn="l"/>
              </a:tabLst>
              <a:defRPr sz="4000" b="1">
                <a:solidFill>
                  <a:srgbClr val="333399"/>
                </a:solidFill>
                <a:latin typeface="Arial" pitchFamily="34" charset="0"/>
                <a:cs typeface="Arial" pitchFamily="34" charset="0"/>
              </a:defRPr>
            </a:lvl1pPr>
            <a:lvl2pPr marL="1306312" lvl="1" indent="-489867">
              <a:buFont typeface="Courier New" panose="02070309020205020404" pitchFamily="49" charset="0"/>
              <a:buChar char="o"/>
              <a:defRPr sz="3200" b="1">
                <a:ln w="0"/>
                <a:latin typeface="Arial" panose="020B0604020202020204" pitchFamily="34" charset="0"/>
                <a:ea typeface="Verdana" panose="020B0604030504040204" pitchFamily="34" charset="0"/>
                <a:cs typeface="Arial" panose="020B0604020202020204" pitchFamily="34" charset="0"/>
              </a:defRPr>
            </a:lvl2pPr>
          </a:lstStyle>
          <a:p>
            <a:pPr algn="ctr"/>
            <a:r>
              <a:rPr lang="en-US" sz="4800" dirty="0"/>
              <a:t>Automated Interpretation of Abnormal Adult Electroencephalograms</a:t>
            </a:r>
          </a:p>
          <a:p>
            <a:pPr algn="ctr"/>
            <a:r>
              <a:rPr lang="en-US" sz="3200" dirty="0">
                <a:solidFill>
                  <a:schemeClr val="tx1"/>
                </a:solidFill>
              </a:rPr>
              <a:t>S. L</a:t>
            </a:r>
            <a:r>
              <a:rPr lang="es-VE" sz="3200" dirty="0" err="1">
                <a:solidFill>
                  <a:schemeClr val="tx1"/>
                </a:solidFill>
              </a:rPr>
              <a:t>ópez</a:t>
            </a:r>
            <a:r>
              <a:rPr lang="en-US" sz="3200" dirty="0">
                <a:solidFill>
                  <a:schemeClr val="tx1"/>
                </a:solidFill>
              </a:rPr>
              <a:t>, I. Obeid and J. Picone</a:t>
            </a:r>
          </a:p>
          <a:p>
            <a:pPr algn="ctr"/>
            <a:r>
              <a:rPr lang="en-US" sz="3200" dirty="0">
                <a:solidFill>
                  <a:schemeClr val="tx1"/>
                </a:solidFill>
              </a:rPr>
              <a:t>The Neural Engineering Data Consortium, Temple University</a:t>
            </a:r>
          </a:p>
        </p:txBody>
      </p:sp>
      <p:pic>
        <p:nvPicPr>
          <p:cNvPr id="5" name="Picture 4"/>
          <p:cNvPicPr>
            <a:picLocks noChangeAspect="1"/>
          </p:cNvPicPr>
          <p:nvPr/>
        </p:nvPicPr>
        <p:blipFill>
          <a:blip r:embed="rId3"/>
          <a:stretch>
            <a:fillRect/>
          </a:stretch>
        </p:blipFill>
        <p:spPr>
          <a:xfrm>
            <a:off x="504078" y="496336"/>
            <a:ext cx="5805867" cy="890157"/>
          </a:xfrm>
          <a:prstGeom prst="rect">
            <a:avLst/>
          </a:prstGeom>
        </p:spPr>
      </p:pic>
      <p:sp>
        <p:nvSpPr>
          <p:cNvPr id="41" name="Text Box 176"/>
          <p:cNvSpPr txBox="1">
            <a:spLocks noChangeArrowheads="1"/>
          </p:cNvSpPr>
          <p:nvPr/>
        </p:nvSpPr>
        <p:spPr bwMode="auto">
          <a:xfrm>
            <a:off x="30540961" y="570754"/>
            <a:ext cx="4428911" cy="86177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lIns="0" tIns="0" rIns="0" bIns="0">
            <a:spAutoFit/>
          </a:bodyPr>
          <a:lstStyle/>
          <a:p>
            <a:pPr algn="r" defTabSz="695291">
              <a:tabLst>
                <a:tab pos="3657418" algn="ctr"/>
              </a:tabLst>
              <a:defRPr/>
            </a:pPr>
            <a:r>
              <a:rPr lang="en-US" sz="2800" b="1" dirty="0">
                <a:solidFill>
                  <a:srgbClr val="B30738"/>
                </a:solidFill>
                <a:latin typeface="Arial" pitchFamily="34" charset="0"/>
                <a:cs typeface="Arial" pitchFamily="34" charset="0"/>
              </a:rPr>
              <a:t>College of Engineering</a:t>
            </a:r>
          </a:p>
          <a:p>
            <a:pPr algn="r" defTabSz="695291">
              <a:tabLst>
                <a:tab pos="3657418" algn="ctr"/>
              </a:tabLst>
              <a:defRPr/>
            </a:pPr>
            <a:r>
              <a:rPr lang="en-US" sz="2800" b="1" dirty="0">
                <a:solidFill>
                  <a:srgbClr val="B30738"/>
                </a:solidFill>
                <a:latin typeface="Arial" pitchFamily="34" charset="0"/>
                <a:cs typeface="Arial" pitchFamily="34" charset="0"/>
              </a:rPr>
              <a:t>Temple University</a:t>
            </a:r>
          </a:p>
        </p:txBody>
      </p:sp>
      <p:pic>
        <p:nvPicPr>
          <p:cNvPr id="46" name="Picture 45" descr="logo_temple_basic.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91493" y="315751"/>
            <a:ext cx="1310187" cy="1371600"/>
          </a:xfrm>
          <a:prstGeom prst="rect">
            <a:avLst/>
          </a:prstGeom>
        </p:spPr>
      </p:pic>
      <p:sp>
        <p:nvSpPr>
          <p:cNvPr id="50" name="TextBox 49"/>
          <p:cNvSpPr txBox="1"/>
          <p:nvPr/>
        </p:nvSpPr>
        <p:spPr>
          <a:xfrm>
            <a:off x="1871069" y="1210047"/>
            <a:ext cx="4090820" cy="492443"/>
          </a:xfrm>
          <a:prstGeom prst="rect">
            <a:avLst/>
          </a:prstGeom>
          <a:noFill/>
        </p:spPr>
        <p:txBody>
          <a:bodyPr wrap="square" lIns="0" tIns="0" rIns="0" bIns="0" rtlCol="0" anchor="ctr" anchorCtr="1">
            <a:spAutoFit/>
          </a:bodyPr>
          <a:lstStyle/>
          <a:p>
            <a:pPr algn="ctr"/>
            <a:r>
              <a:rPr lang="en-US" sz="3200" i="1" dirty="0" err="1">
                <a:latin typeface="Monotype Corsiva"/>
                <a:cs typeface="Monotype Corsiva"/>
              </a:rPr>
              <a:t>www.nedcdata.org</a:t>
            </a:r>
            <a:endParaRPr lang="en-US" sz="3200" i="1" dirty="0">
              <a:solidFill>
                <a:srgbClr val="000000"/>
              </a:solidFill>
              <a:latin typeface="Monotype Corsiva"/>
              <a:cs typeface="Monotype Corsiva"/>
            </a:endParaRPr>
          </a:p>
        </p:txBody>
      </p:sp>
      <p:sp>
        <p:nvSpPr>
          <p:cNvPr id="39" name="Text Box 7"/>
          <p:cNvSpPr txBox="1">
            <a:spLocks noChangeArrowheads="1"/>
          </p:cNvSpPr>
          <p:nvPr/>
        </p:nvSpPr>
        <p:spPr bwMode="auto">
          <a:xfrm>
            <a:off x="27458110" y="3086101"/>
            <a:ext cx="8660690" cy="6424412"/>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Bef>
                <a:spcPts val="1200"/>
              </a:spcBef>
              <a:spcAft>
                <a:spcPts val="1200"/>
              </a:spcAft>
              <a:tabLst>
                <a:tab pos="380981" algn="l"/>
              </a:tabLst>
              <a:defRPr/>
            </a:pPr>
            <a:r>
              <a:rPr lang="en-US" sz="3200" b="1" dirty="0">
                <a:solidFill>
                  <a:srgbClr val="333399"/>
                </a:solidFill>
                <a:latin typeface="Arial" pitchFamily="34" charset="0"/>
                <a:cs typeface="Arial" pitchFamily="34" charset="0"/>
              </a:rPr>
              <a:t>Locality Analysis</a:t>
            </a:r>
          </a:p>
          <a:p>
            <a:pPr marL="342900" lvl="1"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Performance was investigated as a function of the location of the channels on the scalp to determine if the system was automatically learning similar information to that used by neurologists.</a:t>
            </a:r>
          </a:p>
          <a:p>
            <a:pPr marL="342900" lvl="1"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Best performance</a:t>
            </a:r>
            <a:br>
              <a:rPr lang="en-US" sz="2400" b="1" dirty="0">
                <a:latin typeface="Arial" pitchFamily="34" charset="0"/>
                <a:cs typeface="Arial" pitchFamily="34" charset="0"/>
              </a:rPr>
            </a:br>
            <a:r>
              <a:rPr lang="en-US" sz="2400" b="1" dirty="0">
                <a:latin typeface="Arial" pitchFamily="34" charset="0"/>
                <a:cs typeface="Arial" pitchFamily="34" charset="0"/>
              </a:rPr>
              <a:t>was obtained by</a:t>
            </a:r>
            <a:br>
              <a:rPr lang="en-US" sz="2400" b="1" dirty="0">
                <a:latin typeface="Arial" pitchFamily="34" charset="0"/>
                <a:cs typeface="Arial" pitchFamily="34" charset="0"/>
              </a:rPr>
            </a:br>
            <a:r>
              <a:rPr lang="en-US" sz="2400" b="1" dirty="0">
                <a:latin typeface="Arial" pitchFamily="34" charset="0"/>
                <a:cs typeface="Arial" pitchFamily="34" charset="0"/>
              </a:rPr>
              <a:t>channels located</a:t>
            </a:r>
            <a:br>
              <a:rPr lang="en-US" sz="2400" b="1" dirty="0">
                <a:latin typeface="Arial" pitchFamily="34" charset="0"/>
                <a:cs typeface="Arial" pitchFamily="34" charset="0"/>
              </a:rPr>
            </a:br>
            <a:r>
              <a:rPr lang="en-US" sz="2400" b="1" dirty="0">
                <a:latin typeface="Arial" pitchFamily="34" charset="0"/>
                <a:cs typeface="Arial" pitchFamily="34" charset="0"/>
              </a:rPr>
              <a:t>in the occipital</a:t>
            </a:r>
            <a:br>
              <a:rPr lang="en-US" sz="2400" b="1" dirty="0">
                <a:latin typeface="Arial" pitchFamily="34" charset="0"/>
                <a:cs typeface="Arial" pitchFamily="34" charset="0"/>
              </a:rPr>
            </a:br>
            <a:r>
              <a:rPr lang="en-US" sz="2400" b="1" dirty="0">
                <a:latin typeface="Arial" pitchFamily="34" charset="0"/>
                <a:cs typeface="Arial" pitchFamily="34" charset="0"/>
              </a:rPr>
              <a:t>region.</a:t>
            </a:r>
          </a:p>
          <a:p>
            <a:pPr marL="342900" lvl="1"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This is consistent</a:t>
            </a:r>
            <a:br>
              <a:rPr lang="en-US" sz="2400" b="1" dirty="0">
                <a:latin typeface="Arial" pitchFamily="34" charset="0"/>
                <a:cs typeface="Arial" pitchFamily="34" charset="0"/>
              </a:rPr>
            </a:br>
            <a:r>
              <a:rPr lang="en-US" sz="2400" b="1" dirty="0">
                <a:latin typeface="Arial" pitchFamily="34" charset="0"/>
                <a:cs typeface="Arial" pitchFamily="34" charset="0"/>
              </a:rPr>
              <a:t>with the way</a:t>
            </a:r>
            <a:br>
              <a:rPr lang="en-US" sz="2400" b="1" dirty="0">
                <a:latin typeface="Arial" pitchFamily="34" charset="0"/>
                <a:cs typeface="Arial" pitchFamily="34" charset="0"/>
              </a:rPr>
            </a:br>
            <a:r>
              <a:rPr lang="en-US" sz="2400" b="1" dirty="0">
                <a:latin typeface="Arial" pitchFamily="34" charset="0"/>
                <a:cs typeface="Arial" pitchFamily="34" charset="0"/>
              </a:rPr>
              <a:t>neurologists</a:t>
            </a:r>
            <a:br>
              <a:rPr lang="en-US" sz="2400" b="1" dirty="0">
                <a:latin typeface="Arial" pitchFamily="34" charset="0"/>
                <a:cs typeface="Arial" pitchFamily="34" charset="0"/>
              </a:rPr>
            </a:br>
            <a:r>
              <a:rPr lang="en-US" sz="2400" b="1" dirty="0">
                <a:latin typeface="Arial" pitchFamily="34" charset="0"/>
                <a:cs typeface="Arial" pitchFamily="34" charset="0"/>
              </a:rPr>
              <a:t>make this</a:t>
            </a:r>
            <a:br>
              <a:rPr lang="en-US" sz="2400" b="1" dirty="0">
                <a:latin typeface="Arial" pitchFamily="34" charset="0"/>
                <a:cs typeface="Arial" pitchFamily="34" charset="0"/>
              </a:rPr>
            </a:br>
            <a:r>
              <a:rPr lang="en-US" sz="2400" b="1" dirty="0">
                <a:latin typeface="Arial" pitchFamily="34" charset="0"/>
                <a:cs typeface="Arial" pitchFamily="34" charset="0"/>
              </a:rPr>
              <a:t>decision.</a:t>
            </a:r>
          </a:p>
        </p:txBody>
      </p:sp>
      <p:sp>
        <p:nvSpPr>
          <p:cNvPr id="47" name="Text Box 7"/>
          <p:cNvSpPr txBox="1">
            <a:spLocks noChangeArrowheads="1"/>
          </p:cNvSpPr>
          <p:nvPr/>
        </p:nvSpPr>
        <p:spPr bwMode="auto">
          <a:xfrm>
            <a:off x="27470101" y="9798189"/>
            <a:ext cx="8648700" cy="17143954"/>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Bef>
                <a:spcPts val="1200"/>
              </a:spcBef>
              <a:spcAft>
                <a:spcPts val="1200"/>
              </a:spcAft>
              <a:tabLst>
                <a:tab pos="380981" algn="l"/>
              </a:tabLst>
              <a:defRPr/>
            </a:pPr>
            <a:r>
              <a:rPr lang="en-US" sz="3200" b="1" dirty="0">
                <a:solidFill>
                  <a:srgbClr val="333399"/>
                </a:solidFill>
                <a:latin typeface="Arial" pitchFamily="34" charset="0"/>
                <a:cs typeface="Arial" pitchFamily="34" charset="0"/>
              </a:rPr>
              <a:t>Conclusions and Future Work</a:t>
            </a:r>
          </a:p>
          <a:p>
            <a:pPr marL="285750" lvl="1" indent="-285750">
              <a:spcBef>
                <a:spcPts val="600"/>
              </a:spcBef>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This study shows that it is possible to automatically classify abnormal adult EEGs considering only the background information with an error rate of 21%.</a:t>
            </a:r>
          </a:p>
          <a:p>
            <a:pPr marL="285750" lvl="1" indent="-285750">
              <a:spcBef>
                <a:spcPts val="600"/>
              </a:spcBef>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CNN-MLP outperforms all hybrid HMM approaches for this task.</a:t>
            </a:r>
          </a:p>
          <a:p>
            <a:pPr marL="285750" lvl="1" indent="-285750">
              <a:spcBef>
                <a:spcPts val="600"/>
              </a:spcBef>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features that exhibited the most discriminative power for this task were the ones extracted from the occipital region of the scalp, which is consistent with the way in which neurologists classify EEGs.</a:t>
            </a:r>
          </a:p>
          <a:p>
            <a:pPr marL="285750" lvl="1" indent="-285750">
              <a:spcBef>
                <a:spcPts val="600"/>
              </a:spcBef>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Since POSTS were one of the leading causes of confusion across models, identifying sleep state of the patient prior to classification would improve the overall performance.</a:t>
            </a:r>
          </a:p>
          <a:p>
            <a:pPr marL="285750" lvl="1" indent="-285750">
              <a:spcBef>
                <a:spcPts val="600"/>
              </a:spcBef>
              <a:spcAft>
                <a:spcPts val="52000"/>
              </a:spcAft>
              <a:buFont typeface="Arial" panose="020B0604020202020204" pitchFamily="34" charset="0"/>
              <a:buChar char="•"/>
              <a:tabLst>
                <a:tab pos="380981" algn="l"/>
              </a:tabLst>
              <a:defRPr/>
            </a:pPr>
            <a:r>
              <a:rPr lang="en-US" sz="2400" b="1" dirty="0">
                <a:latin typeface="Arial" pitchFamily="34" charset="0"/>
                <a:cs typeface="Arial" pitchFamily="34" charset="0"/>
              </a:rPr>
              <a:t>Example:</a:t>
            </a:r>
          </a:p>
          <a:p>
            <a:pPr defTabSz="695291">
              <a:spcBef>
                <a:spcPts val="1200"/>
              </a:spcBef>
              <a:spcAft>
                <a:spcPts val="1200"/>
              </a:spcAft>
              <a:tabLst>
                <a:tab pos="380981" algn="l"/>
              </a:tabLst>
              <a:defRPr/>
            </a:pPr>
            <a:r>
              <a:rPr lang="en-US" sz="3200" b="1" dirty="0">
                <a:solidFill>
                  <a:srgbClr val="333399"/>
                </a:solidFill>
                <a:latin typeface="Arial" pitchFamily="34" charset="0"/>
                <a:cs typeface="Arial" pitchFamily="34" charset="0"/>
              </a:rPr>
              <a:t>Acknowledgements</a:t>
            </a:r>
          </a:p>
          <a:p>
            <a:pPr marL="285750" lvl="1" indent="-285750">
              <a:spcAft>
                <a:spcPts val="1200"/>
              </a:spcAft>
              <a:buFont typeface="Arial" panose="020B0604020202020204" pitchFamily="34" charset="0"/>
              <a:buChar char="•"/>
              <a:tabLst>
                <a:tab pos="467564" algn="l"/>
              </a:tabLst>
              <a:defRPr/>
            </a:pPr>
            <a:r>
              <a:rPr lang="en-US" sz="2400" b="1" dirty="0">
                <a:latin typeface="Arial" pitchFamily="34" charset="0"/>
                <a:cs typeface="Arial" pitchFamily="34" charset="0"/>
              </a:rPr>
              <a:t>Research reported in this poster was supported by  National Human Genome Research Institute of the National Institutes of Health under award number </a:t>
            </a:r>
            <a:r>
              <a:rPr lang="is-IS" sz="2400" b="1" dirty="0">
                <a:latin typeface="Arial" pitchFamily="34" charset="0"/>
                <a:cs typeface="Arial" pitchFamily="34" charset="0"/>
              </a:rPr>
              <a:t>3U01HG008468-02S1.</a:t>
            </a:r>
          </a:p>
          <a:p>
            <a:pPr marL="285750" lvl="1" indent="-285750">
              <a:spcBef>
                <a:spcPts val="600"/>
              </a:spcBef>
              <a:spcAft>
                <a:spcPts val="1200"/>
              </a:spcAft>
              <a:buFont typeface="Arial" panose="020B0604020202020204" pitchFamily="34" charset="0"/>
              <a:buChar char="•"/>
              <a:tabLst>
                <a:tab pos="467564" algn="l"/>
              </a:tabLst>
              <a:defRPr/>
            </a:pPr>
            <a:r>
              <a:rPr lang="en-US" sz="2400" b="1" dirty="0">
                <a:latin typeface="Arial" pitchFamily="34" charset="0"/>
                <a:cs typeface="Arial" pitchFamily="34" charset="0"/>
              </a:rPr>
              <a:t>The content is solely the responsibility of the authors and does not necessarily represent the official views of the National Institutes of Health.</a:t>
            </a:r>
          </a:p>
          <a:p>
            <a:pPr>
              <a:spcAft>
                <a:spcPts val="1200"/>
              </a:spcAft>
            </a:pPr>
            <a:endParaRPr lang="en-US" sz="4000" b="1" dirty="0">
              <a:solidFill>
                <a:srgbClr val="333399"/>
              </a:solidFill>
              <a:latin typeface="Arial" pitchFamily="34" charset="0"/>
              <a:cs typeface="Arial" pitchFamily="34" charset="0"/>
            </a:endParaRPr>
          </a:p>
          <a:p>
            <a:pPr marL="571500" indent="-571500">
              <a:spcAft>
                <a:spcPts val="1200"/>
              </a:spcAft>
              <a:buFont typeface="Arial" panose="020B0604020202020204" pitchFamily="34" charset="0"/>
              <a:buChar char="•"/>
            </a:pPr>
            <a:endParaRPr lang="en-US" sz="4000" b="1" dirty="0">
              <a:solidFill>
                <a:srgbClr val="333399"/>
              </a:solidFill>
              <a:latin typeface="Arial" pitchFamily="34" charset="0"/>
              <a:cs typeface="Arial" pitchFamily="34" charset="0"/>
            </a:endParaRPr>
          </a:p>
        </p:txBody>
      </p:sp>
      <p:sp>
        <p:nvSpPr>
          <p:cNvPr id="51" name="Text Box 7"/>
          <p:cNvSpPr txBox="1">
            <a:spLocks noChangeArrowheads="1"/>
          </p:cNvSpPr>
          <p:nvPr/>
        </p:nvSpPr>
        <p:spPr bwMode="auto">
          <a:xfrm>
            <a:off x="496899" y="12932228"/>
            <a:ext cx="8573399" cy="14009913"/>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EEG Interpretation</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Manual interpretation of an EEG is performed by a board-certified neurologist. It takes several years to receive this certification. However, interrater agreement is low</a:t>
            </a:r>
          </a:p>
          <a:p>
            <a:pPr marL="342900" indent="-342900" defTabSz="695291">
              <a:spcAft>
                <a:spcPts val="375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Increasing the interrater agreement for EEG interpretation is one of the advantages of an automated technique.</a:t>
            </a:r>
          </a:p>
          <a:p>
            <a:pPr defTabSz="695291">
              <a:spcAft>
                <a:spcPts val="1200"/>
              </a:spcAft>
              <a:tabLst>
                <a:tab pos="380981" algn="l"/>
              </a:tabLst>
              <a:defRPr/>
            </a:pPr>
            <a:r>
              <a:rPr lang="en-US" sz="3200" b="1" dirty="0">
                <a:solidFill>
                  <a:srgbClr val="333399"/>
                </a:solidFill>
                <a:latin typeface="Arial" pitchFamily="34" charset="0"/>
                <a:cs typeface="Arial" pitchFamily="34" charset="0"/>
              </a:rPr>
              <a:t>Characteristics of the Normal Adult EEG</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Reactivity: Response to certain physiological changes or provocations. </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Alpha Rhythm: Waves originate in the occipital lobe (predominantly) with frequencies that are typically between 8-13 Hz and voltage ranges of 15-45 </a:t>
            </a:r>
            <a:r>
              <a:rPr lang="en-US" sz="2400" b="1" dirty="0" err="1">
                <a:latin typeface="Arial" pitchFamily="34" charset="0"/>
                <a:cs typeface="Arial" pitchFamily="34" charset="0"/>
              </a:rPr>
              <a:t>μV</a:t>
            </a:r>
            <a:r>
              <a:rPr lang="en-US" sz="2400" b="1" dirty="0">
                <a:latin typeface="Arial" pitchFamily="34" charset="0"/>
                <a:cs typeface="Arial" pitchFamily="34" charset="0"/>
              </a:rPr>
              <a:t>.</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Mu Rhythm: Central rhythm of alpha activity commonly exhibiting frequencies between 8-10 Hz. This activity is visible in 17% to 19% of adults.</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Beta Activity: Faster activities in the frequency bands of 18-25 Hz, 14-16 Hz and 35-40 Hz.</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Theta Activity: Traces of 6-7 Hz activity present in the frontal or frontocentral regions of the brain.</a:t>
            </a:r>
          </a:p>
          <a:p>
            <a:pPr defTabSz="695291">
              <a:spcAft>
                <a:spcPts val="1200"/>
              </a:spcAft>
              <a:tabLst>
                <a:tab pos="380981" algn="l"/>
              </a:tabLst>
              <a:defRPr/>
            </a:pPr>
            <a:endParaRPr lang="en-US" sz="3200" b="1" dirty="0">
              <a:solidFill>
                <a:srgbClr val="333399"/>
              </a:solidFill>
              <a:latin typeface="Arial" pitchFamily="34" charset="0"/>
              <a:cs typeface="Arial" pitchFamily="34" charset="0"/>
            </a:endParaRPr>
          </a:p>
          <a:p>
            <a:pPr defTabSz="695291">
              <a:spcAft>
                <a:spcPts val="1200"/>
              </a:spcAft>
              <a:tabLst>
                <a:tab pos="380981" algn="l"/>
              </a:tabLst>
              <a:defRPr/>
            </a:pPr>
            <a:endParaRPr lang="en-US" sz="2400" b="1" dirty="0">
              <a:latin typeface="Arial" pitchFamily="34" charset="0"/>
              <a:cs typeface="Arial" pitchFamily="34" charset="0"/>
            </a:endParaRPr>
          </a:p>
        </p:txBody>
      </p:sp>
      <p:sp>
        <p:nvSpPr>
          <p:cNvPr id="101" name="Text Box 7">
            <a:extLst>
              <a:ext uri="{FF2B5EF4-FFF2-40B4-BE49-F238E27FC236}">
                <a16:creationId xmlns:a16="http://schemas.microsoft.com/office/drawing/2014/main" id="{32B5D999-E8CC-43CC-998C-599DB086BBC4}"/>
              </a:ext>
            </a:extLst>
          </p:cNvPr>
          <p:cNvSpPr txBox="1">
            <a:spLocks noChangeArrowheads="1"/>
          </p:cNvSpPr>
          <p:nvPr/>
        </p:nvSpPr>
        <p:spPr bwMode="auto">
          <a:xfrm>
            <a:off x="9476270" y="3118757"/>
            <a:ext cx="8573399" cy="10923814"/>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The TUH EEG Abnormal Corpus</a:t>
            </a:r>
          </a:p>
          <a:p>
            <a:pPr marL="342900" indent="-342900" defTabSz="695291">
              <a:spcAft>
                <a:spcPts val="555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This data source consists of a set of EEG sessions (signals and their reports) that are annotated as either normal (NRML) or Abnormal (ABNM).</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The dataset was developed by selecting a subset of sessions from TUH EEG using natural language processing of the medical reports, and then performing manual review by a team of highly-trained undergraduate students.</a:t>
            </a:r>
          </a:p>
        </p:txBody>
      </p:sp>
      <p:sp>
        <p:nvSpPr>
          <p:cNvPr id="103" name="Text Box 7">
            <a:extLst>
              <a:ext uri="{FF2B5EF4-FFF2-40B4-BE49-F238E27FC236}">
                <a16:creationId xmlns:a16="http://schemas.microsoft.com/office/drawing/2014/main" id="{2019F4A0-7AD5-47FA-BD2C-87DB64FEEDE1}"/>
              </a:ext>
            </a:extLst>
          </p:cNvPr>
          <p:cNvSpPr txBox="1">
            <a:spLocks noChangeArrowheads="1"/>
          </p:cNvSpPr>
          <p:nvPr/>
        </p:nvSpPr>
        <p:spPr bwMode="auto">
          <a:xfrm>
            <a:off x="9476270" y="14231981"/>
            <a:ext cx="8573399" cy="12710160"/>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Features and Dimensionality Reduction</a:t>
            </a:r>
            <a:endParaRPr lang="en-US" sz="2400" b="1" dirty="0">
              <a:solidFill>
                <a:srgbClr val="333399"/>
              </a:solidFill>
              <a:latin typeface="Arial" pitchFamily="34" charset="0"/>
              <a:cs typeface="Arial" pitchFamily="34" charset="0"/>
            </a:endParaRPr>
          </a:p>
          <a:p>
            <a:pPr defTabSz="695291">
              <a:spcAft>
                <a:spcPts val="1200"/>
              </a:spcAft>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defTabSz="695291">
              <a:spcAft>
                <a:spcPts val="1200"/>
              </a:spcAft>
              <a:tabLst>
                <a:tab pos="380981" algn="l"/>
              </a:tabLst>
              <a:defRPr/>
            </a:pPr>
            <a:endParaRPr lang="en-US" sz="2400" b="1" dirty="0">
              <a:latin typeface="Arial" pitchFamily="34" charset="0"/>
              <a:cs typeface="Arial" pitchFamily="34" charset="0"/>
            </a:endParaRPr>
          </a:p>
          <a:p>
            <a:pPr defTabSz="695291">
              <a:spcAft>
                <a:spcPts val="1200"/>
              </a:spcAft>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HMM Experiments took one channel as an input, while the CNN took 4 channel groups.</a:t>
            </a:r>
          </a:p>
          <a:p>
            <a:pPr defTabSz="695291">
              <a:spcAft>
                <a:spcPts val="1200"/>
              </a:spcAft>
              <a:tabLst>
                <a:tab pos="380981" algn="l"/>
              </a:tabLst>
              <a:defRPr/>
            </a:pPr>
            <a:endParaRPr lang="en-US" sz="2400" b="1" dirty="0">
              <a:latin typeface="Arial" pitchFamily="34" charset="0"/>
              <a:cs typeface="Arial" pitchFamily="34" charset="0"/>
            </a:endParaRPr>
          </a:p>
          <a:p>
            <a:pPr defTabSz="695291">
              <a:spcAft>
                <a:spcPts val="1200"/>
              </a:spcAft>
              <a:tabLst>
                <a:tab pos="380981" algn="l"/>
              </a:tabLst>
              <a:defRPr/>
            </a:pPr>
            <a:endParaRPr lang="en-US" sz="2400" b="1" dirty="0">
              <a:latin typeface="Arial" pitchFamily="34" charset="0"/>
              <a:cs typeface="Arial" pitchFamily="34" charset="0"/>
            </a:endParaRPr>
          </a:p>
          <a:p>
            <a:pPr defTabSz="695291">
              <a:spcAft>
                <a:spcPts val="1200"/>
              </a:spcAft>
              <a:tabLst>
                <a:tab pos="380981" algn="l"/>
              </a:tabLst>
              <a:defRPr/>
            </a:pPr>
            <a:endParaRPr lang="en-US" sz="2400" b="1" dirty="0">
              <a:latin typeface="Arial" pitchFamily="34" charset="0"/>
              <a:cs typeface="Arial" pitchFamily="34" charset="0"/>
            </a:endParaRPr>
          </a:p>
          <a:p>
            <a:pPr defTabSz="695291">
              <a:spcAft>
                <a:spcPts val="1200"/>
              </a:spcAft>
              <a:tabLst>
                <a:tab pos="380981" algn="l"/>
              </a:tabLst>
              <a:defRPr/>
            </a:pPr>
            <a:endParaRPr lang="en-US" sz="2400" b="1" dirty="0">
              <a:latin typeface="Arial" pitchFamily="34" charset="0"/>
              <a:cs typeface="Arial" pitchFamily="34" charset="0"/>
            </a:endParaRPr>
          </a:p>
          <a:p>
            <a:pPr defTabSz="695291">
              <a:spcAft>
                <a:spcPts val="1200"/>
              </a:spcAft>
              <a:tabLst>
                <a:tab pos="380981" algn="l"/>
              </a:tabLst>
              <a:defRPr/>
            </a:pPr>
            <a:endParaRPr lang="en-US" sz="2400" b="1" dirty="0">
              <a:latin typeface="Arial" pitchFamily="34" charset="0"/>
              <a:cs typeface="Arial" pitchFamily="34" charset="0"/>
            </a:endParaRPr>
          </a:p>
          <a:p>
            <a:pPr defTabSz="695291">
              <a:spcAft>
                <a:spcPts val="1200"/>
              </a:spcAft>
              <a:tabLst>
                <a:tab pos="380981" algn="l"/>
              </a:tabLst>
              <a:defRPr/>
            </a:pPr>
            <a:endParaRPr lang="en-US" sz="2400" b="1" dirty="0">
              <a:latin typeface="Arial" pitchFamily="34" charset="0"/>
              <a:cs typeface="Arial" pitchFamily="34" charset="0"/>
            </a:endParaRPr>
          </a:p>
          <a:p>
            <a:pPr defTabSz="695291">
              <a:spcAft>
                <a:spcPts val="1200"/>
              </a:spcAft>
              <a:tabLst>
                <a:tab pos="380981" algn="l"/>
              </a:tabLst>
              <a:defRPr/>
            </a:pPr>
            <a:endParaRPr lang="en-US" sz="2400" b="1" dirty="0">
              <a:latin typeface="Arial" pitchFamily="34" charset="0"/>
              <a:cs typeface="Arial" pitchFamily="34" charset="0"/>
            </a:endParaRPr>
          </a:p>
          <a:p>
            <a:pPr defTabSz="695291">
              <a:spcAft>
                <a:spcPts val="1200"/>
              </a:spcAft>
              <a:tabLst>
                <a:tab pos="380981" algn="l"/>
              </a:tabLst>
              <a:defRPr/>
            </a:pPr>
            <a:endParaRPr lang="en-US" sz="2400" b="1" dirty="0">
              <a:latin typeface="Arial" pitchFamily="34" charset="0"/>
              <a:cs typeface="Arial" pitchFamily="34" charset="0"/>
            </a:endParaRPr>
          </a:p>
          <a:p>
            <a:pPr defTabSz="695291">
              <a:spcAft>
                <a:spcPts val="1200"/>
              </a:spcAft>
              <a:tabLst>
                <a:tab pos="380981" algn="l"/>
              </a:tabLst>
              <a:defRPr/>
            </a:pPr>
            <a:endParaRPr lang="en-US" sz="2400" b="1" dirty="0">
              <a:latin typeface="Arial" pitchFamily="34" charset="0"/>
              <a:cs typeface="Arial" pitchFamily="34" charset="0"/>
            </a:endParaRPr>
          </a:p>
        </p:txBody>
      </p:sp>
      <p:sp>
        <p:nvSpPr>
          <p:cNvPr id="109" name="Text Box 7">
            <a:extLst>
              <a:ext uri="{FF2B5EF4-FFF2-40B4-BE49-F238E27FC236}">
                <a16:creationId xmlns:a16="http://schemas.microsoft.com/office/drawing/2014/main" id="{5D5CE062-2CBB-4CA0-8005-9B759E62F745}"/>
              </a:ext>
            </a:extLst>
          </p:cNvPr>
          <p:cNvSpPr txBox="1">
            <a:spLocks noChangeArrowheads="1"/>
          </p:cNvSpPr>
          <p:nvPr/>
        </p:nvSpPr>
        <p:spPr bwMode="auto">
          <a:xfrm>
            <a:off x="18491669" y="3086100"/>
            <a:ext cx="8573399" cy="23856041"/>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GMM-HMM Systems</a:t>
            </a:r>
          </a:p>
          <a:p>
            <a:pPr marL="342900" lvl="1"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To exploit the sequential nature of the data, Hidden Markov Models were utilized for EEG decoding.</a:t>
            </a:r>
          </a:p>
          <a:p>
            <a:pPr marL="347472" lvl="1" indent="-347472">
              <a:spcBef>
                <a:spcPts val="600"/>
              </a:spcBef>
              <a:spcAft>
                <a:spcPts val="600"/>
              </a:spcAft>
              <a:buFont typeface="Arial" panose="020B0604020202020204" pitchFamily="34" charset="0"/>
              <a:buChar char="•"/>
            </a:pPr>
            <a:r>
              <a:rPr lang="en-US" sz="2400" b="1" dirty="0">
                <a:latin typeface="Arial" pitchFamily="34" charset="0"/>
                <a:cs typeface="Arial" pitchFamily="34" charset="0"/>
              </a:rPr>
              <a:t>Note that initial experimentation led to setting </a:t>
            </a:r>
            <a:r>
              <a:rPr lang="en-US" sz="2400" b="1" i="1" dirty="0">
                <a:latin typeface="Arial" pitchFamily="34" charset="0"/>
                <a:cs typeface="Arial" pitchFamily="34" charset="0"/>
              </a:rPr>
              <a:t>T=10s, HMM States=3 and Gaussian Mixtures=3.</a:t>
            </a:r>
            <a:endParaRPr lang="en-US" sz="2400" b="1" dirty="0">
              <a:latin typeface="Arial" pitchFamily="34" charset="0"/>
              <a:cs typeface="Arial" pitchFamily="34" charset="0"/>
            </a:endParaRPr>
          </a:p>
          <a:p>
            <a:pPr marL="347472" lvl="1" indent="-347472">
              <a:spcBef>
                <a:spcPts val="600"/>
              </a:spcBef>
              <a:spcAft>
                <a:spcPts val="600"/>
              </a:spcAft>
              <a:buFont typeface="Arial" panose="020B0604020202020204" pitchFamily="34" charset="0"/>
              <a:buChar char="•"/>
            </a:pPr>
            <a:r>
              <a:rPr lang="en-US" sz="2400" b="1" dirty="0">
                <a:latin typeface="Arial" pitchFamily="34" charset="0"/>
                <a:cs typeface="Arial" pitchFamily="34" charset="0"/>
              </a:rPr>
              <a:t>The systems implemented are described as follows:</a:t>
            </a:r>
          </a:p>
          <a:p>
            <a:pPr marL="762000" lvl="2" indent="-412750">
              <a:spcBef>
                <a:spcPts val="600"/>
              </a:spcBef>
              <a:spcAft>
                <a:spcPts val="600"/>
              </a:spcAft>
              <a:buFont typeface="+mj-lt"/>
              <a:buAutoNum type="arabicPeriod"/>
            </a:pPr>
            <a:r>
              <a:rPr lang="en-US" sz="2400" b="1" dirty="0">
                <a:solidFill>
                  <a:srgbClr val="B30738"/>
                </a:solidFill>
                <a:latin typeface="Arial" pitchFamily="34" charset="0"/>
                <a:cs typeface="Arial" pitchFamily="34" charset="0"/>
              </a:rPr>
              <a:t>HMM</a:t>
            </a:r>
            <a:r>
              <a:rPr lang="en-US" sz="2400" b="1" dirty="0">
                <a:latin typeface="Arial" pitchFamily="34" charset="0"/>
                <a:cs typeface="Arial" pitchFamily="34" charset="0"/>
              </a:rPr>
              <a:t>: sequentially analyzes windows of data and outputs a decision after the first </a:t>
            </a:r>
            <a:r>
              <a:rPr lang="en-US" sz="2400" b="1" i="1" dirty="0">
                <a:latin typeface="Arial" pitchFamily="34" charset="0"/>
                <a:cs typeface="Arial" pitchFamily="34" charset="0"/>
              </a:rPr>
              <a:t>T </a:t>
            </a:r>
            <a:r>
              <a:rPr lang="en-US" sz="2400" b="1" dirty="0">
                <a:latin typeface="Arial" pitchFamily="34" charset="0"/>
                <a:cs typeface="Arial" pitchFamily="34" charset="0"/>
              </a:rPr>
              <a:t>seconds.</a:t>
            </a:r>
            <a:endParaRPr lang="en-US" sz="2400" b="1" dirty="0">
              <a:solidFill>
                <a:srgbClr val="B30738"/>
              </a:solidFill>
              <a:latin typeface="Arial" pitchFamily="34" charset="0"/>
              <a:cs typeface="Arial" pitchFamily="34" charset="0"/>
            </a:endParaRPr>
          </a:p>
          <a:p>
            <a:pPr marL="762000" lvl="2" indent="-412750">
              <a:spcBef>
                <a:spcPts val="600"/>
              </a:spcBef>
              <a:spcAft>
                <a:spcPts val="600"/>
              </a:spcAft>
              <a:buFont typeface="+mj-lt"/>
              <a:buAutoNum type="arabicPeriod"/>
            </a:pPr>
            <a:r>
              <a:rPr lang="en-US" sz="2400" b="1" dirty="0">
                <a:solidFill>
                  <a:srgbClr val="B30738"/>
                </a:solidFill>
                <a:latin typeface="Arial" pitchFamily="34" charset="0"/>
                <a:cs typeface="Arial" pitchFamily="34" charset="0"/>
              </a:rPr>
              <a:t>Epoch-Based HMM / Majority Vote: </a:t>
            </a:r>
            <a:r>
              <a:rPr lang="en-US" sz="2400" b="1" dirty="0">
                <a:latin typeface="Arial" pitchFamily="34" charset="0"/>
                <a:cs typeface="Arial" pitchFamily="34" charset="0"/>
              </a:rPr>
              <a:t>decodes one second epochs and generates a decision for each epoch. Majority voting is used to postprocess the epoch outputs for the final decision.</a:t>
            </a:r>
          </a:p>
          <a:p>
            <a:pPr marL="762000" lvl="2" indent="-412750">
              <a:spcBef>
                <a:spcPts val="600"/>
              </a:spcBef>
              <a:spcAft>
                <a:spcPts val="14400"/>
              </a:spcAft>
              <a:buFont typeface="+mj-lt"/>
              <a:buAutoNum type="arabicPeriod"/>
            </a:pPr>
            <a:r>
              <a:rPr lang="en-US" sz="2400" b="1" dirty="0">
                <a:solidFill>
                  <a:srgbClr val="B30738"/>
                </a:solidFill>
                <a:latin typeface="Arial" pitchFamily="34" charset="0"/>
                <a:cs typeface="Arial" pitchFamily="34" charset="0"/>
              </a:rPr>
              <a:t>Epoch-Based HMM / SdA: </a:t>
            </a:r>
            <a:r>
              <a:rPr lang="en-US" sz="2400" b="1" dirty="0">
                <a:latin typeface="Arial" pitchFamily="34" charset="0"/>
                <a:cs typeface="Arial" pitchFamily="34" charset="0"/>
              </a:rPr>
              <a:t>same as 2, but an SdA postprocesses the posterior probabilities with a deep learning system.</a:t>
            </a:r>
          </a:p>
          <a:p>
            <a:pPr marL="342900" lvl="1" indent="-342900" defTabSz="695291">
              <a:spcBef>
                <a:spcPts val="600"/>
              </a:spcBef>
              <a:spcAft>
                <a:spcPts val="18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All systems showed</a:t>
            </a:r>
            <a:br>
              <a:rPr lang="en-US" sz="2400" b="1" dirty="0">
                <a:latin typeface="Arial" pitchFamily="34" charset="0"/>
                <a:cs typeface="Arial" pitchFamily="34" charset="0"/>
              </a:rPr>
            </a:br>
            <a:r>
              <a:rPr lang="en-US" sz="2400" b="1" dirty="0">
                <a:latin typeface="Arial" pitchFamily="34" charset="0"/>
                <a:cs typeface="Arial" pitchFamily="34" charset="0"/>
              </a:rPr>
              <a:t>the best performance</a:t>
            </a:r>
            <a:br>
              <a:rPr lang="en-US" sz="2400" b="1" dirty="0">
                <a:latin typeface="Arial" pitchFamily="34" charset="0"/>
                <a:cs typeface="Arial" pitchFamily="34" charset="0"/>
              </a:rPr>
            </a:br>
            <a:r>
              <a:rPr lang="en-US" sz="2400" b="1" dirty="0">
                <a:latin typeface="Arial" pitchFamily="34" charset="0"/>
                <a:cs typeface="Arial" pitchFamily="34" charset="0"/>
              </a:rPr>
              <a:t>for channel T5-O1.</a:t>
            </a:r>
          </a:p>
          <a:p>
            <a:pPr defTabSz="695291">
              <a:spcAft>
                <a:spcPts val="1200"/>
              </a:spcAft>
              <a:tabLst>
                <a:tab pos="380981" algn="l"/>
              </a:tabLst>
              <a:defRPr/>
            </a:pPr>
            <a:r>
              <a:rPr lang="en-US" sz="3200" b="1" dirty="0">
                <a:solidFill>
                  <a:srgbClr val="333399"/>
                </a:solidFill>
                <a:latin typeface="Arial" pitchFamily="34" charset="0"/>
                <a:cs typeface="Arial" pitchFamily="34" charset="0"/>
              </a:rPr>
              <a:t>CNN-MLP</a:t>
            </a:r>
          </a:p>
          <a:p>
            <a:pPr marL="342900" lvl="1" indent="-342900" defTabSz="695291">
              <a:spcBef>
                <a:spcPts val="600"/>
              </a:spcBef>
              <a:spcAft>
                <a:spcPts val="244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CNNs leverage sparse interactions and parameter sharing, which benefits the EEG decoding task:</a:t>
            </a:r>
          </a:p>
          <a:p>
            <a:pPr marL="342900" lvl="1" indent="-342900" defTabSz="695291">
              <a:spcBef>
                <a:spcPts val="600"/>
              </a:spcBef>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The locality in the units of convolutional layers allows more robustness in the computation of feature maps for signals with many artifacts in selected frequency bands.</a:t>
            </a:r>
          </a:p>
          <a:p>
            <a:pPr marL="342900" lvl="1" indent="-342900" defTabSz="695291">
              <a:spcBef>
                <a:spcPts val="600"/>
              </a:spcBef>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Weight sharing, combined with pooling, minimizes the differences between input patterns when there are slight frequency shifts.</a:t>
            </a:r>
          </a:p>
          <a:p>
            <a:pPr marL="342900" lvl="1" indent="-342900" defTabSz="695291">
              <a:spcBef>
                <a:spcPts val="600"/>
              </a:spcBef>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In practice, the analysis of EEGs is conducted through the observation of 10 secs of data.</a:t>
            </a:r>
          </a:p>
          <a:p>
            <a:pPr marL="342900" lvl="1" indent="-342900" defTabSz="695291">
              <a:spcBef>
                <a:spcPts val="600"/>
              </a:spcBef>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For the decoding of EEGs through a CNN, the best temporal resolution was achieved by feeding the system 7 seconds of data at a time.</a:t>
            </a:r>
          </a:p>
          <a:p>
            <a:pPr marL="342900" lvl="1" indent="-342900" defTabSz="695291">
              <a:spcBef>
                <a:spcPts val="600"/>
              </a:spcBef>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Occipital channels showed the best performance.</a:t>
            </a:r>
          </a:p>
          <a:p>
            <a:pPr marL="342900" lvl="1" indent="-342900" defTabSz="695291">
              <a:spcBef>
                <a:spcPts val="600"/>
              </a:spcBef>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These results justify the use of deep networks for this task, but  show that increasing the complexity of the model requires more training samples.</a:t>
            </a:r>
          </a:p>
          <a:p>
            <a:pPr marL="0" lvl="1">
              <a:spcBef>
                <a:spcPts val="600"/>
              </a:spcBef>
              <a:spcAft>
                <a:spcPts val="1200"/>
              </a:spcAft>
            </a:pPr>
            <a:endParaRPr lang="en-US" sz="1800" b="1" dirty="0">
              <a:latin typeface="Arial" pitchFamily="34" charset="0"/>
              <a:cs typeface="Arial" pitchFamily="34" charset="0"/>
            </a:endParaRPr>
          </a:p>
          <a:p>
            <a:pPr marL="0" lvl="1">
              <a:spcBef>
                <a:spcPts val="600"/>
              </a:spcBef>
              <a:spcAft>
                <a:spcPts val="1200"/>
              </a:spcAft>
            </a:pPr>
            <a:endParaRPr lang="en-US" sz="1800" b="1" dirty="0">
              <a:latin typeface="Arial" pitchFamily="34" charset="0"/>
              <a:cs typeface="Arial" pitchFamily="34" charset="0"/>
            </a:endParaRPr>
          </a:p>
          <a:p>
            <a:pPr marL="0" lvl="1">
              <a:spcBef>
                <a:spcPts val="600"/>
              </a:spcBef>
              <a:spcAft>
                <a:spcPts val="1200"/>
              </a:spcAft>
            </a:pPr>
            <a:r>
              <a:rPr lang="en-US" sz="1800" b="1" dirty="0">
                <a:latin typeface="Arial" pitchFamily="34" charset="0"/>
                <a:cs typeface="Arial" pitchFamily="34" charset="0"/>
              </a:rPr>
              <a:t> </a:t>
            </a:r>
          </a:p>
          <a:p>
            <a:pPr marL="0" lvl="1">
              <a:spcAft>
                <a:spcPts val="1200"/>
              </a:spcAft>
            </a:pPr>
            <a:endParaRPr lang="en-US" sz="2400" b="1" dirty="0">
              <a:latin typeface="Arial" pitchFamily="34" charset="0"/>
              <a:cs typeface="Arial" pitchFamily="34" charset="0"/>
            </a:endParaRPr>
          </a:p>
          <a:p>
            <a:pPr marL="285750" lvl="1" indent="-285750" algn="just">
              <a:spcAft>
                <a:spcPts val="1200"/>
              </a:spcAft>
              <a:buFont typeface="Arial" panose="020B0604020202020204" pitchFamily="34" charset="0"/>
              <a:buChar char="•"/>
            </a:pPr>
            <a:endParaRPr lang="en-US" sz="2400" b="1" dirty="0">
              <a:latin typeface="Arial" pitchFamily="34" charset="0"/>
              <a:cs typeface="Arial" pitchFamily="34" charset="0"/>
            </a:endParaRPr>
          </a:p>
          <a:p>
            <a:pPr defTabSz="695291">
              <a:spcAft>
                <a:spcPts val="1200"/>
              </a:spcAft>
              <a:tabLst>
                <a:tab pos="380981" algn="l"/>
              </a:tabLst>
              <a:defRPr/>
            </a:pPr>
            <a:endParaRPr lang="en-US" sz="2400" b="1" dirty="0">
              <a:latin typeface="Arial" pitchFamily="34" charset="0"/>
              <a:cs typeface="Arial" pitchFamily="34" charset="0"/>
            </a:endParaRPr>
          </a:p>
        </p:txBody>
      </p:sp>
      <p:pic>
        <p:nvPicPr>
          <p:cNvPr id="2" name="Picture 1">
            <a:extLst>
              <a:ext uri="{FF2B5EF4-FFF2-40B4-BE49-F238E27FC236}">
                <a16:creationId xmlns:a16="http://schemas.microsoft.com/office/drawing/2014/main" id="{AF807392-5B2B-4E30-8A74-66D1F29C1F26}"/>
              </a:ext>
            </a:extLst>
          </p:cNvPr>
          <p:cNvPicPr>
            <a:picLocks noChangeAspect="1"/>
          </p:cNvPicPr>
          <p:nvPr/>
        </p:nvPicPr>
        <p:blipFill>
          <a:blip r:embed="rId5"/>
          <a:stretch>
            <a:fillRect/>
          </a:stretch>
        </p:blipFill>
        <p:spPr>
          <a:xfrm>
            <a:off x="1087412" y="16673768"/>
            <a:ext cx="7534074" cy="4146997"/>
          </a:xfrm>
          <a:prstGeom prst="rect">
            <a:avLst/>
          </a:prstGeom>
        </p:spPr>
      </p:pic>
      <p:pic>
        <p:nvPicPr>
          <p:cNvPr id="27" name="Picture 26">
            <a:extLst>
              <a:ext uri="{FF2B5EF4-FFF2-40B4-BE49-F238E27FC236}">
                <a16:creationId xmlns:a16="http://schemas.microsoft.com/office/drawing/2014/main" id="{BB18F529-9823-4A98-B71C-DB612AB3E2A0}"/>
              </a:ext>
            </a:extLst>
          </p:cNvPr>
          <p:cNvPicPr>
            <a:picLocks noChangeAspect="1"/>
          </p:cNvPicPr>
          <p:nvPr/>
        </p:nvPicPr>
        <p:blipFill>
          <a:blip r:embed="rId6"/>
          <a:stretch>
            <a:fillRect/>
          </a:stretch>
        </p:blipFill>
        <p:spPr>
          <a:xfrm>
            <a:off x="9963258" y="5149088"/>
            <a:ext cx="7649389" cy="1829407"/>
          </a:xfrm>
          <a:prstGeom prst="rect">
            <a:avLst/>
          </a:prstGeom>
        </p:spPr>
      </p:pic>
      <p:pic>
        <p:nvPicPr>
          <p:cNvPr id="28" name="Picture 27">
            <a:extLst>
              <a:ext uri="{FF2B5EF4-FFF2-40B4-BE49-F238E27FC236}">
                <a16:creationId xmlns:a16="http://schemas.microsoft.com/office/drawing/2014/main" id="{C9FC6FDE-582F-4539-87AE-48B04CD21D44}"/>
              </a:ext>
            </a:extLst>
          </p:cNvPr>
          <p:cNvPicPr>
            <a:picLocks noChangeAspect="1"/>
          </p:cNvPicPr>
          <p:nvPr/>
        </p:nvPicPr>
        <p:blipFill>
          <a:blip r:embed="rId7"/>
          <a:stretch>
            <a:fillRect/>
          </a:stretch>
        </p:blipFill>
        <p:spPr>
          <a:xfrm>
            <a:off x="9963258" y="7064802"/>
            <a:ext cx="7649389" cy="1730331"/>
          </a:xfrm>
          <a:prstGeom prst="rect">
            <a:avLst/>
          </a:prstGeom>
        </p:spPr>
      </p:pic>
      <p:pic>
        <p:nvPicPr>
          <p:cNvPr id="14" name="Picture 13">
            <a:extLst>
              <a:ext uri="{FF2B5EF4-FFF2-40B4-BE49-F238E27FC236}">
                <a16:creationId xmlns:a16="http://schemas.microsoft.com/office/drawing/2014/main" id="{166C8301-D722-4B01-B5F1-E68630DBC738}"/>
              </a:ext>
            </a:extLst>
          </p:cNvPr>
          <p:cNvPicPr>
            <a:picLocks noChangeAspect="1"/>
          </p:cNvPicPr>
          <p:nvPr/>
        </p:nvPicPr>
        <p:blipFill>
          <a:blip r:embed="rId8"/>
          <a:stretch>
            <a:fillRect/>
          </a:stretch>
        </p:blipFill>
        <p:spPr>
          <a:xfrm>
            <a:off x="12796297" y="14936831"/>
            <a:ext cx="5126182" cy="2825679"/>
          </a:xfrm>
          <a:prstGeom prst="rect">
            <a:avLst/>
          </a:prstGeom>
        </p:spPr>
      </p:pic>
      <p:grpSp>
        <p:nvGrpSpPr>
          <p:cNvPr id="10" name="Group 9">
            <a:extLst>
              <a:ext uri="{FF2B5EF4-FFF2-40B4-BE49-F238E27FC236}">
                <a16:creationId xmlns:a16="http://schemas.microsoft.com/office/drawing/2014/main" id="{EE29B93D-7DF6-479A-9AC0-BDFAE6918C4F}"/>
              </a:ext>
            </a:extLst>
          </p:cNvPr>
          <p:cNvGrpSpPr>
            <a:grpSpLocks noChangeAspect="1"/>
          </p:cNvGrpSpPr>
          <p:nvPr/>
        </p:nvGrpSpPr>
        <p:grpSpPr>
          <a:xfrm>
            <a:off x="9963259" y="8938217"/>
            <a:ext cx="4067011" cy="2962865"/>
            <a:chOff x="9591390" y="10627314"/>
            <a:chExt cx="4445317" cy="3238466"/>
          </a:xfrm>
        </p:grpSpPr>
        <p:pic>
          <p:nvPicPr>
            <p:cNvPr id="6" name="Picture 5">
              <a:extLst>
                <a:ext uri="{FF2B5EF4-FFF2-40B4-BE49-F238E27FC236}">
                  <a16:creationId xmlns:a16="http://schemas.microsoft.com/office/drawing/2014/main" id="{B052413B-4693-47C7-9E3B-F9DE7FB1257C}"/>
                </a:ext>
              </a:extLst>
            </p:cNvPr>
            <p:cNvPicPr>
              <a:picLocks noChangeAspect="1"/>
            </p:cNvPicPr>
            <p:nvPr/>
          </p:nvPicPr>
          <p:blipFill>
            <a:blip r:embed="rId9"/>
            <a:stretch>
              <a:fillRect/>
            </a:stretch>
          </p:blipFill>
          <p:spPr>
            <a:xfrm>
              <a:off x="9591390" y="10945609"/>
              <a:ext cx="4422317" cy="2920171"/>
            </a:xfrm>
            <a:prstGeom prst="rect">
              <a:avLst/>
            </a:prstGeom>
          </p:spPr>
        </p:pic>
        <p:sp>
          <p:nvSpPr>
            <p:cNvPr id="9" name="TextBox 8">
              <a:extLst>
                <a:ext uri="{FF2B5EF4-FFF2-40B4-BE49-F238E27FC236}">
                  <a16:creationId xmlns:a16="http://schemas.microsoft.com/office/drawing/2014/main" id="{0A71DCB0-BDA1-4114-BDB8-8FE38A5CA454}"/>
                </a:ext>
              </a:extLst>
            </p:cNvPr>
            <p:cNvSpPr txBox="1"/>
            <p:nvPr/>
          </p:nvSpPr>
          <p:spPr>
            <a:xfrm flipH="1">
              <a:off x="10071848" y="10627314"/>
              <a:ext cx="3461399" cy="369332"/>
            </a:xfrm>
            <a:prstGeom prst="rect">
              <a:avLst/>
            </a:prstGeom>
            <a:noFill/>
          </p:spPr>
          <p:txBody>
            <a:bodyPr wrap="square" rtlCol="0">
              <a:spAutoFit/>
            </a:bodyPr>
            <a:lstStyle/>
            <a:p>
              <a:pPr algn="ctr"/>
              <a:r>
                <a:rPr lang="en-US" sz="1800" b="1" dirty="0">
                  <a:latin typeface="Arial" panose="020B0604020202020204" pitchFamily="34" charset="0"/>
                  <a:cs typeface="Arial" panose="020B0604020202020204" pitchFamily="34" charset="0"/>
                </a:rPr>
                <a:t>Age Distribution</a:t>
              </a:r>
            </a:p>
          </p:txBody>
        </p:sp>
        <p:pic>
          <p:nvPicPr>
            <p:cNvPr id="3" name="Picture 2">
              <a:extLst>
                <a:ext uri="{FF2B5EF4-FFF2-40B4-BE49-F238E27FC236}">
                  <a16:creationId xmlns:a16="http://schemas.microsoft.com/office/drawing/2014/main" id="{3AF2E7AB-E960-47C4-82DB-D4ECC6FEC077}"/>
                </a:ext>
              </a:extLst>
            </p:cNvPr>
            <p:cNvPicPr>
              <a:picLocks noChangeAspect="1"/>
            </p:cNvPicPr>
            <p:nvPr/>
          </p:nvPicPr>
          <p:blipFill>
            <a:blip r:embed="rId10"/>
            <a:stretch>
              <a:fillRect/>
            </a:stretch>
          </p:blipFill>
          <p:spPr>
            <a:xfrm>
              <a:off x="12473213" y="11163402"/>
              <a:ext cx="163546" cy="155159"/>
            </a:xfrm>
            <a:prstGeom prst="rect">
              <a:avLst/>
            </a:prstGeom>
          </p:spPr>
        </p:pic>
        <p:pic>
          <p:nvPicPr>
            <p:cNvPr id="4" name="Picture 3">
              <a:extLst>
                <a:ext uri="{FF2B5EF4-FFF2-40B4-BE49-F238E27FC236}">
                  <a16:creationId xmlns:a16="http://schemas.microsoft.com/office/drawing/2014/main" id="{D3A58E51-5C3D-4B33-8C17-D7F5557F1E32}"/>
                </a:ext>
              </a:extLst>
            </p:cNvPr>
            <p:cNvPicPr>
              <a:picLocks noChangeAspect="1"/>
            </p:cNvPicPr>
            <p:nvPr/>
          </p:nvPicPr>
          <p:blipFill>
            <a:blip r:embed="rId11"/>
            <a:stretch>
              <a:fillRect/>
            </a:stretch>
          </p:blipFill>
          <p:spPr>
            <a:xfrm>
              <a:off x="12475089" y="11529967"/>
              <a:ext cx="162428" cy="156627"/>
            </a:xfrm>
            <a:prstGeom prst="rect">
              <a:avLst/>
            </a:prstGeom>
          </p:spPr>
        </p:pic>
        <p:sp>
          <p:nvSpPr>
            <p:cNvPr id="25" name="TextBox 24">
              <a:extLst>
                <a:ext uri="{FF2B5EF4-FFF2-40B4-BE49-F238E27FC236}">
                  <a16:creationId xmlns:a16="http://schemas.microsoft.com/office/drawing/2014/main" id="{0AF0C30B-75CE-4091-9148-8E390513CE6F}"/>
                </a:ext>
              </a:extLst>
            </p:cNvPr>
            <p:cNvSpPr txBox="1"/>
            <p:nvPr/>
          </p:nvSpPr>
          <p:spPr>
            <a:xfrm flipH="1">
              <a:off x="12644474" y="11061664"/>
              <a:ext cx="1183242" cy="366828"/>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Training</a:t>
              </a:r>
            </a:p>
          </p:txBody>
        </p:sp>
        <p:sp>
          <p:nvSpPr>
            <p:cNvPr id="26" name="TextBox 25">
              <a:extLst>
                <a:ext uri="{FF2B5EF4-FFF2-40B4-BE49-F238E27FC236}">
                  <a16:creationId xmlns:a16="http://schemas.microsoft.com/office/drawing/2014/main" id="{7CA8D391-1640-430C-9A67-B0360429BCD9}"/>
                </a:ext>
              </a:extLst>
            </p:cNvPr>
            <p:cNvSpPr txBox="1"/>
            <p:nvPr/>
          </p:nvSpPr>
          <p:spPr>
            <a:xfrm flipH="1">
              <a:off x="12637835" y="11449776"/>
              <a:ext cx="1398872" cy="370046"/>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Evaluation</a:t>
              </a:r>
            </a:p>
          </p:txBody>
        </p:sp>
      </p:grpSp>
      <p:pic>
        <p:nvPicPr>
          <p:cNvPr id="12" name="Picture 11">
            <a:extLst>
              <a:ext uri="{FF2B5EF4-FFF2-40B4-BE49-F238E27FC236}">
                <a16:creationId xmlns:a16="http://schemas.microsoft.com/office/drawing/2014/main" id="{164D5680-1EB6-432F-A8A1-898DD539203C}"/>
              </a:ext>
            </a:extLst>
          </p:cNvPr>
          <p:cNvPicPr>
            <a:picLocks noChangeAspect="1"/>
          </p:cNvPicPr>
          <p:nvPr/>
        </p:nvPicPr>
        <p:blipFill rotWithShape="1">
          <a:blip r:embed="rId12"/>
          <a:srcRect r="27057"/>
          <a:stretch/>
        </p:blipFill>
        <p:spPr>
          <a:xfrm>
            <a:off x="13337510" y="22685136"/>
            <a:ext cx="4606223" cy="3949453"/>
          </a:xfrm>
          <a:prstGeom prst="rect">
            <a:avLst/>
          </a:prstGeom>
        </p:spPr>
      </p:pic>
      <p:grpSp>
        <p:nvGrpSpPr>
          <p:cNvPr id="11" name="Group 10">
            <a:extLst>
              <a:ext uri="{FF2B5EF4-FFF2-40B4-BE49-F238E27FC236}">
                <a16:creationId xmlns:a16="http://schemas.microsoft.com/office/drawing/2014/main" id="{DB100ADC-D054-4E41-83A6-1A48CA69E97B}"/>
              </a:ext>
            </a:extLst>
          </p:cNvPr>
          <p:cNvGrpSpPr>
            <a:grpSpLocks noChangeAspect="1"/>
          </p:cNvGrpSpPr>
          <p:nvPr/>
        </p:nvGrpSpPr>
        <p:grpSpPr>
          <a:xfrm>
            <a:off x="14009226" y="8938218"/>
            <a:ext cx="3726674" cy="3015419"/>
            <a:chOff x="14022963" y="10633363"/>
            <a:chExt cx="3994856" cy="3232417"/>
          </a:xfrm>
        </p:grpSpPr>
        <p:pic>
          <p:nvPicPr>
            <p:cNvPr id="8" name="Picture 7">
              <a:extLst>
                <a:ext uri="{FF2B5EF4-FFF2-40B4-BE49-F238E27FC236}">
                  <a16:creationId xmlns:a16="http://schemas.microsoft.com/office/drawing/2014/main" id="{DE057AB1-C7B3-477E-8910-EB8FE8BB0D84}"/>
                </a:ext>
              </a:extLst>
            </p:cNvPr>
            <p:cNvPicPr>
              <a:picLocks noChangeAspect="1"/>
            </p:cNvPicPr>
            <p:nvPr/>
          </p:nvPicPr>
          <p:blipFill rotWithShape="1">
            <a:blip r:embed="rId13"/>
            <a:srcRect l="1536" t="2103"/>
            <a:stretch/>
          </p:blipFill>
          <p:spPr>
            <a:xfrm>
              <a:off x="14022963" y="11239334"/>
              <a:ext cx="3994856" cy="2626446"/>
            </a:xfrm>
            <a:prstGeom prst="rect">
              <a:avLst/>
            </a:prstGeom>
          </p:spPr>
        </p:pic>
        <p:sp>
          <p:nvSpPr>
            <p:cNvPr id="24" name="TextBox 23">
              <a:extLst>
                <a:ext uri="{FF2B5EF4-FFF2-40B4-BE49-F238E27FC236}">
                  <a16:creationId xmlns:a16="http://schemas.microsoft.com/office/drawing/2014/main" id="{FA4FD028-A2AD-4EA2-97AB-69880786A61E}"/>
                </a:ext>
              </a:extLst>
            </p:cNvPr>
            <p:cNvSpPr txBox="1"/>
            <p:nvPr/>
          </p:nvSpPr>
          <p:spPr>
            <a:xfrm flipH="1">
              <a:off x="14255581" y="10633363"/>
              <a:ext cx="3461399" cy="369332"/>
            </a:xfrm>
            <a:prstGeom prst="rect">
              <a:avLst/>
            </a:prstGeom>
            <a:noFill/>
          </p:spPr>
          <p:txBody>
            <a:bodyPr wrap="square" rtlCol="0">
              <a:spAutoFit/>
            </a:bodyPr>
            <a:lstStyle/>
            <a:p>
              <a:pPr algn="ctr"/>
              <a:r>
                <a:rPr lang="en-US" sz="1800" b="1" dirty="0">
                  <a:latin typeface="Arial" panose="020B0604020202020204" pitchFamily="34" charset="0"/>
                  <a:cs typeface="Arial" panose="020B0604020202020204" pitchFamily="34" charset="0"/>
                </a:rPr>
                <a:t>Gender Distribution</a:t>
              </a:r>
            </a:p>
          </p:txBody>
        </p:sp>
        <p:sp>
          <p:nvSpPr>
            <p:cNvPr id="29" name="TextBox 28">
              <a:extLst>
                <a:ext uri="{FF2B5EF4-FFF2-40B4-BE49-F238E27FC236}">
                  <a16:creationId xmlns:a16="http://schemas.microsoft.com/office/drawing/2014/main" id="{75B11DE3-2E1B-42CB-A75C-C02CC8737959}"/>
                </a:ext>
              </a:extLst>
            </p:cNvPr>
            <p:cNvSpPr txBox="1"/>
            <p:nvPr/>
          </p:nvSpPr>
          <p:spPr>
            <a:xfrm flipH="1">
              <a:off x="16384785" y="10917920"/>
              <a:ext cx="1146917" cy="362917"/>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Training</a:t>
              </a:r>
            </a:p>
          </p:txBody>
        </p:sp>
        <p:sp>
          <p:nvSpPr>
            <p:cNvPr id="30" name="TextBox 29">
              <a:extLst>
                <a:ext uri="{FF2B5EF4-FFF2-40B4-BE49-F238E27FC236}">
                  <a16:creationId xmlns:a16="http://schemas.microsoft.com/office/drawing/2014/main" id="{094763BA-B43F-447C-BCCB-108727909854}"/>
                </a:ext>
              </a:extLst>
            </p:cNvPr>
            <p:cNvSpPr txBox="1"/>
            <p:nvPr/>
          </p:nvSpPr>
          <p:spPr>
            <a:xfrm flipH="1">
              <a:off x="14684458" y="10935763"/>
              <a:ext cx="1312137"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Evaluation</a:t>
              </a:r>
            </a:p>
          </p:txBody>
        </p:sp>
        <p:pic>
          <p:nvPicPr>
            <p:cNvPr id="31" name="Picture 30">
              <a:extLst>
                <a:ext uri="{FF2B5EF4-FFF2-40B4-BE49-F238E27FC236}">
                  <a16:creationId xmlns:a16="http://schemas.microsoft.com/office/drawing/2014/main" id="{F95E8EAA-AE57-4B2D-B1E2-59C3508C0FA7}"/>
                </a:ext>
              </a:extLst>
            </p:cNvPr>
            <p:cNvPicPr>
              <a:picLocks noChangeAspect="1"/>
            </p:cNvPicPr>
            <p:nvPr/>
          </p:nvPicPr>
          <p:blipFill>
            <a:blip r:embed="rId11"/>
            <a:stretch>
              <a:fillRect/>
            </a:stretch>
          </p:blipFill>
          <p:spPr>
            <a:xfrm>
              <a:off x="14549252" y="11025763"/>
              <a:ext cx="162428" cy="156627"/>
            </a:xfrm>
            <a:prstGeom prst="rect">
              <a:avLst/>
            </a:prstGeom>
          </p:spPr>
        </p:pic>
        <p:pic>
          <p:nvPicPr>
            <p:cNvPr id="32" name="Picture 31">
              <a:extLst>
                <a:ext uri="{FF2B5EF4-FFF2-40B4-BE49-F238E27FC236}">
                  <a16:creationId xmlns:a16="http://schemas.microsoft.com/office/drawing/2014/main" id="{E6C57D7A-8698-4D4C-AB4B-7C3938E9C727}"/>
                </a:ext>
              </a:extLst>
            </p:cNvPr>
            <p:cNvPicPr>
              <a:picLocks noChangeAspect="1"/>
            </p:cNvPicPr>
            <p:nvPr/>
          </p:nvPicPr>
          <p:blipFill>
            <a:blip r:embed="rId10"/>
            <a:stretch>
              <a:fillRect/>
            </a:stretch>
          </p:blipFill>
          <p:spPr>
            <a:xfrm>
              <a:off x="16214649" y="11024247"/>
              <a:ext cx="163546" cy="155159"/>
            </a:xfrm>
            <a:prstGeom prst="rect">
              <a:avLst/>
            </a:prstGeom>
          </p:spPr>
        </p:pic>
      </p:grpSp>
      <p:sp>
        <p:nvSpPr>
          <p:cNvPr id="16" name="TextBox 15">
            <a:extLst>
              <a:ext uri="{FF2B5EF4-FFF2-40B4-BE49-F238E27FC236}">
                <a16:creationId xmlns:a16="http://schemas.microsoft.com/office/drawing/2014/main" id="{19245EEA-C2A2-4776-9F6F-1E460731B07D}"/>
              </a:ext>
            </a:extLst>
          </p:cNvPr>
          <p:cNvSpPr txBox="1"/>
          <p:nvPr/>
        </p:nvSpPr>
        <p:spPr>
          <a:xfrm>
            <a:off x="9620887" y="22174703"/>
            <a:ext cx="7991760" cy="1277273"/>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b="1" dirty="0">
                <a:latin typeface="Arial" pitchFamily="34" charset="0"/>
                <a:cs typeface="Arial" pitchFamily="34" charset="0"/>
              </a:rPr>
              <a:t>Only the first </a:t>
            </a:r>
            <a:r>
              <a:rPr lang="en-US" sz="2400" b="1" i="1" dirty="0">
                <a:latin typeface="Arial" pitchFamily="34" charset="0"/>
                <a:cs typeface="Arial" pitchFamily="34" charset="0"/>
              </a:rPr>
              <a:t>T</a:t>
            </a:r>
            <a:r>
              <a:rPr lang="en-US" sz="2400" b="1" dirty="0">
                <a:latin typeface="Arial" pitchFamily="34" charset="0"/>
                <a:cs typeface="Arial" pitchFamily="34" charset="0"/>
              </a:rPr>
              <a:t> seconds of</a:t>
            </a:r>
            <a:r>
              <a:rPr lang="en-US" sz="2400" b="1" i="1" dirty="0">
                <a:latin typeface="Arial" pitchFamily="34" charset="0"/>
                <a:cs typeface="Arial" pitchFamily="34" charset="0"/>
              </a:rPr>
              <a:t> </a:t>
            </a:r>
            <a:r>
              <a:rPr lang="en-US" sz="2400" b="1" dirty="0">
                <a:latin typeface="Arial" pitchFamily="34" charset="0"/>
                <a:cs typeface="Arial" pitchFamily="34" charset="0"/>
              </a:rPr>
              <a:t>a given channel of the signal were used.</a:t>
            </a:r>
          </a:p>
          <a:p>
            <a:pPr marL="342900" indent="-342900">
              <a:buFont typeface="Arial" panose="020B0604020202020204" pitchFamily="34" charset="0"/>
              <a:buChar char="•"/>
            </a:pPr>
            <a:endParaRPr lang="en-US" sz="2400" dirty="0"/>
          </a:p>
        </p:txBody>
      </p:sp>
      <p:pic>
        <p:nvPicPr>
          <p:cNvPr id="40" name="Picture 39">
            <a:extLst>
              <a:ext uri="{FF2B5EF4-FFF2-40B4-BE49-F238E27FC236}">
                <a16:creationId xmlns:a16="http://schemas.microsoft.com/office/drawing/2014/main" id="{6236FCC3-3B03-4E5D-900A-7946BC53BE9E}"/>
              </a:ext>
            </a:extLst>
          </p:cNvPr>
          <p:cNvPicPr>
            <a:picLocks noChangeAspect="1"/>
          </p:cNvPicPr>
          <p:nvPr/>
        </p:nvPicPr>
        <p:blipFill rotWithShape="1">
          <a:blip r:embed="rId12"/>
          <a:srcRect l="73858" t="35714" b="26707"/>
          <a:stretch/>
        </p:blipFill>
        <p:spPr>
          <a:xfrm>
            <a:off x="12407679" y="25161863"/>
            <a:ext cx="1707651" cy="1535225"/>
          </a:xfrm>
          <a:prstGeom prst="rect">
            <a:avLst/>
          </a:prstGeom>
        </p:spPr>
      </p:pic>
      <p:sp>
        <p:nvSpPr>
          <p:cNvPr id="42" name="TextBox 41">
            <a:extLst>
              <a:ext uri="{FF2B5EF4-FFF2-40B4-BE49-F238E27FC236}">
                <a16:creationId xmlns:a16="http://schemas.microsoft.com/office/drawing/2014/main" id="{3381D7F6-1DE7-42AA-90BF-66871C2D2BDE}"/>
              </a:ext>
            </a:extLst>
          </p:cNvPr>
          <p:cNvSpPr txBox="1"/>
          <p:nvPr/>
        </p:nvSpPr>
        <p:spPr>
          <a:xfrm>
            <a:off x="9591390" y="23120220"/>
            <a:ext cx="4683111" cy="2385268"/>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b="1" dirty="0">
                <a:latin typeface="Arial" pitchFamily="34" charset="0"/>
                <a:cs typeface="Arial" pitchFamily="34" charset="0"/>
              </a:rPr>
              <a:t>The window length and the channel regions were defined as two of the research parameters of the study.</a:t>
            </a:r>
          </a:p>
          <a:p>
            <a:pPr marL="342900" indent="-342900">
              <a:buFont typeface="Arial" panose="020B0604020202020204" pitchFamily="34" charset="0"/>
              <a:buChar char="•"/>
            </a:pPr>
            <a:endParaRPr lang="en-US" sz="2400" dirty="0"/>
          </a:p>
        </p:txBody>
      </p:sp>
      <p:sp>
        <p:nvSpPr>
          <p:cNvPr id="43" name="TextBox 42">
            <a:extLst>
              <a:ext uri="{FF2B5EF4-FFF2-40B4-BE49-F238E27FC236}">
                <a16:creationId xmlns:a16="http://schemas.microsoft.com/office/drawing/2014/main" id="{728D0D88-07D8-4C95-B6DE-CDEB7720176E}"/>
              </a:ext>
            </a:extLst>
          </p:cNvPr>
          <p:cNvSpPr txBox="1"/>
          <p:nvPr/>
        </p:nvSpPr>
        <p:spPr>
          <a:xfrm>
            <a:off x="9591391" y="25047052"/>
            <a:ext cx="2727610" cy="1569660"/>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b="1" dirty="0">
                <a:latin typeface="Arial" pitchFamily="34" charset="0"/>
                <a:cs typeface="Arial" pitchFamily="34" charset="0"/>
              </a:rPr>
              <a:t>Channels were selected from different scalp regions.</a:t>
            </a:r>
            <a:endParaRPr lang="en-US" sz="2400" dirty="0"/>
          </a:p>
        </p:txBody>
      </p:sp>
      <p:pic>
        <p:nvPicPr>
          <p:cNvPr id="20" name="Picture 19">
            <a:extLst>
              <a:ext uri="{FF2B5EF4-FFF2-40B4-BE49-F238E27FC236}">
                <a16:creationId xmlns:a16="http://schemas.microsoft.com/office/drawing/2014/main" id="{3528A7C3-1CEB-49D2-AEC1-221A5FEB7D7F}"/>
              </a:ext>
            </a:extLst>
          </p:cNvPr>
          <p:cNvPicPr>
            <a:picLocks noChangeAspect="1"/>
          </p:cNvPicPr>
          <p:nvPr/>
        </p:nvPicPr>
        <p:blipFill>
          <a:blip r:embed="rId14"/>
          <a:stretch>
            <a:fillRect/>
          </a:stretch>
        </p:blipFill>
        <p:spPr>
          <a:xfrm>
            <a:off x="22444692" y="11797791"/>
            <a:ext cx="4169490" cy="1226321"/>
          </a:xfrm>
          <a:prstGeom prst="rect">
            <a:avLst/>
          </a:prstGeom>
        </p:spPr>
      </p:pic>
      <p:pic>
        <p:nvPicPr>
          <p:cNvPr id="35" name="Picture 34">
            <a:extLst>
              <a:ext uri="{FF2B5EF4-FFF2-40B4-BE49-F238E27FC236}">
                <a16:creationId xmlns:a16="http://schemas.microsoft.com/office/drawing/2014/main" id="{8B1F4544-2BC5-4CE1-9B1D-EDDF87D01241}"/>
              </a:ext>
            </a:extLst>
          </p:cNvPr>
          <p:cNvPicPr>
            <a:picLocks noChangeAspect="1"/>
          </p:cNvPicPr>
          <p:nvPr/>
        </p:nvPicPr>
        <p:blipFill>
          <a:blip r:embed="rId15"/>
          <a:stretch>
            <a:fillRect/>
          </a:stretch>
        </p:blipFill>
        <p:spPr>
          <a:xfrm>
            <a:off x="18616391" y="14779036"/>
            <a:ext cx="8358409" cy="2730457"/>
          </a:xfrm>
          <a:prstGeom prst="rect">
            <a:avLst/>
          </a:prstGeom>
        </p:spPr>
      </p:pic>
      <p:pic>
        <p:nvPicPr>
          <p:cNvPr id="36" name="Picture 35">
            <a:extLst>
              <a:ext uri="{FF2B5EF4-FFF2-40B4-BE49-F238E27FC236}">
                <a16:creationId xmlns:a16="http://schemas.microsoft.com/office/drawing/2014/main" id="{FC394498-3209-4AD7-B441-A44682D73E07}"/>
              </a:ext>
            </a:extLst>
          </p:cNvPr>
          <p:cNvPicPr>
            <a:picLocks noChangeAspect="1"/>
          </p:cNvPicPr>
          <p:nvPr/>
        </p:nvPicPr>
        <p:blipFill>
          <a:blip r:embed="rId16"/>
          <a:stretch>
            <a:fillRect/>
          </a:stretch>
        </p:blipFill>
        <p:spPr>
          <a:xfrm>
            <a:off x="19088707" y="24958253"/>
            <a:ext cx="7413775" cy="1479328"/>
          </a:xfrm>
          <a:prstGeom prst="rect">
            <a:avLst/>
          </a:prstGeom>
        </p:spPr>
      </p:pic>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D8F21542-ED63-4B44-B543-3A922E927967}"/>
                  </a:ext>
                </a:extLst>
              </p:cNvPr>
              <p:cNvSpPr txBox="1"/>
              <p:nvPr/>
            </p:nvSpPr>
            <p:spPr>
              <a:xfrm>
                <a:off x="19068178" y="26437581"/>
                <a:ext cx="7417077" cy="400110"/>
              </a:xfrm>
              <a:prstGeom prst="rect">
                <a:avLst/>
              </a:prstGeom>
              <a:noFill/>
            </p:spPr>
            <p:txBody>
              <a:bodyPr wrap="square" rtlCol="0">
                <a:spAutoFit/>
              </a:bodyPr>
              <a:lstStyle/>
              <a:p>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𝑳</m:t>
                        </m:r>
                      </m:e>
                      <m:sub>
                        <m:r>
                          <a:rPr lang="en-US" sz="2000" b="1" i="1" smtClean="0">
                            <a:latin typeface="Cambria Math" panose="02040503050406030204" pitchFamily="18" charset="0"/>
                          </a:rPr>
                          <m:t>𝒊</m:t>
                        </m:r>
                      </m:sub>
                    </m:sSub>
                  </m:oMath>
                </a14:m>
                <a:r>
                  <a:rPr lang="en-US" sz="2000" b="1" dirty="0">
                    <a:latin typeface="Arial" panose="020B0604020202020204" pitchFamily="34" charset="0"/>
                    <a:cs typeface="Arial" panose="020B0604020202020204" pitchFamily="34" charset="0"/>
                  </a:rPr>
                  <a:t> is the convolutional layer, </a:t>
                </a:r>
                <a14:m>
                  <m:oMath xmlns:m="http://schemas.openxmlformats.org/officeDocument/2006/math">
                    <m:r>
                      <a:rPr lang="en-US" sz="2000" b="1" i="1" smtClean="0">
                        <a:latin typeface="Cambria Math" panose="02040503050406030204" pitchFamily="18" charset="0"/>
                      </a:rPr>
                      <m:t>𝑭</m:t>
                    </m:r>
                  </m:oMath>
                </a14:m>
                <a:r>
                  <a:rPr lang="en-US" sz="2000" b="1" dirty="0">
                    <a:latin typeface="Arial" panose="020B0604020202020204" pitchFamily="34" charset="0"/>
                    <a:cs typeface="Arial" panose="020B0604020202020204" pitchFamily="34" charset="0"/>
                  </a:rPr>
                  <a:t> is the fully connected layer</a:t>
                </a:r>
              </a:p>
            </p:txBody>
          </p:sp>
        </mc:Choice>
        <mc:Fallback xmlns="">
          <p:sp>
            <p:nvSpPr>
              <p:cNvPr id="37" name="TextBox 36">
                <a:extLst>
                  <a:ext uri="{FF2B5EF4-FFF2-40B4-BE49-F238E27FC236}">
                    <a16:creationId xmlns:a16="http://schemas.microsoft.com/office/drawing/2014/main" id="{D8F21542-ED63-4B44-B543-3A922E927967}"/>
                  </a:ext>
                </a:extLst>
              </p:cNvPr>
              <p:cNvSpPr txBox="1">
                <a:spLocks noRot="1" noChangeAspect="1" noMove="1" noResize="1" noEditPoints="1" noAdjustHandles="1" noChangeArrowheads="1" noChangeShapeType="1" noTextEdit="1"/>
              </p:cNvSpPr>
              <p:nvPr/>
            </p:nvSpPr>
            <p:spPr>
              <a:xfrm>
                <a:off x="19068178" y="26437581"/>
                <a:ext cx="7417077" cy="400110"/>
              </a:xfrm>
              <a:prstGeom prst="rect">
                <a:avLst/>
              </a:prstGeom>
              <a:blipFill>
                <a:blip r:embed="rId18"/>
                <a:stretch>
                  <a:fillRect t="-9375" b="-25000"/>
                </a:stretch>
              </a:blipFill>
            </p:spPr>
            <p:txBody>
              <a:bodyPr/>
              <a:lstStyle/>
              <a:p>
                <a:r>
                  <a:rPr lang="en-US">
                    <a:noFill/>
                  </a:rPr>
                  <a:t> </a:t>
                </a:r>
              </a:p>
            </p:txBody>
          </p:sp>
        </mc:Fallback>
      </mc:AlternateContent>
      <p:sp>
        <p:nvSpPr>
          <p:cNvPr id="52" name="TextBox 51">
            <a:extLst>
              <a:ext uri="{FF2B5EF4-FFF2-40B4-BE49-F238E27FC236}">
                <a16:creationId xmlns:a16="http://schemas.microsoft.com/office/drawing/2014/main" id="{6B6ACD45-FF73-45BD-BA40-3A029298A556}"/>
              </a:ext>
            </a:extLst>
          </p:cNvPr>
          <p:cNvSpPr txBox="1"/>
          <p:nvPr/>
        </p:nvSpPr>
        <p:spPr>
          <a:xfrm>
            <a:off x="9591390" y="14946938"/>
            <a:ext cx="3416687" cy="3046988"/>
          </a:xfrm>
          <a:prstGeom prst="rect">
            <a:avLst/>
          </a:prstGeom>
          <a:noFill/>
        </p:spPr>
        <p:txBody>
          <a:bodyPr wrap="square" rtlCol="0">
            <a:spAutoFit/>
          </a:bodyPr>
          <a:lstStyle/>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A 26 dimensional feature vector was used as input. Of these, 9 were base features and the remaining were the first and second derivatives.</a:t>
            </a:r>
          </a:p>
        </p:txBody>
      </p:sp>
      <p:pic>
        <p:nvPicPr>
          <p:cNvPr id="44" name="Picture 43">
            <a:extLst>
              <a:ext uri="{FF2B5EF4-FFF2-40B4-BE49-F238E27FC236}">
                <a16:creationId xmlns:a16="http://schemas.microsoft.com/office/drawing/2014/main" id="{95FC1BBD-60A6-4A03-BBCB-B5C741069B3A}"/>
              </a:ext>
            </a:extLst>
          </p:cNvPr>
          <p:cNvPicPr>
            <a:picLocks noChangeAspect="1"/>
          </p:cNvPicPr>
          <p:nvPr/>
        </p:nvPicPr>
        <p:blipFill>
          <a:blip r:embed="rId19"/>
          <a:stretch>
            <a:fillRect/>
          </a:stretch>
        </p:blipFill>
        <p:spPr>
          <a:xfrm>
            <a:off x="9558924" y="19166204"/>
            <a:ext cx="8176976" cy="2683070"/>
          </a:xfrm>
          <a:prstGeom prst="rect">
            <a:avLst/>
          </a:prstGeom>
        </p:spPr>
      </p:pic>
      <p:grpSp>
        <p:nvGrpSpPr>
          <p:cNvPr id="69" name="Group 68">
            <a:extLst>
              <a:ext uri="{FF2B5EF4-FFF2-40B4-BE49-F238E27FC236}">
                <a16:creationId xmlns:a16="http://schemas.microsoft.com/office/drawing/2014/main" id="{1BE64682-ADCF-44C5-86FC-114C916DE853}"/>
              </a:ext>
            </a:extLst>
          </p:cNvPr>
          <p:cNvGrpSpPr/>
          <p:nvPr/>
        </p:nvGrpSpPr>
        <p:grpSpPr>
          <a:xfrm>
            <a:off x="28009910" y="16728794"/>
            <a:ext cx="7527624" cy="3619500"/>
            <a:chOff x="27592205" y="12483008"/>
            <a:chExt cx="7527624" cy="3619500"/>
          </a:xfrm>
        </p:grpSpPr>
        <p:pic>
          <p:nvPicPr>
            <p:cNvPr id="48" name="Picture 47">
              <a:extLst>
                <a:ext uri="{FF2B5EF4-FFF2-40B4-BE49-F238E27FC236}">
                  <a16:creationId xmlns:a16="http://schemas.microsoft.com/office/drawing/2014/main" id="{6C719C33-672B-4989-9D90-144222772379}"/>
                </a:ext>
              </a:extLst>
            </p:cNvPr>
            <p:cNvPicPr>
              <a:picLocks noChangeAspect="1"/>
            </p:cNvPicPr>
            <p:nvPr/>
          </p:nvPicPr>
          <p:blipFill>
            <a:blip r:embed="rId20"/>
            <a:stretch>
              <a:fillRect/>
            </a:stretch>
          </p:blipFill>
          <p:spPr>
            <a:xfrm>
              <a:off x="29061929" y="12483008"/>
              <a:ext cx="6057900" cy="3619500"/>
            </a:xfrm>
            <a:prstGeom prst="rect">
              <a:avLst/>
            </a:prstGeom>
          </p:spPr>
        </p:pic>
        <p:sp>
          <p:nvSpPr>
            <p:cNvPr id="53" name="Rectangle 52">
              <a:extLst>
                <a:ext uri="{FF2B5EF4-FFF2-40B4-BE49-F238E27FC236}">
                  <a16:creationId xmlns:a16="http://schemas.microsoft.com/office/drawing/2014/main" id="{C150AF38-5A59-4458-A6E4-7AB70C646EBB}"/>
                </a:ext>
              </a:extLst>
            </p:cNvPr>
            <p:cNvSpPr/>
            <p:nvPr/>
          </p:nvSpPr>
          <p:spPr>
            <a:xfrm>
              <a:off x="31556325" y="15352532"/>
              <a:ext cx="723900" cy="636104"/>
            </a:xfrm>
            <a:prstGeom prst="rect">
              <a:avLst/>
            </a:prstGeom>
            <a:noFill/>
            <a:ln w="38100">
              <a:solidFill>
                <a:srgbClr val="9A2B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5C137ABB-BC61-4523-9D3A-844258F4C9F1}"/>
                </a:ext>
              </a:extLst>
            </p:cNvPr>
            <p:cNvSpPr txBox="1"/>
            <p:nvPr/>
          </p:nvSpPr>
          <p:spPr>
            <a:xfrm>
              <a:off x="27592205" y="12923244"/>
              <a:ext cx="1469724" cy="1200329"/>
            </a:xfrm>
            <a:prstGeom prst="rect">
              <a:avLst/>
            </a:prstGeom>
            <a:noFill/>
          </p:spPr>
          <p:txBody>
            <a:bodyPr wrap="square" rtlCol="0">
              <a:spAutoFit/>
            </a:bodyPr>
            <a:lstStyle/>
            <a:p>
              <a:r>
                <a:rPr lang="en-US" sz="2400" b="1" dirty="0">
                  <a:solidFill>
                    <a:srgbClr val="9A2B33"/>
                  </a:solidFill>
                  <a:latin typeface="Arial" panose="020B0604020202020204" pitchFamily="34" charset="0"/>
                  <a:cs typeface="Arial" panose="020B0604020202020204" pitchFamily="34" charset="0"/>
                </a:rPr>
                <a:t>POSTS (benign variant)</a:t>
              </a:r>
            </a:p>
          </p:txBody>
        </p:sp>
        <p:cxnSp>
          <p:nvCxnSpPr>
            <p:cNvPr id="58" name="Straight Arrow Connector 57">
              <a:extLst>
                <a:ext uri="{FF2B5EF4-FFF2-40B4-BE49-F238E27FC236}">
                  <a16:creationId xmlns:a16="http://schemas.microsoft.com/office/drawing/2014/main" id="{85EE0FCA-0EAB-43B9-A9A7-DF8E469E3203}"/>
                </a:ext>
              </a:extLst>
            </p:cNvPr>
            <p:cNvCxnSpPr>
              <a:cxnSpLocks/>
              <a:endCxn id="53" idx="1"/>
            </p:cNvCxnSpPr>
            <p:nvPr/>
          </p:nvCxnSpPr>
          <p:spPr>
            <a:xfrm>
              <a:off x="28846820" y="13523408"/>
              <a:ext cx="2709505" cy="2147176"/>
            </a:xfrm>
            <a:prstGeom prst="straightConnector1">
              <a:avLst/>
            </a:prstGeom>
            <a:ln w="38100">
              <a:solidFill>
                <a:srgbClr val="9A2B3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47F0E7FA-D087-4459-AE32-A35399E0E39E}"/>
              </a:ext>
            </a:extLst>
          </p:cNvPr>
          <p:cNvGrpSpPr/>
          <p:nvPr/>
        </p:nvGrpSpPr>
        <p:grpSpPr>
          <a:xfrm>
            <a:off x="28025371" y="20389204"/>
            <a:ext cx="7964807" cy="2801516"/>
            <a:chOff x="27672980" y="16183516"/>
            <a:chExt cx="7964807" cy="2801516"/>
          </a:xfrm>
        </p:grpSpPr>
        <p:pic>
          <p:nvPicPr>
            <p:cNvPr id="49" name="Picture 48">
              <a:extLst>
                <a:ext uri="{FF2B5EF4-FFF2-40B4-BE49-F238E27FC236}">
                  <a16:creationId xmlns:a16="http://schemas.microsoft.com/office/drawing/2014/main" id="{0894B85D-A8BB-4BF3-A127-4BA05060C314}"/>
                </a:ext>
              </a:extLst>
            </p:cNvPr>
            <p:cNvPicPr>
              <a:picLocks noChangeAspect="1"/>
            </p:cNvPicPr>
            <p:nvPr/>
          </p:nvPicPr>
          <p:blipFill>
            <a:blip r:embed="rId21"/>
            <a:stretch>
              <a:fillRect/>
            </a:stretch>
          </p:blipFill>
          <p:spPr>
            <a:xfrm>
              <a:off x="28922662" y="16746657"/>
              <a:ext cx="6715125" cy="2238375"/>
            </a:xfrm>
            <a:prstGeom prst="rect">
              <a:avLst/>
            </a:prstGeom>
          </p:spPr>
        </p:pic>
        <p:sp>
          <p:nvSpPr>
            <p:cNvPr id="64" name="TextBox 63">
              <a:extLst>
                <a:ext uri="{FF2B5EF4-FFF2-40B4-BE49-F238E27FC236}">
                  <a16:creationId xmlns:a16="http://schemas.microsoft.com/office/drawing/2014/main" id="{159CE8A1-0A6B-4A86-A0BE-0A7EE001AC39}"/>
                </a:ext>
              </a:extLst>
            </p:cNvPr>
            <p:cNvSpPr txBox="1"/>
            <p:nvPr/>
          </p:nvSpPr>
          <p:spPr>
            <a:xfrm>
              <a:off x="27672980" y="16183516"/>
              <a:ext cx="5025863" cy="461665"/>
            </a:xfrm>
            <a:prstGeom prst="rect">
              <a:avLst/>
            </a:prstGeom>
            <a:noFill/>
          </p:spPr>
          <p:txBody>
            <a:bodyPr wrap="square" rtlCol="0">
              <a:spAutoFit/>
            </a:bodyPr>
            <a:lstStyle/>
            <a:p>
              <a:r>
                <a:rPr lang="en-US" sz="2400" b="1" dirty="0">
                  <a:solidFill>
                    <a:srgbClr val="9A2B33"/>
                  </a:solidFill>
                  <a:latin typeface="Arial" panose="020B0604020202020204" pitchFamily="34" charset="0"/>
                  <a:cs typeface="Arial" panose="020B0604020202020204" pitchFamily="34" charset="0"/>
                </a:rPr>
                <a:t>Bifrontal Epileptiform Spikes</a:t>
              </a:r>
            </a:p>
          </p:txBody>
        </p:sp>
        <p:sp>
          <p:nvSpPr>
            <p:cNvPr id="65" name="Rectangle 64">
              <a:extLst>
                <a:ext uri="{FF2B5EF4-FFF2-40B4-BE49-F238E27FC236}">
                  <a16:creationId xmlns:a16="http://schemas.microsoft.com/office/drawing/2014/main" id="{633D9BD5-4C6A-417E-8FC9-4175955CA6E6}"/>
                </a:ext>
              </a:extLst>
            </p:cNvPr>
            <p:cNvSpPr/>
            <p:nvPr/>
          </p:nvSpPr>
          <p:spPr>
            <a:xfrm>
              <a:off x="31699200" y="16746657"/>
              <a:ext cx="657225" cy="1865063"/>
            </a:xfrm>
            <a:prstGeom prst="rect">
              <a:avLst/>
            </a:prstGeom>
            <a:noFill/>
            <a:ln w="38100">
              <a:solidFill>
                <a:srgbClr val="9A2B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a:extLst>
                <a:ext uri="{FF2B5EF4-FFF2-40B4-BE49-F238E27FC236}">
                  <a16:creationId xmlns:a16="http://schemas.microsoft.com/office/drawing/2014/main" id="{0ED167B1-56CC-4476-88EF-A046668833CB}"/>
                </a:ext>
              </a:extLst>
            </p:cNvPr>
            <p:cNvCxnSpPr>
              <a:cxnSpLocks/>
              <a:stCxn id="64" idx="2"/>
              <a:endCxn id="65" idx="1"/>
            </p:cNvCxnSpPr>
            <p:nvPr/>
          </p:nvCxnSpPr>
          <p:spPr>
            <a:xfrm>
              <a:off x="30185912" y="16645181"/>
              <a:ext cx="1513288" cy="1034008"/>
            </a:xfrm>
            <a:prstGeom prst="straightConnector1">
              <a:avLst/>
            </a:prstGeom>
            <a:ln w="38100">
              <a:solidFill>
                <a:srgbClr val="9A2B3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FA21C2F-D38C-EE43-B846-3676929F28FD}"/>
              </a:ext>
            </a:extLst>
          </p:cNvPr>
          <p:cNvGrpSpPr>
            <a:grpSpLocks noChangeAspect="1"/>
          </p:cNvGrpSpPr>
          <p:nvPr/>
        </p:nvGrpSpPr>
        <p:grpSpPr>
          <a:xfrm>
            <a:off x="30830000" y="5664580"/>
            <a:ext cx="5191715" cy="3679670"/>
            <a:chOff x="30844273" y="5748602"/>
            <a:chExt cx="5311254" cy="3797289"/>
          </a:xfrm>
        </p:grpSpPr>
        <p:pic>
          <p:nvPicPr>
            <p:cNvPr id="15" name="Picture 14">
              <a:extLst>
                <a:ext uri="{FF2B5EF4-FFF2-40B4-BE49-F238E27FC236}">
                  <a16:creationId xmlns:a16="http://schemas.microsoft.com/office/drawing/2014/main" id="{0D1B58EA-13BE-3C40-B761-E4022B5D91A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0844273" y="5963051"/>
              <a:ext cx="5288954" cy="3582840"/>
            </a:xfrm>
            <a:prstGeom prst="rect">
              <a:avLst/>
            </a:prstGeom>
          </p:spPr>
        </p:pic>
        <p:sp>
          <p:nvSpPr>
            <p:cNvPr id="57" name="TextBox 56">
              <a:extLst>
                <a:ext uri="{FF2B5EF4-FFF2-40B4-BE49-F238E27FC236}">
                  <a16:creationId xmlns:a16="http://schemas.microsoft.com/office/drawing/2014/main" id="{E98E22FD-1FB1-1641-85FC-0AE1F7999D6F}"/>
                </a:ext>
              </a:extLst>
            </p:cNvPr>
            <p:cNvSpPr txBox="1"/>
            <p:nvPr/>
          </p:nvSpPr>
          <p:spPr>
            <a:xfrm flipH="1">
              <a:off x="30866574" y="5748602"/>
              <a:ext cx="5288953" cy="369332"/>
            </a:xfrm>
            <a:prstGeom prst="rect">
              <a:avLst/>
            </a:prstGeom>
            <a:noFill/>
          </p:spPr>
          <p:txBody>
            <a:bodyPr wrap="square" rtlCol="0">
              <a:spAutoFit/>
            </a:bodyPr>
            <a:lstStyle/>
            <a:p>
              <a:pPr algn="ctr"/>
              <a:r>
                <a:rPr lang="en-US" sz="1800" b="1" dirty="0">
                  <a:latin typeface="Arial" panose="020B0604020202020204" pitchFamily="34" charset="0"/>
                  <a:cs typeface="Arial" panose="020B0604020202020204" pitchFamily="34" charset="0"/>
                </a:rPr>
                <a:t>Error Rate by Channel Region</a:t>
              </a:r>
            </a:p>
          </p:txBody>
        </p:sp>
      </p:grpSp>
      <p:pic>
        <p:nvPicPr>
          <p:cNvPr id="23" name="Picture 22">
            <a:extLst>
              <a:ext uri="{FF2B5EF4-FFF2-40B4-BE49-F238E27FC236}">
                <a16:creationId xmlns:a16="http://schemas.microsoft.com/office/drawing/2014/main" id="{9A1250FA-7942-784D-8DD8-118C8C8FEBEA}"/>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9004919" y="9943463"/>
            <a:ext cx="7609263" cy="1570595"/>
          </a:xfrm>
          <a:prstGeom prst="rect">
            <a:avLst/>
          </a:prstGeom>
        </p:spPr>
      </p:pic>
    </p:spTree>
    <p:extLst>
      <p:ext uri="{BB962C8B-B14F-4D97-AF65-F5344CB8AC3E}">
        <p14:creationId xmlns:p14="http://schemas.microsoft.com/office/powerpoint/2010/main" val="29180078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10752</TotalTime>
  <Words>749</Words>
  <Application>Microsoft Macintosh PowerPoint</Application>
  <PresentationFormat>Custom</PresentationFormat>
  <Paragraphs>90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Cambria Math</vt:lpstr>
      <vt:lpstr>Monotype Corsiva</vt:lpstr>
      <vt:lpstr>Wingdings</vt:lpstr>
      <vt:lpstr>Office Theme</vt:lpstr>
      <vt:lpstr>PowerPoint Presentation</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Devin Trejo</dc:creator>
  <cp:lastModifiedBy>Microsoft Office User</cp:lastModifiedBy>
  <cp:revision>469</cp:revision>
  <dcterms:created xsi:type="dcterms:W3CDTF">2015-07-15T21:31:39Z</dcterms:created>
  <dcterms:modified xsi:type="dcterms:W3CDTF">2018-06-23T22:49:21Z</dcterms:modified>
</cp:coreProperties>
</file>