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6576000" cy="27432000"/>
  <p:notesSz cx="6858000" cy="9144000"/>
  <p:defaultTextStyle>
    <a:defPPr>
      <a:defRPr lang="en-US"/>
    </a:defPPr>
    <a:lvl1pPr marL="0" algn="l" defTabSz="3072077" rtl="0" eaLnBrk="1" latinLnBrk="0" hangingPunct="1">
      <a:defRPr sz="6047" kern="1200">
        <a:solidFill>
          <a:schemeClr val="tx1"/>
        </a:solidFill>
        <a:latin typeface="+mn-lt"/>
        <a:ea typeface="+mn-ea"/>
        <a:cs typeface="+mn-cs"/>
      </a:defRPr>
    </a:lvl1pPr>
    <a:lvl2pPr marL="1536038" algn="l" defTabSz="3072077" rtl="0" eaLnBrk="1" latinLnBrk="0" hangingPunct="1">
      <a:defRPr sz="6047" kern="1200">
        <a:solidFill>
          <a:schemeClr val="tx1"/>
        </a:solidFill>
        <a:latin typeface="+mn-lt"/>
        <a:ea typeface="+mn-ea"/>
        <a:cs typeface="+mn-cs"/>
      </a:defRPr>
    </a:lvl2pPr>
    <a:lvl3pPr marL="3072077" algn="l" defTabSz="3072077" rtl="0" eaLnBrk="1" latinLnBrk="0" hangingPunct="1">
      <a:defRPr sz="6047" kern="1200">
        <a:solidFill>
          <a:schemeClr val="tx1"/>
        </a:solidFill>
        <a:latin typeface="+mn-lt"/>
        <a:ea typeface="+mn-ea"/>
        <a:cs typeface="+mn-cs"/>
      </a:defRPr>
    </a:lvl3pPr>
    <a:lvl4pPr marL="4608115" algn="l" defTabSz="3072077" rtl="0" eaLnBrk="1" latinLnBrk="0" hangingPunct="1">
      <a:defRPr sz="6047" kern="1200">
        <a:solidFill>
          <a:schemeClr val="tx1"/>
        </a:solidFill>
        <a:latin typeface="+mn-lt"/>
        <a:ea typeface="+mn-ea"/>
        <a:cs typeface="+mn-cs"/>
      </a:defRPr>
    </a:lvl4pPr>
    <a:lvl5pPr marL="6144154" algn="l" defTabSz="3072077" rtl="0" eaLnBrk="1" latinLnBrk="0" hangingPunct="1">
      <a:defRPr sz="6047" kern="1200">
        <a:solidFill>
          <a:schemeClr val="tx1"/>
        </a:solidFill>
        <a:latin typeface="+mn-lt"/>
        <a:ea typeface="+mn-ea"/>
        <a:cs typeface="+mn-cs"/>
      </a:defRPr>
    </a:lvl5pPr>
    <a:lvl6pPr marL="7680192" algn="l" defTabSz="3072077" rtl="0" eaLnBrk="1" latinLnBrk="0" hangingPunct="1">
      <a:defRPr sz="6047" kern="1200">
        <a:solidFill>
          <a:schemeClr val="tx1"/>
        </a:solidFill>
        <a:latin typeface="+mn-lt"/>
        <a:ea typeface="+mn-ea"/>
        <a:cs typeface="+mn-cs"/>
      </a:defRPr>
    </a:lvl6pPr>
    <a:lvl7pPr marL="9216230" algn="l" defTabSz="3072077" rtl="0" eaLnBrk="1" latinLnBrk="0" hangingPunct="1">
      <a:defRPr sz="6047" kern="1200">
        <a:solidFill>
          <a:schemeClr val="tx1"/>
        </a:solidFill>
        <a:latin typeface="+mn-lt"/>
        <a:ea typeface="+mn-ea"/>
        <a:cs typeface="+mn-cs"/>
      </a:defRPr>
    </a:lvl7pPr>
    <a:lvl8pPr marL="10752269" algn="l" defTabSz="3072077" rtl="0" eaLnBrk="1" latinLnBrk="0" hangingPunct="1">
      <a:defRPr sz="6047" kern="1200">
        <a:solidFill>
          <a:schemeClr val="tx1"/>
        </a:solidFill>
        <a:latin typeface="+mn-lt"/>
        <a:ea typeface="+mn-ea"/>
        <a:cs typeface="+mn-cs"/>
      </a:defRPr>
    </a:lvl8pPr>
    <a:lvl9pPr marL="12288307" algn="l" defTabSz="3072077" rtl="0" eaLnBrk="1" latinLnBrk="0" hangingPunct="1">
      <a:defRPr sz="60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userDrawn="1">
          <p15:clr>
            <a:srgbClr val="A4A3A4"/>
          </p15:clr>
        </p15:guide>
        <p15:guide id="2" pos="288" userDrawn="1">
          <p15:clr>
            <a:srgbClr val="A4A3A4"/>
          </p15:clr>
        </p15:guide>
        <p15:guide id="3" pos="8664" userDrawn="1">
          <p15:clr>
            <a:srgbClr val="A4A3A4"/>
          </p15:clr>
        </p15:guide>
        <p15:guide id="4" pos="22752" userDrawn="1">
          <p15:clr>
            <a:srgbClr val="A4A3A4"/>
          </p15:clr>
        </p15:guide>
        <p15:guide id="5" pos="2448" userDrawn="1">
          <p15:clr>
            <a:srgbClr val="A4A3A4"/>
          </p15:clr>
        </p15:guide>
        <p15:guide id="6" orient="horz" pos="169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Picone" initials="JP" lastIdx="6" clrIdx="0">
    <p:extLst>
      <p:ext uri="{19B8F6BF-5375-455C-9EA6-DF929625EA0E}">
        <p15:presenceInfo xmlns:p15="http://schemas.microsoft.com/office/powerpoint/2012/main" userId="Joseph Pic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738"/>
    <a:srgbClr val="333385"/>
    <a:srgbClr val="9A2B33"/>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83" autoAdjust="0"/>
    <p:restoredTop sz="94973" autoAdjust="0"/>
  </p:normalViewPr>
  <p:slideViewPr>
    <p:cSldViewPr snapToGrid="0">
      <p:cViewPr>
        <p:scale>
          <a:sx n="50" d="100"/>
          <a:sy n="50" d="100"/>
        </p:scale>
        <p:origin x="-3200" y="-4744"/>
      </p:cViewPr>
      <p:guideLst>
        <p:guide orient="horz" pos="288"/>
        <p:guide pos="288"/>
        <p:guide pos="8664"/>
        <p:guide pos="22752"/>
        <p:guide pos="2448"/>
        <p:guide orient="horz" pos="16992"/>
      </p:guideLst>
    </p:cSldViewPr>
  </p:slideViewPr>
  <p:notesTextViewPr>
    <p:cViewPr>
      <p:scale>
        <a:sx n="1" d="1"/>
        <a:sy n="1" d="1"/>
      </p:scale>
      <p:origin x="0" y="0"/>
    </p:cViewPr>
  </p:notesText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7275B-EEFF-4120-B8CB-6C04AC8D2B24}" type="datetimeFigureOut">
              <a:rPr lang="en-US" smtClean="0"/>
              <a:t>12/18/18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98D4A-D07E-4626-A9DE-9C06E88D4384}" type="slidenum">
              <a:rPr lang="en-US" smtClean="0"/>
              <a:t>‹#›</a:t>
            </a:fld>
            <a:endParaRPr lang="en-US"/>
          </a:p>
        </p:txBody>
      </p:sp>
    </p:spTree>
    <p:extLst>
      <p:ext uri="{BB962C8B-B14F-4D97-AF65-F5344CB8AC3E}">
        <p14:creationId xmlns:p14="http://schemas.microsoft.com/office/powerpoint/2010/main" val="3446888191"/>
      </p:ext>
    </p:extLst>
  </p:cSld>
  <p:clrMap bg1="lt1" tx1="dk1" bg2="lt2" tx2="dk2" accent1="accent1" accent2="accent2" accent3="accent3" accent4="accent4" accent5="accent5" accent6="accent6" hlink="hlink" folHlink="folHlink"/>
  <p:notesStyle>
    <a:lvl1pPr marL="0" algn="l" defTabSz="711129" rtl="0" eaLnBrk="1" latinLnBrk="0" hangingPunct="1">
      <a:defRPr sz="933" kern="1200">
        <a:solidFill>
          <a:schemeClr val="tx1"/>
        </a:solidFill>
        <a:latin typeface="+mn-lt"/>
        <a:ea typeface="+mn-ea"/>
        <a:cs typeface="+mn-cs"/>
      </a:defRPr>
    </a:lvl1pPr>
    <a:lvl2pPr marL="355564" algn="l" defTabSz="711129" rtl="0" eaLnBrk="1" latinLnBrk="0" hangingPunct="1">
      <a:defRPr sz="933" kern="1200">
        <a:solidFill>
          <a:schemeClr val="tx1"/>
        </a:solidFill>
        <a:latin typeface="+mn-lt"/>
        <a:ea typeface="+mn-ea"/>
        <a:cs typeface="+mn-cs"/>
      </a:defRPr>
    </a:lvl2pPr>
    <a:lvl3pPr marL="711129" algn="l" defTabSz="711129" rtl="0" eaLnBrk="1" latinLnBrk="0" hangingPunct="1">
      <a:defRPr sz="933" kern="1200">
        <a:solidFill>
          <a:schemeClr val="tx1"/>
        </a:solidFill>
        <a:latin typeface="+mn-lt"/>
        <a:ea typeface="+mn-ea"/>
        <a:cs typeface="+mn-cs"/>
      </a:defRPr>
    </a:lvl3pPr>
    <a:lvl4pPr marL="1066693" algn="l" defTabSz="711129" rtl="0" eaLnBrk="1" latinLnBrk="0" hangingPunct="1">
      <a:defRPr sz="933" kern="1200">
        <a:solidFill>
          <a:schemeClr val="tx1"/>
        </a:solidFill>
        <a:latin typeface="+mn-lt"/>
        <a:ea typeface="+mn-ea"/>
        <a:cs typeface="+mn-cs"/>
      </a:defRPr>
    </a:lvl4pPr>
    <a:lvl5pPr marL="1422258" algn="l" defTabSz="711129" rtl="0" eaLnBrk="1" latinLnBrk="0" hangingPunct="1">
      <a:defRPr sz="933" kern="1200">
        <a:solidFill>
          <a:schemeClr val="tx1"/>
        </a:solidFill>
        <a:latin typeface="+mn-lt"/>
        <a:ea typeface="+mn-ea"/>
        <a:cs typeface="+mn-cs"/>
      </a:defRPr>
    </a:lvl5pPr>
    <a:lvl6pPr marL="1777822" algn="l" defTabSz="711129" rtl="0" eaLnBrk="1" latinLnBrk="0" hangingPunct="1">
      <a:defRPr sz="933" kern="1200">
        <a:solidFill>
          <a:schemeClr val="tx1"/>
        </a:solidFill>
        <a:latin typeface="+mn-lt"/>
        <a:ea typeface="+mn-ea"/>
        <a:cs typeface="+mn-cs"/>
      </a:defRPr>
    </a:lvl6pPr>
    <a:lvl7pPr marL="2133387" algn="l" defTabSz="711129" rtl="0" eaLnBrk="1" latinLnBrk="0" hangingPunct="1">
      <a:defRPr sz="933" kern="1200">
        <a:solidFill>
          <a:schemeClr val="tx1"/>
        </a:solidFill>
        <a:latin typeface="+mn-lt"/>
        <a:ea typeface="+mn-ea"/>
        <a:cs typeface="+mn-cs"/>
      </a:defRPr>
    </a:lvl7pPr>
    <a:lvl8pPr marL="2488951" algn="l" defTabSz="711129" rtl="0" eaLnBrk="1" latinLnBrk="0" hangingPunct="1">
      <a:defRPr sz="933" kern="1200">
        <a:solidFill>
          <a:schemeClr val="tx1"/>
        </a:solidFill>
        <a:latin typeface="+mn-lt"/>
        <a:ea typeface="+mn-ea"/>
        <a:cs typeface="+mn-cs"/>
      </a:defRPr>
    </a:lvl8pPr>
    <a:lvl9pPr marL="2844516" algn="l" defTabSz="711129" rtl="0" eaLnBrk="1" latinLnBrk="0" hangingPunct="1">
      <a:defRPr sz="9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98D4A-D07E-4626-A9DE-9C06E88D4384}" type="slidenum">
              <a:rPr lang="en-US" smtClean="0"/>
              <a:t>1</a:t>
            </a:fld>
            <a:endParaRPr lang="en-US"/>
          </a:p>
        </p:txBody>
      </p:sp>
    </p:spTree>
    <p:extLst>
      <p:ext uri="{BB962C8B-B14F-4D97-AF65-F5344CB8AC3E}">
        <p14:creationId xmlns:p14="http://schemas.microsoft.com/office/powerpoint/2010/main" val="115511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3"/>
            <a:ext cx="31089600" cy="9550400"/>
          </a:xfrm>
        </p:spPr>
        <p:txBody>
          <a:bodyPr anchor="b"/>
          <a:lstStyle>
            <a:lvl1pPr algn="ctr">
              <a:defRPr sz="23998"/>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709" indent="0" algn="ctr">
              <a:buNone/>
              <a:defRPr sz="8000"/>
            </a:lvl2pPr>
            <a:lvl3pPr marL="3657418" indent="0" algn="ctr">
              <a:buNone/>
              <a:defRPr sz="7200"/>
            </a:lvl3pPr>
            <a:lvl4pPr marL="5486126" indent="0" algn="ctr">
              <a:buNone/>
              <a:defRPr sz="6400"/>
            </a:lvl4pPr>
            <a:lvl5pPr marL="7314834" indent="0" algn="ctr">
              <a:buNone/>
              <a:defRPr sz="6400"/>
            </a:lvl5pPr>
            <a:lvl6pPr marL="9143542" indent="0" algn="ctr">
              <a:buNone/>
              <a:defRPr sz="6400"/>
            </a:lvl6pPr>
            <a:lvl7pPr marL="10972252" indent="0" algn="ctr">
              <a:buNone/>
              <a:defRPr sz="6400"/>
            </a:lvl7pPr>
            <a:lvl8pPr marL="12800960" indent="0" algn="ctr">
              <a:buNone/>
              <a:defRPr sz="6400"/>
            </a:lvl8pPr>
            <a:lvl9pPr marL="14629669"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12/18/18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8307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12/18/18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89110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3" y="1460502"/>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3" y="1460502"/>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12/18/18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13450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12/18/18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5258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9"/>
            <a:ext cx="31546800" cy="11410948"/>
          </a:xfrm>
        </p:spPr>
        <p:txBody>
          <a:bodyPr anchor="b"/>
          <a:lstStyle>
            <a:lvl1pPr>
              <a:defRPr sz="23998"/>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709" indent="0">
              <a:buNone/>
              <a:defRPr sz="8000">
                <a:solidFill>
                  <a:schemeClr val="tx1">
                    <a:tint val="75000"/>
                  </a:schemeClr>
                </a:solidFill>
              </a:defRPr>
            </a:lvl2pPr>
            <a:lvl3pPr marL="3657418" indent="0">
              <a:buNone/>
              <a:defRPr sz="7200">
                <a:solidFill>
                  <a:schemeClr val="tx1">
                    <a:tint val="75000"/>
                  </a:schemeClr>
                </a:solidFill>
              </a:defRPr>
            </a:lvl3pPr>
            <a:lvl4pPr marL="5486126" indent="0">
              <a:buNone/>
              <a:defRPr sz="6400">
                <a:solidFill>
                  <a:schemeClr val="tx1">
                    <a:tint val="75000"/>
                  </a:schemeClr>
                </a:solidFill>
              </a:defRPr>
            </a:lvl4pPr>
            <a:lvl5pPr marL="7314834" indent="0">
              <a:buNone/>
              <a:defRPr sz="6400">
                <a:solidFill>
                  <a:schemeClr val="tx1">
                    <a:tint val="75000"/>
                  </a:schemeClr>
                </a:solidFill>
              </a:defRPr>
            </a:lvl5pPr>
            <a:lvl6pPr marL="9143542" indent="0">
              <a:buNone/>
              <a:defRPr sz="6400">
                <a:solidFill>
                  <a:schemeClr val="tx1">
                    <a:tint val="75000"/>
                  </a:schemeClr>
                </a:solidFill>
              </a:defRPr>
            </a:lvl6pPr>
            <a:lvl7pPr marL="10972252" indent="0">
              <a:buNone/>
              <a:defRPr sz="6400">
                <a:solidFill>
                  <a:schemeClr val="tx1">
                    <a:tint val="75000"/>
                  </a:schemeClr>
                </a:solidFill>
              </a:defRPr>
            </a:lvl7pPr>
            <a:lvl8pPr marL="12800960" indent="0">
              <a:buNone/>
              <a:defRPr sz="6400">
                <a:solidFill>
                  <a:schemeClr val="tx1">
                    <a:tint val="75000"/>
                  </a:schemeClr>
                </a:solidFill>
              </a:defRPr>
            </a:lvl8pPr>
            <a:lvl9pPr marL="14629669"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1C93A3-B0EC-45CA-8EE9-8D805B615558}" type="datetimeFigureOut">
              <a:rPr lang="en-US" smtClean="0"/>
              <a:t>12/18/18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76070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1C93A3-B0EC-45CA-8EE9-8D805B615558}" type="datetimeFigureOut">
              <a:rPr lang="en-US" smtClean="0"/>
              <a:t>12/18/18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88801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7"/>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3"/>
            <a:ext cx="15473360" cy="3295648"/>
          </a:xfrm>
        </p:spPr>
        <p:txBody>
          <a:bodyPr anchor="b"/>
          <a:lstStyle>
            <a:lvl1pPr marL="0" indent="0">
              <a:buNone/>
              <a:defRPr sz="9600" b="1"/>
            </a:lvl1pPr>
            <a:lvl2pPr marL="1828709" indent="0">
              <a:buNone/>
              <a:defRPr sz="8000" b="1"/>
            </a:lvl2pPr>
            <a:lvl3pPr marL="3657418" indent="0">
              <a:buNone/>
              <a:defRPr sz="7200" b="1"/>
            </a:lvl3pPr>
            <a:lvl4pPr marL="5486126" indent="0">
              <a:buNone/>
              <a:defRPr sz="6400" b="1"/>
            </a:lvl4pPr>
            <a:lvl5pPr marL="7314834" indent="0">
              <a:buNone/>
              <a:defRPr sz="6400" b="1"/>
            </a:lvl5pPr>
            <a:lvl6pPr marL="9143542" indent="0">
              <a:buNone/>
              <a:defRPr sz="6400" b="1"/>
            </a:lvl6pPr>
            <a:lvl7pPr marL="10972252" indent="0">
              <a:buNone/>
              <a:defRPr sz="6400" b="1"/>
            </a:lvl7pPr>
            <a:lvl8pPr marL="12800960" indent="0">
              <a:buNone/>
              <a:defRPr sz="6400" b="1"/>
            </a:lvl8pPr>
            <a:lvl9pPr marL="14629669"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3" y="6724653"/>
            <a:ext cx="15549564" cy="3295648"/>
          </a:xfrm>
        </p:spPr>
        <p:txBody>
          <a:bodyPr anchor="b"/>
          <a:lstStyle>
            <a:lvl1pPr marL="0" indent="0">
              <a:buNone/>
              <a:defRPr sz="9600" b="1"/>
            </a:lvl1pPr>
            <a:lvl2pPr marL="1828709" indent="0">
              <a:buNone/>
              <a:defRPr sz="8000" b="1"/>
            </a:lvl2pPr>
            <a:lvl3pPr marL="3657418" indent="0">
              <a:buNone/>
              <a:defRPr sz="7200" b="1"/>
            </a:lvl3pPr>
            <a:lvl4pPr marL="5486126" indent="0">
              <a:buNone/>
              <a:defRPr sz="6400" b="1"/>
            </a:lvl4pPr>
            <a:lvl5pPr marL="7314834" indent="0">
              <a:buNone/>
              <a:defRPr sz="6400" b="1"/>
            </a:lvl5pPr>
            <a:lvl6pPr marL="9143542" indent="0">
              <a:buNone/>
              <a:defRPr sz="6400" b="1"/>
            </a:lvl6pPr>
            <a:lvl7pPr marL="10972252" indent="0">
              <a:buNone/>
              <a:defRPr sz="6400" b="1"/>
            </a:lvl7pPr>
            <a:lvl8pPr marL="12800960" indent="0">
              <a:buNone/>
              <a:defRPr sz="6400" b="1"/>
            </a:lvl8pPr>
            <a:lvl9pPr marL="14629669"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3"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C93A3-B0EC-45CA-8EE9-8D805B615558}" type="datetimeFigureOut">
              <a:rPr lang="en-US" smtClean="0"/>
              <a:t>12/18/18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1412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1C93A3-B0EC-45CA-8EE9-8D805B615558}" type="datetimeFigureOut">
              <a:rPr lang="en-US" smtClean="0"/>
              <a:t>12/18/18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392377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C93A3-B0EC-45CA-8EE9-8D805B615558}" type="datetimeFigureOut">
              <a:rPr lang="en-US" smtClean="0"/>
              <a:t>12/18/18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1458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8"/>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709" indent="0">
              <a:buNone/>
              <a:defRPr sz="5600"/>
            </a:lvl2pPr>
            <a:lvl3pPr marL="3657418" indent="0">
              <a:buNone/>
              <a:defRPr sz="4800"/>
            </a:lvl3pPr>
            <a:lvl4pPr marL="5486126" indent="0">
              <a:buNone/>
              <a:defRPr sz="4000"/>
            </a:lvl4pPr>
            <a:lvl5pPr marL="7314834" indent="0">
              <a:buNone/>
              <a:defRPr sz="4000"/>
            </a:lvl5pPr>
            <a:lvl6pPr marL="9143542" indent="0">
              <a:buNone/>
              <a:defRPr sz="4000"/>
            </a:lvl6pPr>
            <a:lvl7pPr marL="10972252" indent="0">
              <a:buNone/>
              <a:defRPr sz="4000"/>
            </a:lvl7pPr>
            <a:lvl8pPr marL="12800960" indent="0">
              <a:buNone/>
              <a:defRPr sz="4000"/>
            </a:lvl8pPr>
            <a:lvl9pPr marL="14629669"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12/18/18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35030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8"/>
            <a:ext cx="18516600" cy="19494500"/>
          </a:xfrm>
        </p:spPr>
        <p:txBody>
          <a:bodyPr anchor="t"/>
          <a:lstStyle>
            <a:lvl1pPr marL="0" indent="0">
              <a:buNone/>
              <a:defRPr sz="12800"/>
            </a:lvl1pPr>
            <a:lvl2pPr marL="1828709" indent="0">
              <a:buNone/>
              <a:defRPr sz="11200"/>
            </a:lvl2pPr>
            <a:lvl3pPr marL="3657418" indent="0">
              <a:buNone/>
              <a:defRPr sz="9600"/>
            </a:lvl3pPr>
            <a:lvl4pPr marL="5486126" indent="0">
              <a:buNone/>
              <a:defRPr sz="8000"/>
            </a:lvl4pPr>
            <a:lvl5pPr marL="7314834" indent="0">
              <a:buNone/>
              <a:defRPr sz="8000"/>
            </a:lvl5pPr>
            <a:lvl6pPr marL="9143542" indent="0">
              <a:buNone/>
              <a:defRPr sz="8000"/>
            </a:lvl6pPr>
            <a:lvl7pPr marL="10972252" indent="0">
              <a:buNone/>
              <a:defRPr sz="8000"/>
            </a:lvl7pPr>
            <a:lvl8pPr marL="12800960" indent="0">
              <a:buNone/>
              <a:defRPr sz="8000"/>
            </a:lvl8pPr>
            <a:lvl9pPr marL="14629669"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709" indent="0">
              <a:buNone/>
              <a:defRPr sz="5600"/>
            </a:lvl2pPr>
            <a:lvl3pPr marL="3657418" indent="0">
              <a:buNone/>
              <a:defRPr sz="4800"/>
            </a:lvl3pPr>
            <a:lvl4pPr marL="5486126" indent="0">
              <a:buNone/>
              <a:defRPr sz="4000"/>
            </a:lvl4pPr>
            <a:lvl5pPr marL="7314834" indent="0">
              <a:buNone/>
              <a:defRPr sz="4000"/>
            </a:lvl5pPr>
            <a:lvl6pPr marL="9143542" indent="0">
              <a:buNone/>
              <a:defRPr sz="4000"/>
            </a:lvl6pPr>
            <a:lvl7pPr marL="10972252" indent="0">
              <a:buNone/>
              <a:defRPr sz="4000"/>
            </a:lvl7pPr>
            <a:lvl8pPr marL="12800960" indent="0">
              <a:buNone/>
              <a:defRPr sz="4000"/>
            </a:lvl8pPr>
            <a:lvl9pPr marL="14629669"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12/18/18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57937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7"/>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8"/>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AD1C93A3-B0EC-45CA-8EE9-8D805B615558}" type="datetimeFigureOut">
              <a:rPr lang="en-US" smtClean="0"/>
              <a:t>12/18/18</a:t>
            </a:fld>
            <a:endParaRPr lang="en-US"/>
          </a:p>
        </p:txBody>
      </p:sp>
      <p:sp>
        <p:nvSpPr>
          <p:cNvPr id="5" name="Footer Placeholder 4"/>
          <p:cNvSpPr>
            <a:spLocks noGrp="1"/>
          </p:cNvSpPr>
          <p:nvPr>
            <p:ph type="ftr" sz="quarter" idx="3"/>
          </p:nvPr>
        </p:nvSpPr>
        <p:spPr>
          <a:xfrm>
            <a:off x="12115800" y="25425408"/>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8"/>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918F42AD-0DCE-45C2-9C4E-612477E874BB}" type="slidenum">
              <a:rPr lang="en-US" smtClean="0"/>
              <a:t>‹#›</a:t>
            </a:fld>
            <a:endParaRPr lang="en-US"/>
          </a:p>
        </p:txBody>
      </p:sp>
    </p:spTree>
    <p:extLst>
      <p:ext uri="{BB962C8B-B14F-4D97-AF65-F5344CB8AC3E}">
        <p14:creationId xmlns:p14="http://schemas.microsoft.com/office/powerpoint/2010/main" val="3961178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418"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356" indent="-914356" algn="l" defTabSz="3657418"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063" indent="-914356" algn="l" defTabSz="3657418"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1772" indent="-914356" algn="l" defTabSz="3657418"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480"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189"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7898"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6605"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5314"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023"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418" rtl="0" eaLnBrk="1" latinLnBrk="0" hangingPunct="1">
        <a:defRPr sz="7200" kern="1200">
          <a:solidFill>
            <a:schemeClr val="tx1"/>
          </a:solidFill>
          <a:latin typeface="+mn-lt"/>
          <a:ea typeface="+mn-ea"/>
          <a:cs typeface="+mn-cs"/>
        </a:defRPr>
      </a:lvl1pPr>
      <a:lvl2pPr marL="1828709" algn="l" defTabSz="3657418" rtl="0" eaLnBrk="1" latinLnBrk="0" hangingPunct="1">
        <a:defRPr sz="7200" kern="1200">
          <a:solidFill>
            <a:schemeClr val="tx1"/>
          </a:solidFill>
          <a:latin typeface="+mn-lt"/>
          <a:ea typeface="+mn-ea"/>
          <a:cs typeface="+mn-cs"/>
        </a:defRPr>
      </a:lvl2pPr>
      <a:lvl3pPr marL="3657418" algn="l" defTabSz="3657418" rtl="0" eaLnBrk="1" latinLnBrk="0" hangingPunct="1">
        <a:defRPr sz="7200" kern="1200">
          <a:solidFill>
            <a:schemeClr val="tx1"/>
          </a:solidFill>
          <a:latin typeface="+mn-lt"/>
          <a:ea typeface="+mn-ea"/>
          <a:cs typeface="+mn-cs"/>
        </a:defRPr>
      </a:lvl3pPr>
      <a:lvl4pPr marL="5486126" algn="l" defTabSz="3657418" rtl="0" eaLnBrk="1" latinLnBrk="0" hangingPunct="1">
        <a:defRPr sz="7200" kern="1200">
          <a:solidFill>
            <a:schemeClr val="tx1"/>
          </a:solidFill>
          <a:latin typeface="+mn-lt"/>
          <a:ea typeface="+mn-ea"/>
          <a:cs typeface="+mn-cs"/>
        </a:defRPr>
      </a:lvl4pPr>
      <a:lvl5pPr marL="7314834" algn="l" defTabSz="3657418" rtl="0" eaLnBrk="1" latinLnBrk="0" hangingPunct="1">
        <a:defRPr sz="7200" kern="1200">
          <a:solidFill>
            <a:schemeClr val="tx1"/>
          </a:solidFill>
          <a:latin typeface="+mn-lt"/>
          <a:ea typeface="+mn-ea"/>
          <a:cs typeface="+mn-cs"/>
        </a:defRPr>
      </a:lvl5pPr>
      <a:lvl6pPr marL="9143542" algn="l" defTabSz="3657418" rtl="0" eaLnBrk="1" latinLnBrk="0" hangingPunct="1">
        <a:defRPr sz="7200" kern="1200">
          <a:solidFill>
            <a:schemeClr val="tx1"/>
          </a:solidFill>
          <a:latin typeface="+mn-lt"/>
          <a:ea typeface="+mn-ea"/>
          <a:cs typeface="+mn-cs"/>
        </a:defRPr>
      </a:lvl6pPr>
      <a:lvl7pPr marL="10972252" algn="l" defTabSz="3657418" rtl="0" eaLnBrk="1" latinLnBrk="0" hangingPunct="1">
        <a:defRPr sz="7200" kern="1200">
          <a:solidFill>
            <a:schemeClr val="tx1"/>
          </a:solidFill>
          <a:latin typeface="+mn-lt"/>
          <a:ea typeface="+mn-ea"/>
          <a:cs typeface="+mn-cs"/>
        </a:defRPr>
      </a:lvl7pPr>
      <a:lvl8pPr marL="12800960" algn="l" defTabSz="3657418" rtl="0" eaLnBrk="1" latinLnBrk="0" hangingPunct="1">
        <a:defRPr sz="7200" kern="1200">
          <a:solidFill>
            <a:schemeClr val="tx1"/>
          </a:solidFill>
          <a:latin typeface="+mn-lt"/>
          <a:ea typeface="+mn-ea"/>
          <a:cs typeface="+mn-cs"/>
        </a:defRPr>
      </a:lvl8pPr>
      <a:lvl9pPr marL="14629669" algn="l" defTabSz="3657418"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Box 7"/>
          <p:cNvSpPr txBox="1">
            <a:spLocks noChangeArrowheads="1"/>
          </p:cNvSpPr>
          <p:nvPr/>
        </p:nvSpPr>
        <p:spPr bwMode="auto">
          <a:xfrm>
            <a:off x="457197" y="13515356"/>
            <a:ext cx="8573399" cy="1342678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Introduction</a:t>
            </a:r>
          </a:p>
          <a:p>
            <a:pPr marL="342900" indent="-342900" defTabSz="695291">
              <a:spcBef>
                <a:spcPts val="1200"/>
              </a:spcBef>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Digital pathology presents unique computational demands due to the high resolution images required (e.g., 5K x 5K pixels consuming 5GB in disk space).</a:t>
            </a:r>
          </a:p>
          <a:p>
            <a:pPr marL="342900" indent="-342900" defTabSz="695291">
              <a:spcBef>
                <a:spcPts val="1200"/>
              </a:spcBef>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Much of the software which supports clinical and research use cases of digital pathology has been written specifically for Windows.</a:t>
            </a:r>
          </a:p>
          <a:p>
            <a:pPr marL="342900" indent="-342900" defTabSz="695291">
              <a:spcBef>
                <a:spcPts val="1200"/>
              </a:spcBef>
              <a:spcAft>
                <a:spcPts val="34800"/>
              </a:spcAft>
              <a:buFont typeface="Arial" panose="020B0604020202020204" pitchFamily="34" charset="0"/>
              <a:buChar char="•"/>
              <a:tabLst>
                <a:tab pos="380981" algn="l"/>
              </a:tabLst>
              <a:defRPr/>
            </a:pPr>
            <a:r>
              <a:rPr lang="en-US" sz="2400" b="1" dirty="0">
                <a:latin typeface="Arial" pitchFamily="34" charset="0"/>
                <a:cs typeface="Arial" pitchFamily="34" charset="0"/>
              </a:rPr>
              <a:t>However, many of the open source HPC, machine learning and storage toolkits and platforms are designed to work on Linux/UNIX systems, so a storage platform which could work equally well with Windows and Linux systems is required.</a:t>
            </a:r>
          </a:p>
          <a:p>
            <a:pPr marL="342900" indent="-342900" defTabSz="695291">
              <a:spcBef>
                <a:spcPts val="1200"/>
              </a:spcBef>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This system must be able to function in a hospital setting, where the system has to span multiple HIPAA-secured networks and firewalls, and reside in multiple physical locations.</a:t>
            </a:r>
          </a:p>
          <a:p>
            <a:pPr marL="342900" indent="-342900" defTabSz="695291">
              <a:spcBef>
                <a:spcPts val="1200"/>
              </a:spcBef>
              <a:spcAft>
                <a:spcPts val="1200"/>
              </a:spcAft>
              <a:buFont typeface="Arial" panose="020B0604020202020204" pitchFamily="34" charset="0"/>
              <a:buChar char="•"/>
              <a:tabLst>
                <a:tab pos="380981" algn="l"/>
              </a:tabLst>
              <a:defRPr/>
            </a:pPr>
            <a:r>
              <a:rPr lang="en-US" sz="2400" b="1" dirty="0">
                <a:highlight>
                  <a:srgbClr val="FFFF00"/>
                </a:highlight>
                <a:latin typeface="Arial" pitchFamily="34" charset="0"/>
                <a:cs typeface="Arial" pitchFamily="34" charset="0"/>
              </a:rPr>
              <a:t>[say something smart about firewalls, routing rules and/or authentication... Fill up this space with something intelligent... Fill up this space with something intelligent...</a:t>
            </a:r>
            <a:endParaRPr lang="en-US" sz="4000" b="1" dirty="0">
              <a:solidFill>
                <a:srgbClr val="333399"/>
              </a:solidFill>
              <a:latin typeface="Arial" pitchFamily="34" charset="0"/>
              <a:cs typeface="Arial" pitchFamily="34" charset="0"/>
            </a:endParaRPr>
          </a:p>
        </p:txBody>
      </p:sp>
      <p:sp>
        <p:nvSpPr>
          <p:cNvPr id="52" name="Text Box 7"/>
          <p:cNvSpPr txBox="1">
            <a:spLocks noChangeArrowheads="1"/>
          </p:cNvSpPr>
          <p:nvPr/>
        </p:nvSpPr>
        <p:spPr bwMode="auto">
          <a:xfrm>
            <a:off x="18491978" y="3549297"/>
            <a:ext cx="8563504" cy="2339284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Aft>
                <a:spcPts val="1200"/>
              </a:spcAft>
              <a:tabLst>
                <a:tab pos="380981" algn="l"/>
              </a:tabLst>
              <a:defRPr/>
            </a:pPr>
            <a:r>
              <a:rPr lang="en-US" sz="3200" b="1" dirty="0">
                <a:solidFill>
                  <a:srgbClr val="333399"/>
                </a:solidFill>
                <a:latin typeface="Arial" pitchFamily="34" charset="0"/>
                <a:cs typeface="Arial" pitchFamily="34" charset="0"/>
              </a:rPr>
              <a:t>Job Scheduling</a:t>
            </a:r>
          </a:p>
          <a:p>
            <a:pPr marL="457200" indent="-457200" defTabSz="695291">
              <a:spcAft>
                <a:spcPts val="12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In addition to handling compute resources, the other important function performed by SLURM is scheduling jobs.</a:t>
            </a:r>
          </a:p>
          <a:p>
            <a:pPr marL="457200" indent="-457200" defTabSz="695291">
              <a:spcAft>
                <a:spcPts val="12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In cluster computing settings, it is very common for multiple users, or groups of users, to run jobs on the same resources, so it is important that the job scheduler be able to schedule jobs to run in a fair and reasonable manner.</a:t>
            </a:r>
          </a:p>
          <a:p>
            <a:pPr marL="457200" indent="-457200" defTabSz="695291">
              <a:spcAft>
                <a:spcPts val="12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SLURM has multiple mechanisms to support different scheduling scenarios, including grouping users into accounts and organizations, with the ability to set job priority for a specific user, group, or organization.</a:t>
            </a:r>
          </a:p>
          <a:p>
            <a:pPr marL="457200" indent="-457200" defTabSz="695291">
              <a:spcAft>
                <a:spcPts val="12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Beyond a user’s association, SLURM can determine job priority and schedule according to any number of parameters, including how long the job has been queued, the amount of resources requested, which queue the job was submitted to, and the user’s history of resource usage.</a:t>
            </a:r>
          </a:p>
          <a:p>
            <a:pPr defTabSz="695291">
              <a:spcAft>
                <a:spcPts val="1200"/>
              </a:spcAft>
              <a:tabLst>
                <a:tab pos="380981" algn="l"/>
              </a:tabLst>
              <a:defRPr/>
            </a:pPr>
            <a:r>
              <a:rPr lang="en-US" sz="3200" b="1" dirty="0">
                <a:solidFill>
                  <a:srgbClr val="333399"/>
                </a:solidFill>
                <a:latin typeface="Arial" pitchFamily="34" charset="0"/>
                <a:cs typeface="Arial" pitchFamily="34" charset="0"/>
              </a:rPr>
              <a:t>The </a:t>
            </a:r>
            <a:r>
              <a:rPr lang="en-US" sz="3200" b="1" dirty="0" err="1">
                <a:solidFill>
                  <a:srgbClr val="333399"/>
                </a:solidFill>
                <a:latin typeface="Arial" pitchFamily="34" charset="0"/>
                <a:cs typeface="Arial" pitchFamily="34" charset="0"/>
              </a:rPr>
              <a:t>Neuronix</a:t>
            </a:r>
            <a:r>
              <a:rPr lang="en-US" sz="3200" b="1" dirty="0">
                <a:solidFill>
                  <a:srgbClr val="333399"/>
                </a:solidFill>
                <a:latin typeface="Arial" pitchFamily="34" charset="0"/>
                <a:cs typeface="Arial" pitchFamily="34" charset="0"/>
              </a:rPr>
              <a:t> Use Case</a:t>
            </a:r>
          </a:p>
          <a:p>
            <a:pPr marL="342900" indent="-342900" defTabSz="695291">
              <a:spcAft>
                <a:spcPts val="250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Using SLURM as our job manager, we can exert a very fine degree of control over the physical resources that a job will have allocated to it.</a:t>
            </a:r>
          </a:p>
          <a:p>
            <a:pPr marL="342900" indent="-342900" defTabSz="695291">
              <a:spcAft>
                <a:spcPts val="244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Neuronix compute nodes are grouped </a:t>
            </a:r>
            <a:r>
              <a:rPr lang="en-US" sz="2400" b="1" dirty="0">
                <a:ln w="0"/>
                <a:highlight>
                  <a:srgbClr val="FFFF00"/>
                </a:highlight>
                <a:latin typeface="Arial" pitchFamily="34" charset="0"/>
                <a:ea typeface="Verdana" panose="020B0604030504040204" pitchFamily="34" charset="0"/>
                <a:cs typeface="Arial" pitchFamily="34" charset="0"/>
              </a:rPr>
              <a:t>by general purpose</a:t>
            </a:r>
            <a:r>
              <a:rPr lang="en-US" sz="2400" b="1" dirty="0">
                <a:ln w="0"/>
                <a:latin typeface="Arial" pitchFamily="34" charset="0"/>
                <a:ea typeface="Verdana" panose="020B0604030504040204" pitchFamily="34" charset="0"/>
                <a:cs typeface="Arial" pitchFamily="34" charset="0"/>
              </a:rPr>
              <a:t> as SLURM partitions. Within a particular partition nodes can be chosen with specific features or </a:t>
            </a:r>
            <a:r>
              <a:rPr lang="en-US" sz="2400" b="1" dirty="0">
                <a:ln w="0"/>
                <a:highlight>
                  <a:srgbClr val="FFFF00"/>
                </a:highlight>
                <a:latin typeface="Arial" pitchFamily="34" charset="0"/>
                <a:ea typeface="Verdana" panose="020B0604030504040204" pitchFamily="34" charset="0"/>
                <a:cs typeface="Arial" pitchFamily="34" charset="0"/>
              </a:rPr>
              <a:t>???GRES??? </a:t>
            </a:r>
            <a:r>
              <a:rPr lang="en-US" sz="2400" b="1" dirty="0">
                <a:ln w="0"/>
                <a:latin typeface="Arial" pitchFamily="34" charset="0"/>
                <a:ea typeface="Verdana" panose="020B0604030504040204" pitchFamily="34" charset="0"/>
                <a:cs typeface="Arial" pitchFamily="34" charset="0"/>
              </a:rPr>
              <a:t>(e.g. GPU).</a:t>
            </a:r>
          </a:p>
          <a:p>
            <a:pPr marL="342900" indent="-342900" defTabSz="695291">
              <a:spcAft>
                <a:spcPts val="12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Using the ZFS/GlusterFS storage pool, the total storage available to our HPC cluster is 96TB, with all 7 dedicated compute nodes able to access the pool without needing any of their own local storage.</a:t>
            </a:r>
          </a:p>
          <a:p>
            <a:pPr marL="342900" indent="-342900" defTabSz="695291">
              <a:spcAft>
                <a:spcPts val="1200"/>
              </a:spcAft>
              <a:buFont typeface="Arial" panose="020B0604020202020204" pitchFamily="34" charset="0"/>
              <a:buChar char="•"/>
              <a:tabLst>
                <a:tab pos="380981" algn="l"/>
              </a:tabLst>
              <a:defRPr/>
            </a:pPr>
            <a:r>
              <a:rPr lang="en-US" sz="2400" b="1" dirty="0">
                <a:ln w="0"/>
                <a:highlight>
                  <a:srgbClr val="FFFF00"/>
                </a:highlight>
                <a:latin typeface="Arial" pitchFamily="34" charset="0"/>
                <a:ea typeface="Verdana" panose="020B0604030504040204" pitchFamily="34" charset="0"/>
                <a:cs typeface="Arial" pitchFamily="34" charset="0"/>
              </a:rPr>
              <a:t>A very modest file server (... Give some specs ... Give some specs ...) is able to support the entire cluster.</a:t>
            </a:r>
          </a:p>
          <a:p>
            <a:pPr marL="342900" indent="-342900" defTabSz="695291">
              <a:spcAft>
                <a:spcPts val="1200"/>
              </a:spcAft>
              <a:buFont typeface="Arial" panose="020B0604020202020204" pitchFamily="34" charset="0"/>
              <a:buChar char="•"/>
              <a:tabLst>
                <a:tab pos="380981" algn="l"/>
              </a:tabLst>
              <a:defRPr/>
            </a:pPr>
            <a:r>
              <a:rPr lang="en-US" sz="2400" b="1" dirty="0">
                <a:ln w="0"/>
                <a:latin typeface="Arial" pitchFamily="34" charset="0"/>
                <a:ea typeface="Verdana" panose="020B0604030504040204" pitchFamily="34" charset="0"/>
                <a:cs typeface="Arial" pitchFamily="34" charset="0"/>
              </a:rPr>
              <a:t>Cost effectiveness: the two petabyte machines were purchased for $90k in total, which yields $0.045/GB of raw disk space, and $0.06/GB of usable filesystem space. This compares very favorably to cloud-based solutions, especially at this scale where prices can run beyond $10K/month, especially for high-availability storage.</a:t>
            </a:r>
          </a:p>
          <a:p>
            <a:pPr marL="342900" indent="-342900" defTabSz="695291">
              <a:spcAft>
                <a:spcPts val="1200"/>
              </a:spcAft>
              <a:buFont typeface="Arial" panose="020B0604020202020204" pitchFamily="34" charset="0"/>
              <a:buChar char="•"/>
              <a:tabLst>
                <a:tab pos="380981" algn="l"/>
              </a:tabLst>
              <a:defRPr/>
            </a:pPr>
            <a:endParaRPr lang="en-US" sz="2400" b="1" dirty="0">
              <a:ln w="0"/>
              <a:latin typeface="Arial" pitchFamily="34" charset="0"/>
              <a:ea typeface="Verdana" panose="020B0604030504040204" pitchFamily="34" charset="0"/>
              <a:cs typeface="Arial" pitchFamily="34" charset="0"/>
            </a:endParaRPr>
          </a:p>
          <a:p>
            <a:pPr marL="342900" indent="-342900" defTabSz="695291">
              <a:spcAft>
                <a:spcPts val="1200"/>
              </a:spcAft>
              <a:buFont typeface="Arial" panose="020B0604020202020204" pitchFamily="34" charset="0"/>
              <a:buChar char="•"/>
              <a:tabLst>
                <a:tab pos="380981" algn="l"/>
              </a:tabLst>
              <a:defRPr/>
            </a:pPr>
            <a:endParaRPr lang="en-US" sz="2400" b="1" dirty="0">
              <a:ln w="0"/>
              <a:latin typeface="Arial" pitchFamily="34" charset="0"/>
              <a:ea typeface="Verdana" panose="020B0604030504040204" pitchFamily="34" charset="0"/>
              <a:cs typeface="Arial" pitchFamily="34" charset="0"/>
            </a:endParaRPr>
          </a:p>
          <a:p>
            <a:pPr defTabSz="695291">
              <a:spcAft>
                <a:spcPts val="23600"/>
              </a:spcAft>
              <a:tabLst>
                <a:tab pos="380981" algn="l"/>
              </a:tabLst>
              <a:defRPr/>
            </a:pPr>
            <a:endParaRPr lang="en-US" sz="1800" b="1" dirty="0">
              <a:solidFill>
                <a:srgbClr val="333399"/>
              </a:solidFill>
              <a:latin typeface="Arial" pitchFamily="34" charset="0"/>
              <a:cs typeface="Arial" pitchFamily="34" charset="0"/>
            </a:endParaRPr>
          </a:p>
          <a:p>
            <a:pPr defTabSz="695291">
              <a:spcAft>
                <a:spcPts val="1200"/>
              </a:spcAft>
              <a:tabLst>
                <a:tab pos="380981" algn="l"/>
              </a:tabLst>
              <a:defRPr/>
            </a:pPr>
            <a:endParaRPr lang="en-US" sz="2400" b="1" dirty="0">
              <a:ln w="0"/>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p:txBody>
      </p:sp>
      <p:sp>
        <p:nvSpPr>
          <p:cNvPr id="38" name="Text Box 7"/>
          <p:cNvSpPr txBox="1">
            <a:spLocks noChangeArrowheads="1"/>
          </p:cNvSpPr>
          <p:nvPr/>
        </p:nvSpPr>
        <p:spPr bwMode="auto">
          <a:xfrm>
            <a:off x="457198" y="3549297"/>
            <a:ext cx="8577072" cy="9815177"/>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Abstract</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NEDC is currently developing an open source corpus of 1M digital pathology images as part of its NSF-funded Major Research Instrumentation grant.</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This project required a cost-effective approach to hosting and backing up 1 Petabyte of online storage.</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Purchasing cloud-based storage typically costs $0.01/GB/month, while our on-premises solution cost of $0.06/GB. This is a much lower cost when prorated over a three or five-year period.</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To implement this storage platform, we purchased two storage nodes, each connected to 960TB of raw disk space to house the pathology corpus, as well as a 96TB storage node to provide additional storage space for our computing environment.</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Because our network is heterogenous, we created a Storage Area Network (SAN) using GlusterFS, with individual storage nodes using ZFS.  Although the storage nodes in the SAN run Linux, the storage pool can be used by Windows machines.</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To handle the management of compute resources and improve job throughput, we are using SLURM as our job submission platform. </a:t>
            </a:r>
          </a:p>
          <a:p>
            <a:pPr marL="342900" indent="-342900" defTabSz="695291">
              <a:spcAft>
                <a:spcPts val="1200"/>
              </a:spcAft>
              <a:buSzPct val="100000"/>
              <a:buFont typeface="Arial" panose="020B0604020202020204" pitchFamily="34" charset="0"/>
              <a:buChar char="•"/>
              <a:tabLst>
                <a:tab pos="380981" algn="l"/>
              </a:tabLst>
              <a:defRPr/>
            </a:pPr>
            <a:endParaRPr lang="en-US" sz="2400" b="1" dirty="0">
              <a:latin typeface="Arial" pitchFamily="34" charset="0"/>
              <a:cs typeface="Arial" pitchFamily="34" charset="0"/>
            </a:endParaRPr>
          </a:p>
        </p:txBody>
      </p:sp>
      <p:sp>
        <p:nvSpPr>
          <p:cNvPr id="7" name="TextBox 6"/>
          <p:cNvSpPr txBox="1"/>
          <p:nvPr/>
        </p:nvSpPr>
        <p:spPr>
          <a:xfrm>
            <a:off x="481873" y="310724"/>
            <a:ext cx="35636927" cy="3052961"/>
          </a:xfrm>
          <a:prstGeom prst="rect">
            <a:avLst/>
          </a:prstGeom>
          <a:solidFill>
            <a:schemeClr val="bg1"/>
          </a:solidFill>
          <a:ln w="12700">
            <a:noFill/>
            <a:miter lim="800000"/>
            <a:headEnd/>
            <a:tailEnd/>
          </a:ln>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vl2pPr marL="1306312" lvl="1" indent="-489867">
              <a:buFont typeface="Courier New" panose="02070309020205020404" pitchFamily="49" charset="0"/>
              <a:buChar char="o"/>
              <a:defRPr sz="3200" b="1">
                <a:ln w="0"/>
                <a:latin typeface="Arial" panose="020B0604020202020204" pitchFamily="34" charset="0"/>
                <a:ea typeface="Verdana" panose="020B0604030504040204" pitchFamily="34" charset="0"/>
                <a:cs typeface="Arial" panose="020B0604020202020204" pitchFamily="34" charset="0"/>
              </a:defRPr>
            </a:lvl2pPr>
          </a:lstStyle>
          <a:p>
            <a:pPr algn="ctr"/>
            <a:r>
              <a:rPr lang="en-US" dirty="0"/>
              <a:t>Expanding an HPC Cluster to Support </a:t>
            </a:r>
          </a:p>
          <a:p>
            <a:pPr algn="ctr"/>
            <a:r>
              <a:rPr lang="en-US" dirty="0"/>
              <a:t>the Computational Demands of Digital Pathology</a:t>
            </a:r>
          </a:p>
          <a:p>
            <a:pPr algn="ctr"/>
            <a:r>
              <a:rPr lang="en-US" sz="3200" dirty="0">
                <a:solidFill>
                  <a:schemeClr val="tx1"/>
                </a:solidFill>
              </a:rPr>
              <a:t>C. Campbell, N. Mecca, T. Duong, I. Obeid and J. Picone</a:t>
            </a:r>
          </a:p>
          <a:p>
            <a:pPr algn="ctr"/>
            <a:r>
              <a:rPr lang="en-US" sz="3200" dirty="0">
                <a:solidFill>
                  <a:schemeClr val="tx1"/>
                </a:solidFill>
              </a:rPr>
              <a:t>The Neural Engineering Data Consortium, Temple University</a:t>
            </a:r>
          </a:p>
        </p:txBody>
      </p:sp>
      <p:pic>
        <p:nvPicPr>
          <p:cNvPr id="5" name="Picture 4"/>
          <p:cNvPicPr>
            <a:picLocks noChangeAspect="1"/>
          </p:cNvPicPr>
          <p:nvPr/>
        </p:nvPicPr>
        <p:blipFill>
          <a:blip r:embed="rId3"/>
          <a:stretch>
            <a:fillRect/>
          </a:stretch>
        </p:blipFill>
        <p:spPr>
          <a:xfrm>
            <a:off x="504078" y="496336"/>
            <a:ext cx="5805867" cy="890157"/>
          </a:xfrm>
          <a:prstGeom prst="rect">
            <a:avLst/>
          </a:prstGeom>
        </p:spPr>
      </p:pic>
      <p:sp>
        <p:nvSpPr>
          <p:cNvPr id="40" name="TextBox 39"/>
          <p:cNvSpPr txBox="1">
            <a:spLocks/>
          </p:cNvSpPr>
          <p:nvPr/>
        </p:nvSpPr>
        <p:spPr>
          <a:xfrm>
            <a:off x="9467803" y="3549298"/>
            <a:ext cx="8577072" cy="2339284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vl2pPr marL="1306312" lvl="1" indent="-489867">
              <a:buFont typeface="Courier New" panose="02070309020205020404" pitchFamily="49" charset="0"/>
              <a:buChar char="o"/>
              <a:defRPr sz="3200" b="1">
                <a:ln w="0"/>
                <a:solidFill>
                  <a:schemeClr val="tx1"/>
                </a:solidFill>
                <a:latin typeface="Arial" panose="020B0604020202020204" pitchFamily="34" charset="0"/>
                <a:ea typeface="Verdana" panose="020B0604030504040204" pitchFamily="34" charset="0"/>
                <a:cs typeface="Arial" panose="020B0604020202020204"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695291">
              <a:spcBef>
                <a:spcPts val="1200"/>
              </a:spcBef>
              <a:tabLst>
                <a:tab pos="380981" algn="l"/>
              </a:tabLst>
              <a:defRPr/>
            </a:pPr>
            <a:r>
              <a:rPr lang="en-US" sz="3200" dirty="0"/>
              <a:t>Cross-platform Petabyte-scale Storage</a:t>
            </a:r>
          </a:p>
          <a:p>
            <a:pPr marL="342900" indent="-342900" defTabSz="695291">
              <a:buFont typeface="Arial" panose="020B0604020202020204" pitchFamily="34" charset="0"/>
              <a:buChar char="•"/>
              <a:tabLst>
                <a:tab pos="380981" algn="l"/>
              </a:tabLst>
              <a:defRPr/>
            </a:pPr>
            <a:r>
              <a:rPr lang="en-US" sz="2400" dirty="0">
                <a:solidFill>
                  <a:schemeClr val="tx1"/>
                </a:solidFill>
              </a:rPr>
              <a:t>At the hardware level, each storage node is attached via a SAS 8644 cable to two external chassis which can hold 60x 8TB HDD, for a total of 480 TB/chassis.</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rPr>
              <a:t>ZFS was then used to provide the backend filesystem, as well as the RAID implementation. Each storage node has a separate ZFS filesystem.</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rPr>
              <a:t>To create the SAN, GlusterFS was used. Volumes are distributed (combines the available disk space of all nodes) or replicated (data is written to all nodes).</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rPr>
              <a:t>Two separate pools in the </a:t>
            </a:r>
            <a:br>
              <a:rPr lang="en-US" sz="2400" dirty="0">
                <a:solidFill>
                  <a:schemeClr val="tx1"/>
                </a:solidFill>
              </a:rPr>
            </a:br>
            <a:r>
              <a:rPr lang="en-US" sz="2400" dirty="0">
                <a:solidFill>
                  <a:schemeClr val="tx1"/>
                </a:solidFill>
              </a:rPr>
              <a:t>same SAN were created:  the</a:t>
            </a:r>
            <a:br>
              <a:rPr lang="en-US" sz="2400" dirty="0">
                <a:solidFill>
                  <a:schemeClr val="tx1"/>
                </a:solidFill>
              </a:rPr>
            </a:br>
            <a:r>
              <a:rPr lang="en-US" sz="2400" dirty="0">
                <a:solidFill>
                  <a:schemeClr val="tx1"/>
                </a:solidFill>
              </a:rPr>
              <a:t>primary pool and the backup</a:t>
            </a:r>
            <a:br>
              <a:rPr lang="en-US" sz="2400" dirty="0">
                <a:solidFill>
                  <a:schemeClr val="tx1"/>
                </a:solidFill>
              </a:rPr>
            </a:br>
            <a:r>
              <a:rPr lang="en-US" sz="2400" dirty="0">
                <a:solidFill>
                  <a:schemeClr val="tx1"/>
                </a:solidFill>
              </a:rPr>
              <a:t>pool.  Either pool can be</a:t>
            </a:r>
            <a:br>
              <a:rPr lang="en-US" sz="2400" dirty="0">
                <a:solidFill>
                  <a:schemeClr val="tx1"/>
                </a:solidFill>
              </a:rPr>
            </a:br>
            <a:r>
              <a:rPr lang="en-US" sz="2400" dirty="0">
                <a:solidFill>
                  <a:schemeClr val="tx1"/>
                </a:solidFill>
              </a:rPr>
              <a:t>mounted from either machine.</a:t>
            </a:r>
          </a:p>
          <a:p>
            <a:pPr marL="342900" indent="-342900" defTabSz="695291">
              <a:spcBef>
                <a:spcPts val="1200"/>
              </a:spcBef>
              <a:spcAft>
                <a:spcPts val="0"/>
              </a:spcAft>
              <a:buFont typeface="Arial" panose="020B0604020202020204" pitchFamily="34" charset="0"/>
              <a:buChar char="•"/>
              <a:tabLst>
                <a:tab pos="380981" algn="l"/>
              </a:tabLst>
              <a:defRPr/>
            </a:pPr>
            <a:r>
              <a:rPr lang="en-US" sz="2400" dirty="0">
                <a:solidFill>
                  <a:schemeClr val="tx1"/>
                </a:solidFill>
              </a:rPr>
              <a:t>A Gluster pool is mounted</a:t>
            </a:r>
            <a:br>
              <a:rPr lang="en-US" sz="2400" dirty="0">
                <a:solidFill>
                  <a:schemeClr val="tx1"/>
                </a:solidFill>
              </a:rPr>
            </a:br>
            <a:r>
              <a:rPr lang="en-US" sz="2400" dirty="0">
                <a:solidFill>
                  <a:schemeClr val="tx1"/>
                </a:solidFill>
              </a:rPr>
              <a:t>from a Windows machine using a Samba share.</a:t>
            </a:r>
          </a:p>
          <a:p>
            <a:pPr defTabSz="695291">
              <a:spcBef>
                <a:spcPts val="1200"/>
              </a:spcBef>
              <a:tabLst>
                <a:tab pos="380981" algn="l"/>
              </a:tabLst>
              <a:defRPr/>
            </a:pPr>
            <a:r>
              <a:rPr lang="en-US" sz="3200" dirty="0"/>
              <a:t>Managing Compute Resources</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rPr>
              <a:t>Due to the computationally-demanding deep learning algorithms we use to process the data, a powerful and flexible job scheduler is needed.</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highlight>
                  <a:srgbClr val="FFFF00"/>
                </a:highlight>
              </a:rPr>
              <a:t>This scheduler needs to support (list some key features such as multiple GPUs.</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rPr>
              <a:t>For example, one of our compute nodes has 384 GB of RAM and 4x NVIDIA Tesla P40 GPUs (24GB DDR5 RAM each).</a:t>
            </a:r>
          </a:p>
          <a:p>
            <a:pPr marL="342900" indent="-342900" defTabSz="695291">
              <a:spcBef>
                <a:spcPts val="1200"/>
              </a:spcBef>
              <a:spcAft>
                <a:spcPts val="42000"/>
              </a:spcAft>
              <a:buFont typeface="Arial" panose="020B0604020202020204" pitchFamily="34" charset="0"/>
              <a:buChar char="•"/>
              <a:tabLst>
                <a:tab pos="380981" algn="l"/>
              </a:tabLst>
              <a:defRPr/>
            </a:pPr>
            <a:r>
              <a:rPr lang="en-US" sz="2400" dirty="0">
                <a:solidFill>
                  <a:schemeClr val="tx1"/>
                </a:solidFill>
              </a:rPr>
              <a:t>SLURM allows users to request and allocate resources according to a number of parameters (e.g. number of CPU cores or number of GPUs). ... </a:t>
            </a:r>
            <a:r>
              <a:rPr lang="en-US" sz="2400" dirty="0">
                <a:solidFill>
                  <a:schemeClr val="tx1"/>
                </a:solidFill>
                <a:highlight>
                  <a:srgbClr val="FFFF00"/>
                </a:highlight>
              </a:rPr>
              <a:t>Be more specific here ...</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highlight>
                  <a:srgbClr val="FFFF00"/>
                </a:highlight>
              </a:rPr>
              <a:t>Fill this space... Fill this space... Fill this space.. Fill this space... Fill this space... Fill this space.. Fill this space... Fill this space... Fill this space..</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highlight>
                  <a:srgbClr val="FFFF00"/>
                </a:highlight>
              </a:rPr>
              <a:t>Fill this space... Fill this space... Fill this space.. Fill this space... Fill this space... Fill this space.. Fill this space... Fill this space... Fill this space..</a:t>
            </a:r>
          </a:p>
          <a:p>
            <a:pPr marL="342900" indent="-342900" defTabSz="695291">
              <a:spcBef>
                <a:spcPts val="1200"/>
              </a:spcBef>
              <a:buFont typeface="Arial" panose="020B0604020202020204" pitchFamily="34" charset="0"/>
              <a:buChar char="•"/>
              <a:tabLst>
                <a:tab pos="380981" algn="l"/>
              </a:tabLst>
              <a:defRPr/>
            </a:pPr>
            <a:r>
              <a:rPr lang="en-US" sz="2400" dirty="0">
                <a:solidFill>
                  <a:schemeClr val="tx1"/>
                </a:solidFill>
                <a:highlight>
                  <a:srgbClr val="FFFF00"/>
                </a:highlight>
              </a:rPr>
              <a:t>Fill this space... Fill this space... Fill this space.. Fill this space... Fill this space... Fill this space.. Fill this</a:t>
            </a:r>
          </a:p>
          <a:p>
            <a:pPr marL="342900" indent="-342900" defTabSz="695291">
              <a:spcBef>
                <a:spcPts val="1200"/>
              </a:spcBef>
              <a:buFont typeface="Arial" panose="020B0604020202020204" pitchFamily="34" charset="0"/>
              <a:buChar char="•"/>
              <a:tabLst>
                <a:tab pos="380981" algn="l"/>
              </a:tabLst>
              <a:defRPr/>
            </a:pPr>
            <a:endParaRPr lang="en-US" sz="2400" dirty="0">
              <a:solidFill>
                <a:schemeClr val="tx1"/>
              </a:solidFill>
              <a:highlight>
                <a:srgbClr val="FFFF00"/>
              </a:highlight>
            </a:endParaRPr>
          </a:p>
          <a:p>
            <a:pPr marL="342900" indent="-342900" defTabSz="695291">
              <a:spcBef>
                <a:spcPts val="1200"/>
              </a:spcBef>
              <a:spcAft>
                <a:spcPts val="40200"/>
              </a:spcAft>
              <a:buFont typeface="Arial" panose="020B0604020202020204" pitchFamily="34" charset="0"/>
              <a:buChar char="•"/>
              <a:tabLst>
                <a:tab pos="380981" algn="l"/>
              </a:tabLst>
              <a:defRPr/>
            </a:pPr>
            <a:endParaRPr lang="en-US" sz="2400" dirty="0">
              <a:solidFill>
                <a:schemeClr val="tx1"/>
              </a:solidFill>
              <a:highlight>
                <a:srgbClr val="FFFF00"/>
              </a:highlight>
            </a:endParaRPr>
          </a:p>
          <a:p>
            <a:pPr marL="342900" indent="-342900" defTabSz="695291">
              <a:spcBef>
                <a:spcPts val="1200"/>
              </a:spcBef>
              <a:spcAft>
                <a:spcPts val="40200"/>
              </a:spcAft>
              <a:buFont typeface="Arial" panose="020B0604020202020204" pitchFamily="34" charset="0"/>
              <a:buChar char="•"/>
              <a:tabLst>
                <a:tab pos="380981" algn="l"/>
              </a:tabLst>
              <a:defRPr/>
            </a:pPr>
            <a:endParaRPr lang="en-US" sz="2400" dirty="0">
              <a:solidFill>
                <a:schemeClr val="tx1"/>
              </a:solidFill>
              <a:highlight>
                <a:srgbClr val="FFFF00"/>
              </a:highlight>
            </a:endParaRPr>
          </a:p>
          <a:p>
            <a:pPr marL="342900" indent="-342900" defTabSz="695291">
              <a:spcBef>
                <a:spcPts val="1200"/>
              </a:spcBef>
              <a:spcAft>
                <a:spcPts val="40200"/>
              </a:spcAft>
              <a:buFont typeface="Arial" panose="020B0604020202020204" pitchFamily="34" charset="0"/>
              <a:buChar char="•"/>
              <a:tabLst>
                <a:tab pos="380981" algn="l"/>
              </a:tabLst>
              <a:defRPr/>
            </a:pPr>
            <a:endParaRPr lang="en-US" sz="2400" dirty="0">
              <a:solidFill>
                <a:schemeClr val="tx1"/>
              </a:solidFill>
              <a:highlight>
                <a:srgbClr val="FFFF00"/>
              </a:highlight>
            </a:endParaRPr>
          </a:p>
          <a:p>
            <a:pPr marL="342900" indent="-342900" defTabSz="695291">
              <a:spcBef>
                <a:spcPts val="1200"/>
              </a:spcBef>
              <a:buFont typeface="Arial" panose="020B0604020202020204" pitchFamily="34" charset="0"/>
              <a:buChar char="•"/>
              <a:tabLst>
                <a:tab pos="380981" algn="l"/>
              </a:tabLst>
              <a:defRPr/>
            </a:pPr>
            <a:endParaRPr lang="en-US" sz="2400" dirty="0">
              <a:solidFill>
                <a:schemeClr val="tx1"/>
              </a:solidFill>
            </a:endParaRPr>
          </a:p>
          <a:p>
            <a:pPr marL="342900" indent="-342900" defTabSz="695291">
              <a:spcBef>
                <a:spcPts val="1200"/>
              </a:spcBef>
              <a:buFont typeface="Arial" panose="020B0604020202020204" pitchFamily="34" charset="0"/>
              <a:buChar char="•"/>
              <a:tabLst>
                <a:tab pos="380981" algn="l"/>
              </a:tabLst>
              <a:defRPr/>
            </a:pPr>
            <a:endParaRPr lang="en-US" sz="2400" dirty="0">
              <a:solidFill>
                <a:schemeClr val="tx1"/>
              </a:solidFill>
            </a:endParaRPr>
          </a:p>
          <a:p>
            <a:pPr marL="342900" indent="-342900" defTabSz="695291">
              <a:spcBef>
                <a:spcPts val="1200"/>
              </a:spcBef>
              <a:buFont typeface="Arial" panose="020B0604020202020204" pitchFamily="34" charset="0"/>
              <a:buChar char="•"/>
              <a:tabLst>
                <a:tab pos="380981" algn="l"/>
              </a:tabLst>
              <a:defRPr/>
            </a:pPr>
            <a:endParaRPr lang="en-US" sz="2400" dirty="0">
              <a:solidFill>
                <a:schemeClr val="tx1"/>
              </a:solidFill>
            </a:endParaRPr>
          </a:p>
          <a:p>
            <a:pPr marL="342900" indent="-342900" defTabSz="695291">
              <a:spcBef>
                <a:spcPts val="1200"/>
              </a:spcBef>
              <a:buFont typeface="Arial" panose="020B0604020202020204" pitchFamily="34" charset="0"/>
              <a:buChar char="•"/>
              <a:tabLst>
                <a:tab pos="380981" algn="l"/>
              </a:tabLst>
              <a:defRPr/>
            </a:pPr>
            <a:endParaRPr lang="en-US" sz="2400" dirty="0">
              <a:solidFill>
                <a:schemeClr val="tx1"/>
              </a:solidFill>
            </a:endParaRPr>
          </a:p>
          <a:p>
            <a:pPr marL="342900" indent="-342900" defTabSz="695291">
              <a:spcBef>
                <a:spcPts val="1200"/>
              </a:spcBef>
              <a:buFont typeface="Arial" panose="020B0604020202020204" pitchFamily="34" charset="0"/>
              <a:buChar char="•"/>
              <a:tabLst>
                <a:tab pos="380981" algn="l"/>
              </a:tabLst>
              <a:defRPr/>
            </a:pP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endParaRPr lang="en-US" sz="2400" dirty="0">
              <a:solidFill>
                <a:schemeClr val="tx1"/>
              </a:solidFill>
            </a:endParaRPr>
          </a:p>
          <a:p>
            <a:pPr marL="0" lvl="1" indent="0">
              <a:spcAft>
                <a:spcPts val="40000"/>
              </a:spcAft>
              <a:buNone/>
            </a:pPr>
            <a:endParaRPr lang="en-US" sz="4000" dirty="0">
              <a:solidFill>
                <a:srgbClr val="333399"/>
              </a:solidFill>
            </a:endParaRPr>
          </a:p>
        </p:txBody>
      </p:sp>
      <p:sp>
        <p:nvSpPr>
          <p:cNvPr id="41" name="Text Box 176"/>
          <p:cNvSpPr txBox="1">
            <a:spLocks noChangeArrowheads="1"/>
          </p:cNvSpPr>
          <p:nvPr/>
        </p:nvSpPr>
        <p:spPr bwMode="auto">
          <a:xfrm>
            <a:off x="30540961" y="570754"/>
            <a:ext cx="4428911" cy="86177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tIns="0" rIns="0" bIns="0">
            <a:spAutoFit/>
          </a:bodyPr>
          <a:lstStyle/>
          <a:p>
            <a:pPr algn="r" defTabSz="695291">
              <a:tabLst>
                <a:tab pos="3657418" algn="ctr"/>
              </a:tabLst>
              <a:defRPr/>
            </a:pPr>
            <a:r>
              <a:rPr lang="en-US" sz="2800" b="1" dirty="0">
                <a:solidFill>
                  <a:srgbClr val="B30738"/>
                </a:solidFill>
                <a:latin typeface="Arial" pitchFamily="34" charset="0"/>
                <a:cs typeface="Arial" pitchFamily="34" charset="0"/>
              </a:rPr>
              <a:t>College of Engineering</a:t>
            </a:r>
          </a:p>
          <a:p>
            <a:pPr algn="r" defTabSz="695291">
              <a:tabLst>
                <a:tab pos="3657418" algn="ctr"/>
              </a:tabLst>
              <a:defRPr/>
            </a:pPr>
            <a:r>
              <a:rPr lang="en-US" sz="2800" b="1" dirty="0">
                <a:solidFill>
                  <a:srgbClr val="B30738"/>
                </a:solidFill>
                <a:latin typeface="Arial" pitchFamily="34" charset="0"/>
                <a:cs typeface="Arial" pitchFamily="34" charset="0"/>
              </a:rPr>
              <a:t>Temple University</a:t>
            </a:r>
          </a:p>
        </p:txBody>
      </p:sp>
      <p:pic>
        <p:nvPicPr>
          <p:cNvPr id="46" name="Picture 45" descr="logo_temple_basic.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91493" y="315751"/>
            <a:ext cx="1310187" cy="1371600"/>
          </a:xfrm>
          <a:prstGeom prst="rect">
            <a:avLst/>
          </a:prstGeom>
        </p:spPr>
      </p:pic>
      <p:sp>
        <p:nvSpPr>
          <p:cNvPr id="50" name="TextBox 49"/>
          <p:cNvSpPr txBox="1"/>
          <p:nvPr/>
        </p:nvSpPr>
        <p:spPr>
          <a:xfrm>
            <a:off x="1871069" y="1210047"/>
            <a:ext cx="4090820" cy="492443"/>
          </a:xfrm>
          <a:prstGeom prst="rect">
            <a:avLst/>
          </a:prstGeom>
          <a:noFill/>
        </p:spPr>
        <p:txBody>
          <a:bodyPr wrap="square" lIns="0" tIns="0" rIns="0" bIns="0" rtlCol="0" anchor="ctr" anchorCtr="1">
            <a:spAutoFit/>
          </a:bodyPr>
          <a:lstStyle/>
          <a:p>
            <a:pPr algn="ctr"/>
            <a:r>
              <a:rPr lang="en-US" sz="3200" i="1" dirty="0" err="1">
                <a:latin typeface="Monotype Corsiva"/>
                <a:cs typeface="Monotype Corsiva"/>
              </a:rPr>
              <a:t>www.nedcdata.org</a:t>
            </a:r>
            <a:endParaRPr lang="en-US" sz="3200" i="1" dirty="0">
              <a:solidFill>
                <a:srgbClr val="000000"/>
              </a:solidFill>
              <a:latin typeface="Monotype Corsiva"/>
              <a:cs typeface="Monotype Corsiva"/>
            </a:endParaRPr>
          </a:p>
        </p:txBody>
      </p:sp>
      <p:sp>
        <p:nvSpPr>
          <p:cNvPr id="39" name="Text Box 7"/>
          <p:cNvSpPr txBox="1">
            <a:spLocks noChangeArrowheads="1"/>
          </p:cNvSpPr>
          <p:nvPr/>
        </p:nvSpPr>
        <p:spPr bwMode="auto">
          <a:xfrm>
            <a:off x="27509370" y="3549297"/>
            <a:ext cx="8577072" cy="947175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Scalability and Future Expansions</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Both solutions discussed were designed with horizontal scalability in mind.</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When the storage nodes are fully loaded, identical machines can be configured the same way with ZFS, and added to the </a:t>
            </a:r>
            <a:r>
              <a:rPr lang="en-US" sz="2400" b="1" dirty="0" err="1">
                <a:latin typeface="Arial" pitchFamily="34" charset="0"/>
                <a:cs typeface="Arial" pitchFamily="34" charset="0"/>
              </a:rPr>
              <a:t>Gluster</a:t>
            </a:r>
            <a:r>
              <a:rPr lang="en-US" sz="2400" b="1" dirty="0">
                <a:latin typeface="Arial" pitchFamily="34" charset="0"/>
                <a:cs typeface="Arial" pitchFamily="34" charset="0"/>
              </a:rPr>
              <a:t> pool.</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The Neuronix cluster’s storage space has been expanded to 96TB using the same strategy as the petabyte machines, so the total available storage (</a:t>
            </a:r>
            <a:r>
              <a:rPr lang="en-US" sz="2400" b="1" dirty="0">
                <a:highlight>
                  <a:srgbClr val="FFFF00"/>
                </a:highlight>
                <a:latin typeface="Arial" pitchFamily="34" charset="0"/>
                <a:cs typeface="Arial" pitchFamily="34" charset="0"/>
              </a:rPr>
              <a:t>how much???</a:t>
            </a:r>
            <a:r>
              <a:rPr lang="en-US" sz="2400" b="1" dirty="0">
                <a:latin typeface="Arial" pitchFamily="34" charset="0"/>
                <a:cs typeface="Arial" pitchFamily="34" charset="0"/>
              </a:rPr>
              <a:t>) can be expanded indefinitely.</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We are looking into switching from 1Gb/s Ethernet to </a:t>
            </a:r>
            <a:r>
              <a:rPr lang="en-US" sz="2400" b="1" dirty="0" err="1">
                <a:latin typeface="Arial" pitchFamily="34" charset="0"/>
                <a:cs typeface="Arial" pitchFamily="34" charset="0"/>
              </a:rPr>
              <a:t>Infiniband</a:t>
            </a:r>
            <a:r>
              <a:rPr lang="en-US" sz="2400" b="1" dirty="0">
                <a:latin typeface="Arial" pitchFamily="34" charset="0"/>
                <a:cs typeface="Arial" pitchFamily="34" charset="0"/>
              </a:rPr>
              <a:t>, which provides extremely high network throughput with low latency.</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CPU and GPU nodes can be added to the SLURM cluster without the need to reboot the cluster.</a:t>
            </a:r>
          </a:p>
          <a:p>
            <a:pPr marL="342900" indent="-342900" defTabSz="695291">
              <a:spcAft>
                <a:spcPts val="1200"/>
              </a:spcAft>
              <a:buSzPct val="100000"/>
              <a:buFont typeface="Arial" panose="020B0604020202020204" pitchFamily="34" charset="0"/>
              <a:buChar char="•"/>
              <a:tabLst>
                <a:tab pos="380981" algn="l"/>
              </a:tabLst>
              <a:defRPr/>
            </a:pPr>
            <a:r>
              <a:rPr lang="en-US" sz="2400" b="1" dirty="0">
                <a:highlight>
                  <a:srgbClr val="FFFF00"/>
                </a:highlight>
                <a:latin typeface="Arial" pitchFamily="34" charset="0"/>
                <a:cs typeface="Arial" pitchFamily="34" charset="0"/>
              </a:rPr>
              <a:t>Add one more interesting point ... Add one more interesting point ...</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SLURM can be configured to work with cloud-based compute nodes, and custom hooks can be written to allocate and release resources on platforms like AWS or Azure as jobs start and stop, allowing for the integration of techniques like bursting.</a:t>
            </a:r>
          </a:p>
        </p:txBody>
      </p:sp>
      <p:sp>
        <p:nvSpPr>
          <p:cNvPr id="47" name="Text Box 7"/>
          <p:cNvSpPr txBox="1">
            <a:spLocks noChangeArrowheads="1"/>
          </p:cNvSpPr>
          <p:nvPr/>
        </p:nvSpPr>
        <p:spPr bwMode="auto">
          <a:xfrm>
            <a:off x="27509373" y="20808994"/>
            <a:ext cx="8609427" cy="6133148"/>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buSzPct val="100000"/>
              <a:tabLst>
                <a:tab pos="380981" algn="l"/>
              </a:tabLst>
              <a:defRPr/>
            </a:pPr>
            <a:r>
              <a:rPr lang="en-US" sz="3200" b="1" dirty="0">
                <a:solidFill>
                  <a:srgbClr val="333399"/>
                </a:solidFill>
                <a:latin typeface="Arial" pitchFamily="34" charset="0"/>
                <a:cs typeface="Arial" pitchFamily="34" charset="0"/>
              </a:rPr>
              <a:t>Acknowledgements</a:t>
            </a:r>
          </a:p>
          <a:p>
            <a:pPr marL="342900" indent="-342900" defTabSz="695291">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Research reported in this publication was most recently supported by the National Human Genome Research Institute of the National Institutes of Health under award number U01HG008468. The content is solely the responsibility of the authors and does not necessarily represent the official views of the National Institutes of Health.</a:t>
            </a:r>
          </a:p>
          <a:p>
            <a:pPr marL="342900" lvl="0" indent="-342900" defTabSz="695291">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This material is also based in part upon work supported by the National Science Foundation under Grant No. CNS-1726188. Any opinions, findings, and conclusions or recommendations expressed in this material are those of the author(s) and do not necessarily reflect the views of the National Science Foundation.</a:t>
            </a:r>
          </a:p>
        </p:txBody>
      </p:sp>
      <p:sp>
        <p:nvSpPr>
          <p:cNvPr id="101" name="Text Box 7">
            <a:extLst>
              <a:ext uri="{FF2B5EF4-FFF2-40B4-BE49-F238E27FC236}">
                <a16:creationId xmlns:a16="http://schemas.microsoft.com/office/drawing/2014/main" id="{77C7FD8E-22D8-446F-851B-9CD34E08E79C}"/>
              </a:ext>
            </a:extLst>
          </p:cNvPr>
          <p:cNvSpPr txBox="1">
            <a:spLocks noChangeArrowheads="1"/>
          </p:cNvSpPr>
          <p:nvPr/>
        </p:nvSpPr>
        <p:spPr bwMode="auto">
          <a:xfrm>
            <a:off x="27502584" y="13364474"/>
            <a:ext cx="8616215" cy="713332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Summary</a:t>
            </a:r>
          </a:p>
          <a:p>
            <a:pPr marL="457200" indent="-457200" defTabSz="695291">
              <a:spcBef>
                <a:spcPts val="1200"/>
              </a:spcBef>
              <a:spcAft>
                <a:spcPts val="1200"/>
              </a:spcAft>
              <a:buFont typeface="Arial" panose="020B0604020202020204" pitchFamily="34" charset="0"/>
              <a:buChar char="•"/>
              <a:tabLst>
                <a:tab pos="380981" algn="l"/>
              </a:tabLst>
              <a:defRPr/>
            </a:pPr>
            <a:r>
              <a:rPr lang="en-US" sz="2400" b="1" dirty="0">
                <a:highlight>
                  <a:srgbClr val="FFFF00"/>
                </a:highlight>
                <a:latin typeface="Arial" pitchFamily="34" charset="0"/>
                <a:cs typeface="Arial" pitchFamily="34" charset="0"/>
              </a:rPr>
              <a:t>A new system architecture was developed using fully open-source tools that ... Say what the goal was in doing this....</a:t>
            </a:r>
          </a:p>
          <a:p>
            <a:pPr marL="457200" indent="-457200" defTabSz="695291">
              <a:spcBef>
                <a:spcPts val="1200"/>
              </a:spcBef>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ZFS, </a:t>
            </a:r>
            <a:r>
              <a:rPr lang="en-US" sz="2400" b="1" dirty="0" err="1">
                <a:latin typeface="Arial" pitchFamily="34" charset="0"/>
                <a:cs typeface="Arial" pitchFamily="34" charset="0"/>
              </a:rPr>
              <a:t>Gluster</a:t>
            </a:r>
            <a:r>
              <a:rPr lang="en-US" sz="2400" b="1" dirty="0">
                <a:latin typeface="Arial" pitchFamily="34" charset="0"/>
                <a:cs typeface="Arial" pitchFamily="34" charset="0"/>
              </a:rPr>
              <a:t> and Samba were used to create a petabyte-scale storage platform that is both highly scalable and cross-platform.</a:t>
            </a:r>
          </a:p>
          <a:p>
            <a:pPr marL="457200" indent="-457200" defTabSz="695291">
              <a:spcBef>
                <a:spcPts val="1200"/>
              </a:spcBef>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SLURM allows compute resources to be demarcated for specific types of jobs, which ensures that jobs requiring more computing power are able to request the appropriate resources and nodes.</a:t>
            </a:r>
          </a:p>
          <a:p>
            <a:pPr marL="457200" indent="-457200" defTabSz="695291">
              <a:spcBef>
                <a:spcPts val="1200"/>
              </a:spcBef>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Both the computing and storage systems developed can be easily implemented, as well as scaled up or down to accommodate almost any type of computing or workload-requirement.</a:t>
            </a:r>
            <a:endParaRPr lang="en-US" sz="2400" b="1" dirty="0">
              <a:solidFill>
                <a:srgbClr val="333399"/>
              </a:solidFill>
              <a:latin typeface="Arial" pitchFamily="34" charset="0"/>
              <a:cs typeface="Arial" pitchFamily="34" charset="0"/>
            </a:endParaRPr>
          </a:p>
          <a:p>
            <a:pPr defTabSz="695291">
              <a:spcBef>
                <a:spcPts val="1200"/>
              </a:spcBef>
              <a:spcAft>
                <a:spcPts val="1200"/>
              </a:spcAft>
              <a:tabLst>
                <a:tab pos="380981" algn="l"/>
              </a:tabLst>
              <a:defRPr/>
            </a:pPr>
            <a:endParaRPr lang="en-US" sz="3200" b="1" dirty="0">
              <a:solidFill>
                <a:srgbClr val="333399"/>
              </a:solidFill>
              <a:latin typeface="Arial" pitchFamily="34" charset="0"/>
              <a:cs typeface="Arial" pitchFamily="34" charset="0"/>
            </a:endParaRPr>
          </a:p>
        </p:txBody>
      </p:sp>
      <p:pic>
        <p:nvPicPr>
          <p:cNvPr id="17" name="Picture 16">
            <a:extLst>
              <a:ext uri="{FF2B5EF4-FFF2-40B4-BE49-F238E27FC236}">
                <a16:creationId xmlns:a16="http://schemas.microsoft.com/office/drawing/2014/main" id="{5F83E568-1DFA-450C-9D15-C1F622989082}"/>
              </a:ext>
            </a:extLst>
          </p:cNvPr>
          <p:cNvPicPr>
            <a:picLocks noChangeAspect="1"/>
          </p:cNvPicPr>
          <p:nvPr/>
        </p:nvPicPr>
        <p:blipFill>
          <a:blip r:embed="rId5"/>
          <a:stretch>
            <a:fillRect/>
          </a:stretch>
        </p:blipFill>
        <p:spPr>
          <a:xfrm>
            <a:off x="19086205" y="13843000"/>
            <a:ext cx="7375046" cy="2295897"/>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205275" y="18465184"/>
            <a:ext cx="7153275" cy="2105025"/>
          </a:xfrm>
          <a:prstGeom prst="rect">
            <a:avLst/>
          </a:prstGeom>
        </p:spPr>
      </p:pic>
      <p:pic>
        <p:nvPicPr>
          <p:cNvPr id="6" name="Picture 5">
            <a:extLst>
              <a:ext uri="{FF2B5EF4-FFF2-40B4-BE49-F238E27FC236}">
                <a16:creationId xmlns:a16="http://schemas.microsoft.com/office/drawing/2014/main" id="{A9CB5BC6-DCF1-4A6C-B8F2-5220E6EB8B6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74914" y="17874429"/>
            <a:ext cx="7562850" cy="4457700"/>
          </a:xfrm>
          <a:prstGeom prst="rect">
            <a:avLst/>
          </a:prstGeom>
        </p:spPr>
      </p:pic>
      <p:pic>
        <p:nvPicPr>
          <p:cNvPr id="9" name="Picture 8">
            <a:extLst>
              <a:ext uri="{FF2B5EF4-FFF2-40B4-BE49-F238E27FC236}">
                <a16:creationId xmlns:a16="http://schemas.microsoft.com/office/drawing/2014/main" id="{95BF8F8C-74BB-46D8-ABBF-F8B6DA0772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26551" y="19390020"/>
            <a:ext cx="5224796" cy="3613410"/>
          </a:xfrm>
          <a:prstGeom prst="rect">
            <a:avLst/>
          </a:prstGeom>
        </p:spPr>
      </p:pic>
      <p:sp>
        <p:nvSpPr>
          <p:cNvPr id="8" name="TextBox 7">
            <a:extLst>
              <a:ext uri="{FF2B5EF4-FFF2-40B4-BE49-F238E27FC236}">
                <a16:creationId xmlns:a16="http://schemas.microsoft.com/office/drawing/2014/main" id="{6DF67D5C-4C46-444C-BA19-388896067F2A}"/>
              </a:ext>
            </a:extLst>
          </p:cNvPr>
          <p:cNvSpPr txBox="1"/>
          <p:nvPr/>
        </p:nvSpPr>
        <p:spPr>
          <a:xfrm>
            <a:off x="504078" y="23044464"/>
            <a:ext cx="8509834" cy="276999"/>
          </a:xfrm>
          <a:prstGeom prst="rect">
            <a:avLst/>
          </a:prstGeom>
          <a:noFill/>
        </p:spPr>
        <p:txBody>
          <a:bodyPr wrap="square" lIns="0" tIns="0" rIns="0" bIns="0" rtlCol="0">
            <a:spAutoFit/>
          </a:bodyPr>
          <a:lstStyle/>
          <a:p>
            <a:pPr algn="ctr"/>
            <a:r>
              <a:rPr lang="en-US" sz="1800" b="1" dirty="0">
                <a:latin typeface="Arial" pitchFamily="34" charset="0"/>
                <a:cs typeface="Arial" pitchFamily="34" charset="0"/>
              </a:rPr>
              <a:t>Fig. 1: A heterogeneous storage solution</a:t>
            </a:r>
          </a:p>
        </p:txBody>
      </p:sp>
      <p:grpSp>
        <p:nvGrpSpPr>
          <p:cNvPr id="10" name="Group 9">
            <a:extLst>
              <a:ext uri="{FF2B5EF4-FFF2-40B4-BE49-F238E27FC236}">
                <a16:creationId xmlns:a16="http://schemas.microsoft.com/office/drawing/2014/main" id="{4483F95C-8213-E640-AC46-FD92237274F8}"/>
              </a:ext>
            </a:extLst>
          </p:cNvPr>
          <p:cNvGrpSpPr/>
          <p:nvPr/>
        </p:nvGrpSpPr>
        <p:grpSpPr>
          <a:xfrm>
            <a:off x="14808200" y="8440703"/>
            <a:ext cx="3032450" cy="2393215"/>
            <a:chOff x="14808200" y="10244103"/>
            <a:chExt cx="3032450" cy="2393215"/>
          </a:xfrm>
        </p:grpSpPr>
        <p:pic>
          <p:nvPicPr>
            <p:cNvPr id="4" name="Picture 3"/>
            <p:cNvPicPr>
              <a:picLocks noChangeAspect="1"/>
            </p:cNvPicPr>
            <p:nvPr/>
          </p:nvPicPr>
          <p:blipFill>
            <a:blip r:embed="rId9"/>
            <a:stretch>
              <a:fillRect/>
            </a:stretch>
          </p:blipFill>
          <p:spPr>
            <a:xfrm>
              <a:off x="14808200" y="10244103"/>
              <a:ext cx="3032450" cy="1453733"/>
            </a:xfrm>
            <a:prstGeom prst="rect">
              <a:avLst/>
            </a:prstGeom>
          </p:spPr>
        </p:pic>
        <p:sp>
          <p:nvSpPr>
            <p:cNvPr id="21" name="TextBox 20">
              <a:extLst>
                <a:ext uri="{FF2B5EF4-FFF2-40B4-BE49-F238E27FC236}">
                  <a16:creationId xmlns:a16="http://schemas.microsoft.com/office/drawing/2014/main" id="{62AC2030-81B9-B34E-A837-BA685C3BED01}"/>
                </a:ext>
              </a:extLst>
            </p:cNvPr>
            <p:cNvSpPr txBox="1"/>
            <p:nvPr/>
          </p:nvSpPr>
          <p:spPr>
            <a:xfrm>
              <a:off x="14808200" y="11806321"/>
              <a:ext cx="3032450" cy="830997"/>
            </a:xfrm>
            <a:prstGeom prst="rect">
              <a:avLst/>
            </a:prstGeom>
            <a:noFill/>
          </p:spPr>
          <p:txBody>
            <a:bodyPr wrap="square" lIns="0" tIns="0" rIns="0" bIns="0" rtlCol="0">
              <a:spAutoFit/>
            </a:bodyPr>
            <a:lstStyle>
              <a:defPPr>
                <a:defRPr lang="en-US"/>
              </a:defPPr>
              <a:lvl1pPr algn="ctr">
                <a:defRPr sz="1800" b="1">
                  <a:latin typeface="Arial" pitchFamily="34" charset="0"/>
                  <a:cs typeface="Arial" pitchFamily="34" charset="0"/>
                </a:defRPr>
              </a:lvl1pPr>
            </a:lstStyle>
            <a:p>
              <a:pPr algn="l"/>
              <a:r>
                <a:rPr lang="en-US" dirty="0"/>
                <a:t>Fig. 2: The primary pool mounted on both Windows and Linux machines.</a:t>
              </a:r>
            </a:p>
          </p:txBody>
        </p:sp>
      </p:grpSp>
      <p:sp>
        <p:nvSpPr>
          <p:cNvPr id="23" name="TextBox 22">
            <a:extLst>
              <a:ext uri="{FF2B5EF4-FFF2-40B4-BE49-F238E27FC236}">
                <a16:creationId xmlns:a16="http://schemas.microsoft.com/office/drawing/2014/main" id="{0864F698-65E1-1544-BAD6-756550924427}"/>
              </a:ext>
            </a:extLst>
          </p:cNvPr>
          <p:cNvSpPr txBox="1"/>
          <p:nvPr/>
        </p:nvSpPr>
        <p:spPr>
          <a:xfrm>
            <a:off x="9484487" y="22457863"/>
            <a:ext cx="8553600" cy="276999"/>
          </a:xfrm>
          <a:prstGeom prst="rect">
            <a:avLst/>
          </a:prstGeom>
          <a:noFill/>
        </p:spPr>
        <p:txBody>
          <a:bodyPr wrap="square" lIns="0" tIns="0" rIns="0" bIns="0" rtlCol="0">
            <a:spAutoFit/>
          </a:bodyPr>
          <a:lstStyle>
            <a:defPPr>
              <a:defRPr lang="en-US"/>
            </a:defPPr>
            <a:lvl1pPr algn="ctr">
              <a:defRPr sz="1800" b="1">
                <a:latin typeface="Arial" pitchFamily="34" charset="0"/>
                <a:cs typeface="Arial" pitchFamily="34" charset="0"/>
              </a:defRPr>
            </a:lvl1pPr>
          </a:lstStyle>
          <a:p>
            <a:r>
              <a:rPr lang="en-US" dirty="0"/>
              <a:t>Fig. 3: Example of resource selection in SLURM on the Neuronix cluster</a:t>
            </a:r>
          </a:p>
        </p:txBody>
      </p:sp>
      <p:sp>
        <p:nvSpPr>
          <p:cNvPr id="24" name="TextBox 23">
            <a:extLst>
              <a:ext uri="{FF2B5EF4-FFF2-40B4-BE49-F238E27FC236}">
                <a16:creationId xmlns:a16="http://schemas.microsoft.com/office/drawing/2014/main" id="{76C39FED-0DB5-724F-895F-287CCED081D5}"/>
              </a:ext>
            </a:extLst>
          </p:cNvPr>
          <p:cNvSpPr txBox="1"/>
          <p:nvPr/>
        </p:nvSpPr>
        <p:spPr>
          <a:xfrm>
            <a:off x="18505113" y="16281166"/>
            <a:ext cx="8553600" cy="276999"/>
          </a:xfrm>
          <a:prstGeom prst="rect">
            <a:avLst/>
          </a:prstGeom>
          <a:noFill/>
        </p:spPr>
        <p:txBody>
          <a:bodyPr wrap="square" lIns="0" tIns="0" rIns="0" bIns="0" rtlCol="0">
            <a:spAutoFit/>
          </a:bodyPr>
          <a:lstStyle>
            <a:defPPr>
              <a:defRPr lang="en-US"/>
            </a:defPPr>
            <a:lvl1pPr algn="ctr">
              <a:defRPr sz="1800" b="1">
                <a:latin typeface="Arial" pitchFamily="34" charset="0"/>
                <a:cs typeface="Arial" pitchFamily="34" charset="0"/>
              </a:defRPr>
            </a:lvl1pPr>
          </a:lstStyle>
          <a:p>
            <a:pPr defTabSz="695291">
              <a:spcAft>
                <a:spcPts val="1200"/>
              </a:spcAft>
              <a:tabLst>
                <a:tab pos="380981" algn="l"/>
              </a:tabLst>
              <a:defRPr/>
            </a:pPr>
            <a:r>
              <a:rPr lang="en-US" dirty="0"/>
              <a:t>Fig. 4: </a:t>
            </a:r>
            <a:r>
              <a:rPr lang="en-US" dirty="0">
                <a:ln w="0"/>
                <a:ea typeface="Verdana" panose="020B0604030504040204" pitchFamily="34" charset="0"/>
              </a:rPr>
              <a:t>Running a job via ssh (left), and via SLURM (right)</a:t>
            </a:r>
          </a:p>
        </p:txBody>
      </p:sp>
      <p:sp>
        <p:nvSpPr>
          <p:cNvPr id="25" name="TextBox 24">
            <a:extLst>
              <a:ext uri="{FF2B5EF4-FFF2-40B4-BE49-F238E27FC236}">
                <a16:creationId xmlns:a16="http://schemas.microsoft.com/office/drawing/2014/main" id="{B79ADDC4-666A-A84A-9728-E89F89942D02}"/>
              </a:ext>
            </a:extLst>
          </p:cNvPr>
          <p:cNvSpPr txBox="1"/>
          <p:nvPr/>
        </p:nvSpPr>
        <p:spPr>
          <a:xfrm>
            <a:off x="18551986" y="20755821"/>
            <a:ext cx="8553600" cy="276999"/>
          </a:xfrm>
          <a:prstGeom prst="rect">
            <a:avLst/>
          </a:prstGeom>
          <a:noFill/>
        </p:spPr>
        <p:txBody>
          <a:bodyPr wrap="square" lIns="0" tIns="0" rIns="0" bIns="0" rtlCol="0">
            <a:spAutoFit/>
          </a:bodyPr>
          <a:lstStyle>
            <a:defPPr>
              <a:defRPr lang="en-US"/>
            </a:defPPr>
            <a:lvl1pPr algn="ctr">
              <a:defRPr sz="1800" b="1">
                <a:latin typeface="Arial" pitchFamily="34" charset="0"/>
                <a:cs typeface="Arial" pitchFamily="34" charset="0"/>
              </a:defRPr>
            </a:lvl1pPr>
          </a:lstStyle>
          <a:p>
            <a:r>
              <a:rPr lang="en-US" dirty="0"/>
              <a:t>Fig. 5: A m</a:t>
            </a:r>
            <a:r>
              <a:rPr lang="en-US" dirty="0">
                <a:ln w="0"/>
                <a:ea typeface="Verdana" panose="020B0604030504040204" pitchFamily="34" charset="0"/>
              </a:rPr>
              <a:t>ap of the Neuronix compute nodes</a:t>
            </a:r>
            <a:endParaRPr lang="en-US" dirty="0"/>
          </a:p>
        </p:txBody>
      </p:sp>
    </p:spTree>
    <p:extLst>
      <p:ext uri="{BB962C8B-B14F-4D97-AF65-F5344CB8AC3E}">
        <p14:creationId xmlns:p14="http://schemas.microsoft.com/office/powerpoint/2010/main" val="29180078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ctr">
          <a:defRPr sz="1800" b="1" dirty="0"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9173</TotalTime>
  <Words>1151</Words>
  <Application>Microsoft Macintosh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Monotype Corsiva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Devin Trejo</dc:creator>
  <cp:lastModifiedBy>Joseph Picone</cp:lastModifiedBy>
  <cp:revision>502</cp:revision>
  <dcterms:created xsi:type="dcterms:W3CDTF">2015-07-15T21:31:39Z</dcterms:created>
  <dcterms:modified xsi:type="dcterms:W3CDTF">2018-12-18T13:13:10Z</dcterms:modified>
</cp:coreProperties>
</file>