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51206400" cy="38404800"/>
  <p:notesSz cx="6858000" cy="9144000"/>
  <p:defaultText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25"/>
    <p:restoredTop sz="95377"/>
  </p:normalViewPr>
  <p:slideViewPr>
    <p:cSldViewPr snapToGrid="0" snapToObjects="1">
      <p:cViewPr varScale="1">
        <p:scale>
          <a:sx n="22" d="100"/>
          <a:sy n="22" d="100"/>
        </p:scale>
        <p:origin x="-1872" y="-198"/>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285234"/>
            <a:ext cx="43525440" cy="13370560"/>
          </a:xfrm>
        </p:spPr>
        <p:txBody>
          <a:bodyPr anchor="b"/>
          <a:lstStyle>
            <a:lvl1pPr algn="ctr">
              <a:defRPr sz="33600"/>
            </a:lvl1pPr>
          </a:lstStyle>
          <a:p>
            <a:r>
              <a:rPr lang="en-US" smtClean="0"/>
              <a:t>Click to edit Master title style</a:t>
            </a:r>
            <a:endParaRPr lang="en-US" dirty="0"/>
          </a:p>
        </p:txBody>
      </p:sp>
      <p:sp>
        <p:nvSpPr>
          <p:cNvPr id="3" name="Subtitle 2"/>
          <p:cNvSpPr>
            <a:spLocks noGrp="1"/>
          </p:cNvSpPr>
          <p:nvPr>
            <p:ph type="subTitle" idx="1"/>
          </p:nvPr>
        </p:nvSpPr>
        <p:spPr>
          <a:xfrm>
            <a:off x="6400800" y="20171413"/>
            <a:ext cx="38404800" cy="9272267"/>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A56E40-182F-7E47-AEE3-69B316B50833}"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106142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A56E40-182F-7E47-AEE3-69B316B50833}"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1106284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044700"/>
            <a:ext cx="11041380" cy="3254629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520443" y="2044700"/>
            <a:ext cx="32484060" cy="325462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A56E40-182F-7E47-AEE3-69B316B50833}"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409705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A56E40-182F-7E47-AEE3-69B316B50833}"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25031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9574542"/>
            <a:ext cx="44165520" cy="15975327"/>
          </a:xfrm>
        </p:spPr>
        <p:txBody>
          <a:bodyPr anchor="b"/>
          <a:lstStyle>
            <a:lvl1pPr>
              <a:defRPr sz="33600"/>
            </a:lvl1pPr>
          </a:lstStyle>
          <a:p>
            <a:r>
              <a:rPr lang="en-US" smtClean="0"/>
              <a:t>Click to edit Master title style</a:t>
            </a:r>
            <a:endParaRPr lang="en-US" dirty="0"/>
          </a:p>
        </p:txBody>
      </p:sp>
      <p:sp>
        <p:nvSpPr>
          <p:cNvPr id="3" name="Text Placeholder 2"/>
          <p:cNvSpPr>
            <a:spLocks noGrp="1"/>
          </p:cNvSpPr>
          <p:nvPr>
            <p:ph type="body" idx="1"/>
          </p:nvPr>
        </p:nvSpPr>
        <p:spPr>
          <a:xfrm>
            <a:off x="3493773" y="25701001"/>
            <a:ext cx="44165520" cy="8401047"/>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56E40-182F-7E47-AEE3-69B316B50833}"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6345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520440" y="10223500"/>
            <a:ext cx="21762720" cy="243674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5923240" y="10223500"/>
            <a:ext cx="21762720" cy="243674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A56E40-182F-7E47-AEE3-69B316B50833}"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1316430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044709"/>
            <a:ext cx="44165520" cy="742315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527115" y="9414513"/>
            <a:ext cx="21662704"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smtClean="0"/>
              <a:t>Click to edit Master text styles</a:t>
            </a:r>
          </a:p>
        </p:txBody>
      </p:sp>
      <p:sp>
        <p:nvSpPr>
          <p:cNvPr id="4" name="Content Placeholder 3"/>
          <p:cNvSpPr>
            <a:spLocks noGrp="1"/>
          </p:cNvSpPr>
          <p:nvPr>
            <p:ph sz="half" idx="2"/>
          </p:nvPr>
        </p:nvSpPr>
        <p:spPr>
          <a:xfrm>
            <a:off x="3527115" y="14028420"/>
            <a:ext cx="21662704" cy="206336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5923243" y="9414513"/>
            <a:ext cx="21769390"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smtClean="0"/>
              <a:t>Click to edit Master text styles</a:t>
            </a:r>
          </a:p>
        </p:txBody>
      </p:sp>
      <p:sp>
        <p:nvSpPr>
          <p:cNvPr id="6" name="Content Placeholder 5"/>
          <p:cNvSpPr>
            <a:spLocks noGrp="1"/>
          </p:cNvSpPr>
          <p:nvPr>
            <p:ph sz="quarter" idx="4"/>
          </p:nvPr>
        </p:nvSpPr>
        <p:spPr>
          <a:xfrm>
            <a:off x="25923243" y="14028420"/>
            <a:ext cx="21769390" cy="206336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A56E40-182F-7E47-AEE3-69B316B50833}" type="datetimeFigureOut">
              <a:rPr lang="en-US" smtClean="0"/>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186607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A56E40-182F-7E47-AEE3-69B316B50833}" type="datetimeFigureOut">
              <a:rPr lang="en-US" smtClean="0"/>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127645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56E40-182F-7E47-AEE3-69B316B50833}" type="datetimeFigureOut">
              <a:rPr lang="en-US" smtClean="0"/>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2140496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1" y="2560320"/>
            <a:ext cx="16515397" cy="8961120"/>
          </a:xfrm>
        </p:spPr>
        <p:txBody>
          <a:bodyPr anchor="b"/>
          <a:lstStyle>
            <a:lvl1pPr>
              <a:defRPr sz="17920"/>
            </a:lvl1pPr>
          </a:lstStyle>
          <a:p>
            <a:r>
              <a:rPr lang="en-US" smtClean="0"/>
              <a:t>Click to edit Master title style</a:t>
            </a:r>
            <a:endParaRPr lang="en-US" dirty="0"/>
          </a:p>
        </p:txBody>
      </p:sp>
      <p:sp>
        <p:nvSpPr>
          <p:cNvPr id="3" name="Content Placeholder 2"/>
          <p:cNvSpPr>
            <a:spLocks noGrp="1"/>
          </p:cNvSpPr>
          <p:nvPr>
            <p:ph idx="1"/>
          </p:nvPr>
        </p:nvSpPr>
        <p:spPr>
          <a:xfrm>
            <a:off x="21769390" y="5529589"/>
            <a:ext cx="25923240" cy="27292300"/>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527111"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56E40-182F-7E47-AEE3-69B316B50833}"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685293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1" y="2560320"/>
            <a:ext cx="16515397" cy="8961120"/>
          </a:xfrm>
        </p:spPr>
        <p:txBody>
          <a:bodyPr anchor="b"/>
          <a:lstStyle>
            <a:lvl1pPr>
              <a:defRPr sz="179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1769390" y="5529589"/>
            <a:ext cx="25923240" cy="27292300"/>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527111"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56E40-182F-7E47-AEE3-69B316B50833}"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4603D-84EB-D14B-B3CE-E3C691D2464B}" type="slidenum">
              <a:rPr lang="en-US" smtClean="0"/>
              <a:t>‹#›</a:t>
            </a:fld>
            <a:endParaRPr lang="en-US"/>
          </a:p>
        </p:txBody>
      </p:sp>
    </p:spTree>
    <p:extLst>
      <p:ext uri="{BB962C8B-B14F-4D97-AF65-F5344CB8AC3E}">
        <p14:creationId xmlns:p14="http://schemas.microsoft.com/office/powerpoint/2010/main" val="77028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044709"/>
            <a:ext cx="44165520" cy="742315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0440" y="10223500"/>
            <a:ext cx="44165520" cy="2436749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0440" y="35595569"/>
            <a:ext cx="11521440" cy="2044700"/>
          </a:xfrm>
          <a:prstGeom prst="rect">
            <a:avLst/>
          </a:prstGeom>
        </p:spPr>
        <p:txBody>
          <a:bodyPr vert="horz" lIns="91440" tIns="45720" rIns="91440" bIns="45720" rtlCol="0" anchor="ctr"/>
          <a:lstStyle>
            <a:lvl1pPr algn="l">
              <a:defRPr sz="6720">
                <a:solidFill>
                  <a:schemeClr val="tx1">
                    <a:tint val="75000"/>
                  </a:schemeClr>
                </a:solidFill>
              </a:defRPr>
            </a:lvl1pPr>
          </a:lstStyle>
          <a:p>
            <a:fld id="{8AA56E40-182F-7E47-AEE3-69B316B50833}" type="datetimeFigureOut">
              <a:rPr lang="en-US" smtClean="0"/>
              <a:t>11/21/2016</a:t>
            </a:fld>
            <a:endParaRPr lang="en-US"/>
          </a:p>
        </p:txBody>
      </p:sp>
      <p:sp>
        <p:nvSpPr>
          <p:cNvPr id="5" name="Footer Placeholder 4"/>
          <p:cNvSpPr>
            <a:spLocks noGrp="1"/>
          </p:cNvSpPr>
          <p:nvPr>
            <p:ph type="ftr" sz="quarter" idx="3"/>
          </p:nvPr>
        </p:nvSpPr>
        <p:spPr>
          <a:xfrm>
            <a:off x="16962120" y="35595569"/>
            <a:ext cx="17282160" cy="2044700"/>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5595569"/>
            <a:ext cx="11521440" cy="2044700"/>
          </a:xfrm>
          <a:prstGeom prst="rect">
            <a:avLst/>
          </a:prstGeom>
        </p:spPr>
        <p:txBody>
          <a:bodyPr vert="horz" lIns="91440" tIns="45720" rIns="91440" bIns="45720" rtlCol="0" anchor="ctr"/>
          <a:lstStyle>
            <a:lvl1pPr algn="r">
              <a:defRPr sz="6720">
                <a:solidFill>
                  <a:schemeClr val="tx1">
                    <a:tint val="75000"/>
                  </a:schemeClr>
                </a:solidFill>
              </a:defRPr>
            </a:lvl1pPr>
          </a:lstStyle>
          <a:p>
            <a:fld id="{9504603D-84EB-D14B-B3CE-E3C691D2464B}" type="slidenum">
              <a:rPr lang="en-US" smtClean="0"/>
              <a:t>‹#›</a:t>
            </a:fld>
            <a:endParaRPr lang="en-US"/>
          </a:p>
        </p:txBody>
      </p:sp>
    </p:spTree>
    <p:extLst>
      <p:ext uri="{BB962C8B-B14F-4D97-AF65-F5344CB8AC3E}">
        <p14:creationId xmlns:p14="http://schemas.microsoft.com/office/powerpoint/2010/main" val="1078468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457200" y="457200"/>
            <a:ext cx="50292000" cy="37642800"/>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180"/>
          <p:cNvSpPr>
            <a:spLocks noChangeArrowheads="1"/>
          </p:cNvSpPr>
          <p:nvPr/>
        </p:nvSpPr>
        <p:spPr bwMode="auto">
          <a:xfrm>
            <a:off x="496804" y="499308"/>
            <a:ext cx="44918395" cy="2308324"/>
          </a:xfrm>
          <a:prstGeom prst="rect">
            <a:avLst/>
          </a:prstGeom>
          <a:noFill/>
          <a:ln w="9525">
            <a:noFill/>
            <a:miter lim="800000"/>
            <a:headEnd/>
            <a:tailEnd/>
          </a:ln>
        </p:spPr>
        <p:txBody>
          <a:bodyPr wrap="square" lIns="0" tIns="0" rIns="0" bIns="0">
            <a:spAutoFit/>
          </a:bodyPr>
          <a:lstStyle/>
          <a:p>
            <a:pPr algn="ctr">
              <a:spcAft>
                <a:spcPts val="3600"/>
              </a:spcAft>
            </a:pPr>
            <a:r>
              <a:rPr lang="en-US" sz="6000" b="1" dirty="0" smtClean="0"/>
              <a:t>Active Deep Learning-Based Annotation of Electroencephalography Reports for </a:t>
            </a:r>
            <a:r>
              <a:rPr lang="en-US" sz="6000" b="1" dirty="0"/>
              <a:t>Patient Cohort Retrieval </a:t>
            </a:r>
            <a:endParaRPr lang="en-US" sz="6000" dirty="0"/>
          </a:p>
          <a:p>
            <a:pPr algn="ctr">
              <a:spcAft>
                <a:spcPts val="3600"/>
              </a:spcAft>
            </a:pPr>
            <a:endParaRPr lang="en-US" sz="6000" b="1" cap="all" dirty="0">
              <a:solidFill>
                <a:srgbClr val="333399"/>
              </a:solidFill>
            </a:endParaRPr>
          </a:p>
        </p:txBody>
      </p:sp>
      <p:sp>
        <p:nvSpPr>
          <p:cNvPr id="42" name="Rectangle 180"/>
          <p:cNvSpPr>
            <a:spLocks noChangeArrowheads="1"/>
          </p:cNvSpPr>
          <p:nvPr/>
        </p:nvSpPr>
        <p:spPr bwMode="auto">
          <a:xfrm>
            <a:off x="15262850" y="1548923"/>
            <a:ext cx="18889990" cy="1661993"/>
          </a:xfrm>
          <a:prstGeom prst="rect">
            <a:avLst/>
          </a:prstGeom>
          <a:noFill/>
          <a:ln w="9525">
            <a:noFill/>
            <a:miter lim="800000"/>
            <a:headEnd/>
            <a:tailEnd/>
          </a:ln>
        </p:spPr>
        <p:txBody>
          <a:bodyPr wrap="square" lIns="0" tIns="0" rIns="0" bIns="0">
            <a:spAutoFit/>
          </a:bodyPr>
          <a:lstStyle/>
          <a:p>
            <a:pPr algn="ctr">
              <a:spcAft>
                <a:spcPts val="0"/>
              </a:spcAft>
            </a:pPr>
            <a:r>
              <a:rPr lang="en-US" sz="3600" b="1" dirty="0" err="1" smtClean="0">
                <a:solidFill>
                  <a:srgbClr val="000000"/>
                </a:solidFill>
                <a:latin typeface="Arial" charset="0"/>
                <a:cs typeface="Arial" charset="0"/>
              </a:rPr>
              <a:t>Sanda</a:t>
            </a:r>
            <a:r>
              <a:rPr lang="en-US" sz="3600" b="1" dirty="0" smtClean="0">
                <a:solidFill>
                  <a:srgbClr val="000000"/>
                </a:solidFill>
                <a:latin typeface="Arial" charset="0"/>
                <a:cs typeface="Arial" charset="0"/>
              </a:rPr>
              <a:t> </a:t>
            </a:r>
            <a:r>
              <a:rPr lang="en-US" sz="3600" b="1" dirty="0" err="1" smtClean="0">
                <a:solidFill>
                  <a:srgbClr val="000000"/>
                </a:solidFill>
                <a:latin typeface="Arial" charset="0"/>
                <a:cs typeface="Arial" charset="0"/>
              </a:rPr>
              <a:t>Harabagiu</a:t>
            </a:r>
            <a:r>
              <a:rPr lang="en-US" sz="3600" b="1" dirty="0" smtClean="0">
                <a:solidFill>
                  <a:srgbClr val="000000"/>
                </a:solidFill>
                <a:latin typeface="Arial" charset="0"/>
                <a:cs typeface="Arial" charset="0"/>
              </a:rPr>
              <a:t>, </a:t>
            </a:r>
            <a:r>
              <a:rPr lang="en-US" sz="3600" dirty="0" smtClean="0">
                <a:solidFill>
                  <a:srgbClr val="000000"/>
                </a:solidFill>
                <a:latin typeface="Arial" charset="0"/>
                <a:cs typeface="Arial" charset="0"/>
              </a:rPr>
              <a:t>PhD</a:t>
            </a:r>
            <a:r>
              <a:rPr lang="en-US" sz="3600" b="1" dirty="0" smtClean="0">
                <a:solidFill>
                  <a:srgbClr val="000000"/>
                </a:solidFill>
                <a:latin typeface="Arial" charset="0"/>
                <a:cs typeface="Arial" charset="0"/>
              </a:rPr>
              <a:t>, Travis Goodwin, Ramon Maldonado, Stuart Taylor </a:t>
            </a:r>
            <a:endParaRPr lang="en-US" sz="3600" b="1" dirty="0">
              <a:solidFill>
                <a:srgbClr val="000000"/>
              </a:solidFill>
              <a:latin typeface="Arial" charset="0"/>
              <a:cs typeface="Arial" charset="0"/>
            </a:endParaRPr>
          </a:p>
          <a:p>
            <a:pPr algn="ctr">
              <a:spcAft>
                <a:spcPts val="0"/>
              </a:spcAft>
            </a:pPr>
            <a:r>
              <a:rPr lang="en-US" sz="3600" b="1" dirty="0">
                <a:solidFill>
                  <a:srgbClr val="000000"/>
                </a:solidFill>
                <a:latin typeface="Arial" charset="0"/>
                <a:cs typeface="Arial" charset="0"/>
              </a:rPr>
              <a:t>The </a:t>
            </a:r>
            <a:r>
              <a:rPr lang="en-US" sz="3600" b="1" dirty="0" smtClean="0">
                <a:solidFill>
                  <a:srgbClr val="000000"/>
                </a:solidFill>
                <a:latin typeface="Arial" charset="0"/>
                <a:cs typeface="Arial" charset="0"/>
              </a:rPr>
              <a:t>Human Language Technology Research Institute</a:t>
            </a:r>
          </a:p>
          <a:p>
            <a:pPr algn="ctr">
              <a:spcAft>
                <a:spcPts val="0"/>
              </a:spcAft>
            </a:pPr>
            <a:r>
              <a:rPr lang="en-US" sz="3600" b="1" dirty="0" smtClean="0">
                <a:solidFill>
                  <a:srgbClr val="000000"/>
                </a:solidFill>
                <a:latin typeface="Arial" charset="0"/>
                <a:cs typeface="Arial" charset="0"/>
              </a:rPr>
              <a:t>University of Texas at Dallas</a:t>
            </a:r>
            <a:endParaRPr lang="en-US" sz="3600" b="1" dirty="0">
              <a:solidFill>
                <a:srgbClr val="000000"/>
              </a:solidFill>
              <a:latin typeface="Arial" charset="0"/>
              <a:cs typeface="Arial" charset="0"/>
            </a:endParaRPr>
          </a:p>
        </p:txBody>
      </p:sp>
      <p:grpSp>
        <p:nvGrpSpPr>
          <p:cNvPr id="43" name="Group 42"/>
          <p:cNvGrpSpPr/>
          <p:nvPr/>
        </p:nvGrpSpPr>
        <p:grpSpPr>
          <a:xfrm>
            <a:off x="42338942" y="899018"/>
            <a:ext cx="7872878" cy="1463040"/>
            <a:chOff x="42885360" y="521761"/>
            <a:chExt cx="7872878" cy="1463040"/>
          </a:xfrm>
        </p:grpSpPr>
        <p:pic>
          <p:nvPicPr>
            <p:cNvPr id="44" name="Picture 43"/>
            <p:cNvPicPr>
              <a:picLocks noChangeAspect="1"/>
            </p:cNvPicPr>
            <p:nvPr/>
          </p:nvPicPr>
          <p:blipFill>
            <a:blip r:embed="rId2"/>
            <a:stretch>
              <a:fillRect/>
            </a:stretch>
          </p:blipFill>
          <p:spPr>
            <a:xfrm>
              <a:off x="49158038" y="521761"/>
              <a:ext cx="1600200" cy="1463040"/>
            </a:xfrm>
            <a:prstGeom prst="rect">
              <a:avLst/>
            </a:prstGeom>
          </p:spPr>
        </p:pic>
        <p:sp>
          <p:nvSpPr>
            <p:cNvPr id="45" name="TextBox 44"/>
            <p:cNvSpPr txBox="1"/>
            <p:nvPr/>
          </p:nvSpPr>
          <p:spPr>
            <a:xfrm>
              <a:off x="42885360" y="640080"/>
              <a:ext cx="6202509" cy="1077218"/>
            </a:xfrm>
            <a:prstGeom prst="rect">
              <a:avLst/>
            </a:prstGeom>
            <a:noFill/>
          </p:spPr>
          <p:txBody>
            <a:bodyPr wrap="square" rtlCol="0">
              <a:spAutoFit/>
            </a:bodyPr>
            <a:lstStyle/>
            <a:p>
              <a:pPr algn="ctr"/>
              <a:r>
                <a:rPr lang="en-US" sz="3200" b="1" dirty="0" smtClean="0">
                  <a:latin typeface="Optima" charset="0"/>
                  <a:ea typeface="Optima" charset="0"/>
                  <a:cs typeface="Optima" charset="0"/>
                </a:rPr>
                <a:t>Human Language Technology</a:t>
              </a:r>
              <a:br>
                <a:rPr lang="en-US" sz="3200" b="1" dirty="0" smtClean="0">
                  <a:latin typeface="Optima" charset="0"/>
                  <a:ea typeface="Optima" charset="0"/>
                  <a:cs typeface="Optima" charset="0"/>
                </a:rPr>
              </a:br>
              <a:r>
                <a:rPr lang="en-US" sz="3200" b="1" dirty="0" smtClean="0">
                  <a:latin typeface="Optima" charset="0"/>
                  <a:ea typeface="Optima" charset="0"/>
                  <a:cs typeface="Optima" charset="0"/>
                </a:rPr>
                <a:t>Research Institute</a:t>
              </a:r>
              <a:endParaRPr lang="en-US" sz="3200" b="1" dirty="0">
                <a:latin typeface="Optima" charset="0"/>
                <a:ea typeface="Optima" charset="0"/>
                <a:cs typeface="Optima" charset="0"/>
              </a:endParaRPr>
            </a:p>
          </p:txBody>
        </p:sp>
      </p:grpSp>
      <p:sp>
        <p:nvSpPr>
          <p:cNvPr id="46" name="TextBox 45"/>
          <p:cNvSpPr txBox="1"/>
          <p:nvPr/>
        </p:nvSpPr>
        <p:spPr>
          <a:xfrm>
            <a:off x="43139042" y="2162855"/>
            <a:ext cx="6272678" cy="553998"/>
          </a:xfrm>
          <a:prstGeom prst="rect">
            <a:avLst/>
          </a:prstGeom>
          <a:noFill/>
        </p:spPr>
        <p:txBody>
          <a:bodyPr wrap="square" lIns="0" tIns="0" rIns="0" bIns="0" rtlCol="0" anchor="ctr" anchorCtr="1">
            <a:spAutoFit/>
          </a:bodyPr>
          <a:lstStyle/>
          <a:p>
            <a:pPr algn="ctr"/>
            <a:r>
              <a:rPr lang="en-US" sz="3600" i="1" dirty="0" err="1" smtClean="0">
                <a:latin typeface="Monotype Corsiva"/>
                <a:cs typeface="Monotype Corsiva"/>
              </a:rPr>
              <a:t>www.hlt.utdallas.edu</a:t>
            </a:r>
            <a:endParaRPr lang="en-US" sz="3600" i="1" dirty="0">
              <a:solidFill>
                <a:srgbClr val="000000"/>
              </a:solidFill>
              <a:latin typeface="Monotype Corsiva"/>
              <a:cs typeface="Monotype Corsiva"/>
            </a:endParaRPr>
          </a:p>
        </p:txBody>
      </p:sp>
      <p:sp>
        <p:nvSpPr>
          <p:cNvPr id="47" name="Text Box 7"/>
          <p:cNvSpPr txBox="1">
            <a:spLocks noChangeArrowheads="1"/>
          </p:cNvSpPr>
          <p:nvPr/>
        </p:nvSpPr>
        <p:spPr bwMode="auto">
          <a:xfrm>
            <a:off x="617294" y="3516725"/>
            <a:ext cx="24849245" cy="7789901"/>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800"/>
              </a:spcAft>
              <a:tabLst>
                <a:tab pos="489852" algn="l"/>
              </a:tabLst>
              <a:defRPr/>
            </a:pPr>
            <a:r>
              <a:rPr lang="en-US" sz="4800" b="1" dirty="0">
                <a:solidFill>
                  <a:srgbClr val="333399"/>
                </a:solidFill>
                <a:latin typeface="Arial" pitchFamily="34" charset="0"/>
                <a:cs typeface="Arial" pitchFamily="34" charset="0"/>
              </a:rPr>
              <a:t>Abstract </a:t>
            </a:r>
          </a:p>
          <a:p>
            <a:pPr defTabSz="893979">
              <a:spcAft>
                <a:spcPts val="1543"/>
              </a:spcAft>
              <a:tabLst>
                <a:tab pos="489852" algn="l"/>
              </a:tabLst>
              <a:defRPr/>
            </a:pPr>
            <a:r>
              <a:rPr lang="en-US" sz="3200" b="1" dirty="0" smtClean="0"/>
              <a:t>The </a:t>
            </a:r>
            <a:r>
              <a:rPr lang="en-US" sz="3200" b="1" dirty="0"/>
              <a:t>annotation of a large corpus of Electroencephalography (EEG) reports is a crucial step in the development of an EEG-specific patient cohort retrieval system. The annotation of multiple types of EEG-specific clinical concepts is challenging, especially when automatically performed on Big Data. To address this challenge, we developed a novel framework which combines the advantages of </a:t>
            </a:r>
            <a:r>
              <a:rPr lang="en-US" sz="3200" b="1" dirty="0">
                <a:solidFill>
                  <a:srgbClr val="C00000"/>
                </a:solidFill>
              </a:rPr>
              <a:t>active</a:t>
            </a:r>
            <a:r>
              <a:rPr lang="en-US" sz="3200" b="1" dirty="0"/>
              <a:t> and </a:t>
            </a:r>
            <a:r>
              <a:rPr lang="en-US" sz="3200" b="1" dirty="0">
                <a:solidFill>
                  <a:srgbClr val="C00000"/>
                </a:solidFill>
              </a:rPr>
              <a:t>deep learning</a:t>
            </a:r>
            <a:r>
              <a:rPr lang="en-US" sz="3200" b="1" dirty="0"/>
              <a:t>.  Our </a:t>
            </a:r>
            <a:r>
              <a:rPr lang="en-US" sz="3200" b="1" dirty="0">
                <a:solidFill>
                  <a:srgbClr val="00B050"/>
                </a:solidFill>
              </a:rPr>
              <a:t>Multi-task Active Deep Learning (MTADL) paradigm </a:t>
            </a:r>
            <a:r>
              <a:rPr lang="en-US" sz="3200" b="1" dirty="0"/>
              <a:t>performs concurrently multiple identification tasks for: (1) EEG activities and their attributes, (2) EEG events, (3) medical problems, (4) medical treatments and (5) medical tests, along with their inferred forms of </a:t>
            </a:r>
            <a:r>
              <a:rPr lang="en-US" sz="3200" b="1" i="1" dirty="0">
                <a:solidFill>
                  <a:srgbClr val="0070C0"/>
                </a:solidFill>
              </a:rPr>
              <a:t>modality</a:t>
            </a:r>
            <a:r>
              <a:rPr lang="en-US" sz="3200" b="1" dirty="0"/>
              <a:t> and </a:t>
            </a:r>
            <a:r>
              <a:rPr lang="en-US" sz="3200" b="1" i="1" dirty="0">
                <a:solidFill>
                  <a:srgbClr val="0070C0"/>
                </a:solidFill>
              </a:rPr>
              <a:t>polarity</a:t>
            </a:r>
            <a:r>
              <a:rPr lang="en-US" sz="3200" b="1" dirty="0">
                <a:solidFill>
                  <a:srgbClr val="0070C0"/>
                </a:solidFill>
              </a:rPr>
              <a:t>.</a:t>
            </a:r>
            <a:r>
              <a:rPr lang="en-US" sz="3200" b="1" dirty="0"/>
              <a:t> </a:t>
            </a:r>
            <a:endParaRPr lang="en-US" sz="3200" b="1" dirty="0" smtClean="0"/>
          </a:p>
          <a:p>
            <a:pPr defTabSz="893979">
              <a:spcAft>
                <a:spcPts val="1543"/>
              </a:spcAft>
              <a:tabLst>
                <a:tab pos="489852" algn="l"/>
              </a:tabLst>
              <a:defRPr/>
            </a:pPr>
            <a:r>
              <a:rPr lang="en-US" sz="3200" b="1" dirty="0" smtClean="0"/>
              <a:t>An </a:t>
            </a:r>
            <a:r>
              <a:rPr lang="en-US" sz="3200" b="1" dirty="0"/>
              <a:t>important step of the MTADL paradigm was the design of the deep learning architectures capable to identify multiple forms EEG-specific clinical concepts. We experimented with </a:t>
            </a:r>
            <a:r>
              <a:rPr lang="en-US" sz="3200" b="1" dirty="0">
                <a:solidFill>
                  <a:srgbClr val="FF0000"/>
                </a:solidFill>
              </a:rPr>
              <a:t>two deep learning architectures</a:t>
            </a:r>
            <a:r>
              <a:rPr lang="en-US" sz="3200" b="1" dirty="0"/>
              <a:t>.  The first architecture aims to identify (1) the </a:t>
            </a:r>
            <a:r>
              <a:rPr lang="en-US" sz="3200" b="1" i="1" dirty="0">
                <a:solidFill>
                  <a:srgbClr val="C00000"/>
                </a:solidFill>
              </a:rPr>
              <a:t>anchors</a:t>
            </a:r>
            <a:r>
              <a:rPr lang="en-US" sz="3200" b="1" dirty="0"/>
              <a:t> of all EEG activities; as well as (2) the boundaries of all mentions of EEG events, medical problems, medical treatments and medical tests. The second architecture was designed to recognize  </a:t>
            </a:r>
            <a:r>
              <a:rPr lang="en-US" sz="3200" b="1" i="1" dirty="0">
                <a:solidFill>
                  <a:srgbClr val="C00000"/>
                </a:solidFill>
              </a:rPr>
              <a:t>multiple attributes </a:t>
            </a:r>
            <a:r>
              <a:rPr lang="en-US" sz="3200" b="1" dirty="0"/>
              <a:t>considered for each EEG activity, as well as the type of the EEG-specific medical concepts. In addition, the second deep learning architecture identifies the modality and the polarity of EEG-specific concepts. The ability to learn jointly multiple types of concepts and attributes was made possible by the sampling mechanism used in the MTADL paradigm, based on the </a:t>
            </a:r>
            <a:r>
              <a:rPr lang="en-US" sz="3200" b="1" i="1" dirty="0">
                <a:solidFill>
                  <a:srgbClr val="C00000"/>
                </a:solidFill>
              </a:rPr>
              <a:t>rank combination </a:t>
            </a:r>
            <a:r>
              <a:rPr lang="en-US" sz="3200" b="1" dirty="0">
                <a:solidFill>
                  <a:srgbClr val="C00000"/>
                </a:solidFill>
              </a:rPr>
              <a:t>protocol</a:t>
            </a:r>
            <a:r>
              <a:rPr lang="en-US" sz="3200" b="1" dirty="0"/>
              <a:t>, which combines several single-task active learning selection decisions into one</a:t>
            </a:r>
            <a:r>
              <a:rPr lang="en-US" sz="3200" b="1" dirty="0" smtClean="0"/>
              <a:t>.</a:t>
            </a:r>
            <a:endParaRPr lang="en-US" sz="4400" b="1" dirty="0" smtClean="0"/>
          </a:p>
          <a:p>
            <a:pPr defTabSz="893979">
              <a:spcAft>
                <a:spcPts val="1543"/>
              </a:spcAft>
              <a:tabLst>
                <a:tab pos="489852" algn="l"/>
              </a:tabLst>
              <a:defRPr/>
            </a:pPr>
            <a:endParaRPr lang="en-US" sz="4400" b="1" dirty="0" smtClean="0"/>
          </a:p>
          <a:p>
            <a:pPr defTabSz="893979">
              <a:spcBef>
                <a:spcPts val="0"/>
              </a:spcBef>
              <a:spcAft>
                <a:spcPts val="1543"/>
              </a:spcAft>
              <a:tabLst>
                <a:tab pos="489852" algn="l"/>
              </a:tabLst>
              <a:defRPr/>
            </a:pPr>
            <a:endParaRPr lang="en-US" sz="3200" b="1" dirty="0" smtClean="0">
              <a:latin typeface="Arial" pitchFamily="34" charset="0"/>
              <a:cs typeface="Arial" pitchFamily="34" charset="0"/>
            </a:endParaRPr>
          </a:p>
          <a:p>
            <a:pPr defTabSz="893979">
              <a:spcBef>
                <a:spcPts val="0"/>
              </a:spcBef>
              <a:spcAft>
                <a:spcPts val="1543"/>
              </a:spcAft>
              <a:tabLst>
                <a:tab pos="489852" algn="l"/>
              </a:tabLst>
              <a:defRPr/>
            </a:pPr>
            <a:endParaRPr lang="en-US" sz="3200" b="1" dirty="0" smtClean="0">
              <a:latin typeface="Arial" pitchFamily="34" charset="0"/>
              <a:cs typeface="Arial" pitchFamily="34" charset="0"/>
            </a:endParaRPr>
          </a:p>
        </p:txBody>
      </p:sp>
      <p:sp>
        <p:nvSpPr>
          <p:cNvPr id="48" name="Text Box 7"/>
          <p:cNvSpPr txBox="1">
            <a:spLocks noChangeArrowheads="1"/>
          </p:cNvSpPr>
          <p:nvPr/>
        </p:nvSpPr>
        <p:spPr bwMode="auto">
          <a:xfrm>
            <a:off x="15950164" y="36130770"/>
            <a:ext cx="34501784" cy="1533797"/>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Bef>
                <a:spcPts val="0"/>
              </a:spcBef>
              <a:spcAft>
                <a:spcPts val="1800"/>
              </a:spcAft>
              <a:tabLst>
                <a:tab pos="489852" algn="l"/>
              </a:tabLst>
              <a:defRPr/>
            </a:pPr>
            <a:r>
              <a:rPr lang="en-US" sz="3200" b="1" dirty="0" smtClean="0">
                <a:solidFill>
                  <a:srgbClr val="333399"/>
                </a:solidFill>
                <a:latin typeface="Arial" pitchFamily="34" charset="0"/>
                <a:cs typeface="Arial" pitchFamily="34" charset="0"/>
              </a:rPr>
              <a:t>Acknowledgements: </a:t>
            </a:r>
            <a:r>
              <a:rPr lang="en-US" sz="3200" b="1" dirty="0" smtClean="0">
                <a:latin typeface="Arial" pitchFamily="34" charset="0"/>
                <a:cs typeface="Arial" pitchFamily="34" charset="0"/>
              </a:rPr>
              <a:t>Research </a:t>
            </a:r>
            <a:r>
              <a:rPr lang="en-US" sz="3200" b="1" dirty="0">
                <a:latin typeface="Arial" pitchFamily="34" charset="0"/>
                <a:cs typeface="Arial" pitchFamily="34" charset="0"/>
              </a:rPr>
              <a:t>reported in this poster was supported by </a:t>
            </a:r>
            <a:r>
              <a:rPr lang="en-US" sz="3200" b="1" dirty="0" smtClean="0">
                <a:latin typeface="Arial" pitchFamily="34" charset="0"/>
                <a:cs typeface="Arial" pitchFamily="34" charset="0"/>
              </a:rPr>
              <a:t>the </a:t>
            </a:r>
            <a:r>
              <a:rPr lang="en-US" sz="3200" b="1" dirty="0">
                <a:latin typeface="Arial" pitchFamily="34" charset="0"/>
                <a:cs typeface="Arial" pitchFamily="34" charset="0"/>
              </a:rPr>
              <a:t>National Human Genome Research Institute of the National Institutes of Health </a:t>
            </a:r>
            <a:r>
              <a:rPr lang="en-US" sz="3200" b="1" dirty="0" smtClean="0">
                <a:latin typeface="Arial" pitchFamily="34" charset="0"/>
                <a:cs typeface="Arial" pitchFamily="34" charset="0"/>
              </a:rPr>
              <a:t> under </a:t>
            </a:r>
            <a:r>
              <a:rPr lang="en-US" sz="3200" b="1" dirty="0">
                <a:latin typeface="Arial" pitchFamily="34" charset="0"/>
                <a:cs typeface="Arial" pitchFamily="34" charset="0"/>
              </a:rPr>
              <a:t>award number </a:t>
            </a:r>
            <a:r>
              <a:rPr lang="is-IS" sz="3200" b="1" dirty="0">
                <a:latin typeface="Arial" pitchFamily="34" charset="0"/>
                <a:cs typeface="Arial" pitchFamily="34" charset="0"/>
              </a:rPr>
              <a:t> 1U01HG008468</a:t>
            </a:r>
            <a:r>
              <a:rPr lang="is-IS" sz="3200" b="1" dirty="0" smtClean="0">
                <a:latin typeface="Arial" pitchFamily="34" charset="0"/>
                <a:cs typeface="Arial" pitchFamily="34" charset="0"/>
              </a:rPr>
              <a:t>. </a:t>
            </a:r>
            <a:r>
              <a:rPr lang="en-US" sz="3200" b="1" dirty="0" smtClean="0">
                <a:latin typeface="Arial" pitchFamily="34" charset="0"/>
                <a:cs typeface="Arial" pitchFamily="34" charset="0"/>
              </a:rPr>
              <a:t>The </a:t>
            </a:r>
            <a:r>
              <a:rPr lang="en-US" sz="3200" b="1" dirty="0">
                <a:latin typeface="Arial" pitchFamily="34" charset="0"/>
                <a:cs typeface="Arial" pitchFamily="34" charset="0"/>
              </a:rPr>
              <a:t>content is solely the responsibility of the authors and does not necessarily represent the official views of </a:t>
            </a:r>
            <a:r>
              <a:rPr lang="en-US" sz="3200" b="1" dirty="0" smtClean="0">
                <a:latin typeface="Arial" pitchFamily="34" charset="0"/>
                <a:cs typeface="Arial" pitchFamily="34" charset="0"/>
              </a:rPr>
              <a:t>the </a:t>
            </a:r>
            <a:r>
              <a:rPr lang="en-US" sz="3200" b="1" dirty="0">
                <a:latin typeface="Arial" pitchFamily="34" charset="0"/>
                <a:cs typeface="Arial" pitchFamily="34" charset="0"/>
              </a:rPr>
              <a:t>National Institutes of </a:t>
            </a:r>
            <a:r>
              <a:rPr lang="en-US" sz="3200" b="1" dirty="0" smtClean="0">
                <a:latin typeface="Arial" pitchFamily="34" charset="0"/>
                <a:cs typeface="Arial" pitchFamily="34" charset="0"/>
              </a:rPr>
              <a:t>Health </a:t>
            </a:r>
          </a:p>
        </p:txBody>
      </p:sp>
      <p:sp>
        <p:nvSpPr>
          <p:cNvPr id="49" name="Right Arrow 48"/>
          <p:cNvSpPr/>
          <p:nvPr/>
        </p:nvSpPr>
        <p:spPr>
          <a:xfrm flipV="1">
            <a:off x="25501599" y="5470247"/>
            <a:ext cx="3084010" cy="1557866"/>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0784158" y="14377698"/>
            <a:ext cx="13744198" cy="584775"/>
          </a:xfrm>
          <a:prstGeom prst="rect">
            <a:avLst/>
          </a:prstGeom>
          <a:noFill/>
        </p:spPr>
        <p:txBody>
          <a:bodyPr wrap="square" rtlCol="0">
            <a:spAutoFit/>
          </a:bodyPr>
          <a:lstStyle/>
          <a:p>
            <a:r>
              <a:rPr lang="en-US" sz="3200" b="1" i="1" dirty="0" smtClean="0"/>
              <a:t>Architecture of the Multi-Task Active Deep Learning for annotating EEG reports</a:t>
            </a:r>
            <a:endParaRPr lang="en-US" sz="3200" i="1" dirty="0"/>
          </a:p>
        </p:txBody>
      </p:sp>
      <p:sp>
        <p:nvSpPr>
          <p:cNvPr id="52" name="TextBox 51"/>
          <p:cNvSpPr txBox="1"/>
          <p:nvPr/>
        </p:nvSpPr>
        <p:spPr>
          <a:xfrm>
            <a:off x="685912" y="11693317"/>
            <a:ext cx="16005081" cy="4031873"/>
          </a:xfrm>
          <a:prstGeom prst="rect">
            <a:avLst/>
          </a:prstGeom>
          <a:noFill/>
          <a:ln>
            <a:solidFill>
              <a:schemeClr val="accent4">
                <a:lumMod val="75000"/>
              </a:schemeClr>
            </a:solidFill>
          </a:ln>
        </p:spPr>
        <p:txBody>
          <a:bodyPr wrap="square" rtlCol="0">
            <a:spAutoFit/>
          </a:bodyPr>
          <a:lstStyle/>
          <a:p>
            <a:r>
              <a:rPr lang="en-US" sz="3200" b="1" dirty="0" smtClean="0"/>
              <a:t>The Multi-task </a:t>
            </a:r>
            <a:r>
              <a:rPr lang="en-US" sz="3200" b="1" dirty="0"/>
              <a:t>Active Deep Learning (MTADL) </a:t>
            </a:r>
            <a:r>
              <a:rPr lang="en-US" sz="3200" dirty="0" smtClean="0"/>
              <a:t>paradigm requires </a:t>
            </a:r>
            <a:r>
              <a:rPr lang="en-US" sz="3200" dirty="0"/>
              <a:t>the following 5 steps:</a:t>
            </a:r>
          </a:p>
          <a:p>
            <a:r>
              <a:rPr lang="en-US" sz="3200" i="1" u="sng" dirty="0"/>
              <a:t>STEP 1</a:t>
            </a:r>
            <a:r>
              <a:rPr lang="en-US" sz="3200" dirty="0"/>
              <a:t>: </a:t>
            </a:r>
            <a:r>
              <a:rPr lang="en-US" sz="3200" i="1" dirty="0"/>
              <a:t>The development of an annotation schema;</a:t>
            </a:r>
            <a:endParaRPr lang="en-US" sz="3200" dirty="0"/>
          </a:p>
          <a:p>
            <a:r>
              <a:rPr lang="en-US" sz="3200" i="1" u="sng" dirty="0"/>
              <a:t>STEP 2:</a:t>
            </a:r>
            <a:r>
              <a:rPr lang="en-US" sz="3200" i="1" dirty="0"/>
              <a:t> Annotation of initial training data;</a:t>
            </a:r>
            <a:endParaRPr lang="en-US" sz="3200" dirty="0"/>
          </a:p>
          <a:p>
            <a:r>
              <a:rPr lang="en-US" sz="3200" i="1" u="sng" dirty="0"/>
              <a:t>STEP 3:</a:t>
            </a:r>
            <a:r>
              <a:rPr lang="en-US" sz="3200" i="1" dirty="0"/>
              <a:t> Design of deep learning methods that are capable to be trained on the data;</a:t>
            </a:r>
            <a:endParaRPr lang="en-US" sz="3200" dirty="0"/>
          </a:p>
          <a:p>
            <a:r>
              <a:rPr lang="en-US" sz="3200" i="1" u="sng" dirty="0"/>
              <a:t>STEP 4:</a:t>
            </a:r>
            <a:r>
              <a:rPr lang="en-US" sz="3200" i="1" dirty="0"/>
              <a:t> Development of sampling methods for Multi-task Active Deep Learning system</a:t>
            </a:r>
            <a:endParaRPr lang="en-US" sz="3200" dirty="0"/>
          </a:p>
          <a:p>
            <a:r>
              <a:rPr lang="en-US" sz="3200" i="1" u="sng" dirty="0"/>
              <a:t>STEP 5:</a:t>
            </a:r>
            <a:r>
              <a:rPr lang="en-US" sz="3200" i="1" dirty="0"/>
              <a:t> Usage of the Active Learning system which involves:</a:t>
            </a:r>
            <a:endParaRPr lang="en-US" sz="3200" dirty="0"/>
          </a:p>
          <a:p>
            <a:pPr lvl="1"/>
            <a:r>
              <a:rPr lang="en-US" sz="3200" i="1" u="sng" dirty="0"/>
              <a:t>Step 5.a.:</a:t>
            </a:r>
            <a:r>
              <a:rPr lang="en-US" sz="3200" dirty="0"/>
              <a:t> </a:t>
            </a:r>
            <a:r>
              <a:rPr lang="en-US" sz="3200" i="1" dirty="0"/>
              <a:t>Accepting/Editing annotations of sampled examples</a:t>
            </a:r>
            <a:endParaRPr lang="en-US" sz="3200" dirty="0"/>
          </a:p>
          <a:p>
            <a:pPr lvl="1"/>
            <a:r>
              <a:rPr lang="en-US" sz="3200" i="1" u="sng" dirty="0"/>
              <a:t>Step 5.b.:</a:t>
            </a:r>
            <a:r>
              <a:rPr lang="en-US" sz="3200" i="1" dirty="0"/>
              <a:t> Re-training the deep learning methods and evaluation the new system</a:t>
            </a:r>
            <a:r>
              <a:rPr lang="en-US" sz="3200" i="1" dirty="0" smtClean="0"/>
              <a:t>.</a:t>
            </a:r>
            <a:endParaRPr lang="en-US" sz="3200" dirty="0"/>
          </a:p>
        </p:txBody>
      </p:sp>
      <p:sp>
        <p:nvSpPr>
          <p:cNvPr id="53" name="TextBox 52"/>
          <p:cNvSpPr txBox="1"/>
          <p:nvPr/>
        </p:nvSpPr>
        <p:spPr>
          <a:xfrm>
            <a:off x="16854963" y="11693317"/>
            <a:ext cx="11293985" cy="9941183"/>
          </a:xfrm>
          <a:prstGeom prst="rect">
            <a:avLst/>
          </a:prstGeom>
          <a:solidFill>
            <a:srgbClr val="FFFF00"/>
          </a:solidFill>
          <a:ln>
            <a:solidFill>
              <a:schemeClr val="accent1"/>
            </a:solidFill>
          </a:ln>
          <a:effectLst/>
        </p:spPr>
        <p:txBody>
          <a:bodyPr wrap="square" rtlCol="0">
            <a:spAutoFit/>
          </a:bodyPr>
          <a:lstStyle/>
          <a:p>
            <a:r>
              <a:rPr lang="en-US" sz="3200" b="1" dirty="0" smtClean="0"/>
              <a:t>Annotation </a:t>
            </a:r>
            <a:r>
              <a:rPr lang="en-US" sz="3200" b="1" dirty="0"/>
              <a:t>Schema</a:t>
            </a:r>
            <a:r>
              <a:rPr lang="en-US" sz="3200" dirty="0"/>
              <a:t>: The annotation schema that we have developed considered EEG events, medical problems, treatment and tests to be annotated in similar ways as in the 2012 i2b2 challenge, namely by specifying </a:t>
            </a:r>
            <a:r>
              <a:rPr lang="en-US" sz="3200" dirty="0" smtClean="0"/>
              <a:t>(</a:t>
            </a:r>
            <a:r>
              <a:rPr lang="en-US" sz="3200" dirty="0"/>
              <a:t>1) the boundary of each mention of concepts; (2) the concept type; (3) its modality and (4) its polarity. However, the EEG activities could not be annotated in the same way. First, we noticed that EEG activities are not mentioned in a continuous </a:t>
            </a:r>
            <a:r>
              <a:rPr lang="en-US" sz="3200" dirty="0" smtClean="0"/>
              <a:t>expression. </a:t>
            </a:r>
            <a:r>
              <a:rPr lang="en-US" sz="3200" dirty="0"/>
              <a:t>To solve this problem, we annotated the </a:t>
            </a:r>
            <a:r>
              <a:rPr lang="en-US" sz="3200" i="1" dirty="0"/>
              <a:t>anchors </a:t>
            </a:r>
            <a:r>
              <a:rPr lang="en-US" sz="3200" dirty="0"/>
              <a:t>of EEG activities and their attributes. Since one of the attributes of EEG activities, namely, </a:t>
            </a:r>
            <a:r>
              <a:rPr lang="en-US" sz="3200" cap="small" dirty="0"/>
              <a:t>morphology</a:t>
            </a:r>
            <a:r>
              <a:rPr lang="en-US" sz="3200" dirty="0"/>
              <a:t>, best defines these concepts, we decided to use it as an </a:t>
            </a:r>
            <a:r>
              <a:rPr lang="en-US" sz="3200" i="1" dirty="0"/>
              <a:t>anchor</a:t>
            </a:r>
            <a:r>
              <a:rPr lang="en-US" sz="3200" dirty="0"/>
              <a:t>. We considered three classes of attributes for EEG activities, namely (a) general attributes of the waves, e.g. the </a:t>
            </a:r>
            <a:r>
              <a:rPr lang="en-US" sz="3200" cap="small" dirty="0"/>
              <a:t>morphology</a:t>
            </a:r>
            <a:r>
              <a:rPr lang="en-US" sz="3200" dirty="0"/>
              <a:t>, the </a:t>
            </a:r>
            <a:r>
              <a:rPr lang="en-US" sz="3200" cap="small" dirty="0"/>
              <a:t>frequency band</a:t>
            </a:r>
            <a:r>
              <a:rPr lang="en-US" sz="3200" dirty="0"/>
              <a:t>; (b) temporal attributes and (c) spatial attributes. All attributes have multiple possible values associated with them. When annotating the </a:t>
            </a:r>
            <a:r>
              <a:rPr lang="en-US" sz="3200" cap="small" dirty="0"/>
              <a:t>morphology</a:t>
            </a:r>
            <a:r>
              <a:rPr lang="en-US" sz="3200" dirty="0"/>
              <a:t> attribute we considered a hierarchy of values, distinguishing first two types: (1) Rhythm and (2) Transient. In addition, the Transient type contains three subtypes: Single Wave, Complex and Pattern. Each of these sub-types can take multiple possible values. </a:t>
            </a:r>
          </a:p>
        </p:txBody>
      </p:sp>
      <p:sp>
        <p:nvSpPr>
          <p:cNvPr id="54" name="TextBox 53"/>
          <p:cNvSpPr txBox="1"/>
          <p:nvPr/>
        </p:nvSpPr>
        <p:spPr>
          <a:xfrm>
            <a:off x="32209458" y="34439423"/>
            <a:ext cx="17836165" cy="1077218"/>
          </a:xfrm>
          <a:prstGeom prst="rect">
            <a:avLst/>
          </a:prstGeom>
          <a:noFill/>
        </p:spPr>
        <p:txBody>
          <a:bodyPr wrap="none" rtlCol="0">
            <a:spAutoFit/>
          </a:bodyPr>
          <a:lstStyle/>
          <a:p>
            <a:r>
              <a:rPr lang="en-US" sz="3200" b="1" i="1" dirty="0" smtClean="0"/>
              <a:t>Deep </a:t>
            </a:r>
            <a:r>
              <a:rPr lang="en-US" sz="3200" b="1" i="1" dirty="0"/>
              <a:t>Learning Architectures for Automatic Recognition of (1) attributes of EEG activities; (2) type for all </a:t>
            </a:r>
            <a:endParaRPr lang="en-US" sz="3200" b="1" i="1" dirty="0" smtClean="0"/>
          </a:p>
          <a:p>
            <a:r>
              <a:rPr lang="en-US" sz="3200" b="1" i="1" dirty="0" smtClean="0"/>
              <a:t>the  other </a:t>
            </a:r>
            <a:r>
              <a:rPr lang="en-US" sz="3200" b="1" i="1" dirty="0"/>
              <a:t>clinical concepts expressed in EEG reports; and (3) modality and polarity for all </a:t>
            </a:r>
            <a:r>
              <a:rPr lang="en-US" sz="3200" b="1" i="1" dirty="0" smtClean="0"/>
              <a:t>concepts</a:t>
            </a:r>
            <a:endParaRPr lang="en-US" sz="3200" b="1" i="1" dirty="0"/>
          </a:p>
        </p:txBody>
      </p:sp>
      <p:pic>
        <p:nvPicPr>
          <p:cNvPr id="55" name="Picture 2" descr="Image result for ut dall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98013" y="1422921"/>
            <a:ext cx="4564442" cy="1685522"/>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7294" y="3258617"/>
            <a:ext cx="20390108" cy="11150215"/>
          </a:xfrm>
          <a:prstGeom prst="rect">
            <a:avLst/>
          </a:prstGeom>
          <a:noFill/>
          <a:ln w="2857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pic>
        <p:nvPicPr>
          <p:cNvPr id="5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1096" y="22229353"/>
            <a:ext cx="12872620" cy="9391911"/>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58"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83164" y="23045335"/>
            <a:ext cx="16281601" cy="11180032"/>
          </a:xfrm>
          <a:prstGeom prst="rect">
            <a:avLst/>
          </a:prstGeom>
          <a:noFill/>
          <a:ln w="28575">
            <a:noFill/>
            <a:miter lim="800000"/>
            <a:headEnd/>
            <a:tailEnd/>
          </a:ln>
          <a:extLst>
            <a:ext uri="{909E8E84-426E-40DD-AFC4-6F175D3DCCD1}">
              <a14:hiddenFill xmlns:a14="http://schemas.microsoft.com/office/drawing/2010/main">
                <a:solidFill>
                  <a:schemeClr val="accent1"/>
                </a:solidFill>
              </a14:hiddenFill>
            </a:ext>
          </a:extLst>
        </p:spPr>
      </p:pic>
      <p:sp>
        <p:nvSpPr>
          <p:cNvPr id="59" name="TextBox 58"/>
          <p:cNvSpPr txBox="1"/>
          <p:nvPr/>
        </p:nvSpPr>
        <p:spPr>
          <a:xfrm>
            <a:off x="617294" y="18136003"/>
            <a:ext cx="16005081" cy="3539430"/>
          </a:xfrm>
          <a:prstGeom prst="rect">
            <a:avLst/>
          </a:prstGeom>
          <a:solidFill>
            <a:schemeClr val="accent6">
              <a:lumMod val="20000"/>
              <a:lumOff val="80000"/>
            </a:schemeClr>
          </a:solidFill>
          <a:ln>
            <a:solidFill>
              <a:schemeClr val="accent1"/>
            </a:solidFill>
          </a:ln>
          <a:effectLst/>
        </p:spPr>
        <p:txBody>
          <a:bodyPr wrap="square" rtlCol="0">
            <a:spAutoFit/>
          </a:bodyPr>
          <a:lstStyle/>
          <a:p>
            <a:r>
              <a:rPr lang="en-US" sz="3200" u="sng" dirty="0" smtClean="0"/>
              <a:t>Example A</a:t>
            </a:r>
            <a:r>
              <a:rPr lang="en-US" sz="3200" u="sng" dirty="0"/>
              <a:t>:</a:t>
            </a:r>
            <a:r>
              <a:rPr lang="en-US" sz="3200" i="1" dirty="0"/>
              <a:t> CLINICAL HISTORY: 58 year old woman found [unresponsive]</a:t>
            </a:r>
            <a:r>
              <a:rPr lang="en-US" sz="3200" i="1" baseline="-25000" dirty="0"/>
              <a:t>2</a:t>
            </a:r>
            <a:r>
              <a:rPr lang="en-US" sz="3200" i="1" dirty="0"/>
              <a:t>, history of [multiple sclerosis]</a:t>
            </a:r>
            <a:r>
              <a:rPr lang="en-US" sz="3200" i="1" baseline="-25000" dirty="0"/>
              <a:t>2</a:t>
            </a:r>
            <a:r>
              <a:rPr lang="en-US" sz="3200" i="1" dirty="0"/>
              <a:t>, evaluate for [anoxic encephalopathy]</a:t>
            </a:r>
            <a:r>
              <a:rPr lang="en-US" sz="3200" i="1" baseline="-25000" dirty="0"/>
              <a:t>2</a:t>
            </a:r>
            <a:r>
              <a:rPr lang="en-US" sz="3200" i="1" dirty="0"/>
              <a:t>.</a:t>
            </a:r>
            <a:endParaRPr lang="en-US" sz="3200" dirty="0"/>
          </a:p>
          <a:p>
            <a:r>
              <a:rPr lang="en-US" sz="3200" i="1" dirty="0"/>
              <a:t>MEDICATIONS: [Depakote]</a:t>
            </a:r>
            <a:r>
              <a:rPr lang="en-US" sz="3200" i="1" baseline="-25000" dirty="0"/>
              <a:t>2</a:t>
            </a:r>
            <a:r>
              <a:rPr lang="en-US" sz="3200" i="1" dirty="0"/>
              <a:t>, [Pantoprazole]</a:t>
            </a:r>
            <a:r>
              <a:rPr lang="en-US" sz="3200" i="1" baseline="-25000" dirty="0"/>
              <a:t>2</a:t>
            </a:r>
            <a:r>
              <a:rPr lang="en-US" sz="3200" i="1" dirty="0"/>
              <a:t>, [LOVENOX]</a:t>
            </a:r>
            <a:r>
              <a:rPr lang="en-US" sz="3200" i="1" baseline="-25000" dirty="0"/>
              <a:t>1</a:t>
            </a:r>
            <a:r>
              <a:rPr lang="en-US" sz="3200" i="1" dirty="0"/>
              <a:t>.</a:t>
            </a:r>
            <a:endParaRPr lang="en-US" sz="3200" dirty="0"/>
          </a:p>
          <a:p>
            <a:r>
              <a:rPr lang="en-US" sz="3200" i="1" dirty="0"/>
              <a:t>INTRODUCTION: [Digital video EEG]</a:t>
            </a:r>
            <a:r>
              <a:rPr lang="en-US" sz="3200" i="1" baseline="-25000" dirty="0"/>
              <a:t>2</a:t>
            </a:r>
            <a:r>
              <a:rPr lang="en-US" sz="3200" i="1" dirty="0"/>
              <a:t> was performed at bedside using standard 10.20 system of electrode placement with 1 channel of [EKG]</a:t>
            </a:r>
            <a:r>
              <a:rPr lang="en-US" sz="3200" i="1" baseline="-25000" dirty="0"/>
              <a:t>2</a:t>
            </a:r>
            <a:r>
              <a:rPr lang="en-US" sz="3200" i="1" dirty="0"/>
              <a:t>. When the patient relaxes and the [eye blinks]</a:t>
            </a:r>
            <a:r>
              <a:rPr lang="en-US" sz="3200" i="1" baseline="-25000" dirty="0"/>
              <a:t>2</a:t>
            </a:r>
            <a:r>
              <a:rPr lang="en-US" sz="3200" i="1" dirty="0"/>
              <a:t> stop, there are frontally predominant generalized [spike and wave discharges]</a:t>
            </a:r>
            <a:r>
              <a:rPr lang="en-US" sz="3200" i="1" baseline="-25000" dirty="0"/>
              <a:t>1</a:t>
            </a:r>
            <a:r>
              <a:rPr lang="en-US" sz="3200" i="1" dirty="0"/>
              <a:t> as well as [</a:t>
            </a:r>
            <a:r>
              <a:rPr lang="en-US" sz="3200" i="1" dirty="0" err="1"/>
              <a:t>polyspike</a:t>
            </a:r>
            <a:r>
              <a:rPr lang="en-US" sz="3200" i="1" dirty="0"/>
              <a:t> and wave discharges]</a:t>
            </a:r>
            <a:r>
              <a:rPr lang="en-US" sz="3200" i="1" baseline="-25000" dirty="0"/>
              <a:t>1</a:t>
            </a:r>
            <a:r>
              <a:rPr lang="en-US" sz="3200" i="1" dirty="0"/>
              <a:t> at 4 to 4.5 Hz</a:t>
            </a:r>
            <a:r>
              <a:rPr lang="en-US" sz="3200" i="1" dirty="0" smtClean="0"/>
              <a:t>. </a:t>
            </a:r>
            <a:endParaRPr lang="en-US" sz="3200" dirty="0"/>
          </a:p>
        </p:txBody>
      </p:sp>
      <p:sp>
        <p:nvSpPr>
          <p:cNvPr id="60" name="TextBox 59"/>
          <p:cNvSpPr txBox="1"/>
          <p:nvPr/>
        </p:nvSpPr>
        <p:spPr>
          <a:xfrm>
            <a:off x="28330633" y="17725499"/>
            <a:ext cx="22364078" cy="5016758"/>
          </a:xfrm>
          <a:prstGeom prst="rect">
            <a:avLst/>
          </a:prstGeom>
          <a:solidFill>
            <a:schemeClr val="accent1">
              <a:lumMod val="20000"/>
              <a:lumOff val="80000"/>
            </a:schemeClr>
          </a:solidFill>
          <a:ln>
            <a:solidFill>
              <a:schemeClr val="accent1"/>
            </a:solidFill>
          </a:ln>
          <a:effectLst/>
        </p:spPr>
        <p:txBody>
          <a:bodyPr wrap="square" rtlCol="0">
            <a:spAutoFit/>
          </a:bodyPr>
          <a:lstStyle/>
          <a:p>
            <a:r>
              <a:rPr lang="en-US" sz="3200" u="sng" dirty="0" smtClean="0"/>
              <a:t>Example B</a:t>
            </a:r>
            <a:r>
              <a:rPr lang="en-US" sz="3200" u="sng" dirty="0"/>
              <a:t>: </a:t>
            </a:r>
            <a:r>
              <a:rPr lang="en-US" sz="3200" i="1" dirty="0"/>
              <a:t>CLINICAL HISTORY: 58 year old woman found [unresponsive]</a:t>
            </a:r>
            <a:r>
              <a:rPr lang="en-US" sz="3200" i="1" baseline="-25000" dirty="0"/>
              <a:t>&lt;TYPE=MP, MOD=Factual, POL=Positive&gt;</a:t>
            </a:r>
            <a:r>
              <a:rPr lang="en-US" sz="3200" i="1" dirty="0"/>
              <a:t>, history of [multiple sclerosis]</a:t>
            </a:r>
            <a:r>
              <a:rPr lang="en-US" sz="3200" i="1" baseline="-25000" dirty="0"/>
              <a:t>&lt;TYPE=MP, MOD=Factual, POL=Positive&gt;</a:t>
            </a:r>
            <a:r>
              <a:rPr lang="en-US" sz="3200" i="1" dirty="0"/>
              <a:t>, evaluate for [anoxic encephalopathy]</a:t>
            </a:r>
            <a:r>
              <a:rPr lang="en-US" sz="3200" i="1" baseline="-25000" dirty="0"/>
              <a:t>&lt;TYPE=MP, MOD=Possible, POL=Positive&gt;</a:t>
            </a:r>
            <a:r>
              <a:rPr lang="en-US" sz="3200" i="1" dirty="0"/>
              <a:t>.</a:t>
            </a:r>
            <a:endParaRPr lang="en-US" sz="3200" dirty="0"/>
          </a:p>
          <a:p>
            <a:r>
              <a:rPr lang="en-US" sz="3200" i="1" dirty="0"/>
              <a:t>MEDICATIONS: [Depakote]</a:t>
            </a:r>
            <a:r>
              <a:rPr lang="en-US" sz="3200" i="1" baseline="-25000" dirty="0"/>
              <a:t>&lt;TYPE=TR, MOD=Factual, POL=Positive&gt;</a:t>
            </a:r>
            <a:r>
              <a:rPr lang="en-US" sz="3200" i="1" dirty="0"/>
              <a:t>, [Pantoprazole]</a:t>
            </a:r>
            <a:r>
              <a:rPr lang="en-US" sz="3200" i="1" baseline="-25000" dirty="0"/>
              <a:t>&lt;TYPE=TR, MOD=Factual, POL=Positive&gt;</a:t>
            </a:r>
            <a:r>
              <a:rPr lang="en-US" sz="3200" i="1" dirty="0"/>
              <a:t>, [LOVENOX]</a:t>
            </a:r>
            <a:r>
              <a:rPr lang="en-US" sz="3200" i="1" baseline="-25000" dirty="0"/>
              <a:t>&lt;TYPE=TR, MOD=Factual, POL=Positive&gt;</a:t>
            </a:r>
            <a:r>
              <a:rPr lang="en-US" sz="3200" i="1" dirty="0"/>
              <a:t>.</a:t>
            </a:r>
            <a:endParaRPr lang="en-US" sz="3200" dirty="0"/>
          </a:p>
          <a:p>
            <a:r>
              <a:rPr lang="en-US" sz="3200" i="1" dirty="0"/>
              <a:t>INTRODUCTION: [Digital video EEG]</a:t>
            </a:r>
            <a:r>
              <a:rPr lang="en-US" sz="3200" i="1" baseline="-25000" dirty="0"/>
              <a:t>&lt;TYPE=Test, MOD=Factual, POL=Positive&gt;</a:t>
            </a:r>
            <a:r>
              <a:rPr lang="en-US" sz="3200" i="1" dirty="0"/>
              <a:t> was performed at bedside using standard 10.20 system of electrode placement with 1 channel of [EKG]</a:t>
            </a:r>
            <a:r>
              <a:rPr lang="en-US" sz="3200" i="1" baseline="-25000" dirty="0"/>
              <a:t>&lt;TYPE=Test, MOD=Factual, POL=Positive&gt;</a:t>
            </a:r>
            <a:r>
              <a:rPr lang="en-US" sz="3200" i="1" dirty="0"/>
              <a:t>. When the patient relaxes and the [eye blinks]</a:t>
            </a:r>
            <a:r>
              <a:rPr lang="en-US" sz="3200" i="1" baseline="-25000" dirty="0"/>
              <a:t>&lt;TYPE=EV, MOD=Factual, POL=Positive&gt;</a:t>
            </a:r>
            <a:r>
              <a:rPr lang="en-US" sz="3200" i="1" dirty="0"/>
              <a:t> stop, there are frontally predominant generalized [spike and wave discharges]</a:t>
            </a:r>
            <a:r>
              <a:rPr lang="en-US" sz="3200" i="1" baseline="-25000" dirty="0"/>
              <a:t>&lt;MORPHOLGY=Transient&gt;Complex&gt;Spike and slow wave complex, FREQUENCYBAND=Delta, BACKGROUND=No, MAGNITUDE=Normal, RECURRENCE=Repeated, DISPERSAL=Generalized, HEMISPHERE=N/A, LOCATION={Frontal}, MOD=Factual, POL=Positive&gt;</a:t>
            </a:r>
            <a:r>
              <a:rPr lang="en-US" sz="3200" i="1" dirty="0"/>
              <a:t> as well as [</a:t>
            </a:r>
            <a:r>
              <a:rPr lang="en-US" sz="3200" i="1" dirty="0" err="1"/>
              <a:t>polyspike</a:t>
            </a:r>
            <a:r>
              <a:rPr lang="en-US" sz="3200" i="1" dirty="0"/>
              <a:t> and wave discharges]</a:t>
            </a:r>
            <a:r>
              <a:rPr lang="en-US" sz="3200" i="1" baseline="-25000" dirty="0"/>
              <a:t>&lt;MORPHOLGY=Transient&gt;Complex&gt;</a:t>
            </a:r>
            <a:r>
              <a:rPr lang="en-US" sz="3200" i="1" baseline="-25000" dirty="0" err="1"/>
              <a:t>Polyspike</a:t>
            </a:r>
            <a:r>
              <a:rPr lang="en-US" sz="3200" i="1" baseline="-25000" dirty="0"/>
              <a:t> and slow wave complex, FREQUENCYBAND=Delta, BACKGROUND=No, MAGNITUDE=Normal, RECURRENCE=Repeated, DISPERSAL=Generalized, HEMISPHERE=N/A, LOCATION={Frontal}, MOD=Factual, POL=Positive&gt;</a:t>
            </a:r>
            <a:r>
              <a:rPr lang="en-US" sz="3200" i="1" dirty="0"/>
              <a:t> at 4 to 4.5 Hz</a:t>
            </a:r>
            <a:r>
              <a:rPr lang="en-US" sz="3200" i="1" dirty="0" smtClean="0"/>
              <a:t>.</a:t>
            </a:r>
            <a:endParaRPr lang="en-US" sz="3200" dirty="0"/>
          </a:p>
        </p:txBody>
      </p:sp>
      <p:sp>
        <p:nvSpPr>
          <p:cNvPr id="61" name="TextBox 60"/>
          <p:cNvSpPr txBox="1"/>
          <p:nvPr/>
        </p:nvSpPr>
        <p:spPr>
          <a:xfrm>
            <a:off x="846440" y="16125299"/>
            <a:ext cx="15773420" cy="1569660"/>
          </a:xfrm>
          <a:prstGeom prst="rect">
            <a:avLst/>
          </a:prstGeom>
          <a:solidFill>
            <a:schemeClr val="accent4">
              <a:lumMod val="20000"/>
              <a:lumOff val="80000"/>
            </a:schemeClr>
          </a:solidFill>
          <a:ln w="38100">
            <a:solidFill>
              <a:srgbClr val="C00000"/>
            </a:solidFill>
          </a:ln>
          <a:effectLst/>
        </p:spPr>
        <p:txBody>
          <a:bodyPr wrap="square" rtlCol="0">
            <a:spAutoFit/>
          </a:bodyPr>
          <a:lstStyle/>
          <a:p>
            <a:r>
              <a:rPr lang="en-US" sz="3200" b="1" dirty="0"/>
              <a:t>Design of Deep Learning Architectures: </a:t>
            </a:r>
            <a:r>
              <a:rPr lang="en-US" sz="3200" dirty="0"/>
              <a:t>The first architecture aims to identify (1) the </a:t>
            </a:r>
            <a:r>
              <a:rPr lang="en-US" sz="3200" i="1" dirty="0"/>
              <a:t>anchors</a:t>
            </a:r>
            <a:r>
              <a:rPr lang="en-US" sz="3200" dirty="0"/>
              <a:t> of all EEG activities mentioned in an EEG report; as well as (2) the boundaries of all mentions of EEG events, medical problems, medical treatments and medical tests. </a:t>
            </a:r>
          </a:p>
        </p:txBody>
      </p:sp>
      <p:sp>
        <p:nvSpPr>
          <p:cNvPr id="62" name="Right Arrow 61"/>
          <p:cNvSpPr/>
          <p:nvPr/>
        </p:nvSpPr>
        <p:spPr>
          <a:xfrm rot="5400000" flipV="1">
            <a:off x="9017654" y="21561784"/>
            <a:ext cx="762631" cy="787479"/>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Arrow 62"/>
          <p:cNvSpPr/>
          <p:nvPr/>
        </p:nvSpPr>
        <p:spPr>
          <a:xfrm rot="5400000" flipV="1">
            <a:off x="9178447" y="17521742"/>
            <a:ext cx="441044" cy="787478"/>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28330633" y="15231407"/>
            <a:ext cx="22121315" cy="2062103"/>
          </a:xfrm>
          <a:prstGeom prst="rect">
            <a:avLst/>
          </a:prstGeom>
          <a:solidFill>
            <a:schemeClr val="accent4">
              <a:lumMod val="20000"/>
              <a:lumOff val="80000"/>
            </a:schemeClr>
          </a:solidFill>
          <a:ln w="38100">
            <a:solidFill>
              <a:srgbClr val="C00000"/>
            </a:solidFill>
          </a:ln>
          <a:effectLst/>
        </p:spPr>
        <p:txBody>
          <a:bodyPr wrap="square" rtlCol="0">
            <a:spAutoFit/>
          </a:bodyPr>
          <a:lstStyle/>
          <a:p>
            <a:r>
              <a:rPr lang="en-US" sz="3200" b="1" dirty="0"/>
              <a:t>Design of Deep Learning Architectures: </a:t>
            </a:r>
            <a:r>
              <a:rPr lang="en-US" sz="3200" dirty="0"/>
              <a:t>The </a:t>
            </a:r>
            <a:r>
              <a:rPr lang="en-US" sz="3200" dirty="0" smtClean="0"/>
              <a:t>second deep neural architecture is </a:t>
            </a:r>
            <a:r>
              <a:rPr lang="en-US" sz="3200" dirty="0"/>
              <a:t>designed to recognize (</a:t>
            </a:r>
            <a:r>
              <a:rPr lang="en-US" sz="3200" dirty="0" err="1"/>
              <a:t>i</a:t>
            </a:r>
            <a:r>
              <a:rPr lang="en-US" sz="3200" dirty="0"/>
              <a:t>) the sixteen attributes that we have considered for each EEG activity, as well as (ii</a:t>
            </a:r>
            <a:r>
              <a:rPr lang="en-US" sz="3200" dirty="0" smtClean="0"/>
              <a:t>) </a:t>
            </a:r>
            <a:r>
              <a:rPr lang="en-US" sz="3200" dirty="0"/>
              <a:t>the type of the EEG-specific medical concepts, discriminated as either an EEG event (EV), a medical problem (MP), a medical test (Test) or a medical treatment (TR). In addition, the second deep learning architecture identifies the modality and the polarity of these concepts.</a:t>
            </a:r>
          </a:p>
        </p:txBody>
      </p:sp>
      <p:sp>
        <p:nvSpPr>
          <p:cNvPr id="65" name="Right Arrow 64"/>
          <p:cNvSpPr/>
          <p:nvPr/>
        </p:nvSpPr>
        <p:spPr>
          <a:xfrm rot="5400000" flipV="1">
            <a:off x="45117256" y="16958731"/>
            <a:ext cx="654429" cy="787480"/>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ight Arrow 65"/>
          <p:cNvSpPr/>
          <p:nvPr/>
        </p:nvSpPr>
        <p:spPr>
          <a:xfrm rot="5400000" flipV="1">
            <a:off x="45616486" y="22470893"/>
            <a:ext cx="762631" cy="787479"/>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630001" y="31707109"/>
            <a:ext cx="14405738" cy="1569660"/>
          </a:xfrm>
          <a:prstGeom prst="rect">
            <a:avLst/>
          </a:prstGeom>
          <a:noFill/>
        </p:spPr>
        <p:txBody>
          <a:bodyPr wrap="none" rtlCol="0">
            <a:spAutoFit/>
          </a:bodyPr>
          <a:lstStyle/>
          <a:p>
            <a:r>
              <a:rPr lang="en-US" sz="3200" b="1" i="1" dirty="0"/>
              <a:t>Deep Learning architecture for the identification of (1) the EEG activity anchors and </a:t>
            </a:r>
          </a:p>
          <a:p>
            <a:r>
              <a:rPr lang="en-US" sz="3200" b="1" i="1" dirty="0" smtClean="0"/>
              <a:t>(</a:t>
            </a:r>
            <a:r>
              <a:rPr lang="en-US" sz="3200" b="1" i="1" dirty="0"/>
              <a:t>2) the boundaries of expressions of (a) </a:t>
            </a:r>
            <a:r>
              <a:rPr lang="en-US" sz="3200" b="1" i="1" dirty="0" smtClean="0"/>
              <a:t> EEG </a:t>
            </a:r>
            <a:r>
              <a:rPr lang="en-US" sz="3200" b="1" i="1" dirty="0"/>
              <a:t>events,  (b) medical problems; </a:t>
            </a:r>
            <a:endParaRPr lang="en-US" sz="3200" b="1" i="1" dirty="0" smtClean="0"/>
          </a:p>
          <a:p>
            <a:r>
              <a:rPr lang="en-US" sz="3200" b="1" i="1" dirty="0" smtClean="0"/>
              <a:t>(</a:t>
            </a:r>
            <a:r>
              <a:rPr lang="en-US" sz="3200" b="1" i="1" dirty="0"/>
              <a:t>c) </a:t>
            </a:r>
            <a:r>
              <a:rPr lang="en-US" sz="3200" b="1" i="1" dirty="0" smtClean="0"/>
              <a:t>tests </a:t>
            </a:r>
            <a:r>
              <a:rPr lang="en-US" sz="3200" b="1" i="1" dirty="0"/>
              <a:t>and (d) </a:t>
            </a:r>
            <a:r>
              <a:rPr lang="en-US" sz="3200" b="1" i="1" dirty="0" smtClean="0"/>
              <a:t>treatments.</a:t>
            </a:r>
          </a:p>
        </p:txBody>
      </p:sp>
      <mc:AlternateContent xmlns:mc="http://schemas.openxmlformats.org/markup-compatibility/2006">
        <mc:Choice xmlns:a14="http://schemas.microsoft.com/office/drawing/2010/main" Requires="a14">
          <p:sp>
            <p:nvSpPr>
              <p:cNvPr id="68" name="TextBox 67"/>
              <p:cNvSpPr txBox="1"/>
              <p:nvPr/>
            </p:nvSpPr>
            <p:spPr>
              <a:xfrm>
                <a:off x="15262850" y="22930262"/>
                <a:ext cx="16946608" cy="8084457"/>
              </a:xfrm>
              <a:prstGeom prst="rect">
                <a:avLst/>
              </a:prstGeom>
              <a:solidFill>
                <a:srgbClr val="CCCCFF"/>
              </a:solidFill>
              <a:ln>
                <a:solidFill>
                  <a:schemeClr val="accent1"/>
                </a:solidFill>
              </a:ln>
              <a:effectLst/>
            </p:spPr>
            <p:txBody>
              <a:bodyPr wrap="square" rtlCol="0">
                <a:spAutoFit/>
              </a:bodyPr>
              <a:lstStyle/>
              <a:p>
                <a:r>
                  <a:rPr lang="en-US" sz="3200" b="1" dirty="0" smtClean="0"/>
                  <a:t>Development </a:t>
                </a:r>
                <a:r>
                  <a:rPr lang="en-US" sz="3200" b="1" dirty="0"/>
                  <a:t>of Sampling Methods: </a:t>
                </a:r>
                <a:r>
                  <a:rPr lang="en-US" sz="3200" dirty="0"/>
                  <a:t> The choice of sampling mechanism is crucial for validation as it determines what makes one annotation a better candidate for validation over another. Multi-task Active Deep Learning (MTADL) is an active learning paradigm for multiple annotation tasks where new EEG reports are selected to be as informative as possible for </a:t>
                </a:r>
                <a:r>
                  <a:rPr lang="en-US" sz="3200" b="1" i="1" dirty="0">
                    <a:solidFill>
                      <a:srgbClr val="C00000"/>
                    </a:solidFill>
                  </a:rPr>
                  <a:t>a set of annotation tasks </a:t>
                </a:r>
                <a:r>
                  <a:rPr lang="en-US" sz="3200" dirty="0"/>
                  <a:t>instead of a single annotation task. The sampling mechanism that we designed used the </a:t>
                </a:r>
                <a:r>
                  <a:rPr lang="en-US" sz="3200" b="1" i="1" dirty="0">
                    <a:solidFill>
                      <a:srgbClr val="7030A0"/>
                    </a:solidFill>
                  </a:rPr>
                  <a:t>rank combination </a:t>
                </a:r>
                <a:r>
                  <a:rPr lang="en-US" sz="3200" b="1" dirty="0" smtClean="0">
                    <a:solidFill>
                      <a:srgbClr val="7030A0"/>
                    </a:solidFill>
                  </a:rPr>
                  <a:t>protocol</a:t>
                </a:r>
                <a:r>
                  <a:rPr lang="en-US" sz="3200" dirty="0" smtClean="0"/>
                  <a:t>, </a:t>
                </a:r>
                <a:r>
                  <a:rPr lang="en-US" sz="3200" dirty="0"/>
                  <a:t>which combines several single-task active learning selection decisions into one. The usefulness score  </a:t>
                </a:r>
                <a14:m>
                  <m:oMath xmlns:m="http://schemas.openxmlformats.org/officeDocument/2006/math">
                    <m:sSub>
                      <m:sSubPr>
                        <m:ctrlPr>
                          <a:rPr lang="en-US" sz="3200" i="1">
                            <a:latin typeface="Cambria Math"/>
                          </a:rPr>
                        </m:ctrlPr>
                      </m:sSubPr>
                      <m:e>
                        <m:r>
                          <a:rPr lang="en-US" sz="3200" i="1">
                            <a:latin typeface="Cambria Math"/>
                          </a:rPr>
                          <m:t>𝑠</m:t>
                        </m:r>
                      </m:e>
                      <m:sub>
                        <m:sSub>
                          <m:sSubPr>
                            <m:ctrlPr>
                              <a:rPr lang="en-US" sz="3200" i="1">
                                <a:latin typeface="Cambria Math"/>
                              </a:rPr>
                            </m:ctrlPr>
                          </m:sSubPr>
                          <m:e>
                            <m:r>
                              <a:rPr lang="en-US" sz="3200" i="1">
                                <a:latin typeface="Cambria Math"/>
                              </a:rPr>
                              <m:t>𝑋</m:t>
                            </m:r>
                          </m:e>
                          <m:sub>
                            <m:r>
                              <a:rPr lang="en-US" sz="3200" i="1">
                                <a:latin typeface="Cambria Math"/>
                              </a:rPr>
                              <m:t>𝑗</m:t>
                            </m:r>
                          </m:sub>
                        </m:sSub>
                      </m:sub>
                    </m:sSub>
                    <m:r>
                      <a:rPr lang="en-US" sz="3200" i="1">
                        <a:latin typeface="Cambria Math"/>
                      </a:rPr>
                      <m:t>(</m:t>
                    </m:r>
                    <m:r>
                      <a:rPr lang="en-US" sz="3200" i="1">
                        <a:latin typeface="Cambria Math"/>
                      </a:rPr>
                      <m:t>𝛼</m:t>
                    </m:r>
                    <m:r>
                      <a:rPr lang="en-US" sz="3200" i="1">
                        <a:latin typeface="Cambria Math"/>
                      </a:rPr>
                      <m:t>)</m:t>
                    </m:r>
                  </m:oMath>
                </a14:m>
                <a:r>
                  <a:rPr lang="en-US" sz="3200" dirty="0"/>
                  <a:t> of each un-validated annotation </a:t>
                </a:r>
                <a14:m>
                  <m:oMath xmlns:m="http://schemas.openxmlformats.org/officeDocument/2006/math">
                    <m:r>
                      <a:rPr lang="en-US" sz="3200" i="1">
                        <a:latin typeface="Cambria Math"/>
                      </a:rPr>
                      <m:t>𝛼</m:t>
                    </m:r>
                  </m:oMath>
                </a14:m>
                <a:r>
                  <a:rPr lang="en-US" sz="3200" dirty="0"/>
                  <a:t> from an EEG Report is calculated with respect to each annotation task </a:t>
                </a:r>
                <a14:m>
                  <m:oMath xmlns:m="http://schemas.openxmlformats.org/officeDocument/2006/math">
                    <m:sSub>
                      <m:sSubPr>
                        <m:ctrlPr>
                          <a:rPr lang="en-US" sz="3200" i="1">
                            <a:latin typeface="Cambria Math"/>
                          </a:rPr>
                        </m:ctrlPr>
                      </m:sSubPr>
                      <m:e>
                        <m:r>
                          <a:rPr lang="en-US" sz="3200" i="1">
                            <a:latin typeface="Cambria Math"/>
                          </a:rPr>
                          <m:t>𝑋</m:t>
                        </m:r>
                      </m:e>
                      <m:sub>
                        <m:r>
                          <a:rPr lang="en-US" sz="3200" i="1">
                            <a:latin typeface="Cambria Math"/>
                          </a:rPr>
                          <m:t>𝑗</m:t>
                        </m:r>
                      </m:sub>
                    </m:sSub>
                  </m:oMath>
                </a14:m>
                <a:r>
                  <a:rPr lang="en-US" sz="3200" dirty="0"/>
                  <a:t> and then translated into a rank </a:t>
                </a:r>
                <a14:m>
                  <m:oMath xmlns:m="http://schemas.openxmlformats.org/officeDocument/2006/math">
                    <m:sSub>
                      <m:sSubPr>
                        <m:ctrlPr>
                          <a:rPr lang="en-US" sz="3200" i="1">
                            <a:latin typeface="Cambria Math"/>
                          </a:rPr>
                        </m:ctrlPr>
                      </m:sSubPr>
                      <m:e>
                        <m:r>
                          <a:rPr lang="en-US" sz="3200" i="1">
                            <a:latin typeface="Cambria Math"/>
                          </a:rPr>
                          <m:t>𝑟</m:t>
                        </m:r>
                      </m:e>
                      <m:sub>
                        <m:sSub>
                          <m:sSubPr>
                            <m:ctrlPr>
                              <a:rPr lang="en-US" sz="3200" i="1">
                                <a:latin typeface="Cambria Math"/>
                              </a:rPr>
                            </m:ctrlPr>
                          </m:sSubPr>
                          <m:e>
                            <m:r>
                              <a:rPr lang="en-US" sz="3200" i="1">
                                <a:latin typeface="Cambria Math"/>
                              </a:rPr>
                              <m:t>𝑋</m:t>
                            </m:r>
                          </m:e>
                          <m:sub>
                            <m:r>
                              <a:rPr lang="en-US" sz="3200" i="1">
                                <a:latin typeface="Cambria Math"/>
                              </a:rPr>
                              <m:t>𝑗</m:t>
                            </m:r>
                          </m:sub>
                        </m:sSub>
                      </m:sub>
                    </m:sSub>
                    <m:r>
                      <a:rPr lang="en-US" sz="3200" i="1">
                        <a:latin typeface="Cambria Math"/>
                      </a:rPr>
                      <m:t>(</m:t>
                    </m:r>
                    <m:r>
                      <a:rPr lang="en-US" sz="3200" i="1">
                        <a:latin typeface="Cambria Math"/>
                      </a:rPr>
                      <m:t>𝛼</m:t>
                    </m:r>
                    <m:r>
                      <a:rPr lang="en-US" sz="3200" i="1">
                        <a:latin typeface="Cambria Math"/>
                      </a:rPr>
                      <m:t>)</m:t>
                    </m:r>
                  </m:oMath>
                </a14:m>
                <a:r>
                  <a:rPr lang="en-US" sz="3200" dirty="0"/>
                  <a:t> where higher usefulness means lower rank (examples with identical scores get the same rank). Then, for each EEG Report, we sum the ranks of each annotation task to get the overall rank </a:t>
                </a:r>
                <a14:m>
                  <m:oMath xmlns:m="http://schemas.openxmlformats.org/officeDocument/2006/math">
                    <m:r>
                      <a:rPr lang="en-US" sz="3200" i="1">
                        <a:latin typeface="Cambria Math"/>
                      </a:rPr>
                      <m:t>𝑟</m:t>
                    </m:r>
                    <m:d>
                      <m:dPr>
                        <m:ctrlPr>
                          <a:rPr lang="en-US" sz="3200" i="1">
                            <a:latin typeface="Cambria Math"/>
                          </a:rPr>
                        </m:ctrlPr>
                      </m:dPr>
                      <m:e>
                        <m:r>
                          <a:rPr lang="en-US" sz="3200" i="1">
                            <a:latin typeface="Cambria Math"/>
                          </a:rPr>
                          <m:t>𝛼</m:t>
                        </m:r>
                      </m:e>
                    </m:d>
                    <m:r>
                      <a:rPr lang="en-US" sz="3200" i="1">
                        <a:latin typeface="Cambria Math"/>
                      </a:rPr>
                      <m:t>= </m:t>
                    </m:r>
                    <m:nary>
                      <m:naryPr>
                        <m:chr m:val="∑"/>
                        <m:limLoc m:val="undOvr"/>
                        <m:supHide m:val="on"/>
                        <m:ctrlPr>
                          <a:rPr lang="en-US" sz="3200" i="1">
                            <a:latin typeface="Cambria Math"/>
                          </a:rPr>
                        </m:ctrlPr>
                      </m:naryPr>
                      <m:sub>
                        <m:r>
                          <a:rPr lang="en-US" sz="3200" i="1">
                            <a:latin typeface="Cambria Math"/>
                          </a:rPr>
                          <m:t>𝑗</m:t>
                        </m:r>
                        <m:r>
                          <a:rPr lang="en-US" sz="3200" i="1">
                            <a:latin typeface="Cambria Math"/>
                          </a:rPr>
                          <m:t>=1</m:t>
                        </m:r>
                      </m:sub>
                      <m:sup/>
                      <m:e>
                        <m:sSub>
                          <m:sSubPr>
                            <m:ctrlPr>
                              <a:rPr lang="en-US" sz="3200" i="1">
                                <a:latin typeface="Cambria Math"/>
                              </a:rPr>
                            </m:ctrlPr>
                          </m:sSubPr>
                          <m:e>
                            <m:r>
                              <a:rPr lang="en-US" sz="3200" i="1">
                                <a:latin typeface="Cambria Math"/>
                              </a:rPr>
                              <m:t>𝑟</m:t>
                            </m:r>
                          </m:e>
                          <m:sub>
                            <m:sSub>
                              <m:sSubPr>
                                <m:ctrlPr>
                                  <a:rPr lang="en-US" sz="3200" i="1">
                                    <a:latin typeface="Cambria Math"/>
                                  </a:rPr>
                                </m:ctrlPr>
                              </m:sSubPr>
                              <m:e>
                                <m:r>
                                  <a:rPr lang="en-US" sz="3200" i="1">
                                    <a:latin typeface="Cambria Math"/>
                                  </a:rPr>
                                  <m:t>𝑋</m:t>
                                </m:r>
                              </m:e>
                              <m:sub>
                                <m:r>
                                  <a:rPr lang="en-US" sz="3200" i="1">
                                    <a:latin typeface="Cambria Math"/>
                                  </a:rPr>
                                  <m:t>𝑗</m:t>
                                </m:r>
                              </m:sub>
                            </m:sSub>
                          </m:sub>
                        </m:sSub>
                        <m:r>
                          <a:rPr lang="en-US" sz="3200" i="1">
                            <a:latin typeface="Cambria Math"/>
                          </a:rPr>
                          <m:t>(</m:t>
                        </m:r>
                        <m:r>
                          <a:rPr lang="en-US" sz="3200" i="1">
                            <a:latin typeface="Cambria Math"/>
                          </a:rPr>
                          <m:t>𝛼</m:t>
                        </m:r>
                        <m:r>
                          <a:rPr lang="en-US" sz="3200" i="1">
                            <a:latin typeface="Cambria Math"/>
                          </a:rPr>
                          <m:t>)</m:t>
                        </m:r>
                      </m:e>
                    </m:nary>
                  </m:oMath>
                </a14:m>
                <a:r>
                  <a:rPr lang="en-US" sz="3200" dirty="0"/>
                  <a:t>. All examples are sorted by this combined rank and annotations with lowest ranks are selected for validation. For each annotation task, we score an EEG Report </a:t>
                </a:r>
                <a14:m>
                  <m:oMath xmlns:m="http://schemas.openxmlformats.org/officeDocument/2006/math">
                    <m:r>
                      <a:rPr lang="en-US" sz="3200" i="1">
                        <a:latin typeface="Cambria Math"/>
                      </a:rPr>
                      <m:t>𝑑</m:t>
                    </m:r>
                  </m:oMath>
                </a14:m>
                <a:r>
                  <a:rPr lang="en-US" sz="3200" dirty="0"/>
                  <a:t>: </a:t>
                </a:r>
                <a14:m>
                  <m:oMath xmlns:m="http://schemas.openxmlformats.org/officeDocument/2006/math">
                    <m:sSub>
                      <m:sSubPr>
                        <m:ctrlPr>
                          <a:rPr lang="en-US" sz="3200" i="1">
                            <a:latin typeface="Cambria Math"/>
                          </a:rPr>
                        </m:ctrlPr>
                      </m:sSubPr>
                      <m:e>
                        <m:r>
                          <a:rPr lang="en-US" sz="3200" i="1">
                            <a:latin typeface="Cambria Math"/>
                          </a:rPr>
                          <m:t>𝑠</m:t>
                        </m:r>
                      </m:e>
                      <m:sub>
                        <m:sSub>
                          <m:sSubPr>
                            <m:ctrlPr>
                              <a:rPr lang="en-US" sz="3200" i="1">
                                <a:latin typeface="Cambria Math"/>
                              </a:rPr>
                            </m:ctrlPr>
                          </m:sSubPr>
                          <m:e>
                            <m:r>
                              <a:rPr lang="en-US" sz="3200" i="1">
                                <a:latin typeface="Cambria Math"/>
                              </a:rPr>
                              <m:t>𝑋</m:t>
                            </m:r>
                          </m:e>
                          <m:sub>
                            <m:r>
                              <a:rPr lang="en-US" sz="3200" i="1">
                                <a:latin typeface="Cambria Math"/>
                              </a:rPr>
                              <m:t>𝑗</m:t>
                            </m:r>
                          </m:sub>
                        </m:sSub>
                      </m:sub>
                    </m:sSub>
                    <m:d>
                      <m:dPr>
                        <m:ctrlPr>
                          <a:rPr lang="en-US" sz="3200" i="1">
                            <a:latin typeface="Cambria Math"/>
                          </a:rPr>
                        </m:ctrlPr>
                      </m:dPr>
                      <m:e>
                        <m:r>
                          <a:rPr lang="en-US" sz="3200" i="1">
                            <a:latin typeface="Cambria Math"/>
                          </a:rPr>
                          <m:t>𝑑</m:t>
                        </m:r>
                      </m:e>
                    </m:d>
                    <m:r>
                      <a:rPr lang="en-US" sz="3200" i="1">
                        <a:latin typeface="Cambria Math"/>
                      </a:rPr>
                      <m:t>= </m:t>
                    </m:r>
                    <m:f>
                      <m:fPr>
                        <m:ctrlPr>
                          <a:rPr lang="en-US" sz="3200" i="1">
                            <a:latin typeface="Cambria Math"/>
                          </a:rPr>
                        </m:ctrlPr>
                      </m:fPr>
                      <m:num>
                        <m:r>
                          <a:rPr lang="en-US" sz="3200" i="1">
                            <a:latin typeface="Cambria Math"/>
                          </a:rPr>
                          <m:t>1</m:t>
                        </m:r>
                      </m:num>
                      <m:den>
                        <m:d>
                          <m:dPr>
                            <m:begChr m:val="|"/>
                            <m:endChr m:val="|"/>
                            <m:ctrlPr>
                              <a:rPr lang="en-US" sz="3200" i="1">
                                <a:latin typeface="Cambria Math"/>
                              </a:rPr>
                            </m:ctrlPr>
                          </m:dPr>
                          <m:e>
                            <m:r>
                              <a:rPr lang="en-US" sz="3200" i="1">
                                <a:latin typeface="Cambria Math"/>
                              </a:rPr>
                              <m:t>𝑑</m:t>
                            </m:r>
                          </m:e>
                        </m:d>
                      </m:den>
                    </m:f>
                    <m:nary>
                      <m:naryPr>
                        <m:chr m:val="∑"/>
                        <m:limLoc m:val="subSup"/>
                        <m:supHide m:val="on"/>
                        <m:ctrlPr>
                          <a:rPr lang="en-US" sz="3200" i="1">
                            <a:latin typeface="Cambria Math"/>
                          </a:rPr>
                        </m:ctrlPr>
                      </m:naryPr>
                      <m:sub>
                        <m:r>
                          <a:rPr lang="en-US" sz="3200" i="1">
                            <a:latin typeface="Cambria Math"/>
                          </a:rPr>
                          <m:t>𝑎</m:t>
                        </m:r>
                        <m:r>
                          <a:rPr lang="en-US" sz="3200" i="1">
                            <a:latin typeface="Cambria Math"/>
                          </a:rPr>
                          <m:t>∈</m:t>
                        </m:r>
                        <m:r>
                          <a:rPr lang="en-US" sz="3200" i="1">
                            <a:latin typeface="Cambria Math"/>
                          </a:rPr>
                          <m:t>𝑑</m:t>
                        </m:r>
                      </m:sub>
                      <m:sup/>
                      <m:e>
                        <m:r>
                          <a:rPr lang="en-US" sz="3200" i="1">
                            <a:latin typeface="Cambria Math"/>
                          </a:rPr>
                          <m:t>𝐻</m:t>
                        </m:r>
                        <m:r>
                          <a:rPr lang="en-US" sz="3200" i="1">
                            <a:latin typeface="Cambria Math"/>
                          </a:rPr>
                          <m:t>(</m:t>
                        </m:r>
                        <m:r>
                          <a:rPr lang="en-US" sz="3200" i="1">
                            <a:latin typeface="Cambria Math"/>
                          </a:rPr>
                          <m:t>𝛼</m:t>
                        </m:r>
                        <m:r>
                          <a:rPr lang="en-US" sz="3200" i="1">
                            <a:latin typeface="Cambria Math"/>
                          </a:rPr>
                          <m:t>)</m:t>
                        </m:r>
                      </m:e>
                    </m:nary>
                  </m:oMath>
                </a14:m>
                <a:r>
                  <a:rPr lang="en-US" sz="3200" dirty="0"/>
                  <a:t> where </a:t>
                </a:r>
                <a14:m>
                  <m:oMath xmlns:m="http://schemas.openxmlformats.org/officeDocument/2006/math">
                    <m:r>
                      <a:rPr lang="en-US" sz="3200" i="1">
                        <a:latin typeface="Cambria Math"/>
                      </a:rPr>
                      <m:t>𝛼</m:t>
                    </m:r>
                  </m:oMath>
                </a14:m>
                <a:r>
                  <a:rPr lang="en-US" sz="3200" dirty="0"/>
                  <a:t> is an annotation from</a:t>
                </a:r>
                <a14:m>
                  <m:oMath xmlns:m="http://schemas.openxmlformats.org/officeDocument/2006/math">
                    <m:r>
                      <a:rPr lang="en-US" sz="3200" i="1">
                        <a:latin typeface="Cambria Math"/>
                      </a:rPr>
                      <m:t> </m:t>
                    </m:r>
                    <m:r>
                      <a:rPr lang="en-US" sz="3200" i="1">
                        <a:latin typeface="Cambria Math"/>
                      </a:rPr>
                      <m:t>𝑑</m:t>
                    </m:r>
                  </m:oMath>
                </a14:m>
                <a:r>
                  <a:rPr lang="en-US" sz="3200" dirty="0"/>
                  <a:t> and </a:t>
                </a:r>
                <a14:m>
                  <m:oMath xmlns:m="http://schemas.openxmlformats.org/officeDocument/2006/math">
                    <m:d>
                      <m:dPr>
                        <m:begChr m:val="|"/>
                        <m:endChr m:val="|"/>
                        <m:ctrlPr>
                          <a:rPr lang="en-US" sz="3200" i="1">
                            <a:latin typeface="Cambria Math"/>
                          </a:rPr>
                        </m:ctrlPr>
                      </m:dPr>
                      <m:e>
                        <m:r>
                          <a:rPr lang="en-US" sz="3200" i="1">
                            <a:latin typeface="Cambria Math"/>
                          </a:rPr>
                          <m:t>𝑑</m:t>
                        </m:r>
                      </m:e>
                    </m:d>
                  </m:oMath>
                </a14:m>
                <a:r>
                  <a:rPr lang="en-US" sz="3200" dirty="0"/>
                  <a:t> is the number of annotations in document </a:t>
                </a:r>
                <a14:m>
                  <m:oMath xmlns:m="http://schemas.openxmlformats.org/officeDocument/2006/math">
                    <m:r>
                      <a:rPr lang="en-US" sz="3200" i="1">
                        <a:latin typeface="Cambria Math"/>
                      </a:rPr>
                      <m:t>𝑑</m:t>
                    </m:r>
                  </m:oMath>
                </a14:m>
                <a:r>
                  <a:rPr lang="en-US" sz="3200" dirty="0"/>
                  <a:t>, and </a:t>
                </a:r>
                <a14:m>
                  <m:oMath xmlns:m="http://schemas.openxmlformats.org/officeDocument/2006/math">
                    <m:r>
                      <a:rPr lang="en-US" sz="3200" i="1">
                        <a:latin typeface="Cambria Math"/>
                      </a:rPr>
                      <m:t>𝐻</m:t>
                    </m:r>
                    <m:d>
                      <m:dPr>
                        <m:ctrlPr>
                          <a:rPr lang="en-US" sz="3200" i="1">
                            <a:latin typeface="Cambria Math"/>
                          </a:rPr>
                        </m:ctrlPr>
                      </m:dPr>
                      <m:e>
                        <m:r>
                          <a:rPr lang="en-US" sz="3200" i="1">
                            <a:latin typeface="Cambria Math"/>
                          </a:rPr>
                          <m:t>𝛼</m:t>
                        </m:r>
                      </m:e>
                    </m:d>
                    <m:r>
                      <a:rPr lang="en-US" sz="3200" i="1">
                        <a:latin typeface="Cambria Math"/>
                      </a:rPr>
                      <m:t>=−</m:t>
                    </m:r>
                    <m:nary>
                      <m:naryPr>
                        <m:chr m:val="∑"/>
                        <m:limLoc m:val="undOvr"/>
                        <m:supHide m:val="on"/>
                        <m:ctrlPr>
                          <a:rPr lang="en-US" sz="3200" i="1">
                            <a:latin typeface="Cambria Math"/>
                          </a:rPr>
                        </m:ctrlPr>
                      </m:naryPr>
                      <m:sub>
                        <m:r>
                          <a:rPr lang="en-US" sz="3200" i="1">
                            <a:latin typeface="Cambria Math"/>
                          </a:rPr>
                          <m:t>𝑐</m:t>
                        </m:r>
                      </m:sub>
                      <m:sup/>
                      <m:e>
                        <m:sSubSup>
                          <m:sSubSupPr>
                            <m:ctrlPr>
                              <a:rPr lang="en-US" sz="3200" i="1">
                                <a:latin typeface="Cambria Math"/>
                              </a:rPr>
                            </m:ctrlPr>
                          </m:sSubSupPr>
                          <m:e>
                            <m:r>
                              <a:rPr lang="en-US" sz="3200" i="1">
                                <a:latin typeface="Cambria Math"/>
                              </a:rPr>
                              <m:t>𝑞</m:t>
                            </m:r>
                          </m:e>
                          <m:sub>
                            <m:r>
                              <a:rPr lang="en-US" sz="3200" i="1">
                                <a:latin typeface="Cambria Math"/>
                              </a:rPr>
                              <m:t>𝑐</m:t>
                            </m:r>
                          </m:sub>
                          <m:sup>
                            <m:r>
                              <a:rPr lang="en-US" sz="3200" i="1">
                                <a:latin typeface="Cambria Math"/>
                              </a:rPr>
                              <m:t>𝛼</m:t>
                            </m:r>
                          </m:sup>
                        </m:sSubSup>
                        <m:func>
                          <m:funcPr>
                            <m:ctrlPr>
                              <a:rPr lang="en-US" sz="3200" i="1">
                                <a:latin typeface="Cambria Math"/>
                              </a:rPr>
                            </m:ctrlPr>
                          </m:funcPr>
                          <m:fName>
                            <m:r>
                              <m:rPr>
                                <m:sty m:val="p"/>
                              </m:rPr>
                              <a:rPr lang="en-US" sz="3200">
                                <a:latin typeface="Cambria Math"/>
                              </a:rPr>
                              <m:t>log</m:t>
                            </m:r>
                          </m:fName>
                          <m:e>
                            <m:sSubSup>
                              <m:sSubSupPr>
                                <m:ctrlPr>
                                  <a:rPr lang="en-US" sz="3200" i="1">
                                    <a:latin typeface="Cambria Math"/>
                                  </a:rPr>
                                </m:ctrlPr>
                              </m:sSubSupPr>
                              <m:e>
                                <m:r>
                                  <a:rPr lang="en-US" sz="3200" i="1">
                                    <a:latin typeface="Cambria Math"/>
                                  </a:rPr>
                                  <m:t>𝑞</m:t>
                                </m:r>
                              </m:e>
                              <m:sub>
                                <m:r>
                                  <a:rPr lang="en-US" sz="3200" i="1">
                                    <a:latin typeface="Cambria Math"/>
                                  </a:rPr>
                                  <m:t>𝑐</m:t>
                                </m:r>
                              </m:sub>
                              <m:sup>
                                <m:r>
                                  <a:rPr lang="en-US" sz="3200" i="1">
                                    <a:latin typeface="Cambria Math"/>
                                  </a:rPr>
                                  <m:t>𝛼</m:t>
                                </m:r>
                              </m:sup>
                            </m:sSubSup>
                          </m:e>
                        </m:func>
                      </m:e>
                    </m:nary>
                  </m:oMath>
                </a14:m>
                <a:r>
                  <a:rPr lang="en-US" sz="3200" dirty="0"/>
                  <a:t> is the Shannon Entropy of </a:t>
                </a:r>
                <a14:m>
                  <m:oMath xmlns:m="http://schemas.openxmlformats.org/officeDocument/2006/math">
                    <m:r>
                      <a:rPr lang="en-US" sz="3200" i="1">
                        <a:latin typeface="Cambria Math"/>
                      </a:rPr>
                      <m:t>𝛼</m:t>
                    </m:r>
                  </m:oMath>
                </a14:m>
                <a:r>
                  <a:rPr lang="en-US" sz="3200" dirty="0"/>
                  <a:t>. This protocol favors selecting documents containing annotations the model is uncertain about from all annotation tasks.</a:t>
                </a:r>
              </a:p>
            </p:txBody>
          </p:sp>
        </mc:Choice>
        <mc:Fallback>
          <p:sp>
            <p:nvSpPr>
              <p:cNvPr id="68" name="TextBox 67"/>
              <p:cNvSpPr txBox="1">
                <a:spLocks noRot="1" noChangeAspect="1" noMove="1" noResize="1" noEditPoints="1" noAdjustHandles="1" noChangeArrowheads="1" noChangeShapeType="1" noTextEdit="1"/>
              </p:cNvSpPr>
              <p:nvPr/>
            </p:nvSpPr>
            <p:spPr>
              <a:xfrm>
                <a:off x="15262850" y="22930262"/>
                <a:ext cx="16946608" cy="8084457"/>
              </a:xfrm>
              <a:prstGeom prst="rect">
                <a:avLst/>
              </a:prstGeom>
              <a:blipFill rotWithShape="1">
                <a:blip r:embed="rId7"/>
                <a:stretch>
                  <a:fillRect l="-899" t="-904" r="-899" b="-753"/>
                </a:stretch>
              </a:blipFill>
              <a:ln>
                <a:solidFill>
                  <a:schemeClr val="accent1"/>
                </a:solidFill>
              </a:ln>
              <a:effectLst/>
            </p:spPr>
            <p:txBody>
              <a:bodyPr/>
              <a:lstStyle/>
              <a:p>
                <a:r>
                  <a:rPr lang="en-US">
                    <a:noFill/>
                  </a:rPr>
                  <a:t> </a:t>
                </a:r>
              </a:p>
            </p:txBody>
          </p:sp>
        </mc:Fallback>
      </mc:AlternateContent>
      <p:pic>
        <p:nvPicPr>
          <p:cNvPr id="69"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08831" y="32988322"/>
            <a:ext cx="7899578" cy="47997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0" name="Table 69"/>
          <p:cNvGraphicFramePr>
            <a:graphicFrameLocks noGrp="1"/>
          </p:cNvGraphicFramePr>
          <p:nvPr>
            <p:extLst>
              <p:ext uri="{D42A27DB-BD31-4B8C-83A1-F6EECF244321}">
                <p14:modId xmlns:p14="http://schemas.microsoft.com/office/powerpoint/2010/main" val="2706213899"/>
              </p:ext>
            </p:extLst>
          </p:nvPr>
        </p:nvGraphicFramePr>
        <p:xfrm>
          <a:off x="15901466" y="31200568"/>
          <a:ext cx="7474857" cy="4754880"/>
        </p:xfrm>
        <a:graphic>
          <a:graphicData uri="http://schemas.openxmlformats.org/drawingml/2006/table">
            <a:tbl>
              <a:tblPr firstRow="1" firstCol="1" bandRow="1">
                <a:tableStyleId>{5C22544A-7EE6-4342-B048-85BDC9FD1C3A}</a:tableStyleId>
              </a:tblPr>
              <a:tblGrid>
                <a:gridCol w="4031866"/>
                <a:gridCol w="842043"/>
                <a:gridCol w="829750"/>
                <a:gridCol w="746775"/>
                <a:gridCol w="1024423"/>
              </a:tblGrid>
              <a:tr h="207928">
                <a:tc>
                  <a:txBody>
                    <a:bodyPr/>
                    <a:lstStyle/>
                    <a:p>
                      <a:pPr marL="0" marR="0" algn="l">
                        <a:spcBef>
                          <a:spcPts val="0"/>
                        </a:spcBef>
                        <a:spcAft>
                          <a:spcPts val="0"/>
                        </a:spcAft>
                      </a:pPr>
                      <a:r>
                        <a:rPr lang="en-US" sz="2400" dirty="0">
                          <a:solidFill>
                            <a:srgbClr val="FFC000"/>
                          </a:solidFill>
                          <a:effectLst/>
                        </a:rPr>
                        <a:t>Attributes &amp; Attribute Values</a:t>
                      </a:r>
                      <a:endParaRPr lang="en-US" sz="2400" dirty="0">
                        <a:solidFill>
                          <a:srgbClr val="FFC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400" dirty="0">
                          <a:solidFill>
                            <a:srgbClr val="FFC000"/>
                          </a:solidFill>
                          <a:effectLst/>
                        </a:rPr>
                        <a:t>A</a:t>
                      </a:r>
                      <a:endParaRPr lang="en-US" sz="2400" dirty="0">
                        <a:solidFill>
                          <a:srgbClr val="FFC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400" dirty="0">
                          <a:solidFill>
                            <a:srgbClr val="FFC000"/>
                          </a:solidFill>
                          <a:effectLst/>
                        </a:rPr>
                        <a:t>P</a:t>
                      </a:r>
                      <a:endParaRPr lang="en-US" sz="2400" dirty="0">
                        <a:solidFill>
                          <a:srgbClr val="FFC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400" dirty="0">
                          <a:solidFill>
                            <a:srgbClr val="FFC000"/>
                          </a:solidFill>
                          <a:effectLst/>
                        </a:rPr>
                        <a:t>R</a:t>
                      </a:r>
                      <a:endParaRPr lang="en-US" sz="2400" dirty="0">
                        <a:solidFill>
                          <a:srgbClr val="FFC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400" dirty="0">
                          <a:solidFill>
                            <a:srgbClr val="FFC000"/>
                          </a:solidFill>
                          <a:effectLst/>
                        </a:rPr>
                        <a:t>F</a:t>
                      </a:r>
                      <a:r>
                        <a:rPr lang="en-US" sz="2400" baseline="-25000" dirty="0">
                          <a:solidFill>
                            <a:srgbClr val="FFC000"/>
                          </a:solidFill>
                          <a:effectLst/>
                        </a:rPr>
                        <a:t>1</a:t>
                      </a:r>
                      <a:endParaRPr lang="en-US" sz="2400" dirty="0">
                        <a:solidFill>
                          <a:srgbClr val="FFC000"/>
                        </a:solidFill>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Morphology</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0.75</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0.72</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dirty="0">
                          <a:effectLst/>
                        </a:rPr>
                        <a:t>DISORGANIZATION</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0.97</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0.88</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0.78</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0.83</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dirty="0">
                          <a:effectLst/>
                        </a:rPr>
                        <a:t>POLYSPIKE_AND_WAVE</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0.22</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0.40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0.28</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dirty="0">
                          <a:effectLst/>
                        </a:rPr>
                        <a:t>AMPLITUDE_GRADIENT</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0.83</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0.90</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dirty="0">
                          <a:effectLst/>
                        </a:rPr>
                        <a:t>SPIKE_AND_SLOW_WAVE</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0.94</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0.97</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0.95</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dirty="0">
                          <a:effectLst/>
                        </a:rPr>
                        <a:t>SPIKE</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0.85</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0.77</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dirty="0">
                          <a:effectLst/>
                        </a:rPr>
                        <a:t>PLEDS</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0.75</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0.50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0.60</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LAMBDA_WAVE</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K_COMPLEX</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0.75</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0.85</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POLYSPIKE</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0.75</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0.52</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0.62</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SLOW_WAVE</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0.94</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0.92</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0.93</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RHYTHM</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0.92</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0.81</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0.91</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0.86</a:t>
                      </a:r>
                      <a:endParaRPr lang="en-US" sz="2400" dirty="0">
                        <a:effectLst/>
                        <a:latin typeface="Times New Roman"/>
                        <a:ea typeface="Times New Roman"/>
                        <a:cs typeface="Times New Roman"/>
                      </a:endParaRPr>
                    </a:p>
                  </a:txBody>
                  <a:tcPr marL="68580" marR="68580" marT="0" marB="0"/>
                </a:tc>
              </a:tr>
            </a:tbl>
          </a:graphicData>
        </a:graphic>
      </p:graphicFrame>
      <p:graphicFrame>
        <p:nvGraphicFramePr>
          <p:cNvPr id="71" name="Table 70"/>
          <p:cNvGraphicFramePr>
            <a:graphicFrameLocks noGrp="1"/>
          </p:cNvGraphicFramePr>
          <p:nvPr>
            <p:extLst>
              <p:ext uri="{D42A27DB-BD31-4B8C-83A1-F6EECF244321}">
                <p14:modId xmlns:p14="http://schemas.microsoft.com/office/powerpoint/2010/main" val="1970392989"/>
              </p:ext>
            </p:extLst>
          </p:nvPr>
        </p:nvGraphicFramePr>
        <p:xfrm>
          <a:off x="23661006" y="31276705"/>
          <a:ext cx="7474857" cy="4754880"/>
        </p:xfrm>
        <a:graphic>
          <a:graphicData uri="http://schemas.openxmlformats.org/drawingml/2006/table">
            <a:tbl>
              <a:tblPr firstRow="1" firstCol="1" bandRow="1">
                <a:tableStyleId>{5C22544A-7EE6-4342-B048-85BDC9FD1C3A}</a:tableStyleId>
              </a:tblPr>
              <a:tblGrid>
                <a:gridCol w="4031866"/>
                <a:gridCol w="842043"/>
                <a:gridCol w="829750"/>
                <a:gridCol w="746775"/>
                <a:gridCol w="1024423"/>
              </a:tblGrid>
              <a:tr h="207928">
                <a:tc>
                  <a:txBody>
                    <a:bodyPr/>
                    <a:lstStyle/>
                    <a:p>
                      <a:pPr marL="0" marR="0" algn="l">
                        <a:spcBef>
                          <a:spcPts val="0"/>
                        </a:spcBef>
                        <a:spcAft>
                          <a:spcPts val="0"/>
                        </a:spcAft>
                      </a:pPr>
                      <a:r>
                        <a:rPr lang="en-US" sz="2400" dirty="0">
                          <a:solidFill>
                            <a:srgbClr val="FFC000"/>
                          </a:solidFill>
                          <a:effectLst/>
                        </a:rPr>
                        <a:t>Attributes &amp; Attribute Values</a:t>
                      </a:r>
                      <a:endParaRPr lang="en-US" sz="2400" dirty="0">
                        <a:solidFill>
                          <a:srgbClr val="FFC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400" dirty="0">
                          <a:solidFill>
                            <a:srgbClr val="FFC000"/>
                          </a:solidFill>
                          <a:effectLst/>
                        </a:rPr>
                        <a:t>A</a:t>
                      </a:r>
                      <a:endParaRPr lang="en-US" sz="2400" dirty="0">
                        <a:solidFill>
                          <a:srgbClr val="FFC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400" dirty="0">
                          <a:solidFill>
                            <a:srgbClr val="FFC000"/>
                          </a:solidFill>
                          <a:effectLst/>
                        </a:rPr>
                        <a:t>P</a:t>
                      </a:r>
                      <a:endParaRPr lang="en-US" sz="2400" dirty="0">
                        <a:solidFill>
                          <a:srgbClr val="FFC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400" dirty="0">
                          <a:solidFill>
                            <a:srgbClr val="FFC000"/>
                          </a:solidFill>
                          <a:effectLst/>
                        </a:rPr>
                        <a:t>R</a:t>
                      </a:r>
                      <a:endParaRPr lang="en-US" sz="2400" dirty="0">
                        <a:solidFill>
                          <a:srgbClr val="FFC000"/>
                        </a:solidFill>
                        <a:effectLst/>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2400" dirty="0">
                          <a:solidFill>
                            <a:srgbClr val="FFC000"/>
                          </a:solidFill>
                          <a:effectLst/>
                        </a:rPr>
                        <a:t>F</a:t>
                      </a:r>
                      <a:r>
                        <a:rPr lang="en-US" sz="2400" baseline="-25000" dirty="0">
                          <a:solidFill>
                            <a:srgbClr val="FFC000"/>
                          </a:solidFill>
                          <a:effectLst/>
                        </a:rPr>
                        <a:t>1</a:t>
                      </a:r>
                      <a:endParaRPr lang="en-US" sz="2400" dirty="0">
                        <a:solidFill>
                          <a:srgbClr val="FFC000"/>
                        </a:solidFill>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dirty="0">
                          <a:effectLst/>
                        </a:rPr>
                        <a:t>SLEEP_SPINDLE</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0.91</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0.95</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SHARP_AND_SLOW_WAVE</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0.60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0.50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0.54</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SUPPRESSION</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0.91</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0.84</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0.88</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PHOTIC_DRIVING</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0.94</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0.97</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TRIPHASIC_WAVE</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0.95</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SHARP_WAVE</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0.98</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0.88</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0.96</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0.92</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WICKET</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dirty="0">
                          <a:effectLst/>
                        </a:rPr>
                        <a:t>EPILEPTIFORM_DISCHARGE</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0.98</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0.88</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0.88</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SLOWING</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0.96</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0.95</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0.95</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a:effectLst/>
                        </a:rPr>
                        <a:t>BREACH_RHYTHM</a:t>
                      </a:r>
                      <a:endParaRPr lang="en-US" sz="240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0.99</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0.58</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0.73</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dirty="0">
                          <a:effectLst/>
                        </a:rPr>
                        <a:t>VERTEX_WAVE</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1.00</a:t>
                      </a:r>
                      <a:endParaRPr lang="en-US" sz="2400" dirty="0">
                        <a:effectLst/>
                        <a:latin typeface="Times New Roman"/>
                        <a:ea typeface="Times New Roman"/>
                        <a:cs typeface="Times New Roman"/>
                      </a:endParaRPr>
                    </a:p>
                  </a:txBody>
                  <a:tcPr marL="68580" marR="68580" marT="0" marB="0"/>
                </a:tc>
              </a:tr>
              <a:tr h="207928">
                <a:tc>
                  <a:txBody>
                    <a:bodyPr/>
                    <a:lstStyle/>
                    <a:p>
                      <a:pPr marL="0" marR="0" algn="l">
                        <a:spcBef>
                          <a:spcPts val="0"/>
                        </a:spcBef>
                        <a:spcAft>
                          <a:spcPts val="0"/>
                        </a:spcAft>
                      </a:pPr>
                      <a:r>
                        <a:rPr lang="en-US" sz="2400" dirty="0">
                          <a:effectLst/>
                        </a:rPr>
                        <a:t>Magnitude</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0.90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0.80</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0.71</a:t>
                      </a:r>
                      <a:endParaRPr lang="en-US" sz="2400" dirty="0">
                        <a:effectLst/>
                        <a:latin typeface="Times New Roman"/>
                        <a:ea typeface="Times New Roman"/>
                        <a:cs typeface="Times New Roman"/>
                      </a:endParaRPr>
                    </a:p>
                  </a:txBody>
                  <a:tcPr marL="68580" marR="68580" marT="0" marB="0"/>
                </a:tc>
                <a:tc>
                  <a:txBody>
                    <a:bodyPr/>
                    <a:lstStyle/>
                    <a:p>
                      <a:pPr marL="0" marR="0" algn="r">
                        <a:spcBef>
                          <a:spcPts val="0"/>
                        </a:spcBef>
                        <a:spcAft>
                          <a:spcPts val="0"/>
                        </a:spcAft>
                      </a:pPr>
                      <a:r>
                        <a:rPr lang="en-US" sz="2400" dirty="0" smtClean="0">
                          <a:effectLst/>
                        </a:rPr>
                        <a:t>0.75</a:t>
                      </a:r>
                      <a:endParaRPr lang="en-US" sz="2400" dirty="0">
                        <a:effectLst/>
                        <a:latin typeface="Times New Roman"/>
                        <a:ea typeface="Times New Roman"/>
                        <a:cs typeface="Times New Roman"/>
                      </a:endParaRPr>
                    </a:p>
                  </a:txBody>
                  <a:tcPr marL="68580" marR="68580" marT="0" marB="0"/>
                </a:tc>
              </a:tr>
            </a:tbl>
          </a:graphicData>
        </a:graphic>
      </p:graphicFrame>
      <p:sp>
        <p:nvSpPr>
          <p:cNvPr id="72" name="Right Arrow 71"/>
          <p:cNvSpPr/>
          <p:nvPr/>
        </p:nvSpPr>
        <p:spPr>
          <a:xfrm flipV="1">
            <a:off x="685912" y="33952469"/>
            <a:ext cx="5221526" cy="2603735"/>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90565" y="34889899"/>
            <a:ext cx="3570786" cy="1077218"/>
          </a:xfrm>
          <a:prstGeom prst="rect">
            <a:avLst/>
          </a:prstGeom>
          <a:noFill/>
        </p:spPr>
        <p:txBody>
          <a:bodyPr wrap="none" rtlCol="0">
            <a:spAutoFit/>
          </a:bodyPr>
          <a:lstStyle/>
          <a:p>
            <a:r>
              <a:rPr lang="en-US" sz="3200" b="1" i="1" dirty="0" smtClean="0">
                <a:solidFill>
                  <a:srgbClr val="C00000"/>
                </a:solidFill>
              </a:rPr>
              <a:t>Learning Curves  for</a:t>
            </a:r>
          </a:p>
          <a:p>
            <a:r>
              <a:rPr lang="en-US" sz="3200" b="1" i="1" dirty="0" smtClean="0">
                <a:solidFill>
                  <a:srgbClr val="C00000"/>
                </a:solidFill>
              </a:rPr>
              <a:t>All Annotations</a:t>
            </a:r>
          </a:p>
        </p:txBody>
      </p:sp>
    </p:spTree>
    <p:extLst>
      <p:ext uri="{BB962C8B-B14F-4D97-AF65-F5344CB8AC3E}">
        <p14:creationId xmlns:p14="http://schemas.microsoft.com/office/powerpoint/2010/main" val="9156658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3013</TotalTime>
  <Words>1670</Words>
  <Application>Microsoft Office PowerPoint</Application>
  <PresentationFormat>Custom</PresentationFormat>
  <Paragraphs>167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sanda</cp:lastModifiedBy>
  <cp:revision>66</cp:revision>
  <dcterms:created xsi:type="dcterms:W3CDTF">2015-10-27T18:57:42Z</dcterms:created>
  <dcterms:modified xsi:type="dcterms:W3CDTF">2016-11-21T14:58:02Z</dcterms:modified>
</cp:coreProperties>
</file>