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25" r:id="rId5"/>
    <p:sldMasterId id="2147486737" r:id="rId6"/>
    <p:sldMasterId id="2147486739" r:id="rId7"/>
    <p:sldMasterId id="2147486743" r:id="rId8"/>
    <p:sldMasterId id="2147486745" r:id="rId9"/>
  </p:sldMasterIdLst>
  <p:notesMasterIdLst>
    <p:notesMasterId r:id="rId14"/>
  </p:notesMasterIdLst>
  <p:handoutMasterIdLst>
    <p:handoutMasterId r:id="rId15"/>
  </p:handoutMasterIdLst>
  <p:sldIdLst>
    <p:sldId id="1514" r:id="rId10"/>
    <p:sldId id="1513" r:id="rId11"/>
    <p:sldId id="1512" r:id="rId12"/>
    <p:sldId id="1482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l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ACAF"/>
    <a:srgbClr val="B39D9E"/>
    <a:srgbClr val="FF6C76"/>
    <a:srgbClr val="9BACAF"/>
    <a:srgbClr val="FFD5D3"/>
    <a:srgbClr val="D9FAFC"/>
    <a:srgbClr val="F1434A"/>
    <a:srgbClr val="F10000"/>
    <a:srgbClr val="E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0" autoAdjust="0"/>
    <p:restoredTop sz="88955" autoAdjust="0"/>
  </p:normalViewPr>
  <p:slideViewPr>
    <p:cSldViewPr snapToGrid="0">
      <p:cViewPr>
        <p:scale>
          <a:sx n="100" d="100"/>
          <a:sy n="100" d="100"/>
        </p:scale>
        <p:origin x="1264" y="-496"/>
      </p:cViewPr>
      <p:guideLst>
        <p:guide orient="horz" pos="129"/>
        <p:guide/>
      </p:guideLst>
    </p:cSldViewPr>
  </p:slideViewPr>
  <p:outlineViewPr>
    <p:cViewPr>
      <p:scale>
        <a:sx n="33" d="100"/>
        <a:sy n="33" d="100"/>
      </p:scale>
      <p:origin x="48" y="5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80" d="100"/>
          <a:sy n="80" d="100"/>
        </p:scale>
        <p:origin x="-2808" y="-10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5.xml"/><Relationship Id="rId20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5E842D-7D15-429C-8470-08294ABF4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3738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4AC154-0E2B-4F61-B0C1-BE3CEA749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9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399D9360-4773-444E-B9E0-EF7DCFBF00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6DC6A0C-0D40-114E-883B-8154B8FB755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E844F14-7E7C-E448-BC29-0766BE54777F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20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3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91C3C1D7-C644-4242-AEA9-AEB58743D7DC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374E6AE-95CA-4746-8240-C2B492A51F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07B0C41-0016-7747-9673-0149E547F4EA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64EB936-38C4-114A-9699-E529124D075D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BD337FB4-2DFB-D14D-A96F-FBAA0F6BFA0B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09672B3-9736-4C43-B4F3-B9F21DE16C3E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00262F03-9801-694E-9E3D-850D23F0190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4D6AAA5-58E0-764E-B473-F60A4B57469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aseline="0" dirty="0" smtClean="0">
                <a:solidFill>
                  <a:schemeClr val="tx1"/>
                </a:solidFill>
                <a:latin typeface="Calibri"/>
              </a:rPr>
              <a:t>Gabriel Investments / SRI Capital</a:t>
            </a: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June</a:t>
            </a:r>
            <a:r>
              <a:rPr lang="en-US" sz="1000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10, 2</a:t>
            </a: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015</a:t>
            </a:r>
            <a:endParaRPr lang="en-US" sz="1000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0" r:id="rId1"/>
    <p:sldLayoutId id="2147486742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algn="l" defTabSz="45720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tabLst>
                <a:tab pos="8513763" algn="r"/>
              </a:tabLst>
            </a:pP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TTTC Executive Briefing	June 12, 2015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smtClean="0">
                <a:solidFill>
                  <a:prstClr val="black"/>
                </a:solidFill>
                <a:latin typeface="Arial"/>
                <a:cs typeface="Arial"/>
              </a:rPr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90" y="6500853"/>
            <a:ext cx="286609" cy="3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www.nedcdata.org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615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892034"/>
                </a:solidFill>
                <a:latin typeface="Calibri" charset="0"/>
              </a:rPr>
              <a:t>Automatic </a:t>
            </a:r>
            <a:r>
              <a:rPr lang="en-US" sz="2400" dirty="0">
                <a:solidFill>
                  <a:srgbClr val="892034"/>
                </a:solidFill>
                <a:latin typeface="Calibri" charset="0"/>
              </a:rPr>
              <a:t>D</a:t>
            </a:r>
            <a:r>
              <a:rPr lang="en-US" sz="2400" dirty="0" smtClean="0">
                <a:solidFill>
                  <a:srgbClr val="892034"/>
                </a:solidFill>
                <a:latin typeface="Calibri" charset="0"/>
              </a:rPr>
              <a:t>iscovery </a:t>
            </a:r>
            <a:r>
              <a:rPr lang="en-US" sz="2400" dirty="0">
                <a:solidFill>
                  <a:srgbClr val="892034"/>
                </a:solidFill>
                <a:latin typeface="Calibri" charset="0"/>
              </a:rPr>
              <a:t>and </a:t>
            </a:r>
            <a:r>
              <a:rPr lang="en-US" sz="2400" dirty="0" smtClean="0">
                <a:solidFill>
                  <a:srgbClr val="892034"/>
                </a:solidFill>
                <a:latin typeface="Calibri" charset="0"/>
              </a:rPr>
              <a:t>Processing of </a:t>
            </a:r>
            <a:br>
              <a:rPr lang="en-US" sz="2400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sz="2400" dirty="0" smtClean="0">
                <a:solidFill>
                  <a:srgbClr val="892034"/>
                </a:solidFill>
                <a:latin typeface="Calibri" charset="0"/>
              </a:rPr>
              <a:t>EEG </a:t>
            </a:r>
            <a:r>
              <a:rPr lang="en-US" sz="2400" dirty="0">
                <a:solidFill>
                  <a:srgbClr val="892034"/>
                </a:solidFill>
                <a:latin typeface="Calibri" charset="0"/>
              </a:rPr>
              <a:t>C</a:t>
            </a:r>
            <a:r>
              <a:rPr lang="en-US" sz="2400" dirty="0" smtClean="0">
                <a:solidFill>
                  <a:srgbClr val="892034"/>
                </a:solidFill>
                <a:latin typeface="Calibri" charset="0"/>
              </a:rPr>
              <a:t>ohorts </a:t>
            </a:r>
            <a:r>
              <a:rPr lang="en-US" sz="2400" dirty="0">
                <a:solidFill>
                  <a:srgbClr val="892034"/>
                </a:solidFill>
                <a:latin typeface="Calibri" charset="0"/>
              </a:rPr>
              <a:t>from </a:t>
            </a:r>
            <a:r>
              <a:rPr lang="en-US" sz="2400" dirty="0" smtClean="0">
                <a:solidFill>
                  <a:srgbClr val="892034"/>
                </a:solidFill>
                <a:latin typeface="Calibri" charset="0"/>
              </a:rPr>
              <a:t>Clinical Records</a:t>
            </a:r>
            <a:endParaRPr lang="en-US" sz="2400" dirty="0">
              <a:latin typeface="Calibri" charset="0"/>
            </a:endParaRPr>
          </a:p>
          <a:p>
            <a:pPr algn="l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dirty="0" smtClean="0">
                <a:latin typeface="Calibri" charset="0"/>
              </a:rPr>
              <a:t> E</a:t>
            </a:r>
            <a:r>
              <a:rPr lang="en-US" dirty="0" smtClean="0">
                <a:latin typeface="+mj-lt"/>
              </a:rPr>
              <a:t>nable </a:t>
            </a:r>
            <a:r>
              <a:rPr lang="en-US" dirty="0">
                <a:latin typeface="+mj-lt"/>
              </a:rPr>
              <a:t>comparative research by automatically uncovering clinical knowledge from a vast </a:t>
            </a:r>
            <a:r>
              <a:rPr lang="en-US" dirty="0" err="1">
                <a:latin typeface="+mj-lt"/>
              </a:rPr>
              <a:t>BigData</a:t>
            </a:r>
            <a:r>
              <a:rPr lang="en-US" dirty="0">
                <a:latin typeface="+mj-lt"/>
              </a:rPr>
              <a:t> archive of clinical EEG signals </a:t>
            </a:r>
            <a:r>
              <a:rPr lang="en-US" dirty="0" smtClean="0">
                <a:latin typeface="+mj-lt"/>
              </a:rPr>
              <a:t>and reports</a:t>
            </a:r>
            <a:r>
              <a:rPr lang="en-US" dirty="0" smtClean="0">
                <a:latin typeface="+mj-lt"/>
              </a:rPr>
              <a:t>. This will greatly increase </a:t>
            </a:r>
            <a:r>
              <a:rPr lang="en-US" dirty="0">
                <a:latin typeface="+mj-lt"/>
              </a:rPr>
              <a:t>accessibility for non-experts in neuroscience, bioengineering and medical informatics, and </a:t>
            </a:r>
            <a:r>
              <a:rPr lang="en-US" dirty="0" smtClean="0">
                <a:latin typeface="+mj-lt"/>
              </a:rPr>
              <a:t>demonstrate the </a:t>
            </a:r>
            <a:r>
              <a:rPr lang="en-US" dirty="0">
                <a:latin typeface="+mj-lt"/>
              </a:rPr>
              <a:t>transformative potential of </a:t>
            </a:r>
            <a:r>
              <a:rPr lang="en-US" dirty="0" smtClean="0">
                <a:latin typeface="+mj-lt"/>
              </a:rPr>
              <a:t>data mining.</a:t>
            </a:r>
            <a:endParaRPr lang="en-US" dirty="0" smtClean="0">
              <a:solidFill>
                <a:srgbClr val="892034"/>
              </a:solidFill>
              <a:latin typeface="Calibri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4288" algn="l" eaLnBrk="1" hangingPunct="1">
              <a:spcAft>
                <a:spcPts val="600"/>
              </a:spcAft>
            </a:pPr>
            <a:r>
              <a:rPr lang="en-US" sz="1600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Aims:</a:t>
            </a:r>
          </a:p>
          <a:p>
            <a:pPr marL="342900" lvl="1" indent="-228600" algn="l" defTabSz="893979" eaLnBrk="1" hangingPunct="1">
              <a:spcAft>
                <a:spcPts val="600"/>
              </a:spcAft>
              <a:buFont typeface="+mj-lt"/>
              <a:buAutoNum type="arabicPeriod"/>
              <a:tabLst>
                <a:tab pos="725488" algn="l"/>
              </a:tabLst>
              <a:defRPr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Automatically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recognize and time-align EEG events that contribute to a diagnosis.</a:t>
            </a:r>
          </a:p>
          <a:p>
            <a:pPr marL="342900" lvl="1" indent="-228600" algn="l" defTabSz="893979" eaLnBrk="1" hangingPunct="1">
              <a:spcAft>
                <a:spcPts val="600"/>
              </a:spcAft>
              <a:buFont typeface="+mj-lt"/>
              <a:buAutoNum type="arabicPeriod"/>
              <a:tabLst>
                <a:tab pos="725488" algn="l"/>
              </a:tabLst>
              <a:defRPr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Automatically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recognize critical concepts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in EEG reports to </a:t>
            </a:r>
            <a:r>
              <a:rPr lang="en-US" sz="1200" dirty="0" smtClean="0"/>
              <a:t>accurately annotate clinical events.</a:t>
            </a:r>
          </a:p>
          <a:p>
            <a:pPr marL="342900" lvl="1" indent="-228600" algn="l" defTabSz="893979" eaLnBrk="1" hangingPunct="1">
              <a:spcAft>
                <a:spcPts val="600"/>
              </a:spcAft>
              <a:buFont typeface="+mj-lt"/>
              <a:buAutoNum type="arabicPeriod"/>
              <a:tabLst>
                <a:tab pos="725488" algn="l"/>
              </a:tabLst>
              <a:defRPr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Automatic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patient cohort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retrieval b</a:t>
            </a:r>
            <a:r>
              <a:rPr lang="en-US" sz="1200" dirty="0" smtClean="0"/>
              <a:t>y </a:t>
            </a:r>
            <a:r>
              <a:rPr lang="en-US" sz="1200" dirty="0"/>
              <a:t>processing </a:t>
            </a:r>
            <a:r>
              <a:rPr lang="en-US" sz="1200" dirty="0"/>
              <a:t>EEG signal events the </a:t>
            </a:r>
            <a:r>
              <a:rPr lang="en-US" sz="1200" dirty="0"/>
              <a:t>narratives of EEG </a:t>
            </a:r>
            <a:r>
              <a:rPr lang="en-US" sz="1200" dirty="0" smtClean="0"/>
              <a:t>reports.</a:t>
            </a:r>
            <a:endParaRPr lang="en-US" sz="1200" dirty="0">
              <a:ea typeface="ＭＳ Ｐゴシック" charset="0"/>
              <a:cs typeface="ＭＳ Ｐゴシック" charset="0"/>
            </a:endParaRPr>
          </a:p>
          <a:p>
            <a:pPr marL="342900" lvl="1" indent="-228600" algn="l" defTabSz="893979" eaLnBrk="1" hangingPunct="1">
              <a:spcAft>
                <a:spcPts val="600"/>
              </a:spcAft>
              <a:buFont typeface="+mj-lt"/>
              <a:buAutoNum type="arabicPeriod"/>
              <a:tabLst>
                <a:tab pos="725488" algn="l"/>
              </a:tabLst>
              <a:defRPr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Evaluate </a:t>
            </a:r>
            <a:r>
              <a:rPr lang="en-US" sz="1200" smtClean="0">
                <a:ea typeface="ＭＳ Ｐゴシック" charset="0"/>
                <a:cs typeface="ＭＳ Ｐゴシック" charset="0"/>
              </a:rPr>
              <a:t>and analyze the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results </a:t>
            </a:r>
            <a:r>
              <a:rPr lang="en-US" sz="1200">
                <a:ea typeface="Arial" charset="0"/>
                <a:cs typeface="Arial" charset="0"/>
              </a:rPr>
              <a:t>of </a:t>
            </a:r>
            <a:r>
              <a:rPr lang="en-US" sz="1200" smtClean="0">
                <a:ea typeface="Arial" charset="0"/>
                <a:cs typeface="Arial" charset="0"/>
              </a:rPr>
              <a:t>patient </a:t>
            </a:r>
            <a:r>
              <a:rPr lang="en-US" sz="1200">
                <a:ea typeface="Arial" charset="0"/>
                <a:cs typeface="Arial" charset="0"/>
              </a:rPr>
              <a:t>cohort </a:t>
            </a:r>
            <a:r>
              <a:rPr lang="en-US" sz="1200" smtClean="0">
                <a:ea typeface="Arial" charset="0"/>
                <a:cs typeface="Arial" charset="0"/>
              </a:rPr>
              <a:t>retrieval</a:t>
            </a:r>
            <a:r>
              <a:rPr lang="en-US" sz="1200">
                <a:ea typeface="Arial" charset="0"/>
                <a:cs typeface="Arial" charset="0"/>
              </a:rPr>
              <a:t> </a:t>
            </a:r>
            <a:r>
              <a:rPr lang="en-US" sz="1200" smtClean="0">
                <a:ea typeface="Arial" charset="0"/>
                <a:cs typeface="Arial" charset="0"/>
              </a:rPr>
              <a:t>using clinical experts.</a:t>
            </a:r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 algn="l" eaLnBrk="1" hangingPunct="1">
              <a:spcAft>
                <a:spcPts val="600"/>
              </a:spcAft>
            </a:pPr>
            <a:r>
              <a:rPr lang="en-US" sz="1600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The world’s largest publicly available annotated EEG signal corpus.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High-performance </a:t>
            </a:r>
            <a:r>
              <a:rPr lang="en-US" sz="1200" dirty="0" err="1" smtClean="0">
                <a:ea typeface="ＭＳ Ｐゴシック" charset="0"/>
                <a:cs typeface="ＭＳ Ｐゴシック" charset="0"/>
              </a:rPr>
              <a:t>BigData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 tools that allow rapid development of other bioengineering applications.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Accurate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annotations with clinical events, medical concepts as well as spatial and temporal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information.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A patient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cohort retrieval system operating on a very large corpus of EEG signals and EEG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reports.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/>
              <a:t>Evaluation through </a:t>
            </a:r>
            <a:r>
              <a:rPr lang="en-US" sz="1200" dirty="0"/>
              <a:t>clinical expert </a:t>
            </a:r>
            <a:r>
              <a:rPr lang="en-US" sz="1200" dirty="0" smtClean="0"/>
              <a:t>judgments using over 300 queries.</a:t>
            </a:r>
            <a:endParaRPr lang="en-US" sz="1200" dirty="0"/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endParaRPr lang="en-US" sz="12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3" name="Picture 12" descr="nedcFinal_hires_2400x1600_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300195" y="210535"/>
            <a:ext cx="822308" cy="553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811" y="219113"/>
            <a:ext cx="600074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4" y="1952120"/>
            <a:ext cx="4214613" cy="760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845445"/>
            <a:ext cx="4175760" cy="117188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166"/>
          <a:stretch/>
        </p:blipFill>
        <p:spPr>
          <a:xfrm>
            <a:off x="4742461" y="4109774"/>
            <a:ext cx="4000891" cy="25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Baseline hidden Markov model-based system operating at 98% accuracy on research data (1Q’2014)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Events 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labeled at 95% detection accuracy with a 5% false alarm rate on the TUH EEG Corpus </a:t>
            </a:r>
            <a:r>
              <a:rPr lang="en-US" sz="1200" dirty="0" smtClean="0">
                <a:ea typeface="ＭＳ Ｐゴシック" charset="0"/>
                <a:cs typeface="ＭＳ Ｐゴシック" charset="0"/>
              </a:rPr>
              <a:t>(3Q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Portable Python-based demonstration system with live input, montages and event search (4Q’2014)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NIH award for cohort retrieval (2Q’2015)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Enhanced architecture that includes improved feature extraction and integrated deep learning (3Q’2015)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Real-time seizure detection (4Q’2015)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892034"/>
                </a:solidFill>
                <a:latin typeface="Calibri" charset="0"/>
              </a:rPr>
              <a:t>The Neural Engineering Data Consortium</a:t>
            </a:r>
            <a:r>
              <a:rPr lang="en-US" sz="2800" dirty="0" smtClean="0">
                <a:latin typeface="Calibri" charset="0"/>
              </a:rPr>
              <a:t/>
            </a:r>
            <a:br>
              <a:rPr lang="en-US" sz="28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dirty="0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To focus the research community on a progression of research questions and to 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generate massive data sets used to address those questions. To broaden participation by making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data available to research groups who have significant expertise but lack capacity for data generation.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Big data resources enables application of state of the art machine-learning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A common evaluation paradigm ensures consistent progress towards long-term research goals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Publicly available data and performance baselines eliminate specious claims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Technology can leverage advances in data collection to produce more robust solutions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Experimental design and instrumentation of bioengineering-related data collection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Signal processing and noise reduction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Preprocessing and preparation of data for distribution and research experimentation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Automatic labeling, alignment and sorting of data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Metadata extraction for enhancing machine learning applications for the data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Statistical modeling, mining and automated interpretation of big data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/>
          <a:stretch/>
        </p:blipFill>
        <p:spPr>
          <a:xfrm>
            <a:off x="336550" y="1966913"/>
            <a:ext cx="11826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19313"/>
            <a:ext cx="1036638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613" y="2479675"/>
            <a:ext cx="1073150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3" y="4198938"/>
            <a:ext cx="314007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eaLnBrk="1" hangingPunct="1">
              <a:spcAft>
                <a:spcPct val="50000"/>
              </a:spcAft>
              <a:buFontTx/>
              <a:buChar char="•"/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  <a:hlinkClick r:id="rId5"/>
              </a:rPr>
              <a:t>www.nedcdata.org</a:t>
            </a: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dirty="0" smtClean="0">
                <a:latin typeface="Calibri" charset="0"/>
              </a:rPr>
              <a:t/>
            </a:r>
            <a:br>
              <a:rPr lang="en-US" sz="28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sz="900" dirty="0" smtClean="0">
                <a:latin typeface="Calibri" charset="0"/>
              </a:rPr>
              <a:t/>
            </a:r>
            <a:br>
              <a:rPr lang="en-US" sz="900" dirty="0" smtClean="0">
                <a:latin typeface="Calibri" charset="0"/>
              </a:rPr>
            </a:br>
            <a:r>
              <a:rPr lang="en-US" dirty="0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28,000+ EEGs collected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from 15,000 patients, collected over 14 years. Includes EEG signal data, physician’s diagnoses</a:t>
            </a:r>
            <a:br>
              <a:rPr lang="en-US" dirty="0" smtClean="0">
                <a:solidFill>
                  <a:srgbClr val="892034"/>
                </a:solidFill>
                <a:latin typeface="Calibri" charset="0"/>
              </a:rPr>
            </a:b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and patient medical histories. A total of 1.4 </a:t>
            </a:r>
            <a:r>
              <a:rPr lang="en-US" dirty="0" err="1" smtClean="0">
                <a:solidFill>
                  <a:srgbClr val="892034"/>
                </a:solidFill>
                <a:latin typeface="Calibri" charset="0"/>
              </a:rPr>
              <a:t>Tbytes</a:t>
            </a:r>
            <a:r>
              <a:rPr lang="en-US" dirty="0" smtClean="0">
                <a:solidFill>
                  <a:srgbClr val="892034"/>
                </a:solidFill>
                <a:latin typeface="Calibri" charset="0"/>
              </a:rPr>
              <a:t> of data. Release v1.0.0 in Fall 2015.</a:t>
            </a:r>
            <a:endParaRPr lang="en-US" dirty="0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28,000+ EEGs collected at Temple University Hospital from 2002 to 2015 (an ongoing process)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Patients range in age from 18 to 90+ with an average of 1.6 EEGs per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72% of the patients have one session; 16% have two sessions; 12% have three or more sessions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dirty="0" smtClean="0"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algn="l" eaLnBrk="1" hangingPunct="1"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algn="l" eaLnBrk="1" hangingPunct="1"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4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nedcFinal_hires_2400x1600_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6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4F6E9609FFA48A49AF397541005F7" ma:contentTypeVersion="0" ma:contentTypeDescription="Create a new document." ma:contentTypeScope="" ma:versionID="71e1f5a5d6e167bf45b4a3cc2448dd25">
  <xsd:schema xmlns:xsd="http://www.w3.org/2001/XMLSchema" xmlns:xs="http://www.w3.org/2001/XMLSchema" xmlns:p="http://schemas.microsoft.com/office/2006/metadata/properties" xmlns:ns2="db53dd2b-c220-43db-af5d-d622701bb54a" targetNamespace="http://schemas.microsoft.com/office/2006/metadata/properties" ma:root="true" ma:fieldsID="633f7f0f02d115620620fbe9eca188d5" ns2:_="">
    <xsd:import namespace="db53dd2b-c220-43db-af5d-d622701bb5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dd2b-c220-43db-af5d-d622701bb5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53dd2b-c220-43db-af5d-d622701bb54a">362JJHU2A77U-217-11</_dlc_DocId>
    <_dlc_DocIdUrl xmlns="db53dd2b-c220-43db-af5d-d622701bb54a">
      <Url>https://sharepoint.extranet.darpa.mil/sites/mto/RE-NET/_layouts/DocIdRedir.aspx?ID=362JJHU2A77U-217-11</Url>
      <Description>362JJHU2A77U-217-11</Description>
    </_dlc_DocIdUrl>
  </documentManagement>
</p:properties>
</file>

<file path=customXml/itemProps1.xml><?xml version="1.0" encoding="utf-8"?>
<ds:datastoreItem xmlns:ds="http://schemas.openxmlformats.org/officeDocument/2006/customXml" ds:itemID="{3D40FACB-A1F1-4F65-945C-A942486C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3dd2b-c220-43db-af5d-d622701bb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922F5-A7A0-47A9-93DF-ED33B1EAE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7C763-257E-4657-91A5-990E7EAC224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55ADFE-E94E-44E2-BD29-2EE2DC70F612}">
  <ds:schemaRefs>
    <ds:schemaRef ds:uri="http://schemas.microsoft.com/office/2006/metadata/properties"/>
    <ds:schemaRef ds:uri="http://schemas.microsoft.com/office/infopath/2007/PartnerControls"/>
    <ds:schemaRef ds:uri="db53dd2b-c220-43db-af5d-d622701bb5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45526</TotalTime>
  <Words>539</Words>
  <Application>Microsoft Macintosh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Calibri</vt:lpstr>
      <vt:lpstr>ＭＳ Ｐゴシック</vt:lpstr>
      <vt:lpstr>Times New Roman</vt:lpstr>
      <vt:lpstr>Arial</vt:lpstr>
      <vt:lpstr>Custom Design</vt:lpstr>
      <vt:lpstr>ISIP Title Slide</vt:lpstr>
      <vt:lpstr>ISIP Content Slide</vt:lpstr>
      <vt:lpstr>1_ISIP Title Slide</vt:lpstr>
      <vt:lpstr>1_ISIP Content Slide</vt:lpstr>
      <vt:lpstr>PowerPoint Presentation</vt:lpstr>
      <vt:lpstr>PowerPoint Presentation</vt:lpstr>
      <vt:lpstr>PowerPoint Presentation</vt:lpstr>
      <vt:lpstr>PowerPoint Presentation</vt:lpstr>
    </vt:vector>
  </TitlesOfParts>
  <Company>DARPA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Microsystems Technology Office DIRO Review</dc:title>
  <dc:subject>141213 Future Warfighting</dc:subject>
  <dc:creator>Zach Lemnios / John Zolper</dc:creator>
  <dc:description>2004 Winter DIRO Review</dc:description>
  <cp:lastModifiedBy>Joseph Picone</cp:lastModifiedBy>
  <cp:revision>1349</cp:revision>
  <cp:lastPrinted>2013-11-22T15:20:59Z</cp:lastPrinted>
  <dcterms:created xsi:type="dcterms:W3CDTF">2011-05-04T16:12:59Z</dcterms:created>
  <dcterms:modified xsi:type="dcterms:W3CDTF">2015-11-11T12:03:20Z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lect?">
    <vt:lpwstr>No</vt:lpwstr>
  </property>
  <property fmtid="{D5CDD505-2E9C-101B-9397-08002B2CF9AE}" pid="3" name="_dlc_DocIdItemGuid">
    <vt:lpwstr>fc3bbbf8-1f9e-4ebf-9db4-d3f2bb791bc0</vt:lpwstr>
  </property>
  <property fmtid="{D5CDD505-2E9C-101B-9397-08002B2CF9AE}" pid="4" name="ContentTypeId">
    <vt:lpwstr>0x01010057F4F6E9609FFA48A49AF397541005F7</vt:lpwstr>
  </property>
</Properties>
</file>