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51206400" cy="40233600"/>
  <p:notesSz cx="6858000" cy="9144000"/>
  <p:defaultTextStyle>
    <a:defPPr>
      <a:defRPr lang="en-US"/>
    </a:defPPr>
    <a:lvl1pPr marL="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25"/>
    <p:restoredTop sz="95377" autoAdjust="0"/>
  </p:normalViewPr>
  <p:slideViewPr>
    <p:cSldViewPr snapToGrid="0" snapToObjects="1">
      <p:cViewPr>
        <p:scale>
          <a:sx n="33" d="100"/>
          <a:sy n="33" d="100"/>
        </p:scale>
        <p:origin x="-3344" y="-3976"/>
      </p:cViewPr>
      <p:guideLst/>
    </p:cSldViewPr>
  </p:slideViewPr>
  <p:notesTextViewPr>
    <p:cViewPr>
      <p:scale>
        <a:sx n="300" d="100"/>
        <a:sy n="3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4AB510-7B50-4AB9-9906-6F7830DC6B33}" type="datetimeFigureOut">
              <a:rPr lang="en-US" smtClean="0"/>
              <a:t>11/9/15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65263" y="1143000"/>
            <a:ext cx="39274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436AB9-4CA4-4995-966A-7A0A40FA1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424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436AB9-4CA4-4995-966A-7A0A40FA1B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828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480" y="6584530"/>
            <a:ext cx="43525440" cy="14007253"/>
          </a:xfrm>
        </p:spPr>
        <p:txBody>
          <a:bodyPr anchor="b"/>
          <a:lstStyle>
            <a:lvl1pPr algn="ctr">
              <a:defRPr sz="3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21131956"/>
            <a:ext cx="38404800" cy="9713804"/>
          </a:xfrm>
        </p:spPr>
        <p:txBody>
          <a:bodyPr/>
          <a:lstStyle>
            <a:lvl1pPr marL="0" indent="0" algn="ctr">
              <a:buNone/>
              <a:defRPr sz="13440"/>
            </a:lvl1pPr>
            <a:lvl2pPr marL="2560320" indent="0" algn="ctr">
              <a:buNone/>
              <a:defRPr sz="11200"/>
            </a:lvl2pPr>
            <a:lvl3pPr marL="5120640" indent="0" algn="ctr">
              <a:buNone/>
              <a:defRPr sz="10080"/>
            </a:lvl3pPr>
            <a:lvl4pPr marL="7680960" indent="0" algn="ctr">
              <a:buNone/>
              <a:defRPr sz="8960"/>
            </a:lvl4pPr>
            <a:lvl5pPr marL="10241280" indent="0" algn="ctr">
              <a:buNone/>
              <a:defRPr sz="8960"/>
            </a:lvl5pPr>
            <a:lvl6pPr marL="12801600" indent="0" algn="ctr">
              <a:buNone/>
              <a:defRPr sz="8960"/>
            </a:lvl6pPr>
            <a:lvl7pPr marL="15361920" indent="0" algn="ctr">
              <a:buNone/>
              <a:defRPr sz="8960"/>
            </a:lvl7pPr>
            <a:lvl8pPr marL="17922240" indent="0" algn="ctr">
              <a:buNone/>
              <a:defRPr sz="8960"/>
            </a:lvl8pPr>
            <a:lvl9pPr marL="20482560" indent="0" algn="ctr">
              <a:buNone/>
              <a:defRPr sz="89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56E40-182F-7E47-AEE3-69B316B50833}" type="datetimeFigureOut">
              <a:rPr lang="en-US" smtClean="0"/>
              <a:t>11/9/15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4603D-84EB-D14B-B3CE-E3C691D24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426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56E40-182F-7E47-AEE3-69B316B50833}" type="datetimeFigureOut">
              <a:rPr lang="en-US" smtClean="0"/>
              <a:t>11/9/15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4603D-84EB-D14B-B3CE-E3C691D24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284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3" y="2142067"/>
            <a:ext cx="11041380" cy="3409611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3" y="2142067"/>
            <a:ext cx="32484060" cy="3409611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56E40-182F-7E47-AEE3-69B316B50833}" type="datetimeFigureOut">
              <a:rPr lang="en-US" smtClean="0"/>
              <a:t>11/9/15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4603D-84EB-D14B-B3CE-E3C691D24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05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56E40-182F-7E47-AEE3-69B316B50833}" type="datetimeFigureOut">
              <a:rPr lang="en-US" smtClean="0"/>
              <a:t>11/9/15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4603D-84EB-D14B-B3CE-E3C691D24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11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3" y="10030472"/>
            <a:ext cx="44165520" cy="16736057"/>
          </a:xfrm>
        </p:spPr>
        <p:txBody>
          <a:bodyPr anchor="b"/>
          <a:lstStyle>
            <a:lvl1pPr>
              <a:defRPr sz="3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3" y="26924858"/>
            <a:ext cx="44165520" cy="8801097"/>
          </a:xfrm>
        </p:spPr>
        <p:txBody>
          <a:bodyPr/>
          <a:lstStyle>
            <a:lvl1pPr marL="0" indent="0">
              <a:buNone/>
              <a:defRPr sz="13440">
                <a:solidFill>
                  <a:schemeClr val="tx1"/>
                </a:solidFill>
              </a:defRPr>
            </a:lvl1pPr>
            <a:lvl2pPr marL="256032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2pPr>
            <a:lvl3pPr marL="512064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3pPr>
            <a:lvl4pPr marL="768096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4pPr>
            <a:lvl5pPr marL="1024128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5pPr>
            <a:lvl6pPr marL="1280160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6pPr>
            <a:lvl7pPr marL="1536192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7pPr>
            <a:lvl8pPr marL="1792224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8pPr>
            <a:lvl9pPr marL="2048256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56E40-182F-7E47-AEE3-69B316B50833}" type="datetimeFigureOut">
              <a:rPr lang="en-US" smtClean="0"/>
              <a:t>11/9/15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4603D-84EB-D14B-B3CE-E3C691D24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53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10710333"/>
            <a:ext cx="21762720" cy="255278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10710333"/>
            <a:ext cx="21762720" cy="255278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56E40-182F-7E47-AEE3-69B316B50833}" type="datetimeFigureOut">
              <a:rPr lang="en-US" smtClean="0"/>
              <a:t>11/9/15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4603D-84EB-D14B-B3CE-E3C691D24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430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142076"/>
            <a:ext cx="44165520" cy="77766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5" y="9862823"/>
            <a:ext cx="21662704" cy="4833617"/>
          </a:xfrm>
        </p:spPr>
        <p:txBody>
          <a:bodyPr anchor="b"/>
          <a:lstStyle>
            <a:lvl1pPr marL="0" indent="0">
              <a:buNone/>
              <a:defRPr sz="1344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080" b="1"/>
            </a:lvl3pPr>
            <a:lvl4pPr marL="7680960" indent="0">
              <a:buNone/>
              <a:defRPr sz="8960" b="1"/>
            </a:lvl4pPr>
            <a:lvl5pPr marL="10241280" indent="0">
              <a:buNone/>
              <a:defRPr sz="8960" b="1"/>
            </a:lvl5pPr>
            <a:lvl6pPr marL="12801600" indent="0">
              <a:buNone/>
              <a:defRPr sz="8960" b="1"/>
            </a:lvl6pPr>
            <a:lvl7pPr marL="15361920" indent="0">
              <a:buNone/>
              <a:defRPr sz="8960" b="1"/>
            </a:lvl7pPr>
            <a:lvl8pPr marL="17922240" indent="0">
              <a:buNone/>
              <a:defRPr sz="8960" b="1"/>
            </a:lvl8pPr>
            <a:lvl9pPr marL="20482560" indent="0">
              <a:buNone/>
              <a:defRPr sz="89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5" y="14696440"/>
            <a:ext cx="21662704" cy="216162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3" y="9862823"/>
            <a:ext cx="21769390" cy="4833617"/>
          </a:xfrm>
        </p:spPr>
        <p:txBody>
          <a:bodyPr anchor="b"/>
          <a:lstStyle>
            <a:lvl1pPr marL="0" indent="0">
              <a:buNone/>
              <a:defRPr sz="1344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080" b="1"/>
            </a:lvl3pPr>
            <a:lvl4pPr marL="7680960" indent="0">
              <a:buNone/>
              <a:defRPr sz="8960" b="1"/>
            </a:lvl4pPr>
            <a:lvl5pPr marL="10241280" indent="0">
              <a:buNone/>
              <a:defRPr sz="8960" b="1"/>
            </a:lvl5pPr>
            <a:lvl6pPr marL="12801600" indent="0">
              <a:buNone/>
              <a:defRPr sz="8960" b="1"/>
            </a:lvl6pPr>
            <a:lvl7pPr marL="15361920" indent="0">
              <a:buNone/>
              <a:defRPr sz="8960" b="1"/>
            </a:lvl7pPr>
            <a:lvl8pPr marL="17922240" indent="0">
              <a:buNone/>
              <a:defRPr sz="8960" b="1"/>
            </a:lvl8pPr>
            <a:lvl9pPr marL="20482560" indent="0">
              <a:buNone/>
              <a:defRPr sz="89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3" y="14696440"/>
            <a:ext cx="21769390" cy="216162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56E40-182F-7E47-AEE3-69B316B50833}" type="datetimeFigureOut">
              <a:rPr lang="en-US" smtClean="0"/>
              <a:t>11/9/15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4603D-84EB-D14B-B3CE-E3C691D24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075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56E40-182F-7E47-AEE3-69B316B50833}" type="datetimeFigureOut">
              <a:rPr lang="en-US" smtClean="0"/>
              <a:t>11/9/15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4603D-84EB-D14B-B3CE-E3C691D24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453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56E40-182F-7E47-AEE3-69B316B50833}" type="datetimeFigureOut">
              <a:rPr lang="en-US" smtClean="0"/>
              <a:t>11/9/15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4603D-84EB-D14B-B3CE-E3C691D24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496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682240"/>
            <a:ext cx="16515397" cy="9387840"/>
          </a:xfrm>
        </p:spPr>
        <p:txBody>
          <a:bodyPr anchor="b"/>
          <a:lstStyle>
            <a:lvl1pPr>
              <a:defRPr sz="179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5792902"/>
            <a:ext cx="25923240" cy="28591933"/>
          </a:xfrm>
        </p:spPr>
        <p:txBody>
          <a:bodyPr/>
          <a:lstStyle>
            <a:lvl1pPr>
              <a:defRPr sz="17920"/>
            </a:lvl1pPr>
            <a:lvl2pPr>
              <a:defRPr sz="15680"/>
            </a:lvl2pPr>
            <a:lvl3pPr>
              <a:defRPr sz="1344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0" y="12070080"/>
            <a:ext cx="16515397" cy="22361316"/>
          </a:xfrm>
        </p:spPr>
        <p:txBody>
          <a:bodyPr/>
          <a:lstStyle>
            <a:lvl1pPr marL="0" indent="0">
              <a:buNone/>
              <a:defRPr sz="8960"/>
            </a:lvl1pPr>
            <a:lvl2pPr marL="2560320" indent="0">
              <a:buNone/>
              <a:defRPr sz="7840"/>
            </a:lvl2pPr>
            <a:lvl3pPr marL="5120640" indent="0">
              <a:buNone/>
              <a:defRPr sz="6720"/>
            </a:lvl3pPr>
            <a:lvl4pPr marL="7680960" indent="0">
              <a:buNone/>
              <a:defRPr sz="5600"/>
            </a:lvl4pPr>
            <a:lvl5pPr marL="10241280" indent="0">
              <a:buNone/>
              <a:defRPr sz="5600"/>
            </a:lvl5pPr>
            <a:lvl6pPr marL="12801600" indent="0">
              <a:buNone/>
              <a:defRPr sz="5600"/>
            </a:lvl6pPr>
            <a:lvl7pPr marL="15361920" indent="0">
              <a:buNone/>
              <a:defRPr sz="5600"/>
            </a:lvl7pPr>
            <a:lvl8pPr marL="17922240" indent="0">
              <a:buNone/>
              <a:defRPr sz="5600"/>
            </a:lvl8pPr>
            <a:lvl9pPr marL="20482560" indent="0">
              <a:buNone/>
              <a:defRPr sz="5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56E40-182F-7E47-AEE3-69B316B50833}" type="datetimeFigureOut">
              <a:rPr lang="en-US" smtClean="0"/>
              <a:t>11/9/15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4603D-84EB-D14B-B3CE-E3C691D24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293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682240"/>
            <a:ext cx="16515397" cy="9387840"/>
          </a:xfrm>
        </p:spPr>
        <p:txBody>
          <a:bodyPr anchor="b"/>
          <a:lstStyle>
            <a:lvl1pPr>
              <a:defRPr sz="179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5792902"/>
            <a:ext cx="25923240" cy="28591933"/>
          </a:xfrm>
        </p:spPr>
        <p:txBody>
          <a:bodyPr anchor="t"/>
          <a:lstStyle>
            <a:lvl1pPr marL="0" indent="0">
              <a:buNone/>
              <a:defRPr sz="17920"/>
            </a:lvl1pPr>
            <a:lvl2pPr marL="2560320" indent="0">
              <a:buNone/>
              <a:defRPr sz="15680"/>
            </a:lvl2pPr>
            <a:lvl3pPr marL="5120640" indent="0">
              <a:buNone/>
              <a:defRPr sz="13440"/>
            </a:lvl3pPr>
            <a:lvl4pPr marL="7680960" indent="0">
              <a:buNone/>
              <a:defRPr sz="11200"/>
            </a:lvl4pPr>
            <a:lvl5pPr marL="10241280" indent="0">
              <a:buNone/>
              <a:defRPr sz="11200"/>
            </a:lvl5pPr>
            <a:lvl6pPr marL="12801600" indent="0">
              <a:buNone/>
              <a:defRPr sz="11200"/>
            </a:lvl6pPr>
            <a:lvl7pPr marL="15361920" indent="0">
              <a:buNone/>
              <a:defRPr sz="11200"/>
            </a:lvl7pPr>
            <a:lvl8pPr marL="17922240" indent="0">
              <a:buNone/>
              <a:defRPr sz="11200"/>
            </a:lvl8pPr>
            <a:lvl9pPr marL="20482560" indent="0">
              <a:buNone/>
              <a:defRPr sz="112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0" y="12070080"/>
            <a:ext cx="16515397" cy="22361316"/>
          </a:xfrm>
        </p:spPr>
        <p:txBody>
          <a:bodyPr/>
          <a:lstStyle>
            <a:lvl1pPr marL="0" indent="0">
              <a:buNone/>
              <a:defRPr sz="8960"/>
            </a:lvl1pPr>
            <a:lvl2pPr marL="2560320" indent="0">
              <a:buNone/>
              <a:defRPr sz="7840"/>
            </a:lvl2pPr>
            <a:lvl3pPr marL="5120640" indent="0">
              <a:buNone/>
              <a:defRPr sz="6720"/>
            </a:lvl3pPr>
            <a:lvl4pPr marL="7680960" indent="0">
              <a:buNone/>
              <a:defRPr sz="5600"/>
            </a:lvl4pPr>
            <a:lvl5pPr marL="10241280" indent="0">
              <a:buNone/>
              <a:defRPr sz="5600"/>
            </a:lvl5pPr>
            <a:lvl6pPr marL="12801600" indent="0">
              <a:buNone/>
              <a:defRPr sz="5600"/>
            </a:lvl6pPr>
            <a:lvl7pPr marL="15361920" indent="0">
              <a:buNone/>
              <a:defRPr sz="5600"/>
            </a:lvl7pPr>
            <a:lvl8pPr marL="17922240" indent="0">
              <a:buNone/>
              <a:defRPr sz="5600"/>
            </a:lvl8pPr>
            <a:lvl9pPr marL="20482560" indent="0">
              <a:buNone/>
              <a:defRPr sz="5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56E40-182F-7E47-AEE3-69B316B50833}" type="datetimeFigureOut">
              <a:rPr lang="en-US" smtClean="0"/>
              <a:t>11/9/15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4603D-84EB-D14B-B3CE-E3C691D24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282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2142076"/>
            <a:ext cx="44165520" cy="7776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10710333"/>
            <a:ext cx="44165520" cy="25527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37290595"/>
            <a:ext cx="11521440" cy="21420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56E40-182F-7E47-AEE3-69B316B50833}" type="datetimeFigureOut">
              <a:rPr lang="en-US" smtClean="0"/>
              <a:t>11/9/15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37290595"/>
            <a:ext cx="17282160" cy="21420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37290595"/>
            <a:ext cx="11521440" cy="21420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4603D-84EB-D14B-B3CE-E3C691D24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46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20640" rtl="0" eaLnBrk="1" latinLnBrk="0" hangingPunct="1">
        <a:lnSpc>
          <a:spcPct val="90000"/>
        </a:lnSpc>
        <a:spcBef>
          <a:spcPct val="0"/>
        </a:spcBef>
        <a:buNone/>
        <a:defRPr sz="246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0160" indent="-1280160" algn="l" defTabSz="5120640" rtl="0" eaLnBrk="1" latinLnBrk="0" hangingPunct="1">
        <a:lnSpc>
          <a:spcPct val="90000"/>
        </a:lnSpc>
        <a:spcBef>
          <a:spcPts val="5600"/>
        </a:spcBef>
        <a:buFont typeface="Arial" panose="020B0604020202020204" pitchFamily="34" charset="0"/>
        <a:buChar char="•"/>
        <a:defRPr sz="15680" kern="1200">
          <a:solidFill>
            <a:schemeClr val="tx1"/>
          </a:solidFill>
          <a:latin typeface="+mn-lt"/>
          <a:ea typeface="+mn-ea"/>
          <a:cs typeface="+mn-cs"/>
        </a:defRPr>
      </a:lvl1pPr>
      <a:lvl2pPr marL="384048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3pPr>
      <a:lvl4pPr marL="896112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4pPr>
      <a:lvl5pPr marL="1152144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5pPr>
      <a:lvl6pPr marL="1408176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6pPr>
      <a:lvl7pPr marL="1664208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56032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512064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4pPr>
      <a:lvl5pPr marL="1024128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5pPr>
      <a:lvl6pPr marL="1280160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6pPr>
      <a:lvl7pPr marL="1536192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7pPr>
      <a:lvl8pPr marL="1792224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9.png"/><Relationship Id="rId1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tiff"/><Relationship Id="rId8" Type="http://schemas.openxmlformats.org/officeDocument/2006/relationships/image" Target="../media/image6.jpg"/><Relationship Id="rId9" Type="http://schemas.openxmlformats.org/officeDocument/2006/relationships/image" Target="../media/image7.png"/><Relationship Id="rId10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 Box 7"/>
          <p:cNvSpPr txBox="1">
            <a:spLocks noChangeArrowheads="1"/>
          </p:cNvSpPr>
          <p:nvPr/>
        </p:nvSpPr>
        <p:spPr bwMode="auto">
          <a:xfrm>
            <a:off x="28738286" y="27955165"/>
            <a:ext cx="12132424" cy="11844093"/>
          </a:xfrm>
          <a:prstGeom prst="rect">
            <a:avLst/>
          </a:prstGeom>
          <a:solidFill>
            <a:schemeClr val="bg1"/>
          </a:solidFill>
          <a:ln w="12700">
            <a:solidFill>
              <a:srgbClr val="BE0F34"/>
            </a:solidFill>
            <a:miter lim="800000"/>
            <a:headEnd/>
            <a:tailEnd/>
          </a:ln>
          <a:effectLst>
            <a:outerShdw blurRad="139700" dist="139700" dir="2700000" algn="tl" rotWithShape="0">
              <a:srgbClr val="BE0F34">
                <a:alpha val="40000"/>
              </a:srgbClr>
            </a:outerShdw>
          </a:effectLst>
        </p:spPr>
        <p:txBody>
          <a:bodyPr lIns="457200" tIns="45720" rIns="457200" bIns="45720"/>
          <a:lstStyle/>
          <a:p>
            <a:pPr defTabSz="893979">
              <a:spcAft>
                <a:spcPts val="1800"/>
              </a:spcAft>
              <a:tabLst>
                <a:tab pos="489852" algn="l"/>
              </a:tabLst>
              <a:defRPr/>
            </a:pPr>
            <a:r>
              <a:rPr lang="en-US" sz="48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Demonstration</a:t>
            </a:r>
            <a:endParaRPr lang="en-US" sz="4800" b="1" dirty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defTabSz="893979">
              <a:spcBef>
                <a:spcPts val="0"/>
              </a:spcBef>
              <a:spcAft>
                <a:spcPts val="48000"/>
              </a:spcAft>
              <a:buFont typeface="Arial" panose="020B0604020202020204" pitchFamily="34" charset="0"/>
              <a:buChar char="•"/>
              <a:tabLst>
                <a:tab pos="489852" algn="l"/>
              </a:tabLst>
              <a:defRPr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A Python-based user interface:</a:t>
            </a:r>
          </a:p>
          <a:p>
            <a:pPr marL="457200" indent="-457200" defTabSz="893979">
              <a:spcBef>
                <a:spcPts val="0"/>
              </a:spcBef>
              <a:spcAft>
                <a:spcPts val="1543"/>
              </a:spcAft>
              <a:buFont typeface="Arial" panose="020B0604020202020204" pitchFamily="34" charset="0"/>
              <a:buChar char="•"/>
              <a:tabLst>
                <a:tab pos="489852" algn="l"/>
              </a:tabLst>
              <a:defRPr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Waveform and spectrogram views are supported.</a:t>
            </a:r>
          </a:p>
          <a:p>
            <a:pPr marL="457200" indent="-457200" defTabSz="893979">
              <a:spcBef>
                <a:spcPts val="0"/>
              </a:spcBef>
              <a:spcAft>
                <a:spcPts val="1543"/>
              </a:spcAft>
              <a:buFont typeface="Arial" panose="020B0604020202020204" pitchFamily="34" charset="0"/>
              <a:buChar char="•"/>
              <a:tabLst>
                <a:tab pos="489852" algn="l"/>
              </a:tabLst>
              <a:defRPr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User-configurable montages and filtering.</a:t>
            </a:r>
          </a:p>
          <a:p>
            <a:pPr marL="457200" indent="-457200" defTabSz="893979">
              <a:spcBef>
                <a:spcPts val="0"/>
              </a:spcBef>
              <a:spcAft>
                <a:spcPts val="1543"/>
              </a:spcAft>
              <a:buFont typeface="Arial" panose="020B0604020202020204" pitchFamily="34" charset="0"/>
              <a:buChar char="•"/>
              <a:tabLst>
                <a:tab pos="489852" algn="l"/>
              </a:tabLst>
              <a:defRPr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Scrolling by time or by next event.</a:t>
            </a:r>
          </a:p>
          <a:p>
            <a:pPr marL="457200" indent="-457200" defTabSz="893979">
              <a:spcBef>
                <a:spcPts val="0"/>
              </a:spcBef>
              <a:spcAft>
                <a:spcPts val="1543"/>
              </a:spcAft>
              <a:buFont typeface="Arial" panose="020B0604020202020204" pitchFamily="34" charset="0"/>
              <a:buChar char="•"/>
              <a:tabLst>
                <a:tab pos="489852" algn="l"/>
              </a:tabLst>
              <a:defRPr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Channel-dependent scaling.</a:t>
            </a:r>
          </a:p>
          <a:p>
            <a:pPr marL="457200" indent="-457200" defTabSz="893979">
              <a:spcBef>
                <a:spcPts val="0"/>
              </a:spcBef>
              <a:spcAft>
                <a:spcPts val="1543"/>
              </a:spcAft>
              <a:buFont typeface="Arial" panose="020B0604020202020204" pitchFamily="34" charset="0"/>
              <a:buChar char="•"/>
              <a:tabLst>
                <a:tab pos="489852" algn="l"/>
              </a:tabLst>
              <a:defRPr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Events can be viewed per channel, per epoch, or selectively filtered.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 Box 7"/>
          <p:cNvSpPr txBox="1">
            <a:spLocks noChangeArrowheads="1"/>
          </p:cNvSpPr>
          <p:nvPr/>
        </p:nvSpPr>
        <p:spPr bwMode="auto">
          <a:xfrm>
            <a:off x="13107169" y="3990259"/>
            <a:ext cx="15461704" cy="15799264"/>
          </a:xfrm>
          <a:prstGeom prst="rect">
            <a:avLst/>
          </a:prstGeom>
          <a:solidFill>
            <a:schemeClr val="bg1"/>
          </a:solidFill>
          <a:ln w="12700">
            <a:solidFill>
              <a:srgbClr val="BE0F34"/>
            </a:solidFill>
            <a:miter lim="800000"/>
            <a:headEnd/>
            <a:tailEnd/>
          </a:ln>
          <a:effectLst>
            <a:outerShdw blurRad="139700" dist="139700" dir="2700000" algn="tl" rotWithShape="0">
              <a:srgbClr val="BE0F34">
                <a:alpha val="40000"/>
              </a:srgbClr>
            </a:outerShdw>
          </a:effectLst>
        </p:spPr>
        <p:txBody>
          <a:bodyPr lIns="457200" tIns="45720" rIns="457200" bIns="45720"/>
          <a:lstStyle/>
          <a:p>
            <a:pPr defTabSz="893979">
              <a:spcAft>
                <a:spcPts val="1800"/>
              </a:spcAft>
              <a:tabLst>
                <a:tab pos="489852" algn="l"/>
              </a:tabLst>
              <a:defRPr/>
            </a:pPr>
            <a:r>
              <a:rPr lang="en-US" sz="48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The TUH EEG Data Corpus</a:t>
            </a:r>
          </a:p>
          <a:p>
            <a:pPr marL="571500" indent="-571500" defTabSz="893979">
              <a:spcAft>
                <a:spcPts val="36000"/>
              </a:spcAft>
              <a:buFont typeface="Arial" panose="020B0604020202020204" pitchFamily="34" charset="0"/>
              <a:buChar char="•"/>
              <a:tabLst>
                <a:tab pos="489852" algn="l"/>
              </a:tabLst>
              <a:defRPr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The corpus development involved the pairing, de-identification and annotation of EEG data:</a:t>
            </a:r>
          </a:p>
          <a:p>
            <a:pPr marL="571500" indent="-571500" defTabSz="893979">
              <a:spcAft>
                <a:spcPts val="1800"/>
              </a:spcAft>
              <a:buFont typeface="Arial" panose="020B0604020202020204" pitchFamily="34" charset="0"/>
              <a:buChar char="•"/>
              <a:tabLst>
                <a:tab pos="489852" algn="l"/>
              </a:tabLst>
              <a:defRPr/>
            </a:pPr>
            <a:r>
              <a:rPr lang="en-US" sz="3600" b="1" dirty="0">
                <a:latin typeface="Arial" pitchFamily="34" charset="0"/>
                <a:cs typeface="Arial" pitchFamily="34" charset="0"/>
              </a:rPr>
              <a:t>EEG reports were manually verified and de-identified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defTabSz="893979">
              <a:spcBef>
                <a:spcPts val="1200"/>
              </a:spcBef>
              <a:spcAft>
                <a:spcPts val="1800"/>
              </a:spcAft>
              <a:tabLst>
                <a:tab pos="489852" algn="l"/>
              </a:tabLst>
              <a:defRPr/>
            </a:pPr>
            <a:r>
              <a:rPr lang="en-US" sz="4800" b="1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The TUH EEG Data </a:t>
            </a:r>
            <a:r>
              <a:rPr lang="en-US" sz="48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Corpus</a:t>
            </a:r>
          </a:p>
          <a:p>
            <a:pPr defTabSz="893979">
              <a:spcBef>
                <a:spcPts val="0"/>
              </a:spcBef>
              <a:spcAft>
                <a:spcPts val="1800"/>
              </a:spcAft>
              <a:tabLst>
                <a:tab pos="489852" algn="l"/>
              </a:tabLst>
              <a:defRPr/>
            </a:pPr>
            <a:endParaRPr lang="en-US" sz="3600" b="1" dirty="0" smtClean="0">
              <a:latin typeface="Arial" pitchFamily="34" charset="0"/>
              <a:cs typeface="Arial" pitchFamily="34" charset="0"/>
            </a:endParaRPr>
          </a:p>
          <a:p>
            <a:pPr defTabSz="893979">
              <a:spcBef>
                <a:spcPts val="0"/>
              </a:spcBef>
              <a:spcAft>
                <a:spcPts val="1543"/>
              </a:spcAft>
              <a:tabLst>
                <a:tab pos="489852" algn="l"/>
              </a:tabLst>
              <a:defRPr/>
            </a:pPr>
            <a:endParaRPr lang="en-US" sz="3200" b="1" dirty="0" smtClean="0">
              <a:latin typeface="Arial" pitchFamily="34" charset="0"/>
              <a:cs typeface="Arial" pitchFamily="34" charset="0"/>
            </a:endParaRPr>
          </a:p>
          <a:p>
            <a:pPr defTabSz="893979">
              <a:spcBef>
                <a:spcPts val="0"/>
              </a:spcBef>
              <a:spcAft>
                <a:spcPts val="1543"/>
              </a:spcAft>
              <a:tabLst>
                <a:tab pos="489852" algn="l"/>
              </a:tabLst>
              <a:defRPr/>
            </a:pPr>
            <a:endParaRPr lang="en-US" sz="3200" b="1" dirty="0" smtClean="0">
              <a:latin typeface="Arial" pitchFamily="34" charset="0"/>
              <a:cs typeface="Arial" pitchFamily="34" charset="0"/>
            </a:endParaRPr>
          </a:p>
          <a:p>
            <a:pPr defTabSz="893979">
              <a:spcBef>
                <a:spcPts val="0"/>
              </a:spcBef>
              <a:spcAft>
                <a:spcPts val="1543"/>
              </a:spcAft>
              <a:tabLst>
                <a:tab pos="489852" algn="l"/>
              </a:tabLst>
              <a:defRPr/>
            </a:pP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457200"/>
            <a:ext cx="50292000" cy="39319200"/>
          </a:xfrm>
          <a:prstGeom prst="rect">
            <a:avLst/>
          </a:prstGeom>
          <a:noFill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/>
          <a:srcRect r="3920"/>
          <a:stretch/>
        </p:blipFill>
        <p:spPr>
          <a:xfrm>
            <a:off x="507353" y="480060"/>
            <a:ext cx="7863840" cy="1254869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251686" y="1620629"/>
            <a:ext cx="6069354" cy="553998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US" sz="3600" i="1" dirty="0">
                <a:latin typeface="Monotype Corsiva"/>
                <a:cs typeface="Monotype Corsiva"/>
              </a:rPr>
              <a:t>www.nedcdata.org</a:t>
            </a:r>
            <a:endParaRPr lang="en-US" sz="3600" i="1" dirty="0">
              <a:solidFill>
                <a:srgbClr val="000000"/>
              </a:solidFill>
              <a:latin typeface="Monotype Corsiva"/>
              <a:cs typeface="Monotype Corsiva"/>
            </a:endParaRPr>
          </a:p>
        </p:txBody>
      </p:sp>
      <p:sp>
        <p:nvSpPr>
          <p:cNvPr id="17" name="Rectangle 180"/>
          <p:cNvSpPr>
            <a:spLocks noChangeArrowheads="1"/>
          </p:cNvSpPr>
          <p:nvPr/>
        </p:nvSpPr>
        <p:spPr bwMode="auto">
          <a:xfrm>
            <a:off x="12801600" y="499308"/>
            <a:ext cx="256032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spcAft>
                <a:spcPts val="3600"/>
              </a:spcAft>
            </a:pPr>
            <a:r>
              <a:rPr lang="en-US" sz="6000" b="1" cap="all" dirty="0" smtClean="0">
                <a:solidFill>
                  <a:srgbClr val="333399"/>
                </a:solidFill>
                <a:latin typeface="Arial" charset="0"/>
                <a:ea typeface="Arial" charset="0"/>
                <a:cs typeface="Arial" charset="0"/>
              </a:rPr>
              <a:t>EEG Event detection on the TUH EEG Corpus</a:t>
            </a:r>
            <a:endParaRPr lang="en-US" sz="6000" b="1" cap="all" dirty="0">
              <a:solidFill>
                <a:srgbClr val="333399"/>
              </a:solidFill>
            </a:endParaRPr>
          </a:p>
        </p:txBody>
      </p:sp>
      <p:sp>
        <p:nvSpPr>
          <p:cNvPr id="18" name="Rectangle 180"/>
          <p:cNvSpPr>
            <a:spLocks noChangeArrowheads="1"/>
          </p:cNvSpPr>
          <p:nvPr/>
        </p:nvSpPr>
        <p:spPr bwMode="auto">
          <a:xfrm>
            <a:off x="457200" y="1708374"/>
            <a:ext cx="50248844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3600" b="1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Meysam</a:t>
            </a:r>
            <a:r>
              <a:rPr lang="en-US" sz="36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3600" b="1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Golmohammadi</a:t>
            </a:r>
            <a:r>
              <a:rPr lang="en-US" sz="36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, Silvia Lopez, </a:t>
            </a:r>
            <a:r>
              <a:rPr lang="en-US" sz="3600" b="1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Iyad</a:t>
            </a:r>
            <a:r>
              <a:rPr lang="en-US" sz="36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3600" b="1" dirty="0">
                <a:solidFill>
                  <a:srgbClr val="000000"/>
                </a:solidFill>
                <a:latin typeface="Arial" charset="0"/>
                <a:cs typeface="Arial" charset="0"/>
              </a:rPr>
              <a:t>Obeid and Joseph </a:t>
            </a:r>
            <a:r>
              <a:rPr lang="en-US" sz="3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Picone</a:t>
            </a:r>
            <a:endParaRPr lang="en-US" sz="36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ctr">
              <a:spcAft>
                <a:spcPts val="0"/>
              </a:spcAft>
            </a:pPr>
            <a:r>
              <a:rPr lang="en-US" sz="3600" b="1" dirty="0">
                <a:solidFill>
                  <a:srgbClr val="000000"/>
                </a:solidFill>
                <a:latin typeface="Arial" charset="0"/>
                <a:cs typeface="Arial" charset="0"/>
              </a:rPr>
              <a:t>The Neural Engineering Data </a:t>
            </a:r>
            <a:r>
              <a:rPr lang="en-US" sz="36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Consortium</a:t>
            </a:r>
          </a:p>
          <a:p>
            <a:pPr algn="ctr">
              <a:spcAft>
                <a:spcPts val="0"/>
              </a:spcAft>
            </a:pPr>
            <a:r>
              <a:rPr lang="en-US" sz="36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Temple University</a:t>
            </a:r>
            <a:endParaRPr lang="en-US" sz="3600" b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3847881" y="543828"/>
            <a:ext cx="62025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Optima" charset="0"/>
                <a:ea typeface="Optima" charset="0"/>
                <a:cs typeface="Optima" charset="0"/>
              </a:rPr>
              <a:t>Temple University</a:t>
            </a:r>
            <a:br>
              <a:rPr lang="en-US" sz="3600" b="1" dirty="0" smtClean="0">
                <a:latin typeface="Optima" charset="0"/>
                <a:ea typeface="Optima" charset="0"/>
                <a:cs typeface="Optima" charset="0"/>
              </a:rPr>
            </a:br>
            <a:r>
              <a:rPr lang="en-US" sz="3600" b="1" dirty="0" smtClean="0">
                <a:latin typeface="Optima" charset="0"/>
                <a:ea typeface="Optima" charset="0"/>
                <a:cs typeface="Optima" charset="0"/>
              </a:rPr>
              <a:t>College of Engineering</a:t>
            </a:r>
            <a:endParaRPr lang="en-US" sz="3600" b="1" dirty="0">
              <a:latin typeface="Optima" charset="0"/>
              <a:ea typeface="Optima" charset="0"/>
              <a:cs typeface="Optima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847881" y="1670414"/>
            <a:ext cx="6272678" cy="553998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US" sz="3600" i="1" dirty="0" err="1" smtClean="0">
                <a:latin typeface="Monotype Corsiva"/>
                <a:cs typeface="Monotype Corsiva"/>
              </a:rPr>
              <a:t>www.temple.edu</a:t>
            </a:r>
            <a:r>
              <a:rPr lang="en-US" sz="3600" i="1" dirty="0" smtClean="0">
                <a:latin typeface="Monotype Corsiva"/>
                <a:cs typeface="Monotype Corsiva"/>
              </a:rPr>
              <a:t>/engineering</a:t>
            </a:r>
            <a:endParaRPr lang="en-US" sz="3600" i="1" dirty="0">
              <a:solidFill>
                <a:srgbClr val="000000"/>
              </a:solidFill>
              <a:latin typeface="Monotype Corsiva"/>
              <a:cs typeface="Monotype Corsiva"/>
            </a:endParaRPr>
          </a:p>
        </p:txBody>
      </p:sp>
      <p:sp>
        <p:nvSpPr>
          <p:cNvPr id="56" name="Text Box 7"/>
          <p:cNvSpPr txBox="1">
            <a:spLocks noChangeArrowheads="1"/>
          </p:cNvSpPr>
          <p:nvPr/>
        </p:nvSpPr>
        <p:spPr bwMode="auto">
          <a:xfrm>
            <a:off x="575128" y="3990259"/>
            <a:ext cx="12355647" cy="15799263"/>
          </a:xfrm>
          <a:prstGeom prst="rect">
            <a:avLst/>
          </a:prstGeom>
          <a:solidFill>
            <a:schemeClr val="bg1"/>
          </a:solidFill>
          <a:ln w="12700">
            <a:solidFill>
              <a:srgbClr val="BE0F34"/>
            </a:solidFill>
            <a:miter lim="800000"/>
            <a:headEnd/>
            <a:tailEnd/>
          </a:ln>
          <a:effectLst>
            <a:outerShdw blurRad="139700" dist="139700" dir="2700000" algn="tl" rotWithShape="0">
              <a:srgbClr val="BE0F34">
                <a:alpha val="40000"/>
              </a:srgbClr>
            </a:outerShdw>
          </a:effectLst>
        </p:spPr>
        <p:txBody>
          <a:bodyPr lIns="457200" tIns="45720" rIns="457200" bIns="45720"/>
          <a:lstStyle/>
          <a:p>
            <a:pPr defTabSz="893979">
              <a:spcAft>
                <a:spcPts val="1800"/>
              </a:spcAft>
              <a:tabLst>
                <a:tab pos="489852" algn="l"/>
              </a:tabLst>
              <a:defRPr/>
            </a:pPr>
            <a:r>
              <a:rPr lang="en-US" sz="4800" b="1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Abstract </a:t>
            </a:r>
            <a:endParaRPr lang="en-US" sz="4800" b="1" dirty="0" smtClean="0">
              <a:latin typeface="Arial" pitchFamily="34" charset="0"/>
              <a:cs typeface="Arial" pitchFamily="34" charset="0"/>
            </a:endParaRPr>
          </a:p>
          <a:p>
            <a:pPr marL="440867" indent="-440867" defTabSz="893979">
              <a:spcBef>
                <a:spcPts val="0"/>
              </a:spcBef>
              <a:spcAft>
                <a:spcPts val="1800"/>
              </a:spcAft>
              <a:buFont typeface="Arial" pitchFamily="34" charset="0"/>
              <a:buChar char="•"/>
              <a:tabLst>
                <a:tab pos="489852" algn="l"/>
              </a:tabLst>
              <a:defRPr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Electroencephalography (EEG) is a widely used clinical diagnostic tool and is increasingly important in critical care settings such as the ICU.</a:t>
            </a:r>
          </a:p>
          <a:p>
            <a:pPr marL="440867" indent="-440867" defTabSz="893979">
              <a:spcBef>
                <a:spcPts val="0"/>
              </a:spcBef>
              <a:spcAft>
                <a:spcPts val="1800"/>
              </a:spcAft>
              <a:buFont typeface="Arial" pitchFamily="34" charset="0"/>
              <a:buChar char="•"/>
              <a:tabLst>
                <a:tab pos="489852" algn="l"/>
              </a:tabLst>
              <a:defRPr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Manual interpretation of EEGs is time-consuming, costly and has low </a:t>
            </a:r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interrater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agreement.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  <a:p>
            <a:pPr marL="440867" indent="-440867" defTabSz="893979">
              <a:spcBef>
                <a:spcPts val="0"/>
              </a:spcBef>
              <a:spcAft>
                <a:spcPts val="1800"/>
              </a:spcAft>
              <a:buFont typeface="Arial" pitchFamily="34" charset="0"/>
              <a:buChar char="•"/>
              <a:tabLst>
                <a:tab pos="489852" algn="l"/>
              </a:tabLst>
              <a:defRPr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The emergence of big data and deep learning has played a crucial role in the development of systems that can autonomously learn from data.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  <a:p>
            <a:pPr marL="440867" indent="-440867" defTabSz="893979">
              <a:spcBef>
                <a:spcPts val="0"/>
              </a:spcBef>
              <a:spcAft>
                <a:spcPts val="1800"/>
              </a:spcAft>
              <a:buFont typeface="Arial" pitchFamily="34" charset="0"/>
              <a:buChar char="•"/>
              <a:tabLst>
                <a:tab pos="489852" algn="l"/>
              </a:tabLst>
              <a:defRPr/>
            </a:pPr>
            <a:r>
              <a:rPr lang="en-US" sz="3600" b="1" dirty="0">
                <a:latin typeface="Arial" pitchFamily="34" charset="0"/>
                <a:cs typeface="Arial" pitchFamily="34" charset="0"/>
              </a:rPr>
              <a:t>The TUH EEG Corpus is the largest and most comprehensive publicly-released corpus representing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14 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years of clinical data collected at Temple Hospital. It includes over 15,000 patients,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28,000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+ sessions, 50,000+ EEGs and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de-identified 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clinical information.</a:t>
            </a:r>
          </a:p>
          <a:p>
            <a:pPr marL="440867" indent="-440867" defTabSz="893979">
              <a:spcBef>
                <a:spcPts val="0"/>
              </a:spcBef>
              <a:spcAft>
                <a:spcPts val="1800"/>
              </a:spcAft>
              <a:buFont typeface="Arial" pitchFamily="34" charset="0"/>
              <a:buChar char="•"/>
              <a:tabLst>
                <a:tab pos="489852" algn="l"/>
              </a:tabLst>
              <a:defRPr/>
            </a:pPr>
            <a:r>
              <a:rPr lang="en-US" sz="3600" b="1" dirty="0">
                <a:latin typeface="Arial" pitchFamily="34" charset="0"/>
                <a:cs typeface="Arial" pitchFamily="34" charset="0"/>
              </a:rPr>
              <a:t>We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have developed a 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system, </a:t>
            </a:r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AutoEEG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that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recognizes key EEG signal events and generates 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time aligned markers indicating points of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interest.</a:t>
            </a:r>
          </a:p>
          <a:p>
            <a:pPr marL="440867" indent="-440867" defTabSz="893979">
              <a:spcBef>
                <a:spcPts val="0"/>
              </a:spcBef>
              <a:spcAft>
                <a:spcPts val="1800"/>
              </a:spcAft>
              <a:buFont typeface="Arial" pitchFamily="34" charset="0"/>
              <a:buChar char="•"/>
              <a:tabLst>
                <a:tab pos="489852" algn="l"/>
              </a:tabLst>
              <a:defRPr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A hybrid system based on hidden Markov models and deep learning delivers a misrecognition rate below 10% with a false alarm rate below 5%.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  <a:p>
            <a:pPr marL="440867" indent="-440867" defTabSz="893979">
              <a:spcBef>
                <a:spcPts val="0"/>
              </a:spcBef>
              <a:spcAft>
                <a:spcPts val="1800"/>
              </a:spcAft>
              <a:buFont typeface="Arial" pitchFamily="34" charset="0"/>
              <a:buChar char="•"/>
              <a:tabLst>
                <a:tab pos="489852" algn="l"/>
              </a:tabLst>
              <a:defRPr/>
            </a:pPr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AutoEEG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makes dense data such as EEGs searchable from 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any portable computing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device. Clinical 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consequences include real-time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feedback and  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decision making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support.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  <a:p>
            <a:pPr defTabSz="893979">
              <a:spcBef>
                <a:spcPts val="0"/>
              </a:spcBef>
              <a:spcAft>
                <a:spcPts val="1543"/>
              </a:spcAft>
              <a:tabLst>
                <a:tab pos="489852" algn="l"/>
              </a:tabLst>
              <a:defRPr/>
            </a:pPr>
            <a:endParaRPr lang="en-US" sz="3200" b="1" dirty="0" smtClean="0">
              <a:latin typeface="Arial" pitchFamily="34" charset="0"/>
              <a:cs typeface="Arial" pitchFamily="34" charset="0"/>
            </a:endParaRPr>
          </a:p>
          <a:p>
            <a:pPr defTabSz="893979">
              <a:spcBef>
                <a:spcPts val="0"/>
              </a:spcBef>
              <a:spcAft>
                <a:spcPts val="1543"/>
              </a:spcAft>
              <a:tabLst>
                <a:tab pos="489852" algn="l"/>
              </a:tabLst>
              <a:defRPr/>
            </a:pPr>
            <a:endParaRPr lang="en-US" sz="32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 Box 7"/>
          <p:cNvSpPr txBox="1">
            <a:spLocks noChangeArrowheads="1"/>
          </p:cNvSpPr>
          <p:nvPr/>
        </p:nvSpPr>
        <p:spPr bwMode="auto">
          <a:xfrm>
            <a:off x="40976828" y="3990259"/>
            <a:ext cx="9731498" cy="18041774"/>
          </a:xfrm>
          <a:prstGeom prst="rect">
            <a:avLst/>
          </a:prstGeom>
          <a:solidFill>
            <a:schemeClr val="bg1"/>
          </a:solidFill>
          <a:ln w="12700">
            <a:solidFill>
              <a:srgbClr val="BE0F34"/>
            </a:solidFill>
            <a:miter lim="800000"/>
            <a:headEnd/>
            <a:tailEnd/>
          </a:ln>
          <a:effectLst>
            <a:outerShdw blurRad="139700" dist="139700" dir="2700000" algn="tl" rotWithShape="0">
              <a:srgbClr val="BE0F34">
                <a:alpha val="40000"/>
              </a:srgbClr>
            </a:outerShdw>
          </a:effectLst>
        </p:spPr>
        <p:txBody>
          <a:bodyPr lIns="457200" tIns="45720" rIns="457200" bIns="45720"/>
          <a:lstStyle/>
          <a:p>
            <a:pPr defTabSz="893979">
              <a:spcAft>
                <a:spcPts val="1800"/>
              </a:spcAft>
              <a:tabLst>
                <a:tab pos="489852" algn="l"/>
              </a:tabLst>
              <a:defRPr/>
            </a:pPr>
            <a:r>
              <a:rPr lang="en-US" sz="48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Summary</a:t>
            </a:r>
            <a:endParaRPr lang="en-US" sz="4800" b="1" dirty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  <a:p>
            <a:pPr marL="440867" lvl="1" indent="-440867" defTabSz="893979">
              <a:spcAft>
                <a:spcPts val="1800"/>
              </a:spcAft>
              <a:buFont typeface="Arial" pitchFamily="34" charset="0"/>
              <a:buChar char="•"/>
              <a:tabLst>
                <a:tab pos="489852" algn="l"/>
              </a:tabLst>
              <a:defRPr/>
            </a:pPr>
            <a:r>
              <a:rPr lang="en-US" sz="3600" b="1" dirty="0">
                <a:latin typeface="Arial" pitchFamily="34" charset="0"/>
                <a:cs typeface="Arial" pitchFamily="34" charset="0"/>
              </a:rPr>
              <a:t>The TUH EEG Corpus represents a unique opportunity to advance EEG analysis using state of the art machine learning.</a:t>
            </a:r>
          </a:p>
          <a:p>
            <a:pPr marL="440867" lvl="1" indent="-440867" defTabSz="893979">
              <a:spcAft>
                <a:spcPts val="1800"/>
              </a:spcAft>
              <a:buFont typeface="Arial" pitchFamily="34" charset="0"/>
              <a:buChar char="•"/>
              <a:tabLst>
                <a:tab pos="489852" algn="l"/>
              </a:tabLst>
              <a:defRPr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The 2002–2014 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data is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publicly 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available.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See </a:t>
            </a:r>
            <a:r>
              <a:rPr lang="en-US" sz="3600" b="1" i="1" dirty="0" err="1" smtClean="0">
                <a:latin typeface="Arial" pitchFamily="34" charset="0"/>
                <a:cs typeface="Arial" pitchFamily="34" charset="0"/>
              </a:rPr>
              <a:t>www.nedcdata.org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for 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more details.</a:t>
            </a:r>
          </a:p>
          <a:p>
            <a:pPr marL="440867" lvl="1" indent="-440867" defTabSz="893979">
              <a:spcAft>
                <a:spcPts val="1800"/>
              </a:spcAft>
              <a:buFont typeface="Arial" pitchFamily="34" charset="0"/>
              <a:buChar char="•"/>
              <a:tabLst>
                <a:tab pos="489852" algn="l"/>
              </a:tabLst>
              <a:defRPr/>
            </a:pPr>
            <a:r>
              <a:rPr lang="en-US" sz="3600" b="1" dirty="0">
                <a:latin typeface="Arial" pitchFamily="34" charset="0"/>
                <a:cs typeface="Arial" pitchFamily="34" charset="0"/>
              </a:rPr>
              <a:t>Baseline performance of a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multi-pass hybrid HMM/deep learning classification 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system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is promising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89% 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DET /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4% 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FA.</a:t>
            </a:r>
          </a:p>
          <a:p>
            <a:pPr marL="440867" lvl="1" indent="-440867" defTabSz="893979">
              <a:spcAft>
                <a:spcPts val="1800"/>
              </a:spcAft>
              <a:buFont typeface="Arial" pitchFamily="34" charset="0"/>
              <a:buChar char="•"/>
              <a:tabLst>
                <a:tab pos="489852" algn="l"/>
              </a:tabLst>
              <a:defRPr/>
            </a:pPr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AutoEEG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runs hyper real-time on a standard PC processor.</a:t>
            </a:r>
          </a:p>
          <a:p>
            <a:pPr marL="0" lvl="1" defTabSz="893979">
              <a:spcAft>
                <a:spcPts val="1800"/>
              </a:spcAft>
              <a:tabLst>
                <a:tab pos="489852" algn="l"/>
              </a:tabLst>
              <a:defRPr/>
            </a:pPr>
            <a:r>
              <a:rPr lang="en-US" sz="48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Future Work</a:t>
            </a:r>
            <a:endParaRPr lang="en-US" sz="4800" b="1" dirty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  <a:p>
            <a:pPr marL="440867" lvl="1" indent="-440867" defTabSz="893979">
              <a:spcAft>
                <a:spcPts val="1200"/>
              </a:spcAft>
              <a:buFont typeface="Arial" pitchFamily="34" charset="0"/>
              <a:buChar char="•"/>
              <a:tabLst>
                <a:tab pos="489852" algn="l"/>
              </a:tabLst>
              <a:defRPr/>
            </a:pPr>
            <a:r>
              <a:rPr lang="en-US" sz="3600" b="1" dirty="0">
                <a:latin typeface="Arial" pitchFamily="34" charset="0"/>
                <a:cs typeface="Arial" pitchFamily="34" charset="0"/>
              </a:rPr>
              <a:t>The TUH EEG Corpus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will continue to grow at a rate of 3,000 EEGs per year, and will expand to multiple collection sites (pending funding).</a:t>
            </a:r>
          </a:p>
          <a:p>
            <a:pPr marL="440867" lvl="1" indent="-440867" defTabSz="893979">
              <a:spcAft>
                <a:spcPts val="1200"/>
              </a:spcAft>
              <a:buFont typeface="Arial" pitchFamily="34" charset="0"/>
              <a:buChar char="•"/>
              <a:tabLst>
                <a:tab pos="489852" algn="l"/>
              </a:tabLst>
              <a:defRPr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Improved active learning will enable training of better models.</a:t>
            </a:r>
          </a:p>
          <a:p>
            <a:pPr marL="440867" lvl="1" indent="-440867" defTabSz="893979">
              <a:spcAft>
                <a:spcPts val="1200"/>
              </a:spcAft>
              <a:buFont typeface="Arial" pitchFamily="34" charset="0"/>
              <a:buChar char="•"/>
              <a:tabLst>
                <a:tab pos="489852" algn="l"/>
              </a:tabLst>
              <a:defRPr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Enhanced feature extraction, discriminative decoding and adaptation will improve performance.</a:t>
            </a:r>
          </a:p>
          <a:p>
            <a:pPr marL="440867" lvl="1" indent="-440867" defTabSz="893979">
              <a:spcAft>
                <a:spcPts val="1200"/>
              </a:spcAft>
              <a:buFont typeface="Arial" pitchFamily="34" charset="0"/>
              <a:buChar char="•"/>
              <a:tabLst>
                <a:tab pos="489852" algn="l"/>
              </a:tabLst>
              <a:defRPr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Real-time detection of seizures for ICU applications is our next focus.</a:t>
            </a:r>
          </a:p>
          <a:p>
            <a:pPr marL="440867" lvl="1" indent="-440867" defTabSz="893979">
              <a:spcAft>
                <a:spcPts val="1200"/>
              </a:spcAft>
              <a:buFont typeface="Arial" pitchFamily="34" charset="0"/>
              <a:buChar char="•"/>
              <a:tabLst>
                <a:tab pos="489852" algn="l"/>
              </a:tabLst>
              <a:defRPr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Cohort retrieval will be integrated into our Python-based demonstration.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  <a:p>
            <a:pPr defTabSz="893979">
              <a:spcBef>
                <a:spcPts val="0"/>
              </a:spcBef>
              <a:spcAft>
                <a:spcPts val="1543"/>
              </a:spcAft>
              <a:tabLst>
                <a:tab pos="489852" algn="l"/>
              </a:tabLst>
              <a:defRPr/>
            </a:pPr>
            <a:endParaRPr lang="en-US" sz="3200" b="1" dirty="0" smtClean="0">
              <a:latin typeface="Arial" pitchFamily="34" charset="0"/>
              <a:cs typeface="Arial" pitchFamily="34" charset="0"/>
            </a:endParaRPr>
          </a:p>
          <a:p>
            <a:pPr defTabSz="893979">
              <a:spcBef>
                <a:spcPts val="0"/>
              </a:spcBef>
              <a:spcAft>
                <a:spcPts val="1543"/>
              </a:spcAft>
              <a:tabLst>
                <a:tab pos="489852" algn="l"/>
              </a:tabLst>
              <a:defRPr/>
            </a:pPr>
            <a:endParaRPr lang="en-US" sz="32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575127" y="19986171"/>
            <a:ext cx="15554725" cy="19813087"/>
          </a:xfrm>
          <a:prstGeom prst="rect">
            <a:avLst/>
          </a:prstGeom>
          <a:solidFill>
            <a:schemeClr val="bg1"/>
          </a:solidFill>
          <a:ln w="12700">
            <a:solidFill>
              <a:srgbClr val="BE0F34"/>
            </a:solidFill>
            <a:miter lim="800000"/>
            <a:headEnd/>
            <a:tailEnd/>
          </a:ln>
          <a:effectLst>
            <a:outerShdw blurRad="139700" dist="139700" dir="2700000" algn="tl" rotWithShape="0">
              <a:srgbClr val="BE0F34">
                <a:alpha val="40000"/>
              </a:srgbClr>
            </a:outerShdw>
          </a:effectLst>
        </p:spPr>
        <p:txBody>
          <a:bodyPr lIns="457200" tIns="45720" rIns="457200" bIns="45720"/>
          <a:lstStyle/>
          <a:p>
            <a:pPr defTabSz="893979">
              <a:spcAft>
                <a:spcPts val="1800"/>
              </a:spcAft>
              <a:tabLst>
                <a:tab pos="489852" algn="l"/>
              </a:tabLst>
              <a:defRPr/>
            </a:pPr>
            <a:r>
              <a:rPr lang="en-US" sz="48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Introduction</a:t>
            </a:r>
          </a:p>
          <a:p>
            <a:pPr marL="571500" indent="-571500" defTabSz="893979">
              <a:spcAft>
                <a:spcPts val="1800"/>
              </a:spcAft>
              <a:buFont typeface="Arial" panose="020B0604020202020204" pitchFamily="34" charset="0"/>
              <a:buChar char="•"/>
              <a:tabLst>
                <a:tab pos="489852" algn="l"/>
              </a:tabLst>
              <a:defRPr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Modern machine learning algorithms require big data to accurately train complex statistical models.</a:t>
            </a:r>
          </a:p>
          <a:p>
            <a:pPr marL="571500" indent="-571500" defTabSz="893979">
              <a:spcAft>
                <a:spcPts val="1800"/>
              </a:spcAft>
              <a:buFont typeface="Arial" panose="020B0604020202020204" pitchFamily="34" charset="0"/>
              <a:buChar char="•"/>
              <a:tabLst>
                <a:tab pos="489852" algn="l"/>
              </a:tabLst>
              <a:defRPr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TUH EEG Data Corpus is the largest publicly available database of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clinical EEGs, and is enabling the development of high performance automatic interpretation systems.</a:t>
            </a:r>
          </a:p>
          <a:p>
            <a:pPr marL="571500" indent="-571500" defTabSz="893979">
              <a:spcAft>
                <a:spcPts val="48000"/>
              </a:spcAft>
              <a:buFont typeface="Arial" panose="020B0604020202020204" pitchFamily="34" charset="0"/>
              <a:buChar char="•"/>
              <a:tabLst>
                <a:tab pos="489852" algn="l"/>
              </a:tabLst>
              <a:defRPr/>
            </a:pPr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AutoEEG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is a hybrid system based on hidden 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Markov models and deep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learning:</a:t>
            </a:r>
            <a:endParaRPr lang="en-US" sz="4800" b="1" dirty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  <a:p>
            <a:pPr defTabSz="893979">
              <a:spcAft>
                <a:spcPts val="1800"/>
              </a:spcAft>
              <a:tabLst>
                <a:tab pos="489852" algn="l"/>
              </a:tabLst>
              <a:defRPr/>
            </a:pPr>
            <a:r>
              <a:rPr lang="en-US" sz="4800" b="1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	Events of </a:t>
            </a:r>
            <a:r>
              <a:rPr lang="en-US" sz="48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Interest</a:t>
            </a:r>
            <a:endParaRPr lang="en-US" sz="4800" b="1" dirty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  <a:p>
            <a:pPr marL="571500" indent="-571500" defTabSz="893979">
              <a:spcAft>
                <a:spcPts val="32000"/>
              </a:spcAft>
              <a:buFont typeface="Arial" panose="020B0604020202020204" pitchFamily="34" charset="0"/>
              <a:buChar char="•"/>
              <a:tabLst>
                <a:tab pos="489852" algn="l"/>
              </a:tabLst>
              <a:defRPr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Six events of interest based on multiple 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iterations with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board certified neurologists:</a:t>
            </a:r>
          </a:p>
          <a:p>
            <a:pPr marL="571500" indent="-571500" defTabSz="893979">
              <a:spcAft>
                <a:spcPts val="1800"/>
              </a:spcAft>
              <a:buFont typeface="Arial" panose="020B0604020202020204" pitchFamily="34" charset="0"/>
              <a:buChar char="•"/>
              <a:tabLst>
                <a:tab pos="489852" algn="l"/>
              </a:tabLst>
              <a:defRPr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Collapse background classes to one class for scoring (4-way).</a:t>
            </a:r>
          </a:p>
          <a:p>
            <a:pPr marL="571500" indent="-571500" defTabSz="893979">
              <a:spcAft>
                <a:spcPts val="1800"/>
              </a:spcAft>
              <a:buFont typeface="Arial" panose="020B0604020202020204" pitchFamily="34" charset="0"/>
              <a:buChar char="•"/>
              <a:tabLst>
                <a:tab pos="489852" algn="l"/>
              </a:tabLst>
              <a:defRPr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Collapse to two classes (Epileptiform and Background) for DET curve scoring and analysis.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  <a:p>
            <a:pPr defTabSz="893979">
              <a:spcAft>
                <a:spcPts val="1800"/>
              </a:spcAft>
              <a:tabLst>
                <a:tab pos="489852" algn="l"/>
              </a:tabLst>
              <a:defRPr/>
            </a:pPr>
            <a:endParaRPr lang="en-US" sz="1800" b="1" dirty="0">
              <a:latin typeface="Arial" pitchFamily="34" charset="0"/>
              <a:ea typeface="ＭＳ Ｐゴシック" pitchFamily="-111" charset="-128"/>
              <a:cs typeface="Arial" pitchFamily="34" charset="0"/>
            </a:endParaRPr>
          </a:p>
        </p:txBody>
      </p:sp>
      <p:sp>
        <p:nvSpPr>
          <p:cNvPr id="66" name="Text Box 7"/>
          <p:cNvSpPr txBox="1">
            <a:spLocks noChangeArrowheads="1"/>
          </p:cNvSpPr>
          <p:nvPr/>
        </p:nvSpPr>
        <p:spPr bwMode="auto">
          <a:xfrm>
            <a:off x="16259416" y="19983542"/>
            <a:ext cx="12309457" cy="11258458"/>
          </a:xfrm>
          <a:prstGeom prst="rect">
            <a:avLst/>
          </a:prstGeom>
          <a:solidFill>
            <a:schemeClr val="bg1"/>
          </a:solidFill>
          <a:ln w="12700">
            <a:solidFill>
              <a:srgbClr val="BE0F34"/>
            </a:solidFill>
            <a:miter lim="800000"/>
            <a:headEnd/>
            <a:tailEnd/>
          </a:ln>
          <a:effectLst>
            <a:outerShdw blurRad="139700" dist="139700" dir="2700000" algn="tl" rotWithShape="0">
              <a:srgbClr val="BE0F34">
                <a:alpha val="40000"/>
              </a:srgbClr>
            </a:outerShdw>
          </a:effectLst>
        </p:spPr>
        <p:txBody>
          <a:bodyPr lIns="457200" tIns="45720" rIns="457200" bIns="45720"/>
          <a:lstStyle/>
          <a:p>
            <a:pPr defTabSz="893979">
              <a:spcAft>
                <a:spcPts val="1800"/>
              </a:spcAft>
              <a:tabLst>
                <a:tab pos="489852" algn="l"/>
              </a:tabLst>
              <a:defRPr/>
            </a:pPr>
            <a:r>
              <a:rPr lang="en-US" sz="4800" b="1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Feature Extraction</a:t>
            </a:r>
          </a:p>
          <a:p>
            <a:pPr marL="571500" indent="-571500" defTabSz="893979">
              <a:spcAft>
                <a:spcPts val="50000"/>
              </a:spcAft>
              <a:buFont typeface="Arial" panose="020B0604020202020204" pitchFamily="34" charset="0"/>
              <a:buChar char="•"/>
              <a:tabLst>
                <a:tab pos="489852" algn="l"/>
              </a:tabLst>
              <a:defRPr/>
            </a:pPr>
            <a:r>
              <a:rPr lang="en-US" sz="3600" b="1" dirty="0">
                <a:latin typeface="Arial" pitchFamily="34" charset="0"/>
                <a:cs typeface="Arial" pitchFamily="34" charset="0"/>
              </a:rPr>
              <a:t>Standard frequency domain analysis is used based on cepstral features and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deltas (P1):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xt Box 7"/>
          <p:cNvSpPr txBox="1">
            <a:spLocks noChangeArrowheads="1"/>
          </p:cNvSpPr>
          <p:nvPr/>
        </p:nvSpPr>
        <p:spPr bwMode="auto">
          <a:xfrm>
            <a:off x="40976828" y="22183741"/>
            <a:ext cx="9729216" cy="10324370"/>
          </a:xfrm>
          <a:prstGeom prst="rect">
            <a:avLst/>
          </a:prstGeom>
          <a:solidFill>
            <a:schemeClr val="bg1"/>
          </a:solidFill>
          <a:ln w="12700">
            <a:solidFill>
              <a:srgbClr val="BE0F34"/>
            </a:solidFill>
            <a:miter lim="800000"/>
            <a:headEnd/>
            <a:tailEnd/>
          </a:ln>
          <a:effectLst>
            <a:outerShdw blurRad="139700" dist="139700" dir="2700000" algn="tl" rotWithShape="0">
              <a:srgbClr val="BE0F34">
                <a:alpha val="40000"/>
              </a:srgbClr>
            </a:outerShdw>
          </a:effectLst>
        </p:spPr>
        <p:txBody>
          <a:bodyPr lIns="457200" tIns="45720" rIns="457200" bIns="45720"/>
          <a:lstStyle/>
          <a:p>
            <a:pPr defTabSz="893979">
              <a:spcBef>
                <a:spcPts val="0"/>
              </a:spcBef>
              <a:spcAft>
                <a:spcPts val="1800"/>
              </a:spcAft>
              <a:tabLst>
                <a:tab pos="489852" algn="l"/>
              </a:tabLst>
              <a:defRPr/>
            </a:pPr>
            <a:r>
              <a:rPr lang="en-US" sz="48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Acknowledgements</a:t>
            </a:r>
            <a:endParaRPr lang="en-US" sz="4800" b="1" dirty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  <a:p>
            <a:pPr marL="440867" indent="-440867" defTabSz="893979">
              <a:spcBef>
                <a:spcPts val="0"/>
              </a:spcBef>
              <a:spcAft>
                <a:spcPts val="1800"/>
              </a:spcAft>
              <a:buFont typeface="Arial" pitchFamily="34" charset="0"/>
              <a:buChar char="•"/>
              <a:tabLst>
                <a:tab pos="489852" algn="l"/>
              </a:tabLst>
              <a:defRPr/>
            </a:pPr>
            <a:r>
              <a:rPr lang="en-US" sz="3600" b="1" dirty="0">
                <a:latin typeface="Arial" pitchFamily="34" charset="0"/>
                <a:cs typeface="Arial" pitchFamily="34" charset="0"/>
              </a:rPr>
              <a:t>Research reported in this poster was supported by  National Human Genome Research Institute of the National Institutes of Health under award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number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is-IS" sz="3600" b="1" dirty="0" smtClean="0">
                <a:latin typeface="Arial" pitchFamily="34" charset="0"/>
                <a:cs typeface="Arial" pitchFamily="34" charset="0"/>
              </a:rPr>
              <a:t>1U01HG008468</a:t>
            </a:r>
            <a:r>
              <a:rPr lang="is-IS" sz="3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440867" indent="-440867" defTabSz="893979">
              <a:spcAft>
                <a:spcPts val="1800"/>
              </a:spcAft>
              <a:buFont typeface="Arial" pitchFamily="34" charset="0"/>
              <a:buChar char="•"/>
              <a:tabLst>
                <a:tab pos="489852" algn="l"/>
              </a:tabLst>
              <a:defRPr/>
            </a:pPr>
            <a:r>
              <a:rPr lang="en-US" sz="3600" b="1" dirty="0">
                <a:latin typeface="Arial" pitchFamily="34" charset="0"/>
                <a:cs typeface="Arial" pitchFamily="34" charset="0"/>
              </a:rPr>
              <a:t>The content is solely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the responsibility 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of the authors and does not necessarily represent the official views of the National Institutes of Health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440867" indent="-440867" defTabSz="893979">
              <a:spcAft>
                <a:spcPts val="1800"/>
              </a:spcAft>
              <a:buFont typeface="Arial" pitchFamily="34" charset="0"/>
              <a:buChar char="•"/>
              <a:tabLst>
                <a:tab pos="489852" algn="l"/>
              </a:tabLst>
              <a:defRPr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The TUH EEG Corpus development was sponsored 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by the Defense Advanced Research Projects Agency (DARPA),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Temple University’s College of Engineering and Office of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3600" b="1" smtClean="0">
                <a:latin typeface="Arial" pitchFamily="34" charset="0"/>
                <a:cs typeface="Arial" pitchFamily="34" charset="0"/>
              </a:rPr>
              <a:t>Vice Provost for Research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  <a:p>
            <a:pPr marL="440867" indent="-440867" defTabSz="893979">
              <a:spcAft>
                <a:spcPts val="1800"/>
              </a:spcAft>
              <a:buFont typeface="Arial" pitchFamily="34" charset="0"/>
              <a:buChar char="•"/>
              <a:tabLst>
                <a:tab pos="489852" algn="l"/>
              </a:tabLst>
              <a:defRPr/>
            </a:pPr>
            <a:endParaRPr lang="is-IS" sz="3600" b="1" dirty="0">
              <a:latin typeface="Arial" pitchFamily="34" charset="0"/>
              <a:cs typeface="Arial" pitchFamily="34" charset="0"/>
            </a:endParaRPr>
          </a:p>
          <a:p>
            <a:pPr marL="440867" indent="-440867" defTabSz="893979">
              <a:spcBef>
                <a:spcPts val="0"/>
              </a:spcBef>
              <a:spcAft>
                <a:spcPts val="1800"/>
              </a:spcAft>
              <a:buFont typeface="Arial" pitchFamily="34" charset="0"/>
              <a:buChar char="•"/>
              <a:tabLst>
                <a:tab pos="489852" algn="l"/>
              </a:tabLst>
              <a:defRPr/>
            </a:pPr>
            <a:endParaRPr lang="is-IS" sz="3600" b="1" dirty="0">
              <a:latin typeface="Arial" pitchFamily="34" charset="0"/>
              <a:cs typeface="Arial" pitchFamily="34" charset="0"/>
            </a:endParaRPr>
          </a:p>
          <a:p>
            <a:pPr defTabSz="893979">
              <a:spcBef>
                <a:spcPts val="0"/>
              </a:spcBef>
              <a:spcAft>
                <a:spcPts val="1543"/>
              </a:spcAft>
              <a:tabLst>
                <a:tab pos="489852" algn="l"/>
              </a:tabLst>
              <a:defRPr/>
            </a:pPr>
            <a:endParaRPr lang="en-US" sz="3200" b="1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997596" y="25793825"/>
            <a:ext cx="14739700" cy="5218800"/>
            <a:chOff x="500630" y="860875"/>
            <a:chExt cx="14700787" cy="4236908"/>
          </a:xfrm>
        </p:grpSpPr>
        <p:grpSp>
          <p:nvGrpSpPr>
            <p:cNvPr id="25" name="Group 24"/>
            <p:cNvGrpSpPr/>
            <p:nvPr/>
          </p:nvGrpSpPr>
          <p:grpSpPr>
            <a:xfrm>
              <a:off x="500630" y="860875"/>
              <a:ext cx="2964580" cy="4236908"/>
              <a:chOff x="321149" y="822770"/>
              <a:chExt cx="2964580" cy="4236908"/>
            </a:xfrm>
          </p:grpSpPr>
          <p:grpSp>
            <p:nvGrpSpPr>
              <p:cNvPr id="69" name="Group 68"/>
              <p:cNvGrpSpPr/>
              <p:nvPr/>
            </p:nvGrpSpPr>
            <p:grpSpPr>
              <a:xfrm>
                <a:off x="321149" y="822770"/>
                <a:ext cx="2964580" cy="4236908"/>
                <a:chOff x="1221902" y="1341379"/>
                <a:chExt cx="2964580" cy="3243927"/>
              </a:xfrm>
            </p:grpSpPr>
            <p:sp>
              <p:nvSpPr>
                <p:cNvPr id="71" name="Can 70"/>
                <p:cNvSpPr/>
                <p:nvPr/>
              </p:nvSpPr>
              <p:spPr>
                <a:xfrm>
                  <a:off x="1221906" y="3664458"/>
                  <a:ext cx="2964576" cy="920848"/>
                </a:xfrm>
                <a:prstGeom prst="can">
                  <a:avLst/>
                </a:prstGeom>
                <a:solidFill>
                  <a:schemeClr val="accent1"/>
                </a:solidFill>
                <a:scene3d>
                  <a:camera prst="orthographicFront"/>
                  <a:lightRig rig="threePt" dir="t"/>
                </a:scene3d>
                <a:sp3d prstMaterial="dkEdg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2" name="Can 71"/>
                <p:cNvSpPr/>
                <p:nvPr/>
              </p:nvSpPr>
              <p:spPr>
                <a:xfrm>
                  <a:off x="1221905" y="2883814"/>
                  <a:ext cx="2964576" cy="920848"/>
                </a:xfrm>
                <a:prstGeom prst="can">
                  <a:avLst/>
                </a:prstGeom>
                <a:solidFill>
                  <a:schemeClr val="accent1"/>
                </a:solidFill>
                <a:scene3d>
                  <a:camera prst="orthographicFront"/>
                  <a:lightRig rig="threePt" dir="t"/>
                </a:scene3d>
                <a:sp3d prstMaterial="dkEdg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" name="Can 72"/>
                <p:cNvSpPr/>
                <p:nvPr/>
              </p:nvSpPr>
              <p:spPr>
                <a:xfrm>
                  <a:off x="1221902" y="2112596"/>
                  <a:ext cx="2964576" cy="920848"/>
                </a:xfrm>
                <a:prstGeom prst="can">
                  <a:avLst/>
                </a:prstGeom>
                <a:solidFill>
                  <a:schemeClr val="accent1"/>
                </a:solidFill>
                <a:scene3d>
                  <a:camera prst="orthographicFront"/>
                  <a:lightRig rig="threePt" dir="t"/>
                </a:scene3d>
                <a:sp3d prstMaterial="dkEdg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4" name="Can 73"/>
                <p:cNvSpPr/>
                <p:nvPr/>
              </p:nvSpPr>
              <p:spPr>
                <a:xfrm>
                  <a:off x="1221903" y="1341379"/>
                  <a:ext cx="2964576" cy="920848"/>
                </a:xfrm>
                <a:prstGeom prst="can">
                  <a:avLst/>
                </a:prstGeom>
                <a:solidFill>
                  <a:schemeClr val="accent1"/>
                </a:solidFill>
                <a:scene3d>
                  <a:camera prst="orthographicFront"/>
                  <a:lightRig rig="threePt" dir="t"/>
                </a:scene3d>
                <a:sp3d prstMaterial="dkEdg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0" name="TextBox 69"/>
              <p:cNvSpPr txBox="1"/>
              <p:nvPr/>
            </p:nvSpPr>
            <p:spPr>
              <a:xfrm>
                <a:off x="464577" y="2541055"/>
                <a:ext cx="2623108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TUH EEG CORPUS</a:t>
                </a:r>
                <a:endParaRPr lang="en-US" sz="4000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3691766" y="1115021"/>
              <a:ext cx="8962688" cy="3549044"/>
              <a:chOff x="103788" y="1885992"/>
              <a:chExt cx="7690847" cy="3469284"/>
            </a:xfrm>
          </p:grpSpPr>
          <p:sp>
            <p:nvSpPr>
              <p:cNvPr id="30" name="TextBox 29"/>
              <p:cNvSpPr txBox="1"/>
              <p:nvPr/>
            </p:nvSpPr>
            <p:spPr>
              <a:xfrm>
                <a:off x="190969" y="1885992"/>
                <a:ext cx="1257964" cy="523220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accent5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/>
                    <a:cs typeface="Arial"/>
                  </a:rPr>
                  <a:t>Feature Extraction</a:t>
                </a:r>
                <a:endParaRPr lang="en-US" sz="1400" b="1" dirty="0">
                  <a:solidFill>
                    <a:schemeClr val="accent5">
                      <a:lumMod val="50000"/>
                    </a:schemeClr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2345907" y="2980974"/>
                <a:ext cx="1257964" cy="523220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accent5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/>
                    <a:cs typeface="Arial"/>
                  </a:rPr>
                  <a:t>Sequential Modeler</a:t>
                </a:r>
                <a:endParaRPr lang="en-US" sz="1400" b="1" dirty="0">
                  <a:solidFill>
                    <a:schemeClr val="accent5">
                      <a:lumMod val="50000"/>
                    </a:schemeClr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5335364" y="3004735"/>
                <a:ext cx="1257964" cy="523220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accent5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/>
                    <a:cs typeface="Arial"/>
                  </a:rPr>
                  <a:t>Post</a:t>
                </a:r>
                <a:br>
                  <a:rPr lang="en-US" sz="14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/>
                    <a:cs typeface="Arial"/>
                  </a:rPr>
                </a:br>
                <a:r>
                  <a:rPr lang="en-US" sz="14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/>
                    <a:cs typeface="Arial"/>
                  </a:rPr>
                  <a:t>Processor</a:t>
                </a:r>
                <a:endParaRPr lang="en-US" sz="1400" b="1" dirty="0">
                  <a:solidFill>
                    <a:schemeClr val="accent5">
                      <a:lumMod val="50000"/>
                    </a:schemeClr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33" name="Right Arrow 32"/>
              <p:cNvSpPr/>
              <p:nvPr/>
            </p:nvSpPr>
            <p:spPr>
              <a:xfrm>
                <a:off x="3526216" y="3093496"/>
                <a:ext cx="457200" cy="334919"/>
              </a:xfrm>
              <a:prstGeom prst="rightArrow">
                <a:avLst/>
              </a:prstGeom>
              <a:solidFill>
                <a:schemeClr val="accent5">
                  <a:lumMod val="50000"/>
                </a:schemeClr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b="1">
                  <a:latin typeface="Arial"/>
                  <a:cs typeface="Arial"/>
                </a:endParaRPr>
              </a:p>
            </p:txBody>
          </p:sp>
          <p:grpSp>
            <p:nvGrpSpPr>
              <p:cNvPr id="34" name="Group 33"/>
              <p:cNvGrpSpPr/>
              <p:nvPr/>
            </p:nvGrpSpPr>
            <p:grpSpPr>
              <a:xfrm>
                <a:off x="103788" y="2803756"/>
                <a:ext cx="2194326" cy="939218"/>
                <a:chOff x="1107876" y="2582236"/>
                <a:chExt cx="2194326" cy="939218"/>
              </a:xfrm>
            </p:grpSpPr>
            <p:sp>
              <p:nvSpPr>
                <p:cNvPr id="55" name="Rectangle 54"/>
                <p:cNvSpPr/>
                <p:nvPr/>
              </p:nvSpPr>
              <p:spPr>
                <a:xfrm>
                  <a:off x="1107876" y="2582236"/>
                  <a:ext cx="1432326" cy="177218"/>
                </a:xfrm>
                <a:prstGeom prst="rect">
                  <a:avLst/>
                </a:prstGeom>
                <a:solidFill>
                  <a:schemeClr val="accent1"/>
                </a:solidFill>
                <a:ln w="25400">
                  <a:solidFill>
                    <a:schemeClr val="accent5">
                      <a:lumMod val="50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" name="Rectangle 59"/>
                <p:cNvSpPr/>
                <p:nvPr/>
              </p:nvSpPr>
              <p:spPr>
                <a:xfrm>
                  <a:off x="1260276" y="2734636"/>
                  <a:ext cx="1432326" cy="177218"/>
                </a:xfrm>
                <a:prstGeom prst="rect">
                  <a:avLst/>
                </a:prstGeom>
                <a:solidFill>
                  <a:schemeClr val="accent1"/>
                </a:solidFill>
                <a:ln w="25400">
                  <a:solidFill>
                    <a:schemeClr val="accent5">
                      <a:lumMod val="50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Rectangle 60"/>
                <p:cNvSpPr/>
                <p:nvPr/>
              </p:nvSpPr>
              <p:spPr>
                <a:xfrm>
                  <a:off x="1412676" y="2887036"/>
                  <a:ext cx="1432326" cy="177218"/>
                </a:xfrm>
                <a:prstGeom prst="rect">
                  <a:avLst/>
                </a:prstGeom>
                <a:solidFill>
                  <a:schemeClr val="accent1"/>
                </a:solidFill>
                <a:ln w="25400">
                  <a:solidFill>
                    <a:schemeClr val="accent5">
                      <a:lumMod val="50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Rectangle 61"/>
                <p:cNvSpPr/>
                <p:nvPr/>
              </p:nvSpPr>
              <p:spPr>
                <a:xfrm>
                  <a:off x="1565076" y="3039436"/>
                  <a:ext cx="1432326" cy="177218"/>
                </a:xfrm>
                <a:prstGeom prst="rect">
                  <a:avLst/>
                </a:prstGeom>
                <a:solidFill>
                  <a:schemeClr val="accent1"/>
                </a:solidFill>
                <a:ln w="25400">
                  <a:solidFill>
                    <a:schemeClr val="accent5">
                      <a:lumMod val="50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" name="Rectangle 62"/>
                <p:cNvSpPr/>
                <p:nvPr/>
              </p:nvSpPr>
              <p:spPr>
                <a:xfrm>
                  <a:off x="1717476" y="3191836"/>
                  <a:ext cx="1432326" cy="177218"/>
                </a:xfrm>
                <a:prstGeom prst="rect">
                  <a:avLst/>
                </a:prstGeom>
                <a:solidFill>
                  <a:schemeClr val="accent1"/>
                </a:solidFill>
                <a:ln w="25400">
                  <a:solidFill>
                    <a:schemeClr val="accent5">
                      <a:lumMod val="50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Rectangle 67"/>
                <p:cNvSpPr/>
                <p:nvPr/>
              </p:nvSpPr>
              <p:spPr>
                <a:xfrm>
                  <a:off x="1869876" y="3344236"/>
                  <a:ext cx="1432326" cy="177218"/>
                </a:xfrm>
                <a:prstGeom prst="rect">
                  <a:avLst/>
                </a:prstGeom>
                <a:solidFill>
                  <a:schemeClr val="accent1"/>
                </a:solidFill>
                <a:ln w="25400">
                  <a:solidFill>
                    <a:schemeClr val="accent5">
                      <a:lumMod val="50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5" name="Group 34"/>
              <p:cNvGrpSpPr/>
              <p:nvPr/>
            </p:nvGrpSpPr>
            <p:grpSpPr>
              <a:xfrm>
                <a:off x="4002188" y="2379349"/>
                <a:ext cx="939219" cy="2194326"/>
                <a:chOff x="4977554" y="2241356"/>
                <a:chExt cx="939219" cy="2194326"/>
              </a:xfrm>
            </p:grpSpPr>
            <p:sp>
              <p:nvSpPr>
                <p:cNvPr id="49" name="Rectangle 48"/>
                <p:cNvSpPr/>
                <p:nvPr/>
              </p:nvSpPr>
              <p:spPr>
                <a:xfrm rot="5400000">
                  <a:off x="4350000" y="2868910"/>
                  <a:ext cx="1432326" cy="177218"/>
                </a:xfrm>
                <a:prstGeom prst="rect">
                  <a:avLst/>
                </a:prstGeom>
                <a:solidFill>
                  <a:schemeClr val="accent1"/>
                </a:solidFill>
                <a:ln w="25400">
                  <a:solidFill>
                    <a:schemeClr val="accent5">
                      <a:lumMod val="50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Rectangle 49"/>
                <p:cNvSpPr/>
                <p:nvPr/>
              </p:nvSpPr>
              <p:spPr>
                <a:xfrm rot="5400000">
                  <a:off x="4502400" y="3021309"/>
                  <a:ext cx="1432326" cy="177218"/>
                </a:xfrm>
                <a:prstGeom prst="rect">
                  <a:avLst/>
                </a:prstGeom>
                <a:solidFill>
                  <a:schemeClr val="accent1"/>
                </a:solidFill>
                <a:ln w="25400">
                  <a:solidFill>
                    <a:schemeClr val="accent5">
                      <a:lumMod val="50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Rectangle 50"/>
                <p:cNvSpPr/>
                <p:nvPr/>
              </p:nvSpPr>
              <p:spPr>
                <a:xfrm rot="5400000">
                  <a:off x="4654800" y="3173709"/>
                  <a:ext cx="1432326" cy="177218"/>
                </a:xfrm>
                <a:prstGeom prst="rect">
                  <a:avLst/>
                </a:prstGeom>
                <a:solidFill>
                  <a:schemeClr val="accent1"/>
                </a:solidFill>
                <a:ln w="25400">
                  <a:solidFill>
                    <a:schemeClr val="accent5">
                      <a:lumMod val="50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" name="Rectangle 51"/>
                <p:cNvSpPr/>
                <p:nvPr/>
              </p:nvSpPr>
              <p:spPr>
                <a:xfrm rot="5400000">
                  <a:off x="4807200" y="3326110"/>
                  <a:ext cx="1432326" cy="177218"/>
                </a:xfrm>
                <a:prstGeom prst="rect">
                  <a:avLst/>
                </a:prstGeom>
                <a:solidFill>
                  <a:schemeClr val="accent1"/>
                </a:solidFill>
                <a:ln w="25400">
                  <a:solidFill>
                    <a:schemeClr val="accent5">
                      <a:lumMod val="50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" name="Rectangle 52"/>
                <p:cNvSpPr/>
                <p:nvPr/>
              </p:nvSpPr>
              <p:spPr>
                <a:xfrm rot="5400000">
                  <a:off x="4959601" y="3478509"/>
                  <a:ext cx="1432326" cy="177218"/>
                </a:xfrm>
                <a:prstGeom prst="rect">
                  <a:avLst/>
                </a:prstGeom>
                <a:solidFill>
                  <a:schemeClr val="accent1"/>
                </a:solidFill>
                <a:ln w="25400">
                  <a:solidFill>
                    <a:schemeClr val="accent5">
                      <a:lumMod val="50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Rectangle 53"/>
                <p:cNvSpPr/>
                <p:nvPr/>
              </p:nvSpPr>
              <p:spPr>
                <a:xfrm rot="5400000">
                  <a:off x="5112001" y="3630910"/>
                  <a:ext cx="1432326" cy="177218"/>
                </a:xfrm>
                <a:prstGeom prst="rect">
                  <a:avLst/>
                </a:prstGeom>
                <a:solidFill>
                  <a:schemeClr val="accent1"/>
                </a:solidFill>
                <a:ln w="25400">
                  <a:solidFill>
                    <a:schemeClr val="accent5">
                      <a:lumMod val="50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6" name="Right Arrow 35"/>
              <p:cNvSpPr/>
              <p:nvPr/>
            </p:nvSpPr>
            <p:spPr>
              <a:xfrm>
                <a:off x="4903144" y="3121370"/>
                <a:ext cx="457200" cy="334919"/>
              </a:xfrm>
              <a:prstGeom prst="rightArrow">
                <a:avLst/>
              </a:prstGeom>
              <a:solidFill>
                <a:schemeClr val="accent5">
                  <a:lumMod val="50000"/>
                </a:schemeClr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b="1">
                  <a:latin typeface="Arial"/>
                  <a:cs typeface="Arial"/>
                </a:endParaRPr>
              </a:p>
            </p:txBody>
          </p:sp>
          <p:sp>
            <p:nvSpPr>
              <p:cNvPr id="37" name="Right Arrow 36"/>
              <p:cNvSpPr/>
              <p:nvPr/>
            </p:nvSpPr>
            <p:spPr>
              <a:xfrm rot="16200000" flipV="1">
                <a:off x="2741832" y="3522351"/>
                <a:ext cx="457200" cy="334919"/>
              </a:xfrm>
              <a:prstGeom prst="rightArrow">
                <a:avLst/>
              </a:prstGeom>
              <a:solidFill>
                <a:schemeClr val="accent5">
                  <a:lumMod val="50000"/>
                </a:schemeClr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b="1">
                  <a:latin typeface="Arial"/>
                  <a:cs typeface="Arial"/>
                </a:endParaRPr>
              </a:p>
            </p:txBody>
          </p:sp>
          <p:sp>
            <p:nvSpPr>
              <p:cNvPr id="38" name="Right Arrow 37"/>
              <p:cNvSpPr/>
              <p:nvPr/>
            </p:nvSpPr>
            <p:spPr>
              <a:xfrm>
                <a:off x="1954725" y="3093496"/>
                <a:ext cx="457200" cy="334919"/>
              </a:xfrm>
              <a:prstGeom prst="rightArrow">
                <a:avLst/>
              </a:prstGeom>
              <a:solidFill>
                <a:schemeClr val="accent5">
                  <a:lumMod val="50000"/>
                </a:schemeClr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b="1">
                  <a:latin typeface="Arial"/>
                  <a:cs typeface="Arial"/>
                </a:endParaRPr>
              </a:p>
            </p:txBody>
          </p:sp>
          <p:sp>
            <p:nvSpPr>
              <p:cNvPr id="39" name="Right Arrow 38"/>
              <p:cNvSpPr/>
              <p:nvPr/>
            </p:nvSpPr>
            <p:spPr>
              <a:xfrm>
                <a:off x="6496627" y="3093495"/>
                <a:ext cx="457200" cy="334919"/>
              </a:xfrm>
              <a:prstGeom prst="rightArrow">
                <a:avLst/>
              </a:prstGeom>
              <a:solidFill>
                <a:schemeClr val="accent5">
                  <a:lumMod val="50000"/>
                </a:schemeClr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b="1">
                  <a:latin typeface="Arial"/>
                  <a:cs typeface="Arial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6536671" y="3004735"/>
                <a:ext cx="1257964" cy="52322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 smtClean="0">
                    <a:latin typeface="Arial"/>
                    <a:cs typeface="Arial"/>
                  </a:rPr>
                  <a:t>Epoch</a:t>
                </a:r>
              </a:p>
              <a:p>
                <a:pPr algn="ctr"/>
                <a:r>
                  <a:rPr lang="en-US" sz="1400" b="1" dirty="0" smtClean="0">
                    <a:latin typeface="Arial"/>
                    <a:cs typeface="Arial"/>
                  </a:rPr>
                  <a:t>Label</a:t>
                </a:r>
                <a:endParaRPr lang="en-US" sz="1400" b="1" dirty="0">
                  <a:latin typeface="Arial"/>
                  <a:cs typeface="Arial"/>
                </a:endParaRPr>
              </a:p>
            </p:txBody>
          </p:sp>
          <p:pic>
            <p:nvPicPr>
              <p:cNvPr id="41" name="Picture 40"/>
              <p:cNvPicPr>
                <a:picLocks noChangeAspect="1"/>
              </p:cNvPicPr>
              <p:nvPr/>
            </p:nvPicPr>
            <p:blipFill rotWithShape="1">
              <a:blip r:embed="rId4"/>
              <a:srcRect l="3256" t="3834" r="5037" b="42288"/>
              <a:stretch/>
            </p:blipFill>
            <p:spPr>
              <a:xfrm>
                <a:off x="1077828" y="3908267"/>
                <a:ext cx="3329434" cy="1032447"/>
              </a:xfrm>
              <a:prstGeom prst="rect">
                <a:avLst/>
              </a:prstGeom>
            </p:spPr>
          </p:pic>
          <p:sp>
            <p:nvSpPr>
              <p:cNvPr id="42" name="TextBox 41"/>
              <p:cNvSpPr txBox="1"/>
              <p:nvPr/>
            </p:nvSpPr>
            <p:spPr>
              <a:xfrm>
                <a:off x="582950" y="3767975"/>
                <a:ext cx="1257964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 smtClean="0">
                    <a:latin typeface="Arial"/>
                    <a:cs typeface="Arial"/>
                  </a:rPr>
                  <a:t>Epoch</a:t>
                </a:r>
                <a:endParaRPr lang="en-US" sz="1400" b="1" dirty="0">
                  <a:latin typeface="Arial"/>
                  <a:cs typeface="Arial"/>
                </a:endParaRP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4135207" y="2039795"/>
                <a:ext cx="1257964" cy="73866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 smtClean="0">
                    <a:latin typeface="Arial"/>
                    <a:cs typeface="Arial"/>
                  </a:rPr>
                  <a:t>Temporal and Spatial</a:t>
                </a:r>
                <a:br>
                  <a:rPr lang="en-US" sz="1400" b="1" dirty="0" smtClean="0">
                    <a:latin typeface="Arial"/>
                    <a:cs typeface="Arial"/>
                  </a:rPr>
                </a:br>
                <a:r>
                  <a:rPr lang="en-US" sz="1400" b="1" dirty="0" smtClean="0">
                    <a:latin typeface="Arial"/>
                    <a:cs typeface="Arial"/>
                  </a:rPr>
                  <a:t>Context</a:t>
                </a:r>
                <a:endParaRPr lang="en-US" sz="1400" b="1" dirty="0">
                  <a:latin typeface="Arial"/>
                  <a:cs typeface="Arial"/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1269736" y="5047499"/>
                <a:ext cx="3198087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 smtClean="0">
                    <a:latin typeface="Arial"/>
                    <a:cs typeface="Arial"/>
                  </a:rPr>
                  <a:t>Hidden Markov Models</a:t>
                </a:r>
                <a:endParaRPr lang="en-US" sz="1400" b="1" dirty="0">
                  <a:latin typeface="Arial"/>
                  <a:cs typeface="Arial"/>
                </a:endParaRPr>
              </a:p>
            </p:txBody>
          </p:sp>
          <p:sp>
            <p:nvSpPr>
              <p:cNvPr id="45" name="Right Arrow 44"/>
              <p:cNvSpPr/>
              <p:nvPr/>
            </p:nvSpPr>
            <p:spPr>
              <a:xfrm rot="16200000" flipV="1">
                <a:off x="5696894" y="3537651"/>
                <a:ext cx="457200" cy="334919"/>
              </a:xfrm>
              <a:prstGeom prst="rightArrow">
                <a:avLst/>
              </a:prstGeom>
              <a:solidFill>
                <a:schemeClr val="accent5">
                  <a:lumMod val="50000"/>
                </a:schemeClr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b="1">
                  <a:latin typeface="Arial"/>
                  <a:cs typeface="Arial"/>
                </a:endParaRPr>
              </a:p>
            </p:txBody>
          </p:sp>
          <p:pic>
            <p:nvPicPr>
              <p:cNvPr id="46" name="Picture 45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309239" y="3891818"/>
                <a:ext cx="1255887" cy="1032447"/>
              </a:xfrm>
              <a:prstGeom prst="rect">
                <a:avLst/>
              </a:prstGeom>
            </p:spPr>
          </p:pic>
          <p:sp>
            <p:nvSpPr>
              <p:cNvPr id="47" name="TextBox 46"/>
              <p:cNvSpPr txBox="1"/>
              <p:nvPr/>
            </p:nvSpPr>
            <p:spPr>
              <a:xfrm>
                <a:off x="5073772" y="4956502"/>
                <a:ext cx="2038363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 smtClean="0">
                    <a:latin typeface="Arial"/>
                    <a:cs typeface="Arial"/>
                  </a:rPr>
                  <a:t>Finite State Machine</a:t>
                </a:r>
                <a:endParaRPr lang="en-US" sz="1400" b="1" dirty="0">
                  <a:latin typeface="Arial"/>
                  <a:cs typeface="Arial"/>
                </a:endParaRPr>
              </a:p>
            </p:txBody>
          </p:sp>
          <p:sp>
            <p:nvSpPr>
              <p:cNvPr id="48" name="Right Arrow 47"/>
              <p:cNvSpPr/>
              <p:nvPr/>
            </p:nvSpPr>
            <p:spPr>
              <a:xfrm rot="5400000">
                <a:off x="663979" y="2420690"/>
                <a:ext cx="457200" cy="334919"/>
              </a:xfrm>
              <a:prstGeom prst="rightArrow">
                <a:avLst/>
              </a:prstGeom>
              <a:solidFill>
                <a:schemeClr val="accent5">
                  <a:lumMod val="50000"/>
                </a:schemeClr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b="1">
                  <a:latin typeface="Arial"/>
                  <a:cs typeface="Arial"/>
                </a:endParaRPr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12251784" y="1583213"/>
              <a:ext cx="2949633" cy="2656656"/>
              <a:chOff x="12251784" y="1583213"/>
              <a:chExt cx="2949633" cy="2656656"/>
            </a:xfrm>
          </p:grpSpPr>
          <p:sp>
            <p:nvSpPr>
              <p:cNvPr id="28" name="Rectangle 27"/>
              <p:cNvSpPr/>
              <p:nvPr/>
            </p:nvSpPr>
            <p:spPr>
              <a:xfrm>
                <a:off x="12251784" y="1583213"/>
                <a:ext cx="2949633" cy="2656656"/>
              </a:xfrm>
              <a:prstGeom prst="rect">
                <a:avLst/>
              </a:prstGeom>
              <a:ln w="285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9" name="Picture 28" descr="01_screen.png"/>
              <p:cNvPicPr>
                <a:picLocks noChangeAspect="1"/>
              </p:cNvPicPr>
              <p:nvPr/>
            </p:nvPicPr>
            <p:blipFill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5273" t="16084" r="56416" b="47506"/>
              <a:stretch/>
            </p:blipFill>
            <p:spPr>
              <a:xfrm>
                <a:off x="12695503" y="1800226"/>
                <a:ext cx="2059365" cy="2205808"/>
              </a:xfrm>
              <a:prstGeom prst="rect">
                <a:avLst/>
              </a:prstGeom>
            </p:spPr>
          </p:pic>
        </p:grpSp>
      </p:grpSp>
      <p:sp>
        <p:nvSpPr>
          <p:cNvPr id="76" name="Text Box 7"/>
          <p:cNvSpPr txBox="1">
            <a:spLocks noChangeArrowheads="1"/>
          </p:cNvSpPr>
          <p:nvPr/>
        </p:nvSpPr>
        <p:spPr bwMode="auto">
          <a:xfrm>
            <a:off x="28745267" y="3990259"/>
            <a:ext cx="12101997" cy="23813199"/>
          </a:xfrm>
          <a:prstGeom prst="rect">
            <a:avLst/>
          </a:prstGeom>
          <a:solidFill>
            <a:schemeClr val="bg1"/>
          </a:solidFill>
          <a:ln w="12700">
            <a:solidFill>
              <a:srgbClr val="BE0F34"/>
            </a:solidFill>
            <a:miter lim="800000"/>
            <a:headEnd/>
            <a:tailEnd/>
          </a:ln>
          <a:effectLst>
            <a:outerShdw blurRad="139700" dist="139700" dir="2700000" algn="tl" rotWithShape="0">
              <a:srgbClr val="BE0F34">
                <a:alpha val="40000"/>
              </a:srgbClr>
            </a:outerShdw>
          </a:effectLst>
        </p:spPr>
        <p:txBody>
          <a:bodyPr lIns="457200" tIns="45720" rIns="457200" bIns="45720"/>
          <a:lstStyle/>
          <a:p>
            <a:pPr defTabSz="893979">
              <a:spcAft>
                <a:spcPts val="1800"/>
              </a:spcAft>
              <a:tabLst>
                <a:tab pos="489852" algn="l"/>
              </a:tabLst>
              <a:defRPr/>
            </a:pPr>
            <a:r>
              <a:rPr lang="en-US" sz="48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Classification Performance</a:t>
            </a:r>
          </a:p>
          <a:p>
            <a:pPr marL="457200" indent="-457200" defTabSz="893979">
              <a:spcAft>
                <a:spcPts val="38000"/>
              </a:spcAft>
              <a:buFont typeface="Arial" panose="020B0604020202020204" pitchFamily="34" charset="0"/>
              <a:buChar char="•"/>
              <a:tabLst>
                <a:tab pos="489852" algn="l"/>
              </a:tabLst>
              <a:defRPr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6-way confusion matrix after HMM pass (P1):</a:t>
            </a:r>
          </a:p>
          <a:p>
            <a:pPr marL="440867" indent="-440867" defTabSz="893979">
              <a:spcAft>
                <a:spcPts val="40000"/>
              </a:spcAft>
              <a:buFont typeface="Arial" pitchFamily="34" charset="0"/>
              <a:buChar char="•"/>
              <a:tabLst>
                <a:tab pos="489852" algn="l"/>
              </a:tabLst>
              <a:defRPr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Confusion matrix after post-processing (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P2+P3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):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  <a:p>
            <a:pPr marL="440867" indent="-440867" defTabSz="893979">
              <a:spcAft>
                <a:spcPts val="1800"/>
              </a:spcAft>
              <a:buFont typeface="Arial" pitchFamily="34" charset="0"/>
              <a:buChar char="•"/>
              <a:tabLst>
                <a:tab pos="489852" algn="l"/>
              </a:tabLst>
              <a:defRPr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Detection error tradeoff (DET) curve (P1):</a:t>
            </a:r>
          </a:p>
          <a:p>
            <a:pPr marL="942975" indent="-520700" defTabSz="893979">
              <a:spcAft>
                <a:spcPts val="1800"/>
              </a:spcAft>
              <a:buFont typeface="Wingdings" charset="2"/>
              <a:buChar char="§"/>
              <a:tabLst>
                <a:tab pos="877888" algn="l"/>
              </a:tabLst>
              <a:defRPr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Delta features</a:t>
            </a:r>
            <a:br>
              <a:rPr lang="en-US" sz="3600" b="1" dirty="0" smtClean="0"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become more</a:t>
            </a:r>
            <a:br>
              <a:rPr lang="en-US" sz="3600" b="1" dirty="0" smtClean="0"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significant when </a:t>
            </a:r>
            <a:br>
              <a:rPr lang="en-US" sz="3600" b="1" dirty="0" smtClean="0"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the detection rate</a:t>
            </a:r>
            <a:br>
              <a:rPr lang="en-US" sz="3600" b="1" dirty="0" smtClean="0"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is high.</a:t>
            </a:r>
          </a:p>
          <a:p>
            <a:pPr marL="942975" indent="-520700" defTabSz="893979">
              <a:spcAft>
                <a:spcPts val="1800"/>
              </a:spcAft>
              <a:buFont typeface="Wingdings" charset="2"/>
              <a:buChar char="§"/>
              <a:tabLst>
                <a:tab pos="877888" algn="l"/>
              </a:tabLst>
              <a:defRPr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False alarm rate</a:t>
            </a:r>
            <a:br>
              <a:rPr lang="en-US" sz="3600" b="1" dirty="0" smtClean="0"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rises rapidly at</a:t>
            </a:r>
            <a:br>
              <a:rPr lang="en-US" sz="3600" b="1" dirty="0" smtClean="0"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detection rates</a:t>
            </a:r>
            <a:br>
              <a:rPr lang="en-US" sz="3600" b="1" dirty="0" smtClean="0"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above 70%.</a:t>
            </a:r>
          </a:p>
          <a:p>
            <a:pPr marL="440867" indent="-440867" defTabSz="893979">
              <a:spcAft>
                <a:spcPts val="1800"/>
              </a:spcAft>
              <a:buFont typeface="Arial" pitchFamily="34" charset="0"/>
              <a:buChar char="•"/>
              <a:tabLst>
                <a:tab pos="489852" algn="l"/>
              </a:tabLst>
              <a:defRPr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Post-processing improves detection rate while maintaining a low false alarm rate: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8" name="Group 127"/>
          <p:cNvGrpSpPr/>
          <p:nvPr/>
        </p:nvGrpSpPr>
        <p:grpSpPr>
          <a:xfrm>
            <a:off x="13729398" y="6734748"/>
            <a:ext cx="14179313" cy="3379938"/>
            <a:chOff x="289898" y="758154"/>
            <a:chExt cx="11374815" cy="3213740"/>
          </a:xfrm>
        </p:grpSpPr>
        <p:grpSp>
          <p:nvGrpSpPr>
            <p:cNvPr id="129" name="Group 128"/>
            <p:cNvGrpSpPr/>
            <p:nvPr/>
          </p:nvGrpSpPr>
          <p:grpSpPr>
            <a:xfrm>
              <a:off x="289898" y="758154"/>
              <a:ext cx="11374815" cy="3213740"/>
              <a:chOff x="289898" y="758154"/>
              <a:chExt cx="11374815" cy="3213740"/>
            </a:xfrm>
          </p:grpSpPr>
          <p:grpSp>
            <p:nvGrpSpPr>
              <p:cNvPr id="134" name="Group 133"/>
              <p:cNvGrpSpPr/>
              <p:nvPr/>
            </p:nvGrpSpPr>
            <p:grpSpPr>
              <a:xfrm>
                <a:off x="289898" y="758154"/>
                <a:ext cx="11374815" cy="3213740"/>
                <a:chOff x="407354" y="752303"/>
                <a:chExt cx="11374815" cy="3213740"/>
              </a:xfrm>
            </p:grpSpPr>
            <p:grpSp>
              <p:nvGrpSpPr>
                <p:cNvPr id="142" name="Grupo 2"/>
                <p:cNvGrpSpPr/>
                <p:nvPr/>
              </p:nvGrpSpPr>
              <p:grpSpPr>
                <a:xfrm>
                  <a:off x="407354" y="752303"/>
                  <a:ext cx="11374815" cy="3213740"/>
                  <a:chOff x="407354" y="752303"/>
                  <a:chExt cx="11374815" cy="3213740"/>
                </a:xfrm>
              </p:grpSpPr>
              <p:sp>
                <p:nvSpPr>
                  <p:cNvPr id="144" name="Rectángulo redondeado 24"/>
                  <p:cNvSpPr/>
                  <p:nvPr/>
                </p:nvSpPr>
                <p:spPr>
                  <a:xfrm>
                    <a:off x="407354" y="752303"/>
                    <a:ext cx="2080599" cy="592428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800" dirty="0" smtClean="0"/>
                      <a:t>Copy EEG files to Disks</a:t>
                    </a:r>
                    <a:endParaRPr lang="en-US" sz="1800" dirty="0"/>
                  </a:p>
                </p:txBody>
              </p:sp>
              <p:sp>
                <p:nvSpPr>
                  <p:cNvPr id="145" name="Rectángulo redondeado 25"/>
                  <p:cNvSpPr/>
                  <p:nvPr/>
                </p:nvSpPr>
                <p:spPr>
                  <a:xfrm>
                    <a:off x="2730908" y="752303"/>
                    <a:ext cx="2080599" cy="592428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800" dirty="0" smtClean="0"/>
                      <a:t>Convert EEG files to EDF</a:t>
                    </a:r>
                    <a:endParaRPr lang="en-US" sz="1800" dirty="0"/>
                  </a:p>
                </p:txBody>
              </p:sp>
              <p:sp>
                <p:nvSpPr>
                  <p:cNvPr id="146" name="Rectángulo redondeado 26"/>
                  <p:cNvSpPr/>
                  <p:nvPr/>
                </p:nvSpPr>
                <p:spPr>
                  <a:xfrm>
                    <a:off x="5054462" y="752303"/>
                    <a:ext cx="2080599" cy="592428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800" dirty="0" smtClean="0"/>
                      <a:t>Capture Physicians' Reports</a:t>
                    </a:r>
                    <a:endParaRPr lang="en-US" sz="1800" dirty="0"/>
                  </a:p>
                </p:txBody>
              </p:sp>
              <p:sp>
                <p:nvSpPr>
                  <p:cNvPr id="147" name="Rectángulo redondeado 27"/>
                  <p:cNvSpPr/>
                  <p:nvPr/>
                </p:nvSpPr>
                <p:spPr>
                  <a:xfrm>
                    <a:off x="7378016" y="752303"/>
                    <a:ext cx="2080599" cy="592428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800" dirty="0" smtClean="0"/>
                      <a:t>Deidentify Reports</a:t>
                    </a:r>
                    <a:endParaRPr lang="en-US" sz="1800" dirty="0"/>
                  </a:p>
                </p:txBody>
              </p:sp>
              <p:sp>
                <p:nvSpPr>
                  <p:cNvPr id="148" name="Rectángulo redondeado 28"/>
                  <p:cNvSpPr/>
                  <p:nvPr/>
                </p:nvSpPr>
                <p:spPr>
                  <a:xfrm>
                    <a:off x="9701570" y="752303"/>
                    <a:ext cx="2080599" cy="592428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800" dirty="0" smtClean="0"/>
                      <a:t>Label Generation</a:t>
                    </a:r>
                    <a:endParaRPr lang="en-US" sz="1800" dirty="0"/>
                  </a:p>
                </p:txBody>
              </p:sp>
              <p:sp>
                <p:nvSpPr>
                  <p:cNvPr id="149" name="Rectángulo redondeado 33"/>
                  <p:cNvSpPr/>
                  <p:nvPr/>
                </p:nvSpPr>
                <p:spPr>
                  <a:xfrm>
                    <a:off x="801894" y="2155882"/>
                    <a:ext cx="2080599" cy="592428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800" dirty="0" smtClean="0"/>
                      <a:t>Hard Copies</a:t>
                    </a:r>
                    <a:endParaRPr lang="en-US" sz="1800" dirty="0"/>
                  </a:p>
                </p:txBody>
              </p:sp>
              <p:sp>
                <p:nvSpPr>
                  <p:cNvPr id="150" name="Rectángulo redondeado 34"/>
                  <p:cNvSpPr/>
                  <p:nvPr/>
                </p:nvSpPr>
                <p:spPr>
                  <a:xfrm>
                    <a:off x="3494014" y="2155884"/>
                    <a:ext cx="2080599" cy="592428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800" dirty="0" smtClean="0"/>
                      <a:t>Alpha Database </a:t>
                    </a:r>
                    <a:endParaRPr lang="en-US" sz="1800" dirty="0"/>
                  </a:p>
                </p:txBody>
              </p:sp>
              <p:sp>
                <p:nvSpPr>
                  <p:cNvPr id="151" name="Rectángulo redondeado 35"/>
                  <p:cNvSpPr/>
                  <p:nvPr/>
                </p:nvSpPr>
                <p:spPr>
                  <a:xfrm>
                    <a:off x="6213531" y="2155884"/>
                    <a:ext cx="2080599" cy="592428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800" dirty="0" smtClean="0"/>
                      <a:t>M*Modal Database </a:t>
                    </a:r>
                    <a:endParaRPr lang="en-US" sz="1800" dirty="0"/>
                  </a:p>
                </p:txBody>
              </p:sp>
              <p:sp>
                <p:nvSpPr>
                  <p:cNvPr id="152" name="Rectángulo redondeado 43"/>
                  <p:cNvSpPr/>
                  <p:nvPr/>
                </p:nvSpPr>
                <p:spPr>
                  <a:xfrm>
                    <a:off x="3494014" y="3373615"/>
                    <a:ext cx="2080599" cy="592428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800" dirty="0" smtClean="0"/>
                      <a:t>Optical Character Recognition </a:t>
                    </a:r>
                    <a:endParaRPr lang="en-US" sz="1800" dirty="0"/>
                  </a:p>
                </p:txBody>
              </p:sp>
              <p:sp>
                <p:nvSpPr>
                  <p:cNvPr id="153" name="Rectángulo redondeado 21"/>
                  <p:cNvSpPr/>
                  <p:nvPr/>
                </p:nvSpPr>
                <p:spPr>
                  <a:xfrm>
                    <a:off x="6419881" y="3373615"/>
                    <a:ext cx="2080599" cy="592428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800" dirty="0" smtClean="0"/>
                      <a:t>Copy EEG files to Disks</a:t>
                    </a:r>
                    <a:endParaRPr lang="en-US" sz="1800" dirty="0"/>
                  </a:p>
                </p:txBody>
              </p:sp>
            </p:grpSp>
            <p:sp>
              <p:nvSpPr>
                <p:cNvPr id="143" name="Rectángulo redondeado 35"/>
                <p:cNvSpPr/>
                <p:nvPr/>
              </p:nvSpPr>
              <p:spPr>
                <a:xfrm>
                  <a:off x="9118429" y="2155884"/>
                  <a:ext cx="2080599" cy="592428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800" dirty="0" smtClean="0"/>
                    <a:t>Access Database</a:t>
                  </a:r>
                  <a:endParaRPr lang="en-US" sz="1800" dirty="0"/>
                </a:p>
              </p:txBody>
            </p:sp>
          </p:grpSp>
          <p:cxnSp>
            <p:nvCxnSpPr>
              <p:cNvPr id="135" name="Elbow Connector 134"/>
              <p:cNvCxnSpPr>
                <a:stCxn id="146" idx="2"/>
                <a:endCxn id="149" idx="0"/>
              </p:cNvCxnSpPr>
              <p:nvPr/>
            </p:nvCxnSpPr>
            <p:spPr>
              <a:xfrm rot="5400000">
                <a:off x="3445446" y="-370126"/>
                <a:ext cx="811152" cy="4252568"/>
              </a:xfrm>
              <a:prstGeom prst="bentConnector3">
                <a:avLst>
                  <a:gd name="adj1" fmla="val 50000"/>
                </a:avLst>
              </a:prstGeom>
              <a:ln w="101600">
                <a:solidFill>
                  <a:schemeClr val="accent5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Elbow Connector 135"/>
              <p:cNvCxnSpPr>
                <a:stCxn id="146" idx="2"/>
                <a:endCxn id="150" idx="0"/>
              </p:cNvCxnSpPr>
              <p:nvPr/>
            </p:nvCxnSpPr>
            <p:spPr>
              <a:xfrm rot="5400000">
                <a:off x="4791505" y="975934"/>
                <a:ext cx="811153" cy="1560448"/>
              </a:xfrm>
              <a:prstGeom prst="bentConnector3">
                <a:avLst/>
              </a:prstGeom>
              <a:ln w="101600">
                <a:solidFill>
                  <a:schemeClr val="accent5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Elbow Connector 136"/>
              <p:cNvCxnSpPr>
                <a:stCxn id="146" idx="2"/>
                <a:endCxn id="151" idx="0"/>
              </p:cNvCxnSpPr>
              <p:nvPr/>
            </p:nvCxnSpPr>
            <p:spPr>
              <a:xfrm rot="16200000" flipH="1">
                <a:off x="6151263" y="1176624"/>
                <a:ext cx="811153" cy="1159069"/>
              </a:xfrm>
              <a:prstGeom prst="bentConnector3">
                <a:avLst>
                  <a:gd name="adj1" fmla="val 50000"/>
                </a:avLst>
              </a:prstGeom>
              <a:ln w="101600">
                <a:solidFill>
                  <a:schemeClr val="accent5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Elbow Connector 137"/>
              <p:cNvCxnSpPr>
                <a:stCxn id="146" idx="2"/>
                <a:endCxn id="143" idx="0"/>
              </p:cNvCxnSpPr>
              <p:nvPr/>
            </p:nvCxnSpPr>
            <p:spPr>
              <a:xfrm rot="16200000" flipH="1">
                <a:off x="7603712" y="-275825"/>
                <a:ext cx="811153" cy="4063967"/>
              </a:xfrm>
              <a:prstGeom prst="bentConnector3">
                <a:avLst>
                  <a:gd name="adj1" fmla="val 50000"/>
                </a:avLst>
              </a:prstGeom>
              <a:ln w="101600">
                <a:solidFill>
                  <a:schemeClr val="accent5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Elbow Connector 138"/>
              <p:cNvCxnSpPr>
                <a:stCxn id="150" idx="2"/>
                <a:endCxn id="152" idx="0"/>
              </p:cNvCxnSpPr>
              <p:nvPr/>
            </p:nvCxnSpPr>
            <p:spPr>
              <a:xfrm rot="5400000">
                <a:off x="4104206" y="3067758"/>
                <a:ext cx="625304" cy="10188"/>
              </a:xfrm>
              <a:prstGeom prst="bentConnector3">
                <a:avLst/>
              </a:prstGeom>
              <a:ln w="101600">
                <a:solidFill>
                  <a:schemeClr val="accent5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Elbow Connector 139"/>
              <p:cNvCxnSpPr>
                <a:stCxn id="149" idx="2"/>
                <a:endCxn id="152" idx="0"/>
              </p:cNvCxnSpPr>
              <p:nvPr/>
            </p:nvCxnSpPr>
            <p:spPr>
              <a:xfrm rot="16200000" flipH="1">
                <a:off x="2758145" y="1720753"/>
                <a:ext cx="625305" cy="2692120"/>
              </a:xfrm>
              <a:prstGeom prst="bentConnector3">
                <a:avLst>
                  <a:gd name="adj1" fmla="val 50000"/>
                </a:avLst>
              </a:prstGeom>
              <a:ln w="101600">
                <a:solidFill>
                  <a:schemeClr val="accent5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Arrow Connector 140"/>
              <p:cNvCxnSpPr>
                <a:stCxn id="152" idx="3"/>
                <a:endCxn id="153" idx="1"/>
              </p:cNvCxnSpPr>
              <p:nvPr/>
            </p:nvCxnSpPr>
            <p:spPr>
              <a:xfrm>
                <a:off x="5457157" y="3675681"/>
                <a:ext cx="845268" cy="0"/>
              </a:xfrm>
              <a:prstGeom prst="straightConnector1">
                <a:avLst/>
              </a:prstGeom>
              <a:ln w="101600">
                <a:solidFill>
                  <a:schemeClr val="accent5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0" name="Straight Arrow Connector 129"/>
            <p:cNvCxnSpPr>
              <a:stCxn id="144" idx="3"/>
              <a:endCxn id="145" idx="1"/>
            </p:cNvCxnSpPr>
            <p:nvPr/>
          </p:nvCxnSpPr>
          <p:spPr>
            <a:xfrm>
              <a:off x="2370497" y="1054368"/>
              <a:ext cx="242955" cy="0"/>
            </a:xfrm>
            <a:prstGeom prst="straightConnector1">
              <a:avLst/>
            </a:prstGeom>
            <a:ln w="101600">
              <a:solidFill>
                <a:schemeClr val="accent5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Arrow Connector 130"/>
            <p:cNvCxnSpPr>
              <a:stCxn id="145" idx="3"/>
              <a:endCxn id="146" idx="1"/>
            </p:cNvCxnSpPr>
            <p:nvPr/>
          </p:nvCxnSpPr>
          <p:spPr>
            <a:xfrm>
              <a:off x="4694051" y="1054368"/>
              <a:ext cx="242955" cy="0"/>
            </a:xfrm>
            <a:prstGeom prst="straightConnector1">
              <a:avLst/>
            </a:prstGeom>
            <a:ln w="101600">
              <a:solidFill>
                <a:schemeClr val="accent5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Arrow Connector 131"/>
            <p:cNvCxnSpPr>
              <a:stCxn id="146" idx="3"/>
              <a:endCxn id="147" idx="1"/>
            </p:cNvCxnSpPr>
            <p:nvPr/>
          </p:nvCxnSpPr>
          <p:spPr>
            <a:xfrm>
              <a:off x="7017605" y="1054368"/>
              <a:ext cx="242955" cy="0"/>
            </a:xfrm>
            <a:prstGeom prst="straightConnector1">
              <a:avLst/>
            </a:prstGeom>
            <a:ln w="101600">
              <a:solidFill>
                <a:schemeClr val="accent5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Arrow Connector 132"/>
            <p:cNvCxnSpPr>
              <a:stCxn id="147" idx="3"/>
              <a:endCxn id="148" idx="1"/>
            </p:cNvCxnSpPr>
            <p:nvPr/>
          </p:nvCxnSpPr>
          <p:spPr>
            <a:xfrm>
              <a:off x="9341159" y="1054368"/>
              <a:ext cx="242955" cy="0"/>
            </a:xfrm>
            <a:prstGeom prst="straightConnector1">
              <a:avLst/>
            </a:prstGeom>
            <a:ln w="101600">
              <a:solidFill>
                <a:schemeClr val="accent5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0" name="Text Box 7"/>
          <p:cNvSpPr txBox="1">
            <a:spLocks noChangeArrowheads="1"/>
          </p:cNvSpPr>
          <p:nvPr/>
        </p:nvSpPr>
        <p:spPr bwMode="auto">
          <a:xfrm>
            <a:off x="16259416" y="31394400"/>
            <a:ext cx="12309458" cy="8404859"/>
          </a:xfrm>
          <a:prstGeom prst="rect">
            <a:avLst/>
          </a:prstGeom>
          <a:solidFill>
            <a:schemeClr val="bg1"/>
          </a:solidFill>
          <a:ln w="12700">
            <a:solidFill>
              <a:srgbClr val="BE0F34"/>
            </a:solidFill>
            <a:miter lim="800000"/>
            <a:headEnd/>
            <a:tailEnd/>
          </a:ln>
          <a:effectLst>
            <a:outerShdw blurRad="139700" dist="139700" dir="2700000" algn="tl" rotWithShape="0">
              <a:srgbClr val="BE0F34">
                <a:alpha val="40000"/>
              </a:srgbClr>
            </a:outerShdw>
          </a:effectLst>
        </p:spPr>
        <p:txBody>
          <a:bodyPr lIns="457200" tIns="45720" rIns="457200" bIns="45720"/>
          <a:lstStyle/>
          <a:p>
            <a:pPr defTabSz="893979">
              <a:spcAft>
                <a:spcPts val="1800"/>
              </a:spcAft>
              <a:tabLst>
                <a:tab pos="489852" algn="l"/>
              </a:tabLst>
              <a:defRPr/>
            </a:pPr>
            <a:r>
              <a:rPr lang="en-US" sz="4800" b="1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Active Learning Approach to Training</a:t>
            </a:r>
          </a:p>
          <a:p>
            <a:pPr marL="440867" indent="-440867" defTabSz="893979">
              <a:spcAft>
                <a:spcPts val="1800"/>
              </a:spcAft>
              <a:buFont typeface="Arial" pitchFamily="34" charset="0"/>
              <a:buChar char="•"/>
              <a:tabLst>
                <a:tab pos="489852" algn="l"/>
              </a:tabLst>
              <a:defRPr/>
            </a:pPr>
            <a:r>
              <a:rPr lang="en-US" sz="3600" b="1" dirty="0">
                <a:latin typeface="Arial" pitchFamily="34" charset="0"/>
                <a:cs typeface="Arial" pitchFamily="34" charset="0"/>
              </a:rPr>
              <a:t>EEG reports only contain summaries; a small amount of manually-labeled data available.</a:t>
            </a:r>
          </a:p>
          <a:p>
            <a:pPr marL="440867" indent="-440867" defTabSz="893979">
              <a:spcAft>
                <a:spcPts val="1800"/>
              </a:spcAft>
              <a:buFont typeface="Arial" pitchFamily="34" charset="0"/>
              <a:buChar char="•"/>
              <a:tabLst>
                <a:tab pos="489852" algn="l"/>
              </a:tabLst>
              <a:defRPr/>
            </a:pPr>
            <a:r>
              <a:rPr lang="en-US" sz="3600" b="1" dirty="0">
                <a:latin typeface="Arial" pitchFamily="34" charset="0"/>
                <a:cs typeface="Arial" pitchFamily="34" charset="0"/>
              </a:rPr>
              <a:t>Seed models based on manually-annotated data.</a:t>
            </a:r>
          </a:p>
          <a:p>
            <a:pPr marL="440867" indent="-440867" defTabSz="893979">
              <a:spcAft>
                <a:spcPts val="1800"/>
              </a:spcAft>
              <a:buFont typeface="Arial" pitchFamily="34" charset="0"/>
              <a:buChar char="•"/>
              <a:tabLst>
                <a:tab pos="489852" algn="l"/>
              </a:tabLst>
              <a:defRPr/>
            </a:pPr>
            <a:r>
              <a:rPr lang="en-US" sz="3600" b="1" dirty="0">
                <a:latin typeface="Arial" pitchFamily="34" charset="0"/>
                <a:cs typeface="Arial" pitchFamily="34" charset="0"/>
              </a:rPr>
              <a:t>Train, classify, and select high-confidence data.</a:t>
            </a:r>
          </a:p>
          <a:p>
            <a:pPr marL="440867" indent="-440867" defTabSz="893979">
              <a:spcAft>
                <a:spcPts val="1800"/>
              </a:spcAft>
              <a:buFont typeface="Arial" pitchFamily="34" charset="0"/>
              <a:buChar char="•"/>
              <a:tabLst>
                <a:tab pos="489852" algn="l"/>
              </a:tabLst>
              <a:defRPr/>
            </a:pPr>
            <a:r>
              <a:rPr lang="en-US" sz="3600" b="1" dirty="0">
                <a:latin typeface="Arial" pitchFamily="34" charset="0"/>
                <a:cs typeface="Arial" pitchFamily="34" charset="0"/>
              </a:rPr>
              <a:t>Iterate:</a:t>
            </a:r>
          </a:p>
          <a:p>
            <a:pPr defTabSz="893979">
              <a:spcBef>
                <a:spcPts val="0"/>
              </a:spcBef>
              <a:spcAft>
                <a:spcPts val="1543"/>
              </a:spcAft>
              <a:tabLst>
                <a:tab pos="489852" algn="l"/>
              </a:tabLst>
              <a:defRPr/>
            </a:pPr>
            <a:endParaRPr lang="en-US" sz="3200" b="1" dirty="0">
              <a:latin typeface="Arial" pitchFamily="34" charset="0"/>
              <a:cs typeface="Arial" pitchFamily="34" charset="0"/>
            </a:endParaRPr>
          </a:p>
          <a:p>
            <a:pPr defTabSz="893979">
              <a:spcBef>
                <a:spcPts val="0"/>
              </a:spcBef>
              <a:spcAft>
                <a:spcPts val="1543"/>
              </a:spcAft>
              <a:tabLst>
                <a:tab pos="489852" algn="l"/>
              </a:tabLst>
              <a:defRPr/>
            </a:pPr>
            <a:endParaRPr lang="en-US" sz="3200" b="1" dirty="0">
              <a:latin typeface="Arial" pitchFamily="34" charset="0"/>
              <a:cs typeface="Arial" pitchFamily="34" charset="0"/>
            </a:endParaRPr>
          </a:p>
          <a:p>
            <a:pPr defTabSz="893979">
              <a:spcBef>
                <a:spcPts val="0"/>
              </a:spcBef>
              <a:spcAft>
                <a:spcPts val="1543"/>
              </a:spcAft>
              <a:tabLst>
                <a:tab pos="489852" algn="l"/>
              </a:tabLst>
              <a:defRPr/>
            </a:pPr>
            <a:endParaRPr lang="en-US" sz="3200" b="1" dirty="0">
              <a:latin typeface="Arial" pitchFamily="34" charset="0"/>
              <a:cs typeface="Arial" pitchFamily="34" charset="0"/>
            </a:endParaRPr>
          </a:p>
          <a:p>
            <a:pPr defTabSz="893979">
              <a:spcBef>
                <a:spcPts val="0"/>
              </a:spcBef>
              <a:spcAft>
                <a:spcPts val="1543"/>
              </a:spcAft>
              <a:tabLst>
                <a:tab pos="489852" algn="l"/>
              </a:tabLst>
              <a:defRPr/>
            </a:pPr>
            <a:endParaRPr lang="en-US" sz="3200" b="1" dirty="0">
              <a:latin typeface="Arial" pitchFamily="34" charset="0"/>
              <a:cs typeface="Arial" pitchFamily="34" charset="0"/>
            </a:endParaRPr>
          </a:p>
          <a:p>
            <a:pPr defTabSz="893979">
              <a:spcBef>
                <a:spcPts val="0"/>
              </a:spcBef>
              <a:spcAft>
                <a:spcPts val="1543"/>
              </a:spcAft>
              <a:tabLst>
                <a:tab pos="489852" algn="l"/>
              </a:tabLst>
              <a:defRPr/>
            </a:pPr>
            <a:endParaRPr lang="en-US" sz="3200" b="1" dirty="0">
              <a:latin typeface="Arial" pitchFamily="34" charset="0"/>
              <a:cs typeface="Arial" pitchFamily="34" charset="0"/>
            </a:endParaRPr>
          </a:p>
          <a:p>
            <a:pPr defTabSz="893979">
              <a:spcBef>
                <a:spcPts val="0"/>
              </a:spcBef>
              <a:spcAft>
                <a:spcPts val="1543"/>
              </a:spcAft>
              <a:tabLst>
                <a:tab pos="489852" algn="l"/>
              </a:tabLst>
              <a:defRPr/>
            </a:pP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643170"/>
              </p:ext>
            </p:extLst>
          </p:nvPr>
        </p:nvGraphicFramePr>
        <p:xfrm>
          <a:off x="29270852" y="5814916"/>
          <a:ext cx="11203626" cy="4234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518"/>
                <a:gridCol w="1600518"/>
                <a:gridCol w="1600518"/>
                <a:gridCol w="1600518"/>
                <a:gridCol w="1600518"/>
                <a:gridCol w="1600518"/>
                <a:gridCol w="1600518"/>
              </a:tblGrid>
              <a:tr h="648054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SPSW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PLED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GPED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EYBL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ARTF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BCKG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</a:tr>
              <a:tr h="597734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SPSW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40%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5%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33%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10%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8%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4%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</a:tr>
              <a:tr h="597734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PLED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20%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55%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18%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4%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1%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2%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</a:tr>
              <a:tr h="597734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GPED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12%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22%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51%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2%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7%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6%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</a:tr>
              <a:tr h="597734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EYBL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3%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9%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2%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84%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1%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1%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</a:tr>
              <a:tr h="597734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ARTF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6%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3%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4%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2%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39%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46%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</a:tr>
              <a:tr h="597734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BCKG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9%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2%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8%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3%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6%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72%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4" name="Table 1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073413"/>
              </p:ext>
            </p:extLst>
          </p:nvPr>
        </p:nvGraphicFramePr>
        <p:xfrm>
          <a:off x="29308665" y="11192326"/>
          <a:ext cx="11165812" cy="44177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5116"/>
                <a:gridCol w="1595116"/>
                <a:gridCol w="1595116"/>
                <a:gridCol w="1595116"/>
                <a:gridCol w="1595116"/>
                <a:gridCol w="1595116"/>
                <a:gridCol w="1595116"/>
              </a:tblGrid>
              <a:tr h="676111">
                <a:tc>
                  <a:txBody>
                    <a:bodyPr/>
                    <a:lstStyle/>
                    <a:p>
                      <a:pPr algn="ctr"/>
                      <a:endParaRPr lang="en-US" sz="2800" b="1" i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SPSW</a:t>
                      </a:r>
                      <a:endParaRPr lang="en-US" sz="2800" b="1" i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PLED</a:t>
                      </a:r>
                      <a:endParaRPr lang="en-US" sz="2800" b="1" i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GPED</a:t>
                      </a:r>
                      <a:endParaRPr lang="en-US" sz="2800" b="1" i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EYBL</a:t>
                      </a:r>
                      <a:endParaRPr lang="en-US" sz="2800" b="1" i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ARTF</a:t>
                      </a:r>
                      <a:endParaRPr lang="en-US" sz="2800" b="1" i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BCKG</a:t>
                      </a:r>
                      <a:endParaRPr lang="en-US" sz="2800" b="1" i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</a:tr>
              <a:tr h="623613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SPSW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41%</a:t>
                      </a:r>
                      <a:endParaRPr lang="en-US" sz="2800" b="1" i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0%</a:t>
                      </a:r>
                      <a:endParaRPr lang="en-US" sz="2800" b="1" i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33%</a:t>
                      </a:r>
                      <a:endParaRPr lang="en-US" sz="2800" b="1" i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3%</a:t>
                      </a:r>
                      <a:endParaRPr lang="en-US" sz="2800" b="1" i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5%</a:t>
                      </a:r>
                      <a:endParaRPr lang="en-US" sz="2800" b="1" i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18%</a:t>
                      </a:r>
                      <a:endParaRPr lang="en-US" sz="2800" b="1" i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</a:tr>
              <a:tr h="623613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PLED</a:t>
                      </a:r>
                      <a:endParaRPr lang="en-US" sz="2800" b="1" i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14%</a:t>
                      </a:r>
                      <a:endParaRPr lang="en-US" sz="2800" b="1" i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39%</a:t>
                      </a:r>
                      <a:endParaRPr lang="en-US" sz="2800" b="1" i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30%</a:t>
                      </a:r>
                      <a:endParaRPr lang="en-US" sz="2800" b="1" i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0%</a:t>
                      </a:r>
                      <a:endParaRPr lang="en-US" sz="2800" b="1" i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3%</a:t>
                      </a:r>
                      <a:endParaRPr lang="en-US" sz="2800" b="1" i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14%</a:t>
                      </a:r>
                      <a:endParaRPr lang="en-US" sz="2800" b="1" i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</a:tr>
              <a:tr h="623613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GPED</a:t>
                      </a:r>
                      <a:endParaRPr lang="en-US" sz="2800" b="1" i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1%</a:t>
                      </a:r>
                      <a:endParaRPr lang="en-US" sz="2800" b="1" i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9%</a:t>
                      </a:r>
                      <a:endParaRPr lang="en-US" sz="2800" b="1" i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87%</a:t>
                      </a:r>
                      <a:endParaRPr lang="en-US" sz="2800" b="1" i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1%</a:t>
                      </a:r>
                      <a:endParaRPr lang="en-US" sz="2800" b="1" i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0%</a:t>
                      </a:r>
                      <a:endParaRPr lang="en-US" sz="2800" b="1" i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2%</a:t>
                      </a:r>
                      <a:endParaRPr lang="en-US" sz="2800" b="1" i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</a:tr>
              <a:tr h="623613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EYBL</a:t>
                      </a:r>
                      <a:endParaRPr lang="en-US" sz="2800" b="1" i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0%</a:t>
                      </a:r>
                      <a:endParaRPr lang="en-US" sz="2800" b="1" i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0%</a:t>
                      </a:r>
                      <a:endParaRPr lang="en-US" sz="2800" b="1" i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0%</a:t>
                      </a:r>
                      <a:endParaRPr lang="en-US" sz="2800" b="1" i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69%</a:t>
                      </a:r>
                      <a:endParaRPr lang="en-US" sz="2800" b="1" i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2%</a:t>
                      </a:r>
                      <a:endParaRPr lang="en-US" sz="2800" b="1" i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29%</a:t>
                      </a:r>
                      <a:endParaRPr lang="en-US" sz="2800" b="1" i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</a:tr>
              <a:tr h="623613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ARTF</a:t>
                      </a:r>
                      <a:endParaRPr lang="en-US" sz="2800" b="1" i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5%</a:t>
                      </a:r>
                      <a:endParaRPr lang="en-US" sz="2800" b="1" i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0%</a:t>
                      </a:r>
                      <a:endParaRPr lang="en-US" sz="2800" b="1" i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2%</a:t>
                      </a:r>
                      <a:endParaRPr lang="en-US" sz="2800" b="1" i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13%</a:t>
                      </a:r>
                      <a:endParaRPr lang="en-US" sz="2800" b="1" i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10%</a:t>
                      </a:r>
                      <a:endParaRPr lang="en-US" sz="2800" b="1" i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70%</a:t>
                      </a:r>
                      <a:endParaRPr lang="en-US" sz="2800" b="1" i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</a:tr>
              <a:tr h="623613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BCKG</a:t>
                      </a:r>
                      <a:endParaRPr lang="en-US" sz="2800" b="1" i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3%</a:t>
                      </a:r>
                      <a:endParaRPr lang="en-US" sz="2800" b="1" i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0%</a:t>
                      </a:r>
                      <a:endParaRPr lang="en-US" sz="2800" b="1" i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1%</a:t>
                      </a:r>
                      <a:endParaRPr lang="en-US" sz="2800" b="1" i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7%</a:t>
                      </a:r>
                      <a:endParaRPr lang="en-US" sz="2800" b="1" i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1%</a:t>
                      </a:r>
                      <a:endParaRPr lang="en-US" sz="2800" b="1" i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88%</a:t>
                      </a:r>
                      <a:endParaRPr lang="en-US" sz="2800" b="1" i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2" name="Text Box 7"/>
          <p:cNvSpPr txBox="1">
            <a:spLocks noChangeArrowheads="1"/>
          </p:cNvSpPr>
          <p:nvPr/>
        </p:nvSpPr>
        <p:spPr bwMode="auto">
          <a:xfrm>
            <a:off x="40976828" y="32581308"/>
            <a:ext cx="9731498" cy="7216068"/>
          </a:xfrm>
          <a:prstGeom prst="rect">
            <a:avLst/>
          </a:prstGeom>
          <a:solidFill>
            <a:schemeClr val="bg1"/>
          </a:solidFill>
          <a:ln w="12700">
            <a:solidFill>
              <a:srgbClr val="BE0F34"/>
            </a:solidFill>
            <a:miter lim="800000"/>
            <a:headEnd/>
            <a:tailEnd/>
          </a:ln>
          <a:effectLst>
            <a:outerShdw blurRad="139700" dist="139700" dir="2700000" algn="tl" rotWithShape="0">
              <a:srgbClr val="BE0F34">
                <a:alpha val="40000"/>
              </a:srgbClr>
            </a:outerShdw>
          </a:effectLst>
        </p:spPr>
        <p:txBody>
          <a:bodyPr lIns="274320" tIns="118872" rIns="274320" bIns="118872"/>
          <a:lstStyle>
            <a:defPPr>
              <a:defRPr lang="en-US"/>
            </a:defPPr>
            <a:lvl1pPr defTabSz="695325">
              <a:spcBef>
                <a:spcPts val="0"/>
              </a:spcBef>
              <a:spcAft>
                <a:spcPts val="1200"/>
              </a:spcAft>
              <a:tabLst>
                <a:tab pos="381000" algn="l"/>
              </a:tabLst>
              <a:defRPr sz="4000" b="1">
                <a:solidFill>
                  <a:srgbClr val="3333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893979">
              <a:spcAft>
                <a:spcPts val="1800"/>
              </a:spcAft>
              <a:tabLst>
                <a:tab pos="489852" algn="l"/>
              </a:tabLst>
              <a:defRPr/>
            </a:pPr>
            <a:r>
              <a:rPr lang="en-US" sz="4800" dirty="0"/>
              <a:t>References</a:t>
            </a:r>
          </a:p>
          <a:p>
            <a:pPr marL="440867" indent="-440867" defTabSz="893979">
              <a:buFont typeface="Arial" pitchFamily="34" charset="0"/>
              <a:buChar char="•"/>
              <a:tabLst>
                <a:tab pos="489852" algn="l"/>
              </a:tabLst>
              <a:defRPr/>
            </a:pPr>
            <a:r>
              <a:rPr lang="en-US" sz="2800" dirty="0">
                <a:solidFill>
                  <a:schemeClr val="tx1"/>
                </a:solidFill>
              </a:rPr>
              <a:t>Lopez, S., </a:t>
            </a:r>
            <a:r>
              <a:rPr lang="en-US" sz="2800" i="1" dirty="0" smtClean="0">
                <a:solidFill>
                  <a:schemeClr val="tx1"/>
                </a:solidFill>
              </a:rPr>
              <a:t>et al</a:t>
            </a:r>
            <a:r>
              <a:rPr lang="en-US" sz="2800" dirty="0" smtClean="0">
                <a:solidFill>
                  <a:schemeClr val="tx1"/>
                </a:solidFill>
              </a:rPr>
              <a:t>. (</a:t>
            </a:r>
            <a:r>
              <a:rPr lang="en-US" sz="2800" dirty="0">
                <a:solidFill>
                  <a:schemeClr val="tx1"/>
                </a:solidFill>
              </a:rPr>
              <a:t>2015). Automated Identification of Abnormal EEGs. </a:t>
            </a:r>
            <a:r>
              <a:rPr lang="en-US" sz="2800" i="1" dirty="0" smtClean="0">
                <a:solidFill>
                  <a:schemeClr val="tx1"/>
                </a:solidFill>
              </a:rPr>
              <a:t>Proceedings of the EEE </a:t>
            </a:r>
            <a:r>
              <a:rPr lang="en-US" sz="2800" i="1" dirty="0">
                <a:solidFill>
                  <a:schemeClr val="tx1"/>
                </a:solidFill>
              </a:rPr>
              <a:t>Signal Processing in Medicine and Biology Symposium</a:t>
            </a:r>
            <a:r>
              <a:rPr lang="en-US" sz="2800" dirty="0">
                <a:solidFill>
                  <a:schemeClr val="tx1"/>
                </a:solidFill>
              </a:rPr>
              <a:t> (pp. 1–4). Philadelphia, Pennsylvania, USA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  <a:endParaRPr lang="en-US" sz="2800" dirty="0">
              <a:solidFill>
                <a:schemeClr val="tx1"/>
              </a:solidFill>
            </a:endParaRPr>
          </a:p>
          <a:p>
            <a:pPr marL="440867" indent="-440867" defTabSz="893979">
              <a:buFont typeface="Arial" pitchFamily="34" charset="0"/>
              <a:buChar char="•"/>
              <a:tabLst>
                <a:tab pos="489852" algn="l"/>
              </a:tabLst>
              <a:defRPr/>
            </a:pPr>
            <a:r>
              <a:rPr lang="en-US" sz="2800" dirty="0" err="1">
                <a:solidFill>
                  <a:schemeClr val="tx1"/>
                </a:solidFill>
              </a:rPr>
              <a:t>Harati</a:t>
            </a:r>
            <a:r>
              <a:rPr lang="en-US" sz="2800" dirty="0">
                <a:solidFill>
                  <a:schemeClr val="tx1"/>
                </a:solidFill>
              </a:rPr>
              <a:t>, A., </a:t>
            </a:r>
            <a:r>
              <a:rPr lang="en-US" sz="2800" i="1" dirty="0" smtClean="0">
                <a:solidFill>
                  <a:schemeClr val="tx1"/>
                </a:solidFill>
              </a:rPr>
              <a:t>et al</a:t>
            </a:r>
            <a:r>
              <a:rPr lang="en-US" sz="2800" dirty="0" smtClean="0">
                <a:solidFill>
                  <a:schemeClr val="tx1"/>
                </a:solidFill>
              </a:rPr>
              <a:t>. (</a:t>
            </a:r>
            <a:r>
              <a:rPr lang="en-US" sz="2800" dirty="0">
                <a:solidFill>
                  <a:schemeClr val="tx1"/>
                </a:solidFill>
              </a:rPr>
              <a:t>2015). Improved EEG Event Classification Using Differential </a:t>
            </a:r>
            <a:r>
              <a:rPr lang="en-US" sz="2800" dirty="0" smtClean="0">
                <a:solidFill>
                  <a:schemeClr val="tx1"/>
                </a:solidFill>
              </a:rPr>
              <a:t>Energy. </a:t>
            </a:r>
            <a:r>
              <a:rPr lang="en-US" sz="2800" i="1" dirty="0" smtClean="0">
                <a:solidFill>
                  <a:schemeClr val="tx1"/>
                </a:solidFill>
              </a:rPr>
              <a:t>Proceedings </a:t>
            </a:r>
            <a:r>
              <a:rPr lang="en-US" sz="2800" i="1" dirty="0">
                <a:solidFill>
                  <a:schemeClr val="tx1"/>
                </a:solidFill>
              </a:rPr>
              <a:t>of the IEEE Signal Processing in Medicine and Biology Symposium </a:t>
            </a:r>
            <a:r>
              <a:rPr lang="en-US" sz="2800" dirty="0">
                <a:solidFill>
                  <a:schemeClr val="tx1"/>
                </a:solidFill>
              </a:rPr>
              <a:t>(pp. 1–4). Philadelphia, Pennsylvania, USA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  <a:endParaRPr lang="en-US" sz="2800" dirty="0">
              <a:solidFill>
                <a:schemeClr val="tx1"/>
              </a:solidFill>
            </a:endParaRPr>
          </a:p>
          <a:p>
            <a:pPr marL="440867" indent="-440867" defTabSz="893979">
              <a:buFont typeface="Arial" pitchFamily="34" charset="0"/>
              <a:buChar char="•"/>
              <a:tabLst>
                <a:tab pos="489852" algn="l"/>
              </a:tabLst>
              <a:defRPr/>
            </a:pPr>
            <a:r>
              <a:rPr lang="en-US" sz="2800" dirty="0" err="1" smtClean="0">
                <a:solidFill>
                  <a:schemeClr val="tx1"/>
                </a:solidFill>
              </a:rPr>
              <a:t>Harati</a:t>
            </a:r>
            <a:r>
              <a:rPr lang="en-US" sz="2800" dirty="0">
                <a:solidFill>
                  <a:schemeClr val="tx1"/>
                </a:solidFill>
              </a:rPr>
              <a:t>, A., </a:t>
            </a:r>
            <a:r>
              <a:rPr lang="en-US" sz="2800" i="1" dirty="0">
                <a:solidFill>
                  <a:schemeClr val="tx1"/>
                </a:solidFill>
              </a:rPr>
              <a:t>e</a:t>
            </a:r>
            <a:r>
              <a:rPr lang="en-US" sz="2800" i="1" dirty="0" smtClean="0">
                <a:solidFill>
                  <a:schemeClr val="tx1"/>
                </a:solidFill>
              </a:rPr>
              <a:t>t al</a:t>
            </a:r>
            <a:r>
              <a:rPr lang="en-US" sz="2800" dirty="0" smtClean="0">
                <a:solidFill>
                  <a:schemeClr val="tx1"/>
                </a:solidFill>
              </a:rPr>
              <a:t>. (</a:t>
            </a:r>
            <a:r>
              <a:rPr lang="en-US" sz="2800" dirty="0">
                <a:solidFill>
                  <a:schemeClr val="tx1"/>
                </a:solidFill>
              </a:rPr>
              <a:t>2014). THE TUH EEG CORPUS: A Big Data Resource for Automated EEG Interpretation. </a:t>
            </a:r>
            <a:r>
              <a:rPr lang="en-US" sz="2800" i="1" dirty="0">
                <a:solidFill>
                  <a:schemeClr val="tx1"/>
                </a:solidFill>
              </a:rPr>
              <a:t>Proceedings of the IEEE </a:t>
            </a:r>
            <a:r>
              <a:rPr lang="en-US" sz="2800" i="1" dirty="0" smtClean="0">
                <a:solidFill>
                  <a:schemeClr val="tx1"/>
                </a:solidFill>
              </a:rPr>
              <a:t>SPMB </a:t>
            </a:r>
            <a:r>
              <a:rPr lang="en-US" sz="2800" i="1" dirty="0">
                <a:solidFill>
                  <a:schemeClr val="tx1"/>
                </a:solidFill>
              </a:rPr>
              <a:t>Symposium</a:t>
            </a:r>
            <a:r>
              <a:rPr lang="en-US" sz="2800" dirty="0">
                <a:solidFill>
                  <a:schemeClr val="tx1"/>
                </a:solidFill>
              </a:rPr>
              <a:t> (pp. 1-5). Philadelphia, </a:t>
            </a:r>
            <a:r>
              <a:rPr lang="en-US" sz="2800" dirty="0" smtClean="0">
                <a:solidFill>
                  <a:schemeClr val="tx1"/>
                </a:solidFill>
              </a:rPr>
              <a:t>PA, </a:t>
            </a:r>
            <a:r>
              <a:rPr lang="en-US" sz="2800" dirty="0">
                <a:solidFill>
                  <a:schemeClr val="tx1"/>
                </a:solidFill>
              </a:rPr>
              <a:t>USA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570105" y="531763"/>
            <a:ext cx="1224492" cy="1281890"/>
          </a:xfrm>
          <a:prstGeom prst="rect">
            <a:avLst/>
          </a:prstGeom>
        </p:spPr>
      </p:pic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7706417"/>
              </p:ext>
            </p:extLst>
          </p:nvPr>
        </p:nvGraphicFramePr>
        <p:xfrm>
          <a:off x="1520168" y="33739049"/>
          <a:ext cx="13702050" cy="32216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0940"/>
                <a:gridCol w="4601110"/>
              </a:tblGrid>
              <a:tr h="684907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Epileptiform</a:t>
                      </a:r>
                      <a:endParaRPr lang="en-US" sz="3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51206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Background</a:t>
                      </a:r>
                    </a:p>
                  </a:txBody>
                  <a:tcPr anchor="ctr"/>
                </a:tc>
              </a:tr>
              <a:tr h="678123">
                <a:tc>
                  <a:txBody>
                    <a:bodyPr/>
                    <a:lstStyle/>
                    <a:p>
                      <a:pPr marL="1384300" marR="0" lvl="1" indent="-1384300" algn="l" defTabSz="51206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362075" algn="l"/>
                        </a:tabLst>
                        <a:defRPr/>
                      </a:pP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SPSW:	Spike and sharp wave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384300" marR="0" lvl="1" indent="-1384300" algn="l" defTabSz="51206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362075" algn="l"/>
                        </a:tabLst>
                        <a:defRPr/>
                      </a:pP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ARTF: Artifact</a:t>
                      </a:r>
                    </a:p>
                  </a:txBody>
                  <a:tcPr anchor="ctr"/>
                </a:tc>
              </a:tr>
              <a:tr h="1136852">
                <a:tc>
                  <a:txBody>
                    <a:bodyPr/>
                    <a:lstStyle/>
                    <a:p>
                      <a:pPr marL="1384300" marR="0" lvl="1" indent="-1384300" algn="l" defTabSz="51206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362075" algn="l"/>
                        </a:tabLst>
                        <a:defRPr/>
                      </a:pP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GPED:	Generalized periodic epileptiform discharges and triphasic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384300" marR="0" lvl="1" indent="-1384300" algn="l" defTabSz="51206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362075" algn="l"/>
                        </a:tabLst>
                        <a:defRPr/>
                      </a:pP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EYBM: Eye Movement</a:t>
                      </a:r>
                    </a:p>
                  </a:txBody>
                  <a:tcPr anchor="ctr"/>
                </a:tc>
              </a:tr>
              <a:tr h="721800">
                <a:tc>
                  <a:txBody>
                    <a:bodyPr/>
                    <a:lstStyle/>
                    <a:p>
                      <a:pPr marL="1384300" marR="0" lvl="1" indent="-1384300" algn="l" defTabSz="51206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362075" algn="l"/>
                        </a:tabLst>
                        <a:defRPr/>
                      </a:pP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PLED:	Periodic lateralized epileptiform discharges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384300" marR="0" lvl="1" indent="-1384300" algn="l" defTabSz="51206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362075" algn="l"/>
                        </a:tabLst>
                        <a:defRPr/>
                      </a:pP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BCKG: Background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595371"/>
              </p:ext>
            </p:extLst>
          </p:nvPr>
        </p:nvGraphicFramePr>
        <p:xfrm>
          <a:off x="16635916" y="22479774"/>
          <a:ext cx="11645928" cy="84861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9071"/>
                <a:gridCol w="4572000"/>
                <a:gridCol w="1567543"/>
                <a:gridCol w="1763486"/>
                <a:gridCol w="1436914"/>
                <a:gridCol w="1436914"/>
              </a:tblGrid>
              <a:tr h="565743"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latin typeface="Arial" charset="0"/>
                          <a:ea typeface="Arial" charset="0"/>
                          <a:cs typeface="Arial" charset="0"/>
                        </a:rPr>
                        <a:t>No.</a:t>
                      </a:r>
                      <a:endParaRPr lang="en-US" sz="2800" b="1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System Description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Dims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6-Way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4-Way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2-Way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</a:tr>
              <a:tr h="56574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1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Cepstral</a:t>
                      </a:r>
                      <a:endParaRPr lang="en-US" sz="2800" b="1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7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59.3%</a:t>
                      </a:r>
                      <a:endParaRPr lang="en-US" sz="2800" b="1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33.6%</a:t>
                      </a:r>
                      <a:endParaRPr lang="en-US" sz="2800" b="1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24.6%</a:t>
                      </a:r>
                      <a:endParaRPr lang="en-US" sz="2800" b="1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415" marR="18415" marT="0" marB="0" anchor="ctr"/>
                </a:tc>
              </a:tr>
              <a:tr h="56574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120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</a:t>
                      </a:r>
                      <a:endParaRPr lang="en-US" sz="2800" b="1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Cepstral + E</a:t>
                      </a:r>
                      <a:r>
                        <a:rPr lang="en-US" sz="2800" b="1" baseline="-2500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f</a:t>
                      </a:r>
                      <a:endParaRPr lang="en-US" sz="2800" b="1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8</a:t>
                      </a: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45.9%</a:t>
                      </a:r>
                      <a:endParaRPr lang="en-US" sz="2800" b="1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33.0%</a:t>
                      </a:r>
                      <a:endParaRPr lang="en-US" sz="2800" b="1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24.0%</a:t>
                      </a:r>
                      <a:endParaRPr lang="en-US" sz="2800" b="1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415" marR="18415" marT="0" marB="0" anchor="ctr"/>
                </a:tc>
              </a:tr>
              <a:tr h="56574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5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Cepstral</a:t>
                      </a: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+ </a:t>
                      </a:r>
                      <a:r>
                        <a:rPr lang="en-US" sz="2800" b="1" dirty="0" err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E</a:t>
                      </a:r>
                      <a:r>
                        <a:rPr lang="en-US" sz="2800" b="1" baseline="-25000" dirty="0" err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f</a:t>
                      </a: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+E</a:t>
                      </a:r>
                      <a:r>
                        <a:rPr lang="en-US" sz="2800" b="1" baseline="-250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d</a:t>
                      </a:r>
                      <a:endParaRPr lang="en-US" sz="2800" b="1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6830" marR="3683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9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39.2%</a:t>
                      </a:r>
                      <a:endParaRPr lang="en-US" sz="2800" b="1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415" marR="1841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30.0%</a:t>
                      </a:r>
                      <a:endParaRPr lang="en-US" sz="2800" b="1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415" marR="1841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20.4%</a:t>
                      </a:r>
                      <a:endParaRPr lang="en-US" sz="2800" b="1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415" marR="1841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6574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6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Cepstral</a:t>
                      </a: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+ </a:t>
                      </a: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  <a:sym typeface="Symbol" charset="2"/>
                        </a:rPr>
                        <a:t></a:t>
                      </a:r>
                      <a:endParaRPr lang="en-US" sz="2800" b="1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14</a:t>
                      </a: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56.6%</a:t>
                      </a: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32.6%</a:t>
                      </a: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23.8%</a:t>
                      </a:r>
                    </a:p>
                  </a:txBody>
                  <a:tcPr marL="18415" marR="18415" marT="0" marB="0" anchor="ctr"/>
                </a:tc>
              </a:tr>
              <a:tr h="56574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7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Cepstral</a:t>
                      </a: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+ </a:t>
                      </a:r>
                      <a:r>
                        <a:rPr lang="en-US" sz="2800" b="1" dirty="0" err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E</a:t>
                      </a:r>
                      <a:r>
                        <a:rPr lang="en-US" sz="2800" b="1" baseline="-25000" dirty="0" err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f</a:t>
                      </a:r>
                      <a:r>
                        <a:rPr lang="en-US" sz="2800" b="1" baseline="-250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+ </a:t>
                      </a: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  <a:sym typeface="Symbol" charset="2"/>
                        </a:rPr>
                        <a:t></a:t>
                      </a:r>
                      <a:endParaRPr lang="en-US" sz="2800" b="1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16</a:t>
                      </a: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43.7%</a:t>
                      </a: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30.1%</a:t>
                      </a: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21.2%</a:t>
                      </a:r>
                    </a:p>
                  </a:txBody>
                  <a:tcPr marL="18415" marR="18415" marT="0" marB="0" anchor="ctr"/>
                </a:tc>
              </a:tr>
              <a:tr h="56574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8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Cepstral + E</a:t>
                      </a:r>
                      <a:r>
                        <a:rPr lang="en-US" sz="2800" b="1" baseline="-2500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</a:t>
                      </a:r>
                      <a:r>
                        <a:rPr lang="en-US" sz="28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+ </a:t>
                      </a:r>
                      <a:r>
                        <a:rPr lang="en-US" sz="2800" b="1">
                          <a:effectLst/>
                          <a:latin typeface="Arial" charset="0"/>
                          <a:ea typeface="Arial" charset="0"/>
                          <a:cs typeface="Arial" charset="0"/>
                          <a:sym typeface="Symbol" charset="2"/>
                        </a:rPr>
                        <a:t></a:t>
                      </a:r>
                      <a:endParaRPr lang="en-US" sz="2800" b="1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16</a:t>
                      </a: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42.8%</a:t>
                      </a: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31.6%</a:t>
                      </a: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22.4%</a:t>
                      </a:r>
                    </a:p>
                  </a:txBody>
                  <a:tcPr marL="18415" marR="18415" marT="0" marB="0" anchor="ctr"/>
                </a:tc>
              </a:tr>
              <a:tr h="56574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9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Cepstral + E</a:t>
                      </a:r>
                      <a:r>
                        <a:rPr lang="en-US" sz="2800" b="1" baseline="-2500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d</a:t>
                      </a:r>
                      <a:r>
                        <a:rPr lang="en-US" sz="28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+ </a:t>
                      </a:r>
                      <a:r>
                        <a:rPr lang="en-US" sz="2800" b="1">
                          <a:effectLst/>
                          <a:latin typeface="Arial" charset="0"/>
                          <a:ea typeface="Arial" charset="0"/>
                          <a:cs typeface="Arial" charset="0"/>
                          <a:sym typeface="Symbol" charset="2"/>
                        </a:rPr>
                        <a:t></a:t>
                      </a:r>
                      <a:endParaRPr lang="en-US" sz="2800" b="1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16</a:t>
                      </a: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51.6%</a:t>
                      </a: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30.4%</a:t>
                      </a: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22.0%</a:t>
                      </a:r>
                    </a:p>
                  </a:txBody>
                  <a:tcPr marL="18415" marR="18415" marT="0" marB="0" anchor="ctr"/>
                </a:tc>
              </a:tr>
              <a:tr h="56574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10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Cepstral</a:t>
                      </a: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+ </a:t>
                      </a:r>
                      <a:r>
                        <a:rPr lang="en-US" sz="2800" b="1" dirty="0" err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E</a:t>
                      </a:r>
                      <a:r>
                        <a:rPr lang="en-US" sz="2800" b="1" baseline="-25000" dirty="0" err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f</a:t>
                      </a: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+E</a:t>
                      </a:r>
                      <a:r>
                        <a:rPr lang="en-US" sz="2800" b="1" baseline="-250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d</a:t>
                      </a: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+ </a:t>
                      </a: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  <a:sym typeface="Symbol" charset="2"/>
                        </a:rPr>
                        <a:t></a:t>
                      </a:r>
                      <a:endParaRPr lang="en-US" sz="2800" b="1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6830" marR="3683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18</a:t>
                      </a:r>
                    </a:p>
                  </a:txBody>
                  <a:tcPr marL="18415" marR="1841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35.4%</a:t>
                      </a:r>
                    </a:p>
                  </a:txBody>
                  <a:tcPr marL="18415" marR="1841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25.8%</a:t>
                      </a:r>
                    </a:p>
                  </a:txBody>
                  <a:tcPr marL="18415" marR="1841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16.8%</a:t>
                      </a:r>
                    </a:p>
                  </a:txBody>
                  <a:tcPr marL="18415" marR="1841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6574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11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Cepstral + </a:t>
                      </a:r>
                      <a:r>
                        <a:rPr lang="en-US" sz="2800" b="1">
                          <a:effectLst/>
                          <a:latin typeface="Arial" charset="0"/>
                          <a:ea typeface="Arial" charset="0"/>
                          <a:cs typeface="Arial" charset="0"/>
                          <a:sym typeface="Symbol" charset="2"/>
                        </a:rPr>
                        <a:t></a:t>
                      </a:r>
                      <a:r>
                        <a:rPr lang="en-US" sz="28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+ </a:t>
                      </a:r>
                      <a:r>
                        <a:rPr lang="en-US" sz="2800" b="1">
                          <a:effectLst/>
                          <a:latin typeface="Arial" charset="0"/>
                          <a:ea typeface="Arial" charset="0"/>
                          <a:cs typeface="Arial" charset="0"/>
                          <a:sym typeface="Symbol" charset="2"/>
                        </a:rPr>
                        <a:t></a:t>
                      </a:r>
                      <a:endParaRPr lang="en-US" sz="2800" b="1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21</a:t>
                      </a: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53.1%</a:t>
                      </a: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30.4%</a:t>
                      </a: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21.8%</a:t>
                      </a:r>
                    </a:p>
                  </a:txBody>
                  <a:tcPr marL="18415" marR="18415" marT="0" marB="0" anchor="ctr"/>
                </a:tc>
              </a:tr>
              <a:tr h="56574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12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Cepstral</a:t>
                      </a: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+ </a:t>
                      </a:r>
                      <a:r>
                        <a:rPr lang="en-US" sz="2800" b="1" dirty="0" err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E</a:t>
                      </a:r>
                      <a:r>
                        <a:rPr lang="en-US" sz="2800" b="1" baseline="-25000" dirty="0" err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f</a:t>
                      </a:r>
                      <a:r>
                        <a:rPr lang="en-US" sz="2800" b="1" baseline="-250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+ </a:t>
                      </a: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  <a:sym typeface="Symbol" charset="2"/>
                        </a:rPr>
                        <a:t></a:t>
                      </a: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+ </a:t>
                      </a: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  <a:sym typeface="Symbol" charset="2"/>
                        </a:rPr>
                        <a:t></a:t>
                      </a:r>
                      <a:endParaRPr lang="en-US" sz="2800" b="1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24</a:t>
                      </a: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39.6%</a:t>
                      </a: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27.4%</a:t>
                      </a: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19.2%</a:t>
                      </a:r>
                    </a:p>
                  </a:txBody>
                  <a:tcPr marL="18415" marR="18415" marT="0" marB="0" anchor="ctr"/>
                </a:tc>
              </a:tr>
              <a:tr h="56574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13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Cepstral + E</a:t>
                      </a:r>
                      <a:r>
                        <a:rPr lang="en-US" sz="2800" b="1" baseline="-2500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</a:t>
                      </a:r>
                      <a:r>
                        <a:rPr lang="en-US" sz="28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+ </a:t>
                      </a:r>
                      <a:r>
                        <a:rPr lang="en-US" sz="2800" b="1">
                          <a:effectLst/>
                          <a:latin typeface="Arial" charset="0"/>
                          <a:ea typeface="Arial" charset="0"/>
                          <a:cs typeface="Arial" charset="0"/>
                          <a:sym typeface="Symbol" charset="2"/>
                        </a:rPr>
                        <a:t></a:t>
                      </a:r>
                      <a:r>
                        <a:rPr lang="en-US" sz="28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+ </a:t>
                      </a:r>
                      <a:r>
                        <a:rPr lang="en-US" sz="2800" b="1">
                          <a:effectLst/>
                          <a:latin typeface="Arial" charset="0"/>
                          <a:ea typeface="Arial" charset="0"/>
                          <a:cs typeface="Arial" charset="0"/>
                          <a:sym typeface="Symbol" charset="2"/>
                        </a:rPr>
                        <a:t></a:t>
                      </a:r>
                      <a:endParaRPr lang="en-US" sz="2800" b="1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24</a:t>
                      </a: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39.8%</a:t>
                      </a: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29.6%</a:t>
                      </a: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21.1%</a:t>
                      </a:r>
                    </a:p>
                  </a:txBody>
                  <a:tcPr marL="18415" marR="18415" marT="0" marB="0" anchor="ctr"/>
                </a:tc>
              </a:tr>
              <a:tr h="56574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14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Cepstral</a:t>
                      </a: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+ E</a:t>
                      </a:r>
                      <a:r>
                        <a:rPr lang="en-US" sz="2800" b="1" baseline="-250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d</a:t>
                      </a: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+ </a:t>
                      </a: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  <a:sym typeface="Symbol" charset="2"/>
                        </a:rPr>
                        <a:t></a:t>
                      </a: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+ </a:t>
                      </a: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  <a:sym typeface="Symbol" charset="2"/>
                        </a:rPr>
                        <a:t></a:t>
                      </a:r>
                      <a:endParaRPr lang="en-US" sz="2800" b="1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24</a:t>
                      </a: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52.5%</a:t>
                      </a: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30.1%</a:t>
                      </a: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22.6%</a:t>
                      </a:r>
                    </a:p>
                  </a:txBody>
                  <a:tcPr marL="18415" marR="18415" marT="0" marB="0" anchor="ctr"/>
                </a:tc>
              </a:tr>
              <a:tr h="56574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15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Cepstral</a:t>
                      </a: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+ </a:t>
                      </a:r>
                      <a:r>
                        <a:rPr lang="en-US" sz="2800" b="1" dirty="0" err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E</a:t>
                      </a:r>
                      <a:r>
                        <a:rPr lang="en-US" sz="2800" b="1" baseline="-25000" dirty="0" err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f</a:t>
                      </a: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+E</a:t>
                      </a:r>
                      <a:r>
                        <a:rPr lang="en-US" sz="2800" b="1" baseline="-250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d</a:t>
                      </a: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+ </a:t>
                      </a: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  <a:sym typeface="Symbol" charset="2"/>
                        </a:rPr>
                        <a:t></a:t>
                      </a: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+ </a:t>
                      </a: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  <a:sym typeface="Symbol" charset="2"/>
                        </a:rPr>
                        <a:t></a:t>
                      </a:r>
                      <a:endParaRPr lang="en-US" sz="2800" b="1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6830" marR="3683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27</a:t>
                      </a:r>
                    </a:p>
                  </a:txBody>
                  <a:tcPr marL="18415" marR="1841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35.5%</a:t>
                      </a:r>
                    </a:p>
                  </a:txBody>
                  <a:tcPr marL="18415" marR="1841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25.9%</a:t>
                      </a:r>
                    </a:p>
                  </a:txBody>
                  <a:tcPr marL="18415" marR="1841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17.2%</a:t>
                      </a:r>
                    </a:p>
                  </a:txBody>
                  <a:tcPr marL="18415" marR="1841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6574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16</a:t>
                      </a:r>
                      <a:endParaRPr lang="en-US" sz="28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(15) but no </a:t>
                      </a: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  <a:sym typeface="Symbol" charset="2"/>
                        </a:rPr>
                        <a:t></a:t>
                      </a: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for E</a:t>
                      </a:r>
                      <a:r>
                        <a:rPr lang="en-US" sz="2800" b="1" baseline="-250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d</a:t>
                      </a:r>
                      <a:endParaRPr lang="en-US" sz="2800" b="1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6830" marR="3683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26</a:t>
                      </a:r>
                    </a:p>
                  </a:txBody>
                  <a:tcPr marL="18415" marR="18415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35.0%</a:t>
                      </a:r>
                    </a:p>
                  </a:txBody>
                  <a:tcPr marL="18415" marR="18415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25.0%</a:t>
                      </a:r>
                    </a:p>
                  </a:txBody>
                  <a:tcPr marL="18415" marR="18415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16.6%</a:t>
                      </a:r>
                    </a:p>
                  </a:txBody>
                  <a:tcPr marL="18415" marR="18415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158" name="Group 157"/>
          <p:cNvGrpSpPr/>
          <p:nvPr/>
        </p:nvGrpSpPr>
        <p:grpSpPr>
          <a:xfrm>
            <a:off x="16651140" y="35784972"/>
            <a:ext cx="11739964" cy="3669483"/>
            <a:chOff x="82091" y="1586383"/>
            <a:chExt cx="12363474" cy="3320464"/>
          </a:xfrm>
        </p:grpSpPr>
        <p:grpSp>
          <p:nvGrpSpPr>
            <p:cNvPr id="159" name="Grupo 18"/>
            <p:cNvGrpSpPr/>
            <p:nvPr/>
          </p:nvGrpSpPr>
          <p:grpSpPr>
            <a:xfrm>
              <a:off x="1309199" y="1586383"/>
              <a:ext cx="10175020" cy="3320464"/>
              <a:chOff x="1184703" y="878045"/>
              <a:chExt cx="10175020" cy="3320464"/>
            </a:xfrm>
          </p:grpSpPr>
          <p:sp>
            <p:nvSpPr>
              <p:cNvPr id="164" name="Rectángulo redondeado 3"/>
              <p:cNvSpPr/>
              <p:nvPr/>
            </p:nvSpPr>
            <p:spPr>
              <a:xfrm>
                <a:off x="1184703" y="3258970"/>
                <a:ext cx="2017360" cy="626198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dirty="0" smtClean="0"/>
                  <a:t>Feature Extraction</a:t>
                </a:r>
                <a:endParaRPr lang="en-US" sz="1800" dirty="0"/>
              </a:p>
            </p:txBody>
          </p:sp>
          <p:sp>
            <p:nvSpPr>
              <p:cNvPr id="165" name="Rectángulo redondeado 4"/>
              <p:cNvSpPr/>
              <p:nvPr/>
            </p:nvSpPr>
            <p:spPr>
              <a:xfrm>
                <a:off x="3499739" y="3069412"/>
                <a:ext cx="2396438" cy="1005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dirty="0" smtClean="0"/>
                  <a:t>Find best alignment between primitives and data</a:t>
                </a:r>
                <a:endParaRPr lang="en-US" sz="1800" dirty="0"/>
              </a:p>
            </p:txBody>
          </p:sp>
          <p:sp>
            <p:nvSpPr>
              <p:cNvPr id="166" name="Decisión 5"/>
              <p:cNvSpPr/>
              <p:nvPr/>
            </p:nvSpPr>
            <p:spPr>
              <a:xfrm>
                <a:off x="6284890" y="2975016"/>
                <a:ext cx="2730322" cy="1223493"/>
              </a:xfrm>
              <a:prstGeom prst="flowChartDecisi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dirty="0" smtClean="0"/>
                  <a:t>Alignment Found?</a:t>
                </a:r>
                <a:endParaRPr lang="en-US" sz="1800" dirty="0"/>
              </a:p>
            </p:txBody>
          </p:sp>
          <p:sp>
            <p:nvSpPr>
              <p:cNvPr id="167" name="Rectángulo redondeado 6"/>
              <p:cNvSpPr/>
              <p:nvPr/>
            </p:nvSpPr>
            <p:spPr>
              <a:xfrm>
                <a:off x="9342363" y="3258970"/>
                <a:ext cx="2017360" cy="626198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dirty="0" smtClean="0"/>
                  <a:t>Recall Parameters</a:t>
                </a:r>
                <a:endParaRPr lang="en-US" sz="1800" dirty="0"/>
              </a:p>
            </p:txBody>
          </p:sp>
          <p:sp>
            <p:nvSpPr>
              <p:cNvPr id="168" name="Rectángulo redondeado 7"/>
              <p:cNvSpPr/>
              <p:nvPr/>
            </p:nvSpPr>
            <p:spPr>
              <a:xfrm>
                <a:off x="6641371" y="1913078"/>
                <a:ext cx="2017360" cy="626198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dirty="0" smtClean="0"/>
                  <a:t>Supervised learning process</a:t>
                </a:r>
                <a:endParaRPr lang="en-US" sz="1800" dirty="0"/>
              </a:p>
            </p:txBody>
          </p:sp>
          <p:sp>
            <p:nvSpPr>
              <p:cNvPr id="169" name="Rectángulo redondeado 8"/>
              <p:cNvSpPr/>
              <p:nvPr/>
            </p:nvSpPr>
            <p:spPr>
              <a:xfrm>
                <a:off x="6641371" y="878045"/>
                <a:ext cx="2017360" cy="626198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dirty="0" smtClean="0"/>
                  <a:t>Reestimate Parameters</a:t>
                </a:r>
                <a:endParaRPr lang="en-US" sz="1800" dirty="0"/>
              </a:p>
            </p:txBody>
          </p:sp>
          <p:sp>
            <p:nvSpPr>
              <p:cNvPr id="170" name="Rectángulo redondeado 9"/>
              <p:cNvSpPr/>
              <p:nvPr/>
            </p:nvSpPr>
            <p:spPr>
              <a:xfrm>
                <a:off x="3689278" y="878045"/>
                <a:ext cx="2017360" cy="626198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dirty="0" smtClean="0"/>
                  <a:t>TUH EEG Corpus</a:t>
                </a:r>
                <a:endParaRPr lang="en-US" sz="1800" dirty="0"/>
              </a:p>
            </p:txBody>
          </p:sp>
          <p:sp>
            <p:nvSpPr>
              <p:cNvPr id="171" name="Flecha abajo 10"/>
              <p:cNvSpPr/>
              <p:nvPr/>
            </p:nvSpPr>
            <p:spPr>
              <a:xfrm rot="16200000">
                <a:off x="3253402" y="3282942"/>
                <a:ext cx="368839" cy="578252"/>
              </a:xfrm>
              <a:prstGeom prst="downArrow">
                <a:avLst/>
              </a:prstGeom>
              <a:solidFill>
                <a:schemeClr val="accent5">
                  <a:lumMod val="50000"/>
                </a:schemeClr>
              </a:solidFill>
              <a:ln w="38100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172" name="Flecha abajo 11"/>
              <p:cNvSpPr/>
              <p:nvPr/>
            </p:nvSpPr>
            <p:spPr>
              <a:xfrm rot="16200000">
                <a:off x="5920410" y="3297636"/>
                <a:ext cx="368839" cy="578252"/>
              </a:xfrm>
              <a:prstGeom prst="downArrow">
                <a:avLst/>
              </a:prstGeom>
              <a:solidFill>
                <a:schemeClr val="accent5">
                  <a:lumMod val="50000"/>
                </a:schemeClr>
              </a:solidFill>
              <a:ln w="38100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173" name="Flecha abajo 12"/>
              <p:cNvSpPr/>
              <p:nvPr/>
            </p:nvSpPr>
            <p:spPr>
              <a:xfrm rot="16200000">
                <a:off x="8975050" y="3282942"/>
                <a:ext cx="368839" cy="578252"/>
              </a:xfrm>
              <a:prstGeom prst="downArrow">
                <a:avLst/>
              </a:prstGeom>
              <a:solidFill>
                <a:schemeClr val="accent5">
                  <a:lumMod val="50000"/>
                </a:schemeClr>
              </a:solidFill>
              <a:ln w="38100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174" name="Flecha abajo 14"/>
              <p:cNvSpPr/>
              <p:nvPr/>
            </p:nvSpPr>
            <p:spPr>
              <a:xfrm rot="10800000">
                <a:off x="7465631" y="2491160"/>
                <a:ext cx="368839" cy="578252"/>
              </a:xfrm>
              <a:prstGeom prst="downArrow">
                <a:avLst/>
              </a:prstGeom>
              <a:solidFill>
                <a:schemeClr val="accent5">
                  <a:lumMod val="50000"/>
                </a:schemeClr>
              </a:solidFill>
              <a:ln w="38100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175" name="Flecha abajo 15"/>
              <p:cNvSpPr/>
              <p:nvPr/>
            </p:nvSpPr>
            <p:spPr>
              <a:xfrm rot="10800000">
                <a:off x="7455341" y="1406082"/>
                <a:ext cx="368839" cy="578252"/>
              </a:xfrm>
              <a:prstGeom prst="downArrow">
                <a:avLst/>
              </a:prstGeom>
              <a:solidFill>
                <a:schemeClr val="accent5">
                  <a:lumMod val="50000"/>
                </a:schemeClr>
              </a:solidFill>
              <a:ln w="38100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176" name="Flecha abajo 16"/>
              <p:cNvSpPr/>
              <p:nvPr/>
            </p:nvSpPr>
            <p:spPr>
              <a:xfrm rot="5400000">
                <a:off x="6016757" y="605156"/>
                <a:ext cx="368839" cy="1171976"/>
              </a:xfrm>
              <a:prstGeom prst="downArrow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38100"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177" name="Flecha abajo 17"/>
              <p:cNvSpPr/>
              <p:nvPr/>
            </p:nvSpPr>
            <p:spPr>
              <a:xfrm>
                <a:off x="4513538" y="1406082"/>
                <a:ext cx="368839" cy="1663329"/>
              </a:xfrm>
              <a:prstGeom prst="downArrow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38100"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160" name="Flecha abajo 20"/>
            <p:cNvSpPr/>
            <p:nvPr/>
          </p:nvSpPr>
          <p:spPr>
            <a:xfrm rot="16200000">
              <a:off x="11440273" y="4005974"/>
              <a:ext cx="368839" cy="578252"/>
            </a:xfrm>
            <a:prstGeom prst="downArrow">
              <a:avLst/>
            </a:prstGeom>
            <a:solidFill>
              <a:schemeClr val="accent5">
                <a:lumMod val="50000"/>
              </a:schemeClr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61" name="Flecha abajo 23"/>
            <p:cNvSpPr/>
            <p:nvPr/>
          </p:nvSpPr>
          <p:spPr>
            <a:xfrm rot="16200000">
              <a:off x="961204" y="3991280"/>
              <a:ext cx="368839" cy="578252"/>
            </a:xfrm>
            <a:prstGeom prst="downArrow">
              <a:avLst/>
            </a:prstGeom>
            <a:solidFill>
              <a:schemeClr val="accent5">
                <a:lumMod val="50000"/>
              </a:schemeClr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62" name="CuadroTexto 24"/>
            <p:cNvSpPr txBox="1"/>
            <p:nvPr/>
          </p:nvSpPr>
          <p:spPr>
            <a:xfrm>
              <a:off x="82091" y="3519218"/>
              <a:ext cx="1227108" cy="5848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Input: EEG Raw Data</a:t>
              </a:r>
              <a:endParaRPr lang="en-US" sz="1800" dirty="0"/>
            </a:p>
          </p:txBody>
        </p:sp>
        <p:sp>
          <p:nvSpPr>
            <p:cNvPr id="163" name="CuadroTexto 25"/>
            <p:cNvSpPr txBox="1"/>
            <p:nvPr/>
          </p:nvSpPr>
          <p:spPr>
            <a:xfrm>
              <a:off x="10644794" y="3304746"/>
              <a:ext cx="1800771" cy="5848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Output: Model Parameters</a:t>
              </a:r>
              <a:endParaRPr lang="en-US" sz="1800" dirty="0"/>
            </a:p>
          </p:txBody>
        </p:sp>
      </p:grpSp>
      <p:pic>
        <p:nvPicPr>
          <p:cNvPr id="180" name="Picture 179" descr="01_screen.png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3"/>
          <a:stretch/>
        </p:blipFill>
        <p:spPr>
          <a:xfrm>
            <a:off x="29245303" y="29703518"/>
            <a:ext cx="11143852" cy="5857625"/>
          </a:xfrm>
          <a:prstGeom prst="rect">
            <a:avLst/>
          </a:prstGeom>
        </p:spPr>
      </p:pic>
      <p:pic>
        <p:nvPicPr>
          <p:cNvPr id="186" name="Picture 185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33" r="5870"/>
          <a:stretch/>
        </p:blipFill>
        <p:spPr bwMode="auto">
          <a:xfrm>
            <a:off x="34283855" y="17049115"/>
            <a:ext cx="6190621" cy="464477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7097959"/>
              </p:ext>
            </p:extLst>
          </p:nvPr>
        </p:nvGraphicFramePr>
        <p:xfrm>
          <a:off x="29242910" y="23573807"/>
          <a:ext cx="11015618" cy="3905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30862"/>
                <a:gridCol w="1926771"/>
                <a:gridCol w="1469572"/>
                <a:gridCol w="1788413"/>
              </a:tblGrid>
              <a:tr h="7741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 charset="0"/>
                          <a:ea typeface="Calibri" charset="0"/>
                        </a:rPr>
                        <a:t>System</a:t>
                      </a:r>
                      <a:endParaRPr lang="en-US" sz="2800" b="1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effectLst/>
                          <a:latin typeface="Arial" charset="0"/>
                          <a:ea typeface="Calibri" charset="0"/>
                        </a:rPr>
                        <a:t>Detection Rate</a:t>
                      </a:r>
                      <a:endParaRPr lang="en-US" sz="2800" b="1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 charset="0"/>
                          <a:ea typeface="Calibri" charset="0"/>
                        </a:rPr>
                        <a:t>False Alarm</a:t>
                      </a:r>
                      <a:endParaRPr lang="en-US" sz="2800" b="1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Arial" charset="0"/>
                          <a:ea typeface="Calibri" charset="0"/>
                        </a:rPr>
                        <a:t>Error</a:t>
                      </a:r>
                      <a:endParaRPr lang="en-US" sz="2800" b="1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 anchor="ctr"/>
                </a:tc>
              </a:tr>
              <a:tr h="61035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 charset="0"/>
                          <a:ea typeface="Calibri" charset="0"/>
                        </a:rPr>
                        <a:t>Heuristics</a:t>
                      </a:r>
                      <a:endParaRPr lang="en-US" sz="2800" b="1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228600" marR="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 charset="0"/>
                          <a:ea typeface="Calibri" charset="0"/>
                        </a:rPr>
                        <a:t>99%</a:t>
                      </a:r>
                      <a:endParaRPr lang="en-US" sz="2800" b="1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 charset="0"/>
                          <a:ea typeface="Calibri" charset="0"/>
                        </a:rPr>
                        <a:t>64%</a:t>
                      </a:r>
                      <a:endParaRPr lang="en-US" sz="2800" b="1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Arial" charset="0"/>
                          <a:ea typeface="Calibri" charset="0"/>
                        </a:rPr>
                        <a:t>74%</a:t>
                      </a:r>
                      <a:endParaRPr lang="en-US" sz="2800" b="1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 anchor="ctr"/>
                </a:tc>
              </a:tr>
              <a:tr h="61035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 charset="0"/>
                          <a:ea typeface="Calibri" charset="0"/>
                        </a:rPr>
                        <a:t>Random Forest</a:t>
                      </a:r>
                      <a:endParaRPr lang="en-US" sz="2800" b="1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228600" marR="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 charset="0"/>
                          <a:ea typeface="Calibri" charset="0"/>
                        </a:rPr>
                        <a:t>85%</a:t>
                      </a:r>
                      <a:endParaRPr lang="en-US" sz="2800" b="1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 charset="0"/>
                          <a:ea typeface="Calibri" charset="0"/>
                        </a:rPr>
                        <a:t>6%</a:t>
                      </a:r>
                      <a:endParaRPr lang="en-US" sz="2800" b="1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 charset="0"/>
                          <a:ea typeface="Calibri" charset="0"/>
                        </a:rPr>
                        <a:t>37%</a:t>
                      </a:r>
                      <a:endParaRPr lang="en-US" sz="2800" b="1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 anchor="ctr"/>
                </a:tc>
              </a:tr>
              <a:tr h="61035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effectLst/>
                          <a:latin typeface="Arial" charset="0"/>
                          <a:ea typeface="Calibri" charset="0"/>
                        </a:rPr>
                        <a:t>HMM (P1)</a:t>
                      </a:r>
                      <a:endParaRPr lang="en-US" sz="2800" b="1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228600" marR="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 charset="0"/>
                          <a:ea typeface="Calibri" charset="0"/>
                        </a:rPr>
                        <a:t>84%</a:t>
                      </a:r>
                      <a:endParaRPr lang="en-US" sz="2800" b="1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Arial" charset="0"/>
                          <a:ea typeface="Calibri" charset="0"/>
                        </a:rPr>
                        <a:t>4%</a:t>
                      </a:r>
                      <a:endParaRPr lang="en-US" sz="2800" b="1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 charset="0"/>
                          <a:ea typeface="Calibri" charset="0"/>
                        </a:rPr>
                        <a:t>37%</a:t>
                      </a:r>
                      <a:endParaRPr lang="en-US" sz="2800" b="1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 anchor="ctr"/>
                </a:tc>
              </a:tr>
              <a:tr h="61035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effectLst/>
                          <a:latin typeface="Arial" charset="0"/>
                          <a:ea typeface="Calibri" charset="0"/>
                        </a:rPr>
                        <a:t>+ Deep Learning (P1+P2)</a:t>
                      </a:r>
                      <a:endParaRPr lang="en-US" sz="2800" b="1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228600" marR="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Arial" charset="0"/>
                          <a:ea typeface="Calibri" charset="0"/>
                        </a:rPr>
                        <a:t>82%</a:t>
                      </a:r>
                      <a:endParaRPr lang="en-US" sz="2800" b="1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 charset="0"/>
                          <a:ea typeface="Calibri" charset="0"/>
                        </a:rPr>
                        <a:t>4%</a:t>
                      </a:r>
                      <a:endParaRPr lang="en-US" sz="2800" b="1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 charset="0"/>
                          <a:ea typeface="Calibri" charset="0"/>
                        </a:rPr>
                        <a:t>39%</a:t>
                      </a:r>
                      <a:endParaRPr lang="en-US" sz="2800" b="1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 anchor="ctr"/>
                </a:tc>
              </a:tr>
              <a:tr h="61035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effectLst/>
                          <a:latin typeface="Arial" charset="0"/>
                          <a:ea typeface="Calibri" charset="0"/>
                        </a:rPr>
                        <a:t>+ Language Model (P1+P2+P3)</a:t>
                      </a:r>
                      <a:endParaRPr lang="en-US" sz="2800" b="1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228600" marR="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Arial" charset="0"/>
                          <a:ea typeface="Calibri" charset="0"/>
                        </a:rPr>
                        <a:t>89%</a:t>
                      </a:r>
                      <a:endParaRPr lang="en-US" sz="2800" b="1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Arial" charset="0"/>
                          <a:ea typeface="Calibri" charset="0"/>
                        </a:rPr>
                        <a:t>4%</a:t>
                      </a:r>
                      <a:endParaRPr lang="en-US" sz="2800" b="1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 charset="0"/>
                          <a:ea typeface="Calibri" charset="0"/>
                        </a:rPr>
                        <a:t>36%</a:t>
                      </a:r>
                      <a:endParaRPr lang="en-US" sz="2800" b="1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1327557" y="16201932"/>
            <a:ext cx="6061378" cy="354329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3700262" y="12557441"/>
            <a:ext cx="6991350" cy="34671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1385019" y="12649159"/>
            <a:ext cx="5999437" cy="338828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3682389" y="16048180"/>
            <a:ext cx="6465230" cy="3626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66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2121</TotalTime>
  <Words>1199</Words>
  <Application>Microsoft Macintosh PowerPoint</Application>
  <PresentationFormat>Custom</PresentationFormat>
  <Paragraphs>323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Calibri</vt:lpstr>
      <vt:lpstr>Calibri Light</vt:lpstr>
      <vt:lpstr>Monotype Corsiva</vt:lpstr>
      <vt:lpstr>ＭＳ Ｐゴシック</vt:lpstr>
      <vt:lpstr>Optima</vt:lpstr>
      <vt:lpstr>Symbol</vt:lpstr>
      <vt:lpstr>Times New Roman</vt:lpstr>
      <vt:lpstr>Wingdings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 Picone</dc:creator>
  <cp:lastModifiedBy>Joseph Picone</cp:lastModifiedBy>
  <cp:revision>176</cp:revision>
  <dcterms:created xsi:type="dcterms:W3CDTF">2015-10-27T18:57:42Z</dcterms:created>
  <dcterms:modified xsi:type="dcterms:W3CDTF">2015-11-09T12:46:13Z</dcterms:modified>
</cp:coreProperties>
</file>