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8" r:id="rId2"/>
    <p:sldId id="368" r:id="rId3"/>
    <p:sldId id="413" r:id="rId4"/>
    <p:sldId id="330" r:id="rId5"/>
    <p:sldId id="382" r:id="rId6"/>
    <p:sldId id="425" r:id="rId7"/>
    <p:sldId id="331" r:id="rId8"/>
    <p:sldId id="426" r:id="rId9"/>
    <p:sldId id="332" r:id="rId10"/>
    <p:sldId id="398" r:id="rId11"/>
    <p:sldId id="429" r:id="rId12"/>
    <p:sldId id="430" r:id="rId13"/>
    <p:sldId id="431" r:id="rId14"/>
    <p:sldId id="432" r:id="rId15"/>
    <p:sldId id="433" r:id="rId16"/>
    <p:sldId id="416" r:id="rId17"/>
    <p:sldId id="434" r:id="rId18"/>
    <p:sldId id="417" r:id="rId19"/>
    <p:sldId id="418" r:id="rId20"/>
    <p:sldId id="424" r:id="rId21"/>
    <p:sldId id="427" r:id="rId22"/>
    <p:sldId id="258" r:id="rId23"/>
    <p:sldId id="420" r:id="rId24"/>
    <p:sldId id="419" r:id="rId25"/>
    <p:sldId id="422" r:id="rId26"/>
  </p:sldIdLst>
  <p:sldSz cx="9144000" cy="6858000" type="screen4x3"/>
  <p:notesSz cx="701675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FFFFCC"/>
    <a:srgbClr val="FFFFFF"/>
    <a:srgbClr val="FFFFE7"/>
    <a:srgbClr val="CC00CC"/>
    <a:srgbClr val="E7FFFF"/>
    <a:srgbClr val="FFE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77285" autoAdjust="0"/>
  </p:normalViewPr>
  <p:slideViewPr>
    <p:cSldViewPr showGuides="1">
      <p:cViewPr varScale="1">
        <p:scale>
          <a:sx n="45" d="100"/>
          <a:sy n="4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010" y="-114"/>
      </p:cViewPr>
      <p:guideLst>
        <p:guide orient="horz" pos="2932"/>
        <p:guide pos="22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04361-B327-428C-9882-AE822D03573F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719EC3B-406D-405A-9C38-F4EBD09858C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00882556-4328-46F7-9617-022884A3DF2F}" type="sibTrans" cxnId="{DB0296DC-C28A-4EA2-9716-C6A9CBF5EB8A}">
      <dgm:prSet/>
      <dgm:spPr/>
      <dgm:t>
        <a:bodyPr/>
        <a:lstStyle/>
        <a:p>
          <a:endParaRPr lang="en-US"/>
        </a:p>
      </dgm:t>
    </dgm:pt>
    <dgm:pt modelId="{BBB900CD-7810-443C-96A9-1670E623C97A}" type="parTrans" cxnId="{DB0296DC-C28A-4EA2-9716-C6A9CBF5EB8A}">
      <dgm:prSet/>
      <dgm:spPr/>
      <dgm:t>
        <a:bodyPr/>
        <a:lstStyle/>
        <a:p>
          <a:endParaRPr lang="en-US"/>
        </a:p>
      </dgm:t>
    </dgm:pt>
    <dgm:pt modelId="{9B27B4D5-B388-4F3F-BA90-CAEE68A70735}">
      <dgm:prSet phldrT="[Text]" custT="1"/>
      <dgm:spPr/>
      <dgm:t>
        <a:bodyPr/>
        <a:lstStyle/>
        <a:p>
          <a:endParaRPr lang="en-US" sz="1800" dirty="0" smtClean="0"/>
        </a:p>
      </dgm:t>
    </dgm:pt>
    <dgm:pt modelId="{EAF9AECC-895B-4524-B358-AA40CBB61A50}" type="sibTrans" cxnId="{148B967C-DA0A-4564-ACEB-7406D4AD567A}">
      <dgm:prSet/>
      <dgm:spPr/>
      <dgm:t>
        <a:bodyPr/>
        <a:lstStyle/>
        <a:p>
          <a:endParaRPr lang="en-US"/>
        </a:p>
      </dgm:t>
    </dgm:pt>
    <dgm:pt modelId="{0CB56A3F-553E-4353-87C2-A30BBE209D14}" type="parTrans" cxnId="{148B967C-DA0A-4564-ACEB-7406D4AD567A}">
      <dgm:prSet/>
      <dgm:spPr/>
      <dgm:t>
        <a:bodyPr/>
        <a:lstStyle/>
        <a:p>
          <a:endParaRPr lang="en-US"/>
        </a:p>
      </dgm:t>
    </dgm:pt>
    <dgm:pt modelId="{67E15143-EDEA-44D9-A237-AD241646B288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875A00F-DCE8-491A-B92E-033DB9F012A1}" type="parTrans" cxnId="{EC68AB5B-878E-4DF4-99BD-2EF3BD79A8ED}">
      <dgm:prSet/>
      <dgm:spPr/>
      <dgm:t>
        <a:bodyPr/>
        <a:lstStyle/>
        <a:p>
          <a:endParaRPr lang="en-US"/>
        </a:p>
      </dgm:t>
    </dgm:pt>
    <dgm:pt modelId="{65E0CAFA-E43F-4657-805E-058BB843A45A}" type="sibTrans" cxnId="{EC68AB5B-878E-4DF4-99BD-2EF3BD79A8ED}">
      <dgm:prSet/>
      <dgm:spPr/>
      <dgm:t>
        <a:bodyPr/>
        <a:lstStyle/>
        <a:p>
          <a:endParaRPr lang="en-US"/>
        </a:p>
      </dgm:t>
    </dgm:pt>
    <dgm:pt modelId="{6DEC8359-9C69-4534-B198-D692FC698528}">
      <dgm:prSet phldrT="[Text]" custLinFactNeighborX="6275" custLinFactNeighborY="35294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5BB322E5-A1E4-4629-846F-CDE1341855DF}" type="parTrans" cxnId="{8DC8ECE0-D71E-4FCF-B2F5-33CEED000BED}">
      <dgm:prSet/>
      <dgm:spPr/>
      <dgm:t>
        <a:bodyPr/>
        <a:lstStyle/>
        <a:p>
          <a:endParaRPr lang="en-US"/>
        </a:p>
      </dgm:t>
    </dgm:pt>
    <dgm:pt modelId="{AB5096FA-3859-4CE3-B362-CF0DFEE485E4}" type="sibTrans" cxnId="{8DC8ECE0-D71E-4FCF-B2F5-33CEED000BED}">
      <dgm:prSet/>
      <dgm:spPr/>
      <dgm:t>
        <a:bodyPr/>
        <a:lstStyle/>
        <a:p>
          <a:endParaRPr lang="en-US"/>
        </a:p>
      </dgm:t>
    </dgm:pt>
    <dgm:pt modelId="{DB0269B0-3708-4452-9100-C6032BE22040}">
      <dgm:prSet phldrT="[Text]" custLinFactNeighborX="6275" custLinFactNeighborY="35294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41BA7E81-854E-4520-952E-65C2BD4A1829}" type="sibTrans" cxnId="{42FE912F-4716-476A-AC0B-73E79E5A94FA}">
      <dgm:prSet/>
      <dgm:spPr/>
      <dgm:t>
        <a:bodyPr/>
        <a:lstStyle/>
        <a:p>
          <a:endParaRPr lang="en-US"/>
        </a:p>
      </dgm:t>
    </dgm:pt>
    <dgm:pt modelId="{AC8E4DF6-05BD-49F6-B899-ED13DF78FBC9}" type="parTrans" cxnId="{42FE912F-4716-476A-AC0B-73E79E5A94FA}">
      <dgm:prSet/>
      <dgm:spPr/>
      <dgm:t>
        <a:bodyPr/>
        <a:lstStyle/>
        <a:p>
          <a:endParaRPr lang="en-US"/>
        </a:p>
      </dgm:t>
    </dgm:pt>
    <dgm:pt modelId="{880824C9-59EA-4C92-9FF4-B720B6254EA6}">
      <dgm:prSet phldrT="[Text]" custLinFactNeighborX="6275" custLinFactNeighborY="35294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6B9D9519-A3E9-49E2-A31F-D53A146A9E36}" type="sibTrans" cxnId="{8C2C75F5-A1BA-4168-B77A-CE07B8191EA8}">
      <dgm:prSet/>
      <dgm:spPr/>
      <dgm:t>
        <a:bodyPr/>
        <a:lstStyle/>
        <a:p>
          <a:endParaRPr lang="en-US"/>
        </a:p>
      </dgm:t>
    </dgm:pt>
    <dgm:pt modelId="{F1E9A0B2-349A-4896-8F7C-D830224D8C11}" type="parTrans" cxnId="{8C2C75F5-A1BA-4168-B77A-CE07B8191EA8}">
      <dgm:prSet/>
      <dgm:spPr/>
      <dgm:t>
        <a:bodyPr/>
        <a:lstStyle/>
        <a:p>
          <a:endParaRPr lang="en-US"/>
        </a:p>
      </dgm:t>
    </dgm:pt>
    <dgm:pt modelId="{CA6F27A6-B78D-4B77-B8B4-3936C7984035}">
      <dgm:prSet phldrT="[Text]"/>
      <dgm:spPr>
        <a:noFill/>
      </dgm:spPr>
      <dgm:t>
        <a:bodyPr/>
        <a:lstStyle/>
        <a:p>
          <a:endParaRPr lang="en-US" dirty="0"/>
        </a:p>
      </dgm:t>
    </dgm:pt>
    <dgm:pt modelId="{691C3496-2B3B-4CFB-880A-21F9FC31C00E}" type="sibTrans" cxnId="{053F424B-CB13-4DB5-B7E8-422662327E34}">
      <dgm:prSet/>
      <dgm:spPr/>
      <dgm:t>
        <a:bodyPr/>
        <a:lstStyle/>
        <a:p>
          <a:endParaRPr lang="en-US"/>
        </a:p>
      </dgm:t>
    </dgm:pt>
    <dgm:pt modelId="{E01E3B79-7F78-4E90-9377-1338A8C5F595}" type="parTrans" cxnId="{053F424B-CB13-4DB5-B7E8-422662327E34}">
      <dgm:prSet/>
      <dgm:spPr/>
      <dgm:t>
        <a:bodyPr/>
        <a:lstStyle/>
        <a:p>
          <a:endParaRPr lang="en-US"/>
        </a:p>
      </dgm:t>
    </dgm:pt>
    <dgm:pt modelId="{0EE2FCB6-6871-4CB6-91A1-DBFB29868258}" type="pres">
      <dgm:prSet presAssocID="{39B04361-B327-428C-9882-AE822D0357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7A62B-206F-4DDF-891F-8025B22F8F18}" type="pres">
      <dgm:prSet presAssocID="{39B04361-B327-428C-9882-AE822D03573F}" presName="ellipse" presStyleLbl="trBgShp" presStyleIdx="0" presStyleCnt="1" custLinFactNeighborY="1271"/>
      <dgm:spPr>
        <a:solidFill>
          <a:srgbClr val="FFFF99">
            <a:alpha val="40000"/>
          </a:srgbClr>
        </a:solidFill>
      </dgm:spPr>
    </dgm:pt>
    <dgm:pt modelId="{E08F9B3B-2984-4BA6-8F11-4B81E9C85154}" type="pres">
      <dgm:prSet presAssocID="{39B04361-B327-428C-9882-AE822D03573F}" presName="arrow1" presStyleLbl="fgShp" presStyleIdx="0" presStyleCnt="1" custAng="5400000" custLinFactX="100000" custLinFactY="-126875" custLinFactNeighborX="160800" custLinFactNeighborY="-200000"/>
      <dgm:spPr>
        <a:solidFill>
          <a:srgbClr val="FFCC66"/>
        </a:solidFill>
      </dgm:spPr>
      <dgm:t>
        <a:bodyPr/>
        <a:lstStyle/>
        <a:p>
          <a:endParaRPr lang="en-US"/>
        </a:p>
      </dgm:t>
    </dgm:pt>
    <dgm:pt modelId="{E6B51392-920E-4712-AF11-9BA5F334D4C0}" type="pres">
      <dgm:prSet presAssocID="{39B04361-B327-428C-9882-AE822D03573F}" presName="rectangle" presStyleLbl="revTx" presStyleIdx="0" presStyleCnt="1" custLinFactNeighborY="-3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2F39-1401-499A-BE12-FC0E41766FA6}" type="pres">
      <dgm:prSet presAssocID="{CA6F27A6-B78D-4B77-B8B4-3936C798403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AADB4-297E-4B33-A576-4228B0C906E1}" type="pres">
      <dgm:prSet presAssocID="{9B27B4D5-B388-4F3F-BA90-CAEE68A70735}" presName="item2" presStyleLbl="node1" presStyleIdx="1" presStyleCnt="3" custLinFactNeighborX="66405" custLinFactNeighborY="-21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12F04-E42A-4221-A1E9-82FDDB1E919B}" type="pres">
      <dgm:prSet presAssocID="{67E15143-EDEA-44D9-A237-AD241646B288}" presName="item3" presStyleLbl="node1" presStyleIdx="2" presStyleCnt="3" custLinFactNeighborX="6275" custLinFactNeighborY="35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22313-A681-43AC-A2E8-E8E892BC92A3}" type="pres">
      <dgm:prSet presAssocID="{39B04361-B327-428C-9882-AE822D03573F}" presName="funnel" presStyleLbl="trAlignAcc1" presStyleIdx="0" presStyleCnt="1"/>
      <dgm:spPr>
        <a:solidFill>
          <a:srgbClr val="FFCC66">
            <a:alpha val="40000"/>
          </a:srgbClr>
        </a:solidFill>
      </dgm:spPr>
    </dgm:pt>
  </dgm:ptLst>
  <dgm:cxnLst>
    <dgm:cxn modelId="{DB0296DC-C28A-4EA2-9716-C6A9CBF5EB8A}" srcId="{39B04361-B327-428C-9882-AE822D03573F}" destId="{D719EC3B-406D-405A-9C38-F4EBD09858CD}" srcOrd="0" destOrd="0" parTransId="{BBB900CD-7810-443C-96A9-1670E623C97A}" sibTransId="{00882556-4328-46F7-9617-022884A3DF2F}"/>
    <dgm:cxn modelId="{EC68AB5B-878E-4DF4-99BD-2EF3BD79A8ED}" srcId="{39B04361-B327-428C-9882-AE822D03573F}" destId="{67E15143-EDEA-44D9-A237-AD241646B288}" srcOrd="3" destOrd="0" parTransId="{8875A00F-DCE8-491A-B92E-033DB9F012A1}" sibTransId="{65E0CAFA-E43F-4657-805E-058BB843A45A}"/>
    <dgm:cxn modelId="{ACD4F6BF-115B-4C81-8C4E-7CA64E8DA197}" type="presOf" srcId="{9B27B4D5-B388-4F3F-BA90-CAEE68A70735}" destId="{84802F39-1401-499A-BE12-FC0E41766FA6}" srcOrd="0" destOrd="0" presId="urn:microsoft.com/office/officeart/2005/8/layout/funnel1"/>
    <dgm:cxn modelId="{8DC8ECE0-D71E-4FCF-B2F5-33CEED000BED}" srcId="{39B04361-B327-428C-9882-AE822D03573F}" destId="{6DEC8359-9C69-4534-B198-D692FC698528}" srcOrd="6" destOrd="0" parTransId="{5BB322E5-A1E4-4629-846F-CDE1341855DF}" sibTransId="{AB5096FA-3859-4CE3-B362-CF0DFEE485E4}"/>
    <dgm:cxn modelId="{053F424B-CB13-4DB5-B7E8-422662327E34}" srcId="{39B04361-B327-428C-9882-AE822D03573F}" destId="{CA6F27A6-B78D-4B77-B8B4-3936C7984035}" srcOrd="1" destOrd="0" parTransId="{E01E3B79-7F78-4E90-9377-1338A8C5F595}" sibTransId="{691C3496-2B3B-4CFB-880A-21F9FC31C00E}"/>
    <dgm:cxn modelId="{232F9270-1BA8-485D-A6D3-1E46F9A03D6E}" type="presOf" srcId="{39B04361-B327-428C-9882-AE822D03573F}" destId="{0EE2FCB6-6871-4CB6-91A1-DBFB29868258}" srcOrd="0" destOrd="0" presId="urn:microsoft.com/office/officeart/2005/8/layout/funnel1"/>
    <dgm:cxn modelId="{8C2C75F5-A1BA-4168-B77A-CE07B8191EA8}" srcId="{39B04361-B327-428C-9882-AE822D03573F}" destId="{880824C9-59EA-4C92-9FF4-B720B6254EA6}" srcOrd="4" destOrd="0" parTransId="{F1E9A0B2-349A-4896-8F7C-D830224D8C11}" sibTransId="{6B9D9519-A3E9-49E2-A31F-D53A146A9E36}"/>
    <dgm:cxn modelId="{ABC372DC-9778-43E7-8140-33586D3ED6AD}" type="presOf" srcId="{CA6F27A6-B78D-4B77-B8B4-3936C7984035}" destId="{F77AADB4-297E-4B33-A576-4228B0C906E1}" srcOrd="0" destOrd="0" presId="urn:microsoft.com/office/officeart/2005/8/layout/funnel1"/>
    <dgm:cxn modelId="{B36B0BFF-E2C0-4E7D-9CD2-B29DB233CE50}" type="presOf" srcId="{67E15143-EDEA-44D9-A237-AD241646B288}" destId="{E6B51392-920E-4712-AF11-9BA5F334D4C0}" srcOrd="0" destOrd="0" presId="urn:microsoft.com/office/officeart/2005/8/layout/funnel1"/>
    <dgm:cxn modelId="{3A4E911B-C8A5-4BDD-BC6C-58814E120017}" type="presOf" srcId="{D719EC3B-406D-405A-9C38-F4EBD09858CD}" destId="{72012F04-E42A-4221-A1E9-82FDDB1E919B}" srcOrd="0" destOrd="0" presId="urn:microsoft.com/office/officeart/2005/8/layout/funnel1"/>
    <dgm:cxn modelId="{148B967C-DA0A-4564-ACEB-7406D4AD567A}" srcId="{39B04361-B327-428C-9882-AE822D03573F}" destId="{9B27B4D5-B388-4F3F-BA90-CAEE68A70735}" srcOrd="2" destOrd="0" parTransId="{0CB56A3F-553E-4353-87C2-A30BBE209D14}" sibTransId="{EAF9AECC-895B-4524-B358-AA40CBB61A50}"/>
    <dgm:cxn modelId="{42FE912F-4716-476A-AC0B-73E79E5A94FA}" srcId="{39B04361-B327-428C-9882-AE822D03573F}" destId="{DB0269B0-3708-4452-9100-C6032BE22040}" srcOrd="5" destOrd="0" parTransId="{AC8E4DF6-05BD-49F6-B899-ED13DF78FBC9}" sibTransId="{41BA7E81-854E-4520-952E-65C2BD4A1829}"/>
    <dgm:cxn modelId="{4D720F71-26CF-4ED6-9E08-07BBEC5A6F51}" type="presParOf" srcId="{0EE2FCB6-6871-4CB6-91A1-DBFB29868258}" destId="{9647A62B-206F-4DDF-891F-8025B22F8F18}" srcOrd="0" destOrd="0" presId="urn:microsoft.com/office/officeart/2005/8/layout/funnel1"/>
    <dgm:cxn modelId="{0B201A7C-C3AB-4057-9A93-DA10599DEC35}" type="presParOf" srcId="{0EE2FCB6-6871-4CB6-91A1-DBFB29868258}" destId="{E08F9B3B-2984-4BA6-8F11-4B81E9C85154}" srcOrd="1" destOrd="0" presId="urn:microsoft.com/office/officeart/2005/8/layout/funnel1"/>
    <dgm:cxn modelId="{634F7D4A-F9C2-40DF-92D8-8BEAFC82F74D}" type="presParOf" srcId="{0EE2FCB6-6871-4CB6-91A1-DBFB29868258}" destId="{E6B51392-920E-4712-AF11-9BA5F334D4C0}" srcOrd="2" destOrd="0" presId="urn:microsoft.com/office/officeart/2005/8/layout/funnel1"/>
    <dgm:cxn modelId="{732FD92F-8254-496E-A086-0AA7C4375095}" type="presParOf" srcId="{0EE2FCB6-6871-4CB6-91A1-DBFB29868258}" destId="{84802F39-1401-499A-BE12-FC0E41766FA6}" srcOrd="3" destOrd="0" presId="urn:microsoft.com/office/officeart/2005/8/layout/funnel1"/>
    <dgm:cxn modelId="{55E1ACD9-B723-4EF8-ACAB-C99A7E1021F2}" type="presParOf" srcId="{0EE2FCB6-6871-4CB6-91A1-DBFB29868258}" destId="{F77AADB4-297E-4B33-A576-4228B0C906E1}" srcOrd="4" destOrd="0" presId="urn:microsoft.com/office/officeart/2005/8/layout/funnel1"/>
    <dgm:cxn modelId="{F2014020-CC84-4CA7-BE03-CE1809BCB775}" type="presParOf" srcId="{0EE2FCB6-6871-4CB6-91A1-DBFB29868258}" destId="{72012F04-E42A-4221-A1E9-82FDDB1E919B}" srcOrd="5" destOrd="0" presId="urn:microsoft.com/office/officeart/2005/8/layout/funnel1"/>
    <dgm:cxn modelId="{03406242-6BF0-4C78-9F32-8ACB9A3AC2A4}" type="presParOf" srcId="{0EE2FCB6-6871-4CB6-91A1-DBFB29868258}" destId="{51222313-A681-43AC-A2E8-E8E892BC92A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7A62B-206F-4DDF-891F-8025B22F8F18}">
      <dsp:nvSpPr>
        <dsp:cNvPr id="0" name=""/>
        <dsp:cNvSpPr/>
      </dsp:nvSpPr>
      <dsp:spPr>
        <a:xfrm>
          <a:off x="798621" y="382029"/>
          <a:ext cx="2918475" cy="1013548"/>
        </a:xfrm>
        <a:prstGeom prst="ellipse">
          <a:avLst/>
        </a:prstGeom>
        <a:solidFill>
          <a:srgbClr val="FFFF99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F9B3B-2984-4BA6-8F11-4B81E9C85154}">
      <dsp:nvSpPr>
        <dsp:cNvPr id="0" name=""/>
        <dsp:cNvSpPr/>
      </dsp:nvSpPr>
      <dsp:spPr>
        <a:xfrm rot="5400000">
          <a:off x="3454660" y="1667756"/>
          <a:ext cx="565596" cy="361981"/>
        </a:xfrm>
        <a:prstGeom prst="downArrow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51392-920E-4712-AF11-9BA5F334D4C0}">
      <dsp:nvSpPr>
        <dsp:cNvPr id="0" name=""/>
        <dsp:cNvSpPr/>
      </dsp:nvSpPr>
      <dsp:spPr>
        <a:xfrm>
          <a:off x="904953" y="3114322"/>
          <a:ext cx="2714860" cy="678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904953" y="3114322"/>
        <a:ext cx="2714860" cy="678715"/>
      </dsp:txXfrm>
    </dsp:sp>
    <dsp:sp modelId="{84802F39-1401-499A-BE12-FC0E41766FA6}">
      <dsp:nvSpPr>
        <dsp:cNvPr id="0" name=""/>
        <dsp:cNvSpPr/>
      </dsp:nvSpPr>
      <dsp:spPr>
        <a:xfrm>
          <a:off x="1859679" y="1460974"/>
          <a:ext cx="1018072" cy="1018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</dsp:txBody>
      <dsp:txXfrm>
        <a:off x="1859679" y="1460974"/>
        <a:ext cx="1018072" cy="1018072"/>
      </dsp:txXfrm>
    </dsp:sp>
    <dsp:sp modelId="{F77AADB4-297E-4B33-A576-4228B0C906E1}">
      <dsp:nvSpPr>
        <dsp:cNvPr id="0" name=""/>
        <dsp:cNvSpPr/>
      </dsp:nvSpPr>
      <dsp:spPr>
        <a:xfrm>
          <a:off x="1807243" y="476281"/>
          <a:ext cx="1018072" cy="1018072"/>
        </a:xfrm>
        <a:prstGeom prst="ellips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1807243" y="476281"/>
        <a:ext cx="1018072" cy="1018072"/>
      </dsp:txXfrm>
    </dsp:sp>
    <dsp:sp modelId="{72012F04-E42A-4221-A1E9-82FDDB1E919B}">
      <dsp:nvSpPr>
        <dsp:cNvPr id="0" name=""/>
        <dsp:cNvSpPr/>
      </dsp:nvSpPr>
      <dsp:spPr>
        <a:xfrm>
          <a:off x="2235772" y="810364"/>
          <a:ext cx="1018072" cy="101807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2235772" y="810364"/>
        <a:ext cx="1018072" cy="1018072"/>
      </dsp:txXfrm>
    </dsp:sp>
    <dsp:sp modelId="{51222313-A681-43AC-A2E8-E8E892BC92A3}">
      <dsp:nvSpPr>
        <dsp:cNvPr id="0" name=""/>
        <dsp:cNvSpPr/>
      </dsp:nvSpPr>
      <dsp:spPr>
        <a:xfrm>
          <a:off x="678715" y="244716"/>
          <a:ext cx="3167337" cy="2533870"/>
        </a:xfrm>
        <a:prstGeom prst="funnel">
          <a:avLst/>
        </a:prstGeom>
        <a:solidFill>
          <a:srgbClr val="FFCC66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63558FA-F042-4648-9FDE-62797A9690F5}" type="datetime1">
              <a:rPr lang="en-US"/>
              <a:pPr>
                <a:defRPr/>
              </a:pPr>
              <a:t>7/13/2009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61B0071-63C7-4F24-AFB4-4D810A0BE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081AF35-E854-4D8B-9922-351E618A02CF}" type="datetime1">
              <a:rPr lang="en-US"/>
              <a:pPr>
                <a:defRPr/>
              </a:pPr>
              <a:t>7/13/2009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87" tIns="46644" rIns="93287" bIns="4664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3400" cy="4189412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B677972E-3FAC-44D4-98C0-D4559A3C5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53F3C-A0F4-4508-B89E-B624D2EE0C95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B51733-0050-4E14-876D-B6EA5C51212E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19EED-05BC-4BE5-9CF7-EE8CA689EB33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78F1DF-CB80-4575-B840-2B52EDE302D5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EDB98-BBE9-4DC4-8E58-924D75E57F39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0266B7-75E7-4336-9C2D-2119C9815E12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8462AC-0EA6-44C4-94E8-D316AA09AB4E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2837ED-F29A-463D-8F08-2ED45B0DEB90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D92CF2-A11A-476C-82DB-1148AF7D5418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3DB8A-AF86-4AF8-A7E9-AEC7B8182C49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4A9BAA-33FE-46B7-AC5D-9FA38316AB8D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A5F45A-67DE-4A55-9EE0-F96F2B4A57D1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961267-58EE-41D4-B8DE-029CF455669B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240421-921B-4A78-A0DD-ED6C607C7283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6DB22E-00B8-427D-BD07-305D215E72FE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302492-8366-4DC4-A697-4B3AC352B25E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EF70D5-9CFF-49FD-9F51-0072BDE9AA7D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7B0BAF-C0D3-4761-8119-47B8CD6D9098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196F8-07D1-47B2-8A3B-7D5B67B66035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02C337-3F98-4C12-AF56-1EA5E1FB1AE8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F7F2E5-453E-47E6-9E77-8808C9CF42A2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5BB3E6-43B4-4EFE-9359-9FB68F014D3C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A81DC6-CFDC-4228-BD71-6A9742B91AF0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AAA185-2BE0-4A8B-9710-240AA698A53E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086286-554B-447A-B8C3-AAE55328A83E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9031E-CAA9-4E20-8CE7-64D33AB19CF6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A1F22-8CD2-44EC-B1A9-A51C8037FF14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AC5E58-A4EB-42A1-8E81-F4C8DFC32CED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9BEC43-1D5C-4E19-8A4E-2F4C60AD882E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05C0F0-118E-43FD-8CE6-AE5575A04097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0413A-9713-47B5-A7DA-954B550E6475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2A8A1-3377-49B4-9B26-874651715985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B5A869-EDB5-47FE-963E-250F2C653908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BD0E5-F8EE-4A84-B5ED-7D42C436B2F1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A82AC9-B122-4402-BC9C-EE9CBF768B4A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6E198-DAAB-40C7-856F-5B31DB408424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14DEBE-FFC9-4166-B3F1-DFB572D1F661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032999-EFDA-4D9C-B37A-F2B5703DE893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D46DD-405D-435B-9370-B834D58B55D1}" type="datetime1">
              <a:rPr lang="en-US" smtClean="0">
                <a:ea typeface="ＭＳ Ｐゴシック" pitchFamily="34" charset="-128"/>
              </a:rPr>
              <a:pPr/>
              <a:t>7/13/2009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FC3960-FDD5-430E-940A-9C0CEA450097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E946B4-3F1C-4F0F-B838-A33DDDAF3FFD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C47F6B-0AAA-4C29-B432-0CDD95C08F45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3558FB-138B-4857-A453-EA77292A29A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177800" y="5943600"/>
            <a:ext cx="9118600" cy="1000125"/>
            <a:chOff x="177800" y="5943600"/>
            <a:chExt cx="9118600" cy="1000125"/>
          </a:xfrm>
        </p:grpSpPr>
        <p:cxnSp>
          <p:nvCxnSpPr>
            <p:cNvPr id="5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6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3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3200400" y="6629400"/>
              <a:ext cx="60960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8" algn="ct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en-US" sz="800" b="1" i="1" dirty="0">
                  <a:latin typeface="Myriad Pro" charset="0"/>
                  <a:ea typeface="ＭＳ Ｐゴシック" pitchFamily="-112" charset="-128"/>
                </a:rPr>
                <a:t>   Humanitarian Technology Challenge </a:t>
              </a:r>
              <a:endParaRPr lang="en-US" dirty="0">
                <a:latin typeface="Arial" pitchFamily="34" charset="0"/>
                <a:ea typeface="ＭＳ Ｐゴシック" pitchFamily="-112" charset="-128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8444-EF60-4E53-954F-4B15CBC80401}" type="datetime5">
              <a:rPr lang="en-US"/>
              <a:pPr>
                <a:defRPr/>
              </a:pPr>
              <a:t>13-Jul-09</a:t>
            </a:fld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59CE-3F91-4697-B08D-BBE1C86F6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647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10600" y="0"/>
            <a:ext cx="3413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919B14C2-A74D-43B5-828E-7A8749C6289D}" type="slidenum">
              <a:rPr lang="en-US" sz="1000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sz="1000" dirty="0"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647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271463" y="5943600"/>
            <a:ext cx="8872537" cy="1000125"/>
            <a:chOff x="271462" y="5943600"/>
            <a:chExt cx="8872538" cy="1000125"/>
          </a:xfrm>
        </p:grpSpPr>
        <p:cxnSp>
          <p:nvCxnSpPr>
            <p:cNvPr id="5" name="AutoShape 8"/>
            <p:cNvCxnSpPr>
              <a:cxnSpLocks noChangeShapeType="1"/>
            </p:cNvCxnSpPr>
            <p:nvPr/>
          </p:nvCxnSpPr>
          <p:spPr bwMode="auto">
            <a:xfrm>
              <a:off x="271462" y="6629400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6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2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2001837" y="6629400"/>
              <a:ext cx="71421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endParaRPr lang="en-US" dirty="0">
                <a:latin typeface="Arial" pitchFamily="34" charset="0"/>
                <a:ea typeface="ＭＳ Ｐゴシック" pitchFamily="-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76200" y="6553200"/>
            <a:ext cx="685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B77A2C7-CE3F-44AA-AAAB-597414695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177800" y="5943600"/>
            <a:ext cx="8872538" cy="684213"/>
            <a:chOff x="177800" y="5943600"/>
            <a:chExt cx="8872538" cy="684213"/>
          </a:xfrm>
        </p:grpSpPr>
        <p:cxnSp>
          <p:nvCxnSpPr>
            <p:cNvPr id="5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7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2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 userDrawn="1">
            <p:ph type="sldNum" sz="quarter" idx="10"/>
          </p:nvPr>
        </p:nvSpPr>
        <p:spPr>
          <a:xfrm>
            <a:off x="76200" y="6553200"/>
            <a:ext cx="685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DBDFA07-AFE4-4BF9-9EC6-D2D65091C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177800" y="5943600"/>
            <a:ext cx="8872538" cy="684213"/>
            <a:chOff x="177800" y="5943600"/>
            <a:chExt cx="8872538" cy="684213"/>
          </a:xfrm>
        </p:grpSpPr>
        <p:cxnSp>
          <p:nvCxnSpPr>
            <p:cNvPr id="5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6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2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77800" y="5943600"/>
            <a:ext cx="8872538" cy="684213"/>
            <a:chOff x="177800" y="5943600"/>
            <a:chExt cx="8872538" cy="684213"/>
          </a:xfrm>
        </p:grpSpPr>
        <p:cxnSp>
          <p:nvCxnSpPr>
            <p:cNvPr id="6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7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2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177800" y="5943600"/>
            <a:ext cx="8872538" cy="684213"/>
            <a:chOff x="177800" y="5943600"/>
            <a:chExt cx="8872538" cy="684213"/>
          </a:xfrm>
        </p:grpSpPr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9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2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177800" y="5943600"/>
            <a:ext cx="8872538" cy="684213"/>
            <a:chOff x="177800" y="5943600"/>
            <a:chExt cx="8872538" cy="684213"/>
          </a:xfrm>
        </p:grpSpPr>
        <p:cxnSp>
          <p:nvCxnSpPr>
            <p:cNvPr id="5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6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2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3733800" y="6629400"/>
            <a:ext cx="533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8"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800" b="1" i="1" dirty="0">
                <a:latin typeface="Myriad Pro" charset="0"/>
                <a:ea typeface="ＭＳ Ｐゴシック" pitchFamily="-112" charset="-128"/>
              </a:rPr>
              <a:t>Humanitarian Technology </a:t>
            </a:r>
            <a:endParaRPr lang="en-US" dirty="0">
              <a:latin typeface="Arial" pitchFamily="34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66B7FC2B-3640-41A1-9B58-0CF2246097F0}" type="datetime5">
              <a:rPr lang="en-US"/>
              <a:pPr>
                <a:defRPr/>
              </a:pPr>
              <a:t>13-Jul-09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965B47E-569B-48BC-9798-27E21133F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177800" y="5943600"/>
            <a:ext cx="8872538" cy="684213"/>
            <a:chOff x="177800" y="5943600"/>
            <a:chExt cx="8872538" cy="684213"/>
          </a:xfrm>
        </p:grpSpPr>
        <p:cxnSp>
          <p:nvCxnSpPr>
            <p:cNvPr id="1034" name="AutoShape 8"/>
            <p:cNvCxnSpPr>
              <a:cxnSpLocks noChangeShapeType="1"/>
            </p:cNvCxnSpPr>
            <p:nvPr/>
          </p:nvCxnSpPr>
          <p:spPr bwMode="auto">
            <a:xfrm>
              <a:off x="177800" y="6627813"/>
              <a:ext cx="8872538" cy="0"/>
            </a:xfrm>
            <a:prstGeom prst="straightConnector1">
              <a:avLst/>
            </a:prstGeom>
            <a:noFill/>
            <a:ln w="38100">
              <a:solidFill>
                <a:srgbClr val="145399"/>
              </a:solidFill>
              <a:round/>
              <a:headEnd/>
              <a:tailEnd/>
            </a:ln>
          </p:spPr>
        </p:cxnSp>
        <p:pic>
          <p:nvPicPr>
            <p:cNvPr id="1035" name="Picture 2" descr="C:\Users\T5400\Desktop\HTC Header\HTC Header.TIF"/>
            <p:cNvPicPr>
              <a:picLocks noChangeAspect="1" noChangeArrowheads="1"/>
            </p:cNvPicPr>
            <p:nvPr/>
          </p:nvPicPr>
          <p:blipFill>
            <a:blip r:embed="rId17"/>
            <a:srcRect r="72000" b="-340"/>
            <a:stretch>
              <a:fillRect/>
            </a:stretch>
          </p:blipFill>
          <p:spPr bwMode="auto">
            <a:xfrm>
              <a:off x="7391400" y="5943600"/>
              <a:ext cx="1600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2895600" y="6629400"/>
            <a:ext cx="6324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8"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800" b="1" i="1" dirty="0">
                <a:latin typeface="Myriad Pro" charset="0"/>
                <a:ea typeface="ＭＳ Ｐゴシック" pitchFamily="-112" charset="-128"/>
              </a:rPr>
              <a:t>                Humanitarian Technology Challenge  </a:t>
            </a:r>
            <a:endParaRPr lang="en-US" dirty="0">
              <a:latin typeface="Arial" pitchFamily="34" charset="0"/>
              <a:ea typeface="ＭＳ Ｐゴシック" pitchFamily="-112" charset="-128"/>
            </a:endParaRPr>
          </a:p>
        </p:txBody>
      </p:sp>
      <p:sp>
        <p:nvSpPr>
          <p:cNvPr id="13" name="Slide Number Placeholder 10"/>
          <p:cNvSpPr txBox="1">
            <a:spLocks/>
          </p:cNvSpPr>
          <p:nvPr userDrawn="1"/>
        </p:nvSpPr>
        <p:spPr>
          <a:xfrm>
            <a:off x="76200" y="662940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0D50078-BF38-494B-8E77-28CF0000A3A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  <p:sldLayoutId id="2147485040" r:id="rId12"/>
    <p:sldLayoutId id="2147485041" r:id="rId13"/>
    <p:sldLayoutId id="2147485042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go/ht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.tepper@ieee.org" TargetMode="External"/><Relationship Id="rId5" Type="http://schemas.openxmlformats.org/officeDocument/2006/relationships/hyperlink" Target="mailto:r.baseil@ieee.org" TargetMode="External"/><Relationship Id="rId4" Type="http://schemas.openxmlformats.org/officeDocument/2006/relationships/hyperlink" Target="mailto:htc@ieee.or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tc@ieee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543800" cy="1143000"/>
          </a:xfrm>
        </p:spPr>
        <p:txBody>
          <a:bodyPr/>
          <a:lstStyle/>
          <a:p>
            <a:pPr algn="ctr" eaLnBrk="1" hangingPunct="1">
              <a:spcBef>
                <a:spcPts val="3600"/>
              </a:spcBef>
            </a:pPr>
            <a:r>
              <a:rPr lang="en-US" sz="4000" smtClean="0">
                <a:ea typeface="ＭＳ Ｐゴシック" pitchFamily="34" charset="-128"/>
              </a:rPr>
              <a:t>Humanitarian Technology Challenge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6967538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Richard J. Baseil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IEEE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228600"/>
            <a:ext cx="8853487" cy="5619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cs typeface="Arial" charset="0"/>
              </a:rPr>
              <a:t>June 1-2 Conference Highlights</a:t>
            </a:r>
            <a:br>
              <a:rPr lang="en-US" smtClean="0">
                <a:ea typeface="ＭＳ Ｐゴシック" pitchFamily="34" charset="-128"/>
                <a:cs typeface="Arial" charset="0"/>
              </a:rPr>
            </a:br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3025" y="960438"/>
            <a:ext cx="8991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</a:rPr>
              <a:t>  153 attendees total</a:t>
            </a:r>
            <a:endParaRPr lang="en-US" sz="3200" b="1" dirty="0">
              <a:latin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800" b="1" dirty="0">
                <a:latin typeface="Arial" pitchFamily="34" charset="0"/>
              </a:rPr>
              <a:t>   60 of the 153 from outside the US</a:t>
            </a:r>
          </a:p>
          <a:p>
            <a:pPr marL="749300" lvl="1" indent="-2921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800" b="1" dirty="0">
                <a:latin typeface="Arial" pitchFamily="34" charset="0"/>
              </a:rPr>
              <a:t>Approximately equal mix of humanitarian and technology representatives</a:t>
            </a:r>
          </a:p>
          <a:p>
            <a:pPr marL="749300" lvl="1" indent="-2921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800" b="1" dirty="0">
                <a:latin typeface="Arial" pitchFamily="34" charset="0"/>
              </a:rPr>
              <a:t>Mix of organizations: Academia, Foundations, Government, Consulting Firms, NGO's (Non-Governmental Organizations), R&amp;D Organizations/ Laboratories, Undergraduate and Graduate students, IEEE members, Trade Press and bloggers</a:t>
            </a:r>
          </a:p>
          <a:p>
            <a:pPr marL="347663" indent="-34766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</a:rPr>
              <a:t>Presentations by humanitarians experienced in implementing   technology in developing countries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  <a:cs typeface="ＭＳ Ｐゴシック"/>
              </a:rPr>
              <a:t>Finalized documentation of the three challenges, ratified by working groups in a pre-conference meeting of 25 volunteers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  <a:cs typeface="ＭＳ Ｐゴシック"/>
              </a:rPr>
              <a:t>Initial working groups formed for solutions, with members encouraged to reach out and broaden participation by others unable to attend the conference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  <a:cs typeface="ＭＳ Ｐゴシック"/>
              </a:rPr>
              <a:t>Work will continue through the use of an online collaboration tool, Spigit, and periodic conference calls and workshops</a:t>
            </a:r>
          </a:p>
          <a:p>
            <a:pPr marL="292100" indent="-292100">
              <a:defRPr/>
            </a:pPr>
            <a:endParaRPr lang="en-US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6FACC2-EEDB-4E33-A1BF-DE16E92A224F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6627" name="Content Placeholder 4" descr="AcmeLogoChar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8431213" cy="2967038"/>
          </a:xfr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781800" y="4732338"/>
            <a:ext cx="1827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/>
              <a:t>Accelleratii</a:t>
            </a:r>
          </a:p>
          <a:p>
            <a:pPr algn="ctr"/>
            <a:r>
              <a:rPr lang="en-US" b="1" i="1"/>
              <a:t>Incredibus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03238" y="4732338"/>
            <a:ext cx="1554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/>
              <a:t>Evereadii</a:t>
            </a:r>
          </a:p>
          <a:p>
            <a:pPr algn="ctr"/>
            <a:r>
              <a:rPr lang="en-US" b="1" i="1"/>
              <a:t>Eatius</a:t>
            </a: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115888" y="6353175"/>
            <a:ext cx="5141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Road Runner cartoons created by Chuck Jones for Warner Brothers, Inc.</a:t>
            </a:r>
          </a:p>
        </p:txBody>
      </p:sp>
      <p:sp>
        <p:nvSpPr>
          <p:cNvPr id="26631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172200" cy="1219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What Does It Take to Solve a Challenge?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untitle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2286000"/>
            <a:ext cx="269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04800" y="352425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Solution Technology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56EFBD-66B4-43D4-B122-64F19F24F6A6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7653" name="Picture 7" descr="acme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0688"/>
            <a:ext cx="25908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Content Placeholder 4" descr="springs.gif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990600"/>
            <a:ext cx="2921000" cy="2362200"/>
          </a:xfrm>
        </p:spPr>
      </p:pic>
      <p:pic>
        <p:nvPicPr>
          <p:cNvPr id="27655" name="Picture 6" descr="tra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419600"/>
            <a:ext cx="2130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Content Placeholder 4" descr="acm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581400"/>
            <a:ext cx="2879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Content Placeholder 9" descr="rocket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990600"/>
            <a:ext cx="29718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new-2.t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429000"/>
            <a:ext cx="19669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6" descr="giantrubber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24088" y="4267200"/>
            <a:ext cx="15859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Box 19"/>
          <p:cNvSpPr txBox="1">
            <a:spLocks noChangeArrowheads="1"/>
          </p:cNvSpPr>
          <p:nvPr/>
        </p:nvSpPr>
        <p:spPr bwMode="auto">
          <a:xfrm>
            <a:off x="115888" y="6353175"/>
            <a:ext cx="5141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Road Runner cartoons created by Chuck Jones for Warner Brothers,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" y="3175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Operational Issues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3D9078-B92C-4E04-AF09-9BCEE05A3603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8676" name="Content Placeholder 7" descr="GAIAA10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968375"/>
            <a:ext cx="4038600" cy="5356225"/>
          </a:xfrm>
        </p:spPr>
      </p:pic>
      <p:pic>
        <p:nvPicPr>
          <p:cNvPr id="28677" name="Content Placeholder 4" descr="fini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6576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15888" y="6353175"/>
            <a:ext cx="5141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Road Runner cartoons created by Chuck Jones for Warner Brothers, Inc.</a:t>
            </a:r>
          </a:p>
        </p:txBody>
      </p:sp>
      <p:pic>
        <p:nvPicPr>
          <p:cNvPr id="28679" name="Picture 7" descr="new-2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85725"/>
            <a:ext cx="4371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Content Placeholder 6" descr="foc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429000"/>
            <a:ext cx="18288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new-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066800"/>
            <a:ext cx="3829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F841DF-2D49-4436-A9C6-E1E4A19F36F9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15888" y="6353175"/>
            <a:ext cx="5141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Road Runner cartoons created by Chuck Jones for Warner Brothers, Inc.</a:t>
            </a:r>
          </a:p>
        </p:txBody>
      </p:sp>
      <p:pic>
        <p:nvPicPr>
          <p:cNvPr id="29701" name="Content Placeholder 4" descr="runner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838200"/>
            <a:ext cx="2447925" cy="3290888"/>
          </a:xfrm>
        </p:spPr>
      </p:pic>
      <p:pic>
        <p:nvPicPr>
          <p:cNvPr id="29702" name="Picture 8" descr="C:\Documents and Settings\Rich\Local Settings\Temporary Internet Files\Content.IE5\B1W5QYDM\MCj039704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8763" y="12065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C:\Documents and Settings\Rich\Local Settings\Temporary Internet Files\Content.IE5\KSVXYGRK\MCj039702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3325" y="4078288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itle 1"/>
          <p:cNvSpPr>
            <a:spLocks noGrp="1"/>
          </p:cNvSpPr>
          <p:nvPr>
            <p:ph type="title"/>
          </p:nvPr>
        </p:nvSpPr>
        <p:spPr>
          <a:xfrm>
            <a:off x="152400" y="3683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Economic Plans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791200" cy="1219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Does It Take to Solve a Challenge?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153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latin typeface="Arial" charset="0"/>
                <a:ea typeface="ＭＳ Ｐゴシック" pitchFamily="34" charset="-128"/>
                <a:cs typeface="Arial" charset="0"/>
              </a:rPr>
              <a:t>Likely one or more “Solutions,”             consisting of:</a:t>
            </a:r>
          </a:p>
          <a:p>
            <a:pPr marL="971550" lvl="1" indent="-514350">
              <a:buClr>
                <a:schemeClr val="tx1"/>
              </a:buClr>
              <a:buFont typeface="Verdana" pitchFamily="34" charset="0"/>
              <a:buAutoNum type="arabicPeriod"/>
            </a:pPr>
            <a:r>
              <a:rPr lang="en-US" b="1" smtClean="0">
                <a:latin typeface="Arial" charset="0"/>
                <a:ea typeface="ＭＳ Ｐゴシック" pitchFamily="34" charset="-128"/>
                <a:cs typeface="Arial" charset="0"/>
              </a:rPr>
              <a:t>A hardware and/or software product, and/or a well-defined process,</a:t>
            </a:r>
          </a:p>
          <a:p>
            <a:pPr marL="971550" lvl="1" indent="-514350">
              <a:buClr>
                <a:schemeClr val="tx1"/>
              </a:buClr>
              <a:buFont typeface="Verdana" pitchFamily="34" charset="0"/>
              <a:buAutoNum type="arabicPeriod"/>
            </a:pPr>
            <a:r>
              <a:rPr lang="en-US" b="1" smtClean="0">
                <a:latin typeface="Arial" charset="0"/>
                <a:ea typeface="ＭＳ Ｐゴシック" pitchFamily="34" charset="-128"/>
                <a:cs typeface="Arial" charset="0"/>
              </a:rPr>
              <a:t>Meeting agreed-upon standards,</a:t>
            </a:r>
          </a:p>
          <a:p>
            <a:pPr marL="971550" lvl="1" indent="-514350">
              <a:buClr>
                <a:schemeClr val="tx1"/>
              </a:buClr>
              <a:buFont typeface="Verdana" pitchFamily="34" charset="0"/>
              <a:buAutoNum type="arabicPeriod"/>
            </a:pPr>
            <a:r>
              <a:rPr lang="en-US" b="1" smtClean="0">
                <a:latin typeface="Arial" charset="0"/>
                <a:ea typeface="ＭＳ Ｐゴシック" pitchFamily="34" charset="-128"/>
                <a:cs typeface="Arial" charset="0"/>
              </a:rPr>
              <a:t>With a corresponding Operations, Administration and Maintenance Plan, and</a:t>
            </a:r>
          </a:p>
          <a:p>
            <a:pPr marL="971550" lvl="1" indent="-514350">
              <a:buClr>
                <a:schemeClr val="tx1"/>
              </a:buClr>
              <a:buFont typeface="Verdana" pitchFamily="34" charset="0"/>
              <a:buAutoNum type="arabicPeriod"/>
            </a:pPr>
            <a:r>
              <a:rPr lang="en-US" b="1" smtClean="0">
                <a:latin typeface="Arial" charset="0"/>
                <a:ea typeface="ＭＳ Ｐゴシック" pitchFamily="34" charset="-128"/>
                <a:cs typeface="Arial" charset="0"/>
              </a:rPr>
              <a:t>Driven by an Economic Implementation Plan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-76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4739B5-342E-41C7-922A-99BC7BCBCAA8}" type="slidenum">
              <a:rPr lang="en-US" sz="1200" smtClean="0">
                <a:ea typeface="ＭＳ Ｐゴシック" pitchFamily="34" charset="-128"/>
              </a:rPr>
              <a:pPr/>
              <a:t>15</a:t>
            </a:fld>
            <a:endParaRPr lang="en-US" sz="1200" smtClean="0">
              <a:ea typeface="ＭＳ Ｐゴシック" pitchFamily="34" charset="-128"/>
            </a:endParaRPr>
          </a:p>
        </p:txBody>
      </p:sp>
      <p:pic>
        <p:nvPicPr>
          <p:cNvPr id="30725" name="Content Placeholder 4" descr="dbImag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27495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HTC “Solution”</a:t>
            </a: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2921000" y="1719263"/>
            <a:ext cx="838200" cy="3962400"/>
          </a:xfrm>
          <a:prstGeom prst="rect">
            <a:avLst/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2921000" y="4843463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2921000" y="3995738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2921000" y="3148013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TextBox 12"/>
          <p:cNvSpPr txBox="1">
            <a:spLocks noChangeArrowheads="1"/>
          </p:cNvSpPr>
          <p:nvPr/>
        </p:nvSpPr>
        <p:spPr bwMode="auto">
          <a:xfrm>
            <a:off x="3835400" y="2416175"/>
            <a:ext cx="4911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Technology Product Description</a:t>
            </a:r>
          </a:p>
        </p:txBody>
      </p: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3835400" y="3348038"/>
            <a:ext cx="168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9900"/>
                </a:solidFill>
              </a:rPr>
              <a:t>Standards</a:t>
            </a:r>
          </a:p>
        </p:txBody>
      </p:sp>
      <p:sp>
        <p:nvSpPr>
          <p:cNvPr id="31753" name="TextBox 14"/>
          <p:cNvSpPr txBox="1">
            <a:spLocks noChangeArrowheads="1"/>
          </p:cNvSpPr>
          <p:nvPr/>
        </p:nvSpPr>
        <p:spPr bwMode="auto">
          <a:xfrm>
            <a:off x="3835400" y="4186238"/>
            <a:ext cx="227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O, A, &amp; M Plan</a:t>
            </a: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3835400" y="5019675"/>
            <a:ext cx="4746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FF"/>
                </a:solidFill>
              </a:rPr>
              <a:t>Economic Implementation Plan</a:t>
            </a:r>
          </a:p>
        </p:txBody>
      </p:sp>
      <p:sp>
        <p:nvSpPr>
          <p:cNvPr id="31755" name="Left Brace 11"/>
          <p:cNvSpPr>
            <a:spLocks/>
          </p:cNvSpPr>
          <p:nvPr/>
        </p:nvSpPr>
        <p:spPr bwMode="auto">
          <a:xfrm>
            <a:off x="2286000" y="1752600"/>
            <a:ext cx="381000" cy="22098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eft Brace 12"/>
          <p:cNvSpPr>
            <a:spLocks/>
          </p:cNvSpPr>
          <p:nvPr/>
        </p:nvSpPr>
        <p:spPr bwMode="auto">
          <a:xfrm>
            <a:off x="2311400" y="3962400"/>
            <a:ext cx="355600" cy="1752600"/>
          </a:xfrm>
          <a:prstGeom prst="leftBrace">
            <a:avLst>
              <a:gd name="adj1" fmla="val 8328"/>
              <a:gd name="adj2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>
            <a:off x="838200" y="2492375"/>
            <a:ext cx="1411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i="1"/>
              <a:t>Enables</a:t>
            </a:r>
          </a:p>
          <a:p>
            <a:pPr algn="r"/>
            <a:r>
              <a:rPr lang="en-US" sz="2000" i="1"/>
              <a:t>Production</a:t>
            </a:r>
          </a:p>
        </p:txBody>
      </p:sp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381000" y="447675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i="1"/>
              <a:t>Enables</a:t>
            </a:r>
          </a:p>
          <a:p>
            <a:pPr algn="r"/>
            <a:r>
              <a:rPr lang="en-US" sz="2000" i="1"/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pPr algn="ctr"/>
            <a:r>
              <a:rPr lang="en-US" sz="2600" smtClean="0">
                <a:ea typeface="ＭＳ Ｐゴシック" pitchFamily="34" charset="-128"/>
              </a:rPr>
              <a:t>There is Likely to Be More Than One Solution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-76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353BBB4-336B-41C5-8422-84B559C4B588}" type="slidenum">
              <a:rPr lang="en-US" sz="1200" smtClean="0">
                <a:ea typeface="ＭＳ Ｐゴシック" pitchFamily="34" charset="-128"/>
              </a:rPr>
              <a:pPr/>
              <a:t>17</a:t>
            </a:fld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" y="1719263"/>
            <a:ext cx="838200" cy="3962400"/>
          </a:xfrm>
          <a:prstGeom prst="rect">
            <a:avLst/>
          </a:prstGeom>
          <a:solidFill>
            <a:srgbClr val="FF99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447800" y="1719263"/>
            <a:ext cx="838200" cy="3962400"/>
          </a:xfrm>
          <a:prstGeom prst="rect">
            <a:avLst/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2286000" y="1719263"/>
            <a:ext cx="838200" cy="3962400"/>
          </a:xfrm>
          <a:prstGeom prst="rect">
            <a:avLst/>
          </a:prstGeom>
          <a:solidFill>
            <a:srgbClr val="CC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267200" y="1719263"/>
            <a:ext cx="838200" cy="3962400"/>
          </a:xfrm>
          <a:prstGeom prst="rect">
            <a:avLst/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267200" y="4843463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4267200" y="3995738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4267200" y="3148013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TextBox 12"/>
          <p:cNvSpPr txBox="1">
            <a:spLocks noChangeArrowheads="1"/>
          </p:cNvSpPr>
          <p:nvPr/>
        </p:nvSpPr>
        <p:spPr bwMode="auto">
          <a:xfrm>
            <a:off x="5181600" y="20574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Technology Product Descriptions</a:t>
            </a:r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5181600" y="3348038"/>
            <a:ext cx="131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9900"/>
                </a:solidFill>
              </a:rPr>
              <a:t>Standards</a:t>
            </a:r>
          </a:p>
        </p:txBody>
      </p:sp>
      <p:sp>
        <p:nvSpPr>
          <p:cNvPr id="32781" name="TextBox 14"/>
          <p:cNvSpPr txBox="1">
            <a:spLocks noChangeArrowheads="1"/>
          </p:cNvSpPr>
          <p:nvPr/>
        </p:nvSpPr>
        <p:spPr bwMode="auto">
          <a:xfrm>
            <a:off x="5181600" y="4186238"/>
            <a:ext cx="1881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CC33"/>
                </a:solidFill>
              </a:rPr>
              <a:t>O, A, &amp; M Plans</a:t>
            </a:r>
          </a:p>
        </p:txBody>
      </p:sp>
      <p:sp>
        <p:nvSpPr>
          <p:cNvPr id="32782" name="TextBox 15"/>
          <p:cNvSpPr txBox="1">
            <a:spLocks noChangeArrowheads="1"/>
          </p:cNvSpPr>
          <p:nvPr/>
        </p:nvSpPr>
        <p:spPr bwMode="auto">
          <a:xfrm>
            <a:off x="5181600" y="5072063"/>
            <a:ext cx="373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</a:rPr>
              <a:t>Economic Implementation Plans</a:t>
            </a:r>
          </a:p>
        </p:txBody>
      </p:sp>
      <p:sp>
        <p:nvSpPr>
          <p:cNvPr id="32783" name="Right Brace 17"/>
          <p:cNvSpPr>
            <a:spLocks/>
          </p:cNvSpPr>
          <p:nvPr/>
        </p:nvSpPr>
        <p:spPr bwMode="auto">
          <a:xfrm rot="-5400000">
            <a:off x="2724150" y="-723900"/>
            <a:ext cx="266700" cy="4495800"/>
          </a:xfrm>
          <a:prstGeom prst="rightBrace">
            <a:avLst>
              <a:gd name="adj1" fmla="val 8351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Box 18"/>
          <p:cNvSpPr txBox="1">
            <a:spLocks noChangeArrowheads="1"/>
          </p:cNvSpPr>
          <p:nvPr/>
        </p:nvSpPr>
        <p:spPr bwMode="auto">
          <a:xfrm>
            <a:off x="1905000" y="104775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“Solution Set”</a:t>
            </a:r>
          </a:p>
        </p:txBody>
      </p:sp>
      <p:sp>
        <p:nvSpPr>
          <p:cNvPr id="32785" name="TextBox 19"/>
          <p:cNvSpPr txBox="1">
            <a:spLocks noChangeArrowheads="1"/>
          </p:cNvSpPr>
          <p:nvPr/>
        </p:nvSpPr>
        <p:spPr bwMode="auto">
          <a:xfrm>
            <a:off x="38100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1</a:t>
            </a:r>
          </a:p>
        </p:txBody>
      </p:sp>
      <p:sp>
        <p:nvSpPr>
          <p:cNvPr id="32786" name="TextBox 22"/>
          <p:cNvSpPr txBox="1">
            <a:spLocks noChangeArrowheads="1"/>
          </p:cNvSpPr>
          <p:nvPr/>
        </p:nvSpPr>
        <p:spPr bwMode="auto">
          <a:xfrm>
            <a:off x="1279525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2</a:t>
            </a:r>
          </a:p>
        </p:txBody>
      </p:sp>
      <p:sp>
        <p:nvSpPr>
          <p:cNvPr id="32787" name="TextBox 23"/>
          <p:cNvSpPr txBox="1">
            <a:spLocks noChangeArrowheads="1"/>
          </p:cNvSpPr>
          <p:nvPr/>
        </p:nvSpPr>
        <p:spPr bwMode="auto">
          <a:xfrm>
            <a:off x="214630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3</a:t>
            </a:r>
          </a:p>
        </p:txBody>
      </p:sp>
      <p:sp>
        <p:nvSpPr>
          <p:cNvPr id="32788" name="TextBox 20"/>
          <p:cNvSpPr txBox="1">
            <a:spLocks noChangeArrowheads="1"/>
          </p:cNvSpPr>
          <p:nvPr/>
        </p:nvSpPr>
        <p:spPr bwMode="auto">
          <a:xfrm>
            <a:off x="410845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N</a:t>
            </a:r>
          </a:p>
        </p:txBody>
      </p:sp>
      <p:sp>
        <p:nvSpPr>
          <p:cNvPr id="32789" name="TextBox 21"/>
          <p:cNvSpPr txBox="1">
            <a:spLocks noChangeArrowheads="1"/>
          </p:cNvSpPr>
          <p:nvPr/>
        </p:nvSpPr>
        <p:spPr bwMode="auto">
          <a:xfrm>
            <a:off x="3352800" y="2438400"/>
            <a:ext cx="68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. . .</a:t>
            </a:r>
          </a:p>
        </p:txBody>
      </p:sp>
      <p:sp>
        <p:nvSpPr>
          <p:cNvPr id="32790" name="Rectangle 24"/>
          <p:cNvSpPr>
            <a:spLocks noChangeArrowheads="1"/>
          </p:cNvSpPr>
          <p:nvPr/>
        </p:nvSpPr>
        <p:spPr bwMode="auto">
          <a:xfrm>
            <a:off x="609600" y="4829175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Rectangle 25"/>
          <p:cNvSpPr>
            <a:spLocks noChangeArrowheads="1"/>
          </p:cNvSpPr>
          <p:nvPr/>
        </p:nvSpPr>
        <p:spPr bwMode="auto">
          <a:xfrm>
            <a:off x="609600" y="3981450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Rectangle 26"/>
          <p:cNvSpPr>
            <a:spLocks noChangeArrowheads="1"/>
          </p:cNvSpPr>
          <p:nvPr/>
        </p:nvSpPr>
        <p:spPr bwMode="auto">
          <a:xfrm>
            <a:off x="609600" y="3133725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Rectangle 27"/>
          <p:cNvSpPr>
            <a:spLocks noChangeArrowheads="1"/>
          </p:cNvSpPr>
          <p:nvPr/>
        </p:nvSpPr>
        <p:spPr bwMode="auto">
          <a:xfrm>
            <a:off x="1447800" y="4829175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1447800" y="3981450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Rectangle 29"/>
          <p:cNvSpPr>
            <a:spLocks noChangeArrowheads="1"/>
          </p:cNvSpPr>
          <p:nvPr/>
        </p:nvSpPr>
        <p:spPr bwMode="auto">
          <a:xfrm>
            <a:off x="1447800" y="3133725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2286000" y="4829175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Rectangle 31"/>
          <p:cNvSpPr>
            <a:spLocks noChangeArrowheads="1"/>
          </p:cNvSpPr>
          <p:nvPr/>
        </p:nvSpPr>
        <p:spPr bwMode="auto">
          <a:xfrm>
            <a:off x="2286000" y="3981450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Rectangle 32"/>
          <p:cNvSpPr>
            <a:spLocks noChangeArrowheads="1"/>
          </p:cNvSpPr>
          <p:nvPr/>
        </p:nvSpPr>
        <p:spPr bwMode="auto">
          <a:xfrm>
            <a:off x="2286000" y="3133725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99" name="Picture 7" descr="acmeCatalo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75" y="781050"/>
            <a:ext cx="2276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6858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  <a:cs typeface="Arial" charset="0"/>
              </a:rPr>
              <a:t>Phase I Solution Definition Effort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09600" y="1719263"/>
            <a:ext cx="838200" cy="3962400"/>
          </a:xfrm>
          <a:prstGeom prst="rect">
            <a:avLst/>
          </a:prstGeom>
          <a:solidFill>
            <a:srgbClr val="FF99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447800" y="1719263"/>
            <a:ext cx="838200" cy="3962400"/>
          </a:xfrm>
          <a:prstGeom prst="rect">
            <a:avLst/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286000" y="1719263"/>
            <a:ext cx="838200" cy="3962400"/>
          </a:xfrm>
          <a:prstGeom prst="rect">
            <a:avLst/>
          </a:prstGeom>
          <a:solidFill>
            <a:srgbClr val="CC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4267200" y="1719263"/>
            <a:ext cx="838200" cy="3962400"/>
          </a:xfrm>
          <a:prstGeom prst="rect">
            <a:avLst/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4267200" y="4843463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4267200" y="3995738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4267200" y="3148013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5181600" y="2416175"/>
            <a:ext cx="386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Technology Product Description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5181600" y="3348038"/>
            <a:ext cx="131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9900"/>
                </a:solidFill>
              </a:rPr>
              <a:t>Standards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5181600" y="4186238"/>
            <a:ext cx="175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CC33"/>
                </a:solidFill>
              </a:rPr>
              <a:t>O, A, &amp; M Plan</a:t>
            </a:r>
          </a:p>
        </p:txBody>
      </p:sp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5181600" y="5072063"/>
            <a:ext cx="373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</a:rPr>
              <a:t>Economic Implementation Plan</a:t>
            </a:r>
          </a:p>
        </p:txBody>
      </p:sp>
      <p:sp>
        <p:nvSpPr>
          <p:cNvPr id="33806" name="Right Brace 17"/>
          <p:cNvSpPr>
            <a:spLocks/>
          </p:cNvSpPr>
          <p:nvPr/>
        </p:nvSpPr>
        <p:spPr bwMode="auto">
          <a:xfrm rot="-5400000">
            <a:off x="2724150" y="-723900"/>
            <a:ext cx="266700" cy="4495800"/>
          </a:xfrm>
          <a:prstGeom prst="rightBrace">
            <a:avLst>
              <a:gd name="adj1" fmla="val 8351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Box 18"/>
          <p:cNvSpPr txBox="1">
            <a:spLocks noChangeArrowheads="1"/>
          </p:cNvSpPr>
          <p:nvPr/>
        </p:nvSpPr>
        <p:spPr bwMode="auto">
          <a:xfrm>
            <a:off x="1905000" y="104775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“Solution Set”</a:t>
            </a:r>
          </a:p>
        </p:txBody>
      </p:sp>
      <p:sp>
        <p:nvSpPr>
          <p:cNvPr id="33808" name="TextBox 19"/>
          <p:cNvSpPr txBox="1">
            <a:spLocks noChangeArrowheads="1"/>
          </p:cNvSpPr>
          <p:nvPr/>
        </p:nvSpPr>
        <p:spPr bwMode="auto">
          <a:xfrm>
            <a:off x="38100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1</a:t>
            </a:r>
          </a:p>
        </p:txBody>
      </p:sp>
      <p:sp>
        <p:nvSpPr>
          <p:cNvPr id="33809" name="TextBox 22"/>
          <p:cNvSpPr txBox="1">
            <a:spLocks noChangeArrowheads="1"/>
          </p:cNvSpPr>
          <p:nvPr/>
        </p:nvSpPr>
        <p:spPr bwMode="auto">
          <a:xfrm>
            <a:off x="1279525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2</a:t>
            </a:r>
          </a:p>
        </p:txBody>
      </p:sp>
      <p:sp>
        <p:nvSpPr>
          <p:cNvPr id="33810" name="TextBox 23"/>
          <p:cNvSpPr txBox="1">
            <a:spLocks noChangeArrowheads="1"/>
          </p:cNvSpPr>
          <p:nvPr/>
        </p:nvSpPr>
        <p:spPr bwMode="auto">
          <a:xfrm>
            <a:off x="214630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3</a:t>
            </a:r>
          </a:p>
        </p:txBody>
      </p: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410845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N</a:t>
            </a:r>
          </a:p>
        </p:txBody>
      </p:sp>
      <p:sp>
        <p:nvSpPr>
          <p:cNvPr id="33812" name="TextBox 21"/>
          <p:cNvSpPr txBox="1">
            <a:spLocks noChangeArrowheads="1"/>
          </p:cNvSpPr>
          <p:nvPr/>
        </p:nvSpPr>
        <p:spPr bwMode="auto">
          <a:xfrm>
            <a:off x="3352800" y="2438400"/>
            <a:ext cx="68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. . .</a:t>
            </a: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609600" y="4829175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609600" y="3981450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609600" y="3133725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Rectangle 27"/>
          <p:cNvSpPr>
            <a:spLocks noChangeArrowheads="1"/>
          </p:cNvSpPr>
          <p:nvPr/>
        </p:nvSpPr>
        <p:spPr bwMode="auto">
          <a:xfrm>
            <a:off x="1447800" y="4829175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Rectangle 28"/>
          <p:cNvSpPr>
            <a:spLocks noChangeArrowheads="1"/>
          </p:cNvSpPr>
          <p:nvPr/>
        </p:nvSpPr>
        <p:spPr bwMode="auto">
          <a:xfrm>
            <a:off x="1447800" y="3981450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Rectangle 29"/>
          <p:cNvSpPr>
            <a:spLocks noChangeArrowheads="1"/>
          </p:cNvSpPr>
          <p:nvPr/>
        </p:nvSpPr>
        <p:spPr bwMode="auto">
          <a:xfrm>
            <a:off x="1447800" y="3133725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Rectangle 30"/>
          <p:cNvSpPr>
            <a:spLocks noChangeArrowheads="1"/>
          </p:cNvSpPr>
          <p:nvPr/>
        </p:nvSpPr>
        <p:spPr bwMode="auto">
          <a:xfrm>
            <a:off x="2286000" y="4829175"/>
            <a:ext cx="8382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Rectangle 31"/>
          <p:cNvSpPr>
            <a:spLocks noChangeArrowheads="1"/>
          </p:cNvSpPr>
          <p:nvPr/>
        </p:nvSpPr>
        <p:spPr bwMode="auto">
          <a:xfrm>
            <a:off x="2286000" y="3981450"/>
            <a:ext cx="8382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Rectangle 32"/>
          <p:cNvSpPr>
            <a:spLocks noChangeArrowheads="1"/>
          </p:cNvSpPr>
          <p:nvPr/>
        </p:nvSpPr>
        <p:spPr bwMode="auto">
          <a:xfrm>
            <a:off x="2286000" y="3133725"/>
            <a:ext cx="8382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TextBox 33"/>
          <p:cNvSpPr txBox="1">
            <a:spLocks noChangeArrowheads="1"/>
          </p:cNvSpPr>
          <p:nvPr/>
        </p:nvSpPr>
        <p:spPr bwMode="auto">
          <a:xfrm>
            <a:off x="5334000" y="990600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5582"/>
                </a:solidFill>
              </a:rPr>
              <a:t>I.  Formulate and document somewhat independent Solutions, with these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09600" y="1719263"/>
            <a:ext cx="838200" cy="3962400"/>
          </a:xfrm>
          <a:prstGeom prst="rect">
            <a:avLst/>
          </a:prstGeom>
          <a:solidFill>
            <a:srgbClr val="FF99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447800" y="1719263"/>
            <a:ext cx="838200" cy="3962400"/>
          </a:xfrm>
          <a:prstGeom prst="rect">
            <a:avLst/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2286000" y="1719263"/>
            <a:ext cx="838200" cy="3962400"/>
          </a:xfrm>
          <a:prstGeom prst="rect">
            <a:avLst/>
          </a:prstGeom>
          <a:solidFill>
            <a:srgbClr val="CC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4267200" y="1719263"/>
            <a:ext cx="838200" cy="3962400"/>
          </a:xfrm>
          <a:prstGeom prst="rect">
            <a:avLst/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609600" y="4843463"/>
            <a:ext cx="4495800" cy="838200"/>
          </a:xfrm>
          <a:prstGeom prst="rect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609600" y="3995738"/>
            <a:ext cx="4495800" cy="838200"/>
          </a:xfrm>
          <a:prstGeom prst="rect">
            <a:avLst/>
          </a:prstGeom>
          <a:solidFill>
            <a:srgbClr val="CC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609600" y="3148013"/>
            <a:ext cx="4495800" cy="838200"/>
          </a:xfrm>
          <a:prstGeom prst="rect">
            <a:avLst/>
          </a:prstGeom>
          <a:solidFill>
            <a:srgbClr val="FFFFCC">
              <a:alpha val="79999"/>
            </a:srgbClr>
          </a:solidFill>
          <a:ln w="1905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Box 12"/>
          <p:cNvSpPr txBox="1">
            <a:spLocks noChangeArrowheads="1"/>
          </p:cNvSpPr>
          <p:nvPr/>
        </p:nvSpPr>
        <p:spPr bwMode="auto">
          <a:xfrm>
            <a:off x="5181600" y="2416175"/>
            <a:ext cx="386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Technology Product Descriptions</a:t>
            </a: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5181600" y="3348038"/>
            <a:ext cx="131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9900"/>
                </a:solidFill>
              </a:rPr>
              <a:t>Standards</a:t>
            </a:r>
          </a:p>
        </p:txBody>
      </p:sp>
      <p:sp>
        <p:nvSpPr>
          <p:cNvPr id="34827" name="TextBox 14"/>
          <p:cNvSpPr txBox="1">
            <a:spLocks noChangeArrowheads="1"/>
          </p:cNvSpPr>
          <p:nvPr/>
        </p:nvSpPr>
        <p:spPr bwMode="auto">
          <a:xfrm>
            <a:off x="5181600" y="4186238"/>
            <a:ext cx="1881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CC33"/>
                </a:solidFill>
              </a:rPr>
              <a:t>O, A, &amp; M Plans</a:t>
            </a:r>
          </a:p>
        </p:txBody>
      </p: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5181600" y="5072063"/>
            <a:ext cx="373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</a:rPr>
              <a:t>Economic Implementation Plans</a:t>
            </a:r>
          </a:p>
        </p:txBody>
      </p:sp>
      <p:sp>
        <p:nvSpPr>
          <p:cNvPr id="34829" name="Right Brace 17"/>
          <p:cNvSpPr>
            <a:spLocks/>
          </p:cNvSpPr>
          <p:nvPr/>
        </p:nvSpPr>
        <p:spPr bwMode="auto">
          <a:xfrm rot="-5400000">
            <a:off x="2724150" y="-723900"/>
            <a:ext cx="266700" cy="4495800"/>
          </a:xfrm>
          <a:prstGeom prst="rightBrace">
            <a:avLst>
              <a:gd name="adj1" fmla="val 8351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TextBox 18"/>
          <p:cNvSpPr txBox="1">
            <a:spLocks noChangeArrowheads="1"/>
          </p:cNvSpPr>
          <p:nvPr/>
        </p:nvSpPr>
        <p:spPr bwMode="auto">
          <a:xfrm>
            <a:off x="1905000" y="104775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“Solution Set”</a:t>
            </a:r>
          </a:p>
        </p:txBody>
      </p:sp>
      <p:sp>
        <p:nvSpPr>
          <p:cNvPr id="34831" name="TextBox 19"/>
          <p:cNvSpPr txBox="1">
            <a:spLocks noChangeArrowheads="1"/>
          </p:cNvSpPr>
          <p:nvPr/>
        </p:nvSpPr>
        <p:spPr bwMode="auto">
          <a:xfrm>
            <a:off x="38100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1</a:t>
            </a:r>
          </a:p>
        </p:txBody>
      </p:sp>
      <p:sp>
        <p:nvSpPr>
          <p:cNvPr id="34832" name="TextBox 22"/>
          <p:cNvSpPr txBox="1">
            <a:spLocks noChangeArrowheads="1"/>
          </p:cNvSpPr>
          <p:nvPr/>
        </p:nvSpPr>
        <p:spPr bwMode="auto">
          <a:xfrm>
            <a:off x="1279525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2</a:t>
            </a:r>
          </a:p>
        </p:txBody>
      </p:sp>
      <p:sp>
        <p:nvSpPr>
          <p:cNvPr id="34833" name="TextBox 23"/>
          <p:cNvSpPr txBox="1">
            <a:spLocks noChangeArrowheads="1"/>
          </p:cNvSpPr>
          <p:nvPr/>
        </p:nvSpPr>
        <p:spPr bwMode="auto">
          <a:xfrm>
            <a:off x="214630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3</a:t>
            </a:r>
          </a:p>
        </p:txBody>
      </p:sp>
      <p:sp>
        <p:nvSpPr>
          <p:cNvPr id="34834" name="TextBox 20"/>
          <p:cNvSpPr txBox="1">
            <a:spLocks noChangeArrowheads="1"/>
          </p:cNvSpPr>
          <p:nvPr/>
        </p:nvSpPr>
        <p:spPr bwMode="auto">
          <a:xfrm>
            <a:off x="3352800" y="2438400"/>
            <a:ext cx="68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. . .</a:t>
            </a:r>
          </a:p>
        </p:txBody>
      </p:sp>
      <p:sp>
        <p:nvSpPr>
          <p:cNvPr id="34835" name="TextBox 21"/>
          <p:cNvSpPr txBox="1">
            <a:spLocks noChangeArrowheads="1"/>
          </p:cNvSpPr>
          <p:nvPr/>
        </p:nvSpPr>
        <p:spPr bwMode="auto">
          <a:xfrm>
            <a:off x="4108450" y="5715000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Solution</a:t>
            </a:r>
          </a:p>
          <a:p>
            <a:pPr algn="ctr"/>
            <a:r>
              <a:rPr lang="en-US" sz="1400" b="1"/>
              <a:t>N</a:t>
            </a:r>
          </a:p>
        </p:txBody>
      </p:sp>
      <p:sp>
        <p:nvSpPr>
          <p:cNvPr id="3483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6858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Phase II Solution Definition Effort</a:t>
            </a:r>
          </a:p>
        </p:txBody>
      </p:sp>
      <p:sp>
        <p:nvSpPr>
          <p:cNvPr id="34837" name="TextBox 26"/>
          <p:cNvSpPr txBox="1">
            <a:spLocks noChangeArrowheads="1"/>
          </p:cNvSpPr>
          <p:nvPr/>
        </p:nvSpPr>
        <p:spPr bwMode="auto">
          <a:xfrm>
            <a:off x="5334000" y="1066800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5582"/>
                </a:solidFill>
              </a:rPr>
              <a:t>II.  Formulate and document integrated cross-solution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772400" cy="776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Do You Wonder Why . . 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7772400" cy="2667000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ea typeface="ＭＳ Ｐゴシック" pitchFamily="34" charset="-128"/>
                <a:cs typeface="Arial" charset="0"/>
              </a:rPr>
              <a:t>With all our electrical power technology, people in the world still don’t have night-time lighting for work or education?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ea typeface="ＭＳ Ｐゴシック" pitchFamily="34" charset="-128"/>
                <a:cs typeface="Arial" charset="0"/>
              </a:rPr>
              <a:t>With all our medical and health care technology, people still get inadequate treatment and suffer from curable diseases?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2400" y="5845175"/>
            <a:ext cx="4495800" cy="7080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Why can’t the world better apply technology to basic human needs?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191000" y="28194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One African Country Example: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191000" y="3276600"/>
            <a:ext cx="4800600" cy="2895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1900" b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11% of the world maternal mortality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1900" b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&gt; 1100 deaths per 100,000 live births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en-US" sz="1900" b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Lifetime risk of dying in childbirth: 1 in 13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900" b="1" i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Poverty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900" b="1" i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Early marriage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900" b="1" i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High illiteracy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900" b="1" i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Low contraceptive use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900" b="1" i="1" kern="0" dirty="0">
                <a:solidFill>
                  <a:srgbClr val="008000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High fertility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sz="2800" b="1" kern="0" dirty="0">
              <a:solidFill>
                <a:schemeClr val="tx2"/>
              </a:solidFill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</p:txBody>
      </p:sp>
      <p:pic>
        <p:nvPicPr>
          <p:cNvPr id="7" name="Picture 5" descr="KG L&amp;D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563" y="2819400"/>
            <a:ext cx="2687637" cy="28956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2009/2010 Target Milestones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3340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June – October, 2009:  Solution idea proposals, refinement and selection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October, 2009:  Multi-day solution workshop, possibly also webcast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November, 2009:  Draft Phase I Solution descriptions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January/February, 2010:  Second Solution Workshop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February, 2010:  Draft Phase II Solution Set descriptions  (Phase I descriptions bundled, and common “horizontal” areas worked)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April, 2010:  Completed Phase II Solution Set descriptions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June, 2010:  Solutions Conference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2010+:  Product development and implementation</a:t>
            </a:r>
            <a:endParaRPr lang="en-US" sz="2200" b="1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35844" name="Slide Number Placeholder 3"/>
          <p:cNvSpPr txBox="1">
            <a:spLocks/>
          </p:cNvSpPr>
          <p:nvPr/>
        </p:nvSpPr>
        <p:spPr bwMode="auto">
          <a:xfrm>
            <a:off x="-76200" y="6492875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6CC82383-BCA4-4610-91E4-FA3677D5BF74}" type="slidenum">
              <a:rPr lang="en-US" sz="1200">
                <a:solidFill>
                  <a:srgbClr val="898989"/>
                </a:solidFill>
              </a:rPr>
              <a:pPr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Grp="1" noChangeArrowheads="1"/>
          </p:cNvSpPr>
          <p:nvPr>
            <p:ph type="title"/>
          </p:nvPr>
        </p:nvSpPr>
        <p:spPr>
          <a:xfrm>
            <a:off x="258763" y="280988"/>
            <a:ext cx="8656637" cy="48101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 smtClean="0">
                <a:ea typeface="ＭＳ Ｐゴシック" pitchFamily="34" charset="-128"/>
                <a:cs typeface="Arial" charset="0"/>
              </a:rPr>
              <a:t>We Invite You to:</a:t>
            </a:r>
          </a:p>
        </p:txBody>
      </p:sp>
      <p:sp>
        <p:nvSpPr>
          <p:cNvPr id="3686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486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Learn more about the project at </a:t>
            </a: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www.ieee.org/go/htc</a:t>
            </a:r>
            <a:endParaRPr lang="en-US" sz="24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Obtain a Spigit ID and participate in the project – email: </a:t>
            </a: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  <a:hlinkClick r:id="rId4"/>
              </a:rPr>
              <a:t>htc@ieee.org</a:t>
            </a:r>
            <a:endParaRPr lang="en-US" sz="24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Actively contribute to solution formulation 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Identify and motivate others to contribute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  Contacts:   	Rich Baseil:  </a:t>
            </a: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  <a:hlinkClick r:id="rId5"/>
              </a:rPr>
              <a:t>r.baseil@ieee.org</a:t>
            </a:r>
            <a:endParaRPr lang="en-US" sz="24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			Harold Tepper:  </a:t>
            </a: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  <a:hlinkClick r:id="rId6"/>
              </a:rPr>
              <a:t>h.tepper@ieee.org</a:t>
            </a:r>
            <a:r>
              <a:rPr lang="en-US" sz="2400" b="1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i="1" smtClean="0">
                <a:solidFill>
                  <a:srgbClr val="CC0000"/>
                </a:solidFill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   </a:t>
            </a:r>
            <a:r>
              <a:rPr lang="en-US" sz="2400" b="1" i="1" smtClean="0">
                <a:solidFill>
                  <a:srgbClr val="CC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Discussion topic: How can we motivate more 	student participation in this project?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b="1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543800" cy="1143000"/>
          </a:xfrm>
        </p:spPr>
        <p:txBody>
          <a:bodyPr/>
          <a:lstStyle/>
          <a:p>
            <a:pPr algn="ctr" eaLnBrk="1" hangingPunct="1">
              <a:spcBef>
                <a:spcPts val="3600"/>
              </a:spcBef>
            </a:pPr>
            <a:r>
              <a:rPr lang="en-US" sz="4000" smtClean="0">
                <a:ea typeface="ＭＳ Ｐゴシック" pitchFamily="34" charset="-128"/>
              </a:rPr>
              <a:t>Humanitarian Technology Challenge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6967538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Richard J. Baseil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IEEE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91225"/>
            <a:ext cx="5791200" cy="56197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Email </a:t>
            </a:r>
            <a:r>
              <a:rPr lang="en-US" sz="28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htc@ieee.org</a:t>
            </a:r>
            <a:r>
              <a:rPr lang="en-US" sz="28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for Spigit ID</a:t>
            </a:r>
            <a:br>
              <a:rPr lang="en-US" sz="28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z="280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8513"/>
            <a:ext cx="90408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3048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kern="0" dirty="0" err="1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 b="1" kern="0" dirty="0">
                <a:solidFill>
                  <a:schemeClr val="tx2"/>
                </a:solidFill>
                <a:cs typeface="Arial" charset="0"/>
              </a:rPr>
              <a:t>eee.spigit.com</a:t>
            </a:r>
            <a:br>
              <a:rPr lang="en-US" sz="2800" b="1" kern="0" dirty="0">
                <a:solidFill>
                  <a:schemeClr val="tx2"/>
                </a:solidFill>
                <a:cs typeface="Arial" charset="0"/>
              </a:rPr>
            </a:br>
            <a:endParaRPr lang="en-US" sz="2800" b="1" kern="0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1"/>
          <p:cNvGrpSpPr>
            <a:grpSpLocks/>
          </p:cNvGrpSpPr>
          <p:nvPr/>
        </p:nvGrpSpPr>
        <p:grpSpPr bwMode="auto">
          <a:xfrm>
            <a:off x="1701800" y="1189038"/>
            <a:ext cx="5257800" cy="5135562"/>
            <a:chOff x="2707470" y="1916199"/>
            <a:chExt cx="5966630" cy="4514763"/>
          </a:xfrm>
        </p:grpSpPr>
        <p:sp>
          <p:nvSpPr>
            <p:cNvPr id="39951" name="Puzzle3"/>
            <p:cNvSpPr>
              <a:spLocks noEditPoints="1" noChangeArrowheads="1"/>
            </p:cNvSpPr>
            <p:nvPr/>
          </p:nvSpPr>
          <p:spPr bwMode="auto">
            <a:xfrm>
              <a:off x="5612887" y="1916199"/>
              <a:ext cx="2345387" cy="239921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Puzzle2"/>
            <p:cNvSpPr>
              <a:spLocks noEditPoints="1" noChangeArrowheads="1"/>
            </p:cNvSpPr>
            <p:nvPr/>
          </p:nvSpPr>
          <p:spPr bwMode="auto">
            <a:xfrm>
              <a:off x="4930744" y="3664104"/>
              <a:ext cx="3743356" cy="218527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Puzzle4"/>
            <p:cNvSpPr>
              <a:spLocks noEditPoints="1" noChangeArrowheads="1"/>
            </p:cNvSpPr>
            <p:nvPr/>
          </p:nvSpPr>
          <p:spPr bwMode="auto">
            <a:xfrm>
              <a:off x="3482248" y="3637164"/>
              <a:ext cx="2256962" cy="279379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Puzzle1"/>
            <p:cNvSpPr>
              <a:spLocks noEditPoints="1" noChangeArrowheads="1"/>
            </p:cNvSpPr>
            <p:nvPr/>
          </p:nvSpPr>
          <p:spPr bwMode="auto">
            <a:xfrm>
              <a:off x="2707470" y="2641984"/>
              <a:ext cx="3789674" cy="166550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Box 8"/>
            <p:cNvSpPr txBox="1">
              <a:spLocks noChangeArrowheads="1"/>
            </p:cNvSpPr>
            <p:nvPr/>
          </p:nvSpPr>
          <p:spPr bwMode="auto">
            <a:xfrm>
              <a:off x="3572199" y="3282490"/>
              <a:ext cx="3113024" cy="35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Humanitarians</a:t>
              </a:r>
            </a:p>
          </p:txBody>
        </p:sp>
        <p:sp>
          <p:nvSpPr>
            <p:cNvPr id="39956" name="TextBox 23"/>
            <p:cNvSpPr txBox="1">
              <a:spLocks noChangeArrowheads="1"/>
            </p:cNvSpPr>
            <p:nvPr/>
          </p:nvSpPr>
          <p:spPr bwMode="auto">
            <a:xfrm>
              <a:off x="6191250" y="2743200"/>
              <a:ext cx="1198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Funders</a:t>
              </a:r>
            </a:p>
          </p:txBody>
        </p:sp>
        <p:sp>
          <p:nvSpPr>
            <p:cNvPr id="39957" name="TextBox 24"/>
            <p:cNvSpPr txBox="1">
              <a:spLocks noChangeArrowheads="1"/>
            </p:cNvSpPr>
            <p:nvPr/>
          </p:nvSpPr>
          <p:spPr bwMode="auto">
            <a:xfrm>
              <a:off x="5956300" y="4310062"/>
              <a:ext cx="1766598" cy="62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Product Developers</a:t>
              </a:r>
            </a:p>
          </p:txBody>
        </p:sp>
        <p:sp>
          <p:nvSpPr>
            <p:cNvPr id="39958" name="TextBox 25"/>
            <p:cNvSpPr txBox="1">
              <a:spLocks noChangeArrowheads="1"/>
            </p:cNvSpPr>
            <p:nvPr/>
          </p:nvSpPr>
          <p:spPr bwMode="auto">
            <a:xfrm>
              <a:off x="3525638" y="4472092"/>
              <a:ext cx="1905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Technologists</a:t>
              </a:r>
            </a:p>
          </p:txBody>
        </p:sp>
      </p:grp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457200"/>
          </a:xfrm>
        </p:spPr>
        <p:txBody>
          <a:bodyPr/>
          <a:lstStyle/>
          <a:p>
            <a:r>
              <a:rPr lang="en-US" sz="2600" smtClean="0">
                <a:ea typeface="ＭＳ Ｐゴシック" pitchFamily="34" charset="-128"/>
                <a:cs typeface="Arial" charset="0"/>
              </a:rPr>
              <a:t>We Must Assimilate Different Operating Models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2328863" y="3040063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(NGO)</a:t>
            </a:r>
          </a:p>
        </p:txBody>
      </p:sp>
      <p:sp>
        <p:nvSpPr>
          <p:cNvPr id="39941" name="TextBox 16"/>
          <p:cNvSpPr txBox="1">
            <a:spLocks noChangeArrowheads="1"/>
          </p:cNvSpPr>
          <p:nvPr/>
        </p:nvSpPr>
        <p:spPr bwMode="auto">
          <a:xfrm>
            <a:off x="76200" y="873125"/>
            <a:ext cx="4572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99CC"/>
                </a:solidFill>
              </a:rPr>
              <a:t> </a:t>
            </a:r>
            <a:r>
              <a:rPr lang="en-US" sz="1600" b="1">
                <a:solidFill>
                  <a:srgbClr val="0099CC"/>
                </a:solidFill>
              </a:rPr>
              <a:t>Off-the-shelf technology usage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99CC"/>
                </a:solidFill>
              </a:rPr>
              <a:t> No association structure like IEEE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99CC"/>
                </a:solidFill>
              </a:rPr>
              <a:t> Some on-the-ground, with good experience but limited accessibility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99CC"/>
                </a:solidFill>
              </a:rPr>
              <a:t> Disfavor proprietary                                    solutions</a:t>
            </a:r>
          </a:p>
        </p:txBody>
      </p:sp>
      <p:sp>
        <p:nvSpPr>
          <p:cNvPr id="39942" name="TextBox 17"/>
          <p:cNvSpPr txBox="1">
            <a:spLocks noChangeArrowheads="1"/>
          </p:cNvSpPr>
          <p:nvPr/>
        </p:nvSpPr>
        <p:spPr bwMode="auto">
          <a:xfrm>
            <a:off x="5664200" y="1096963"/>
            <a:ext cx="335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CC7900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Maximize productivity of funds</a:t>
            </a:r>
          </a:p>
        </p:txBody>
      </p:sp>
      <p:sp>
        <p:nvSpPr>
          <p:cNvPr id="39943" name="TextBox 18"/>
          <p:cNvSpPr txBox="1">
            <a:spLocks noChangeArrowheads="1"/>
          </p:cNvSpPr>
          <p:nvPr/>
        </p:nvSpPr>
        <p:spPr bwMode="auto">
          <a:xfrm>
            <a:off x="5664200" y="14478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 Typical focus on initial, not sustaining, funding</a:t>
            </a:r>
          </a:p>
        </p:txBody>
      </p:sp>
      <p:sp>
        <p:nvSpPr>
          <p:cNvPr id="39944" name="TextBox 19"/>
          <p:cNvSpPr txBox="1">
            <a:spLocks noChangeArrowheads="1"/>
          </p:cNvSpPr>
          <p:nvPr/>
        </p:nvSpPr>
        <p:spPr bwMode="auto">
          <a:xfrm>
            <a:off x="152400" y="4524375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CC7900"/>
                </a:solidFill>
              </a:rPr>
              <a:t> Seek optimal,       universal solutions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CC7900"/>
                </a:solidFill>
              </a:rPr>
              <a:t> “If we build it, they      will come”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CC7900"/>
                </a:solidFill>
              </a:rPr>
              <a:t> Invention often     favored over reuse</a:t>
            </a:r>
          </a:p>
        </p:txBody>
      </p:sp>
      <p:sp>
        <p:nvSpPr>
          <p:cNvPr id="39945" name="TextBox 20"/>
          <p:cNvSpPr txBox="1">
            <a:spLocks noChangeArrowheads="1"/>
          </p:cNvSpPr>
          <p:nvPr/>
        </p:nvSpPr>
        <p:spPr bwMode="auto">
          <a:xfrm>
            <a:off x="5494338" y="56896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9900"/>
                </a:solidFill>
              </a:rPr>
              <a:t> Want “edge” over competitors</a:t>
            </a:r>
          </a:p>
        </p:txBody>
      </p:sp>
      <p:sp>
        <p:nvSpPr>
          <p:cNvPr id="39946" name="TextBox 21"/>
          <p:cNvSpPr txBox="1">
            <a:spLocks noChangeArrowheads="1"/>
          </p:cNvSpPr>
          <p:nvPr/>
        </p:nvSpPr>
        <p:spPr bwMode="auto">
          <a:xfrm>
            <a:off x="6426200" y="4005263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9900"/>
                </a:solidFill>
              </a:rPr>
              <a:t> Requirements oriented</a:t>
            </a:r>
          </a:p>
        </p:txBody>
      </p: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7035800" y="4294188"/>
            <a:ext cx="16764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9900"/>
                </a:solidFill>
              </a:rPr>
              <a:t> </a:t>
            </a:r>
            <a:r>
              <a:rPr lang="en-US" sz="1600" b="1">
                <a:solidFill>
                  <a:srgbClr val="009900"/>
                </a:solidFill>
              </a:rPr>
              <a:t>Standards are dual-edged sword</a:t>
            </a:r>
          </a:p>
        </p:txBody>
      </p:sp>
      <p:sp>
        <p:nvSpPr>
          <p:cNvPr id="39948" name="TextBox 20"/>
          <p:cNvSpPr txBox="1">
            <a:spLocks noChangeArrowheads="1"/>
          </p:cNvSpPr>
          <p:nvPr/>
        </p:nvSpPr>
        <p:spPr bwMode="auto">
          <a:xfrm>
            <a:off x="6426200" y="51308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9900"/>
                </a:solidFill>
              </a:rPr>
              <a:t> Prefer extensions of current products</a:t>
            </a:r>
          </a:p>
        </p:txBody>
      </p:sp>
      <p:sp>
        <p:nvSpPr>
          <p:cNvPr id="39949" name="TextBox 18"/>
          <p:cNvSpPr txBox="1">
            <a:spLocks noChangeArrowheads="1"/>
          </p:cNvSpPr>
          <p:nvPr/>
        </p:nvSpPr>
        <p:spPr bwMode="auto">
          <a:xfrm>
            <a:off x="6426200" y="2065338"/>
            <a:ext cx="2514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 Some altruistic, some commercial, expecting return on investments</a:t>
            </a:r>
          </a:p>
        </p:txBody>
      </p:sp>
      <p:sp>
        <p:nvSpPr>
          <p:cNvPr id="39950" name="Oval 27"/>
          <p:cNvSpPr>
            <a:spLocks noChangeArrowheads="1"/>
          </p:cNvSpPr>
          <p:nvPr/>
        </p:nvSpPr>
        <p:spPr bwMode="auto">
          <a:xfrm>
            <a:off x="3581400" y="3530600"/>
            <a:ext cx="1189038" cy="601663"/>
          </a:xfrm>
          <a:prstGeom prst="ellipse">
            <a:avLst/>
          </a:prstGeom>
          <a:solidFill>
            <a:srgbClr val="FFCCFF">
              <a:alpha val="74901"/>
            </a:srgbClr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title"/>
          </p:nvPr>
        </p:nvSpPr>
        <p:spPr>
          <a:xfrm>
            <a:off x="279400" y="280988"/>
            <a:ext cx="7123113" cy="48101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 smtClean="0">
                <a:ea typeface="ＭＳ Ｐゴシック" pitchFamily="34" charset="-128"/>
              </a:rPr>
              <a:t>2008/2009 Project Milestones</a:t>
            </a:r>
          </a:p>
        </p:txBody>
      </p:sp>
      <p:sp>
        <p:nvSpPr>
          <p:cNvPr id="4096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52413" y="962025"/>
            <a:ext cx="8662987" cy="5286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Formalized partnership between the United Nations Foundation and IEEE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Conducted focus groups and identified 37 humanitarian needs that could potentially be addressed through technology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Prioritized top five needs for focus, balancing objectives of IEEE and UNF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Validated prioritized challenges with Earth Institute at Columbia University and others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Narrowed challenges to top three based upon experience and expertise of humanitarians and technologists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Formed three Challenge Definition groups of humanitarians and technologists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900" b="1" smtClean="0">
                <a:latin typeface="Arial" charset="0"/>
                <a:ea typeface="ＭＳ Ｐゴシック" pitchFamily="34" charset="-128"/>
                <a:cs typeface="Arial" charset="0"/>
              </a:rPr>
              <a:t>Conducted Conference June 1-2, 2009, validating Challenge Definitions and launching the Solution Development Process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381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4CA5620-A568-4122-BFAF-909A9C7451C7}" type="slidenum">
              <a:rPr lang="en-US" sz="1200" smtClean="0">
                <a:ea typeface="ＭＳ Ｐゴシック" pitchFamily="34" charset="-128"/>
              </a:rPr>
              <a:pPr/>
              <a:t>25</a:t>
            </a:fld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>
            <a:off x="625475" y="523875"/>
            <a:ext cx="8048625" cy="5907088"/>
            <a:chOff x="676959" y="314807"/>
            <a:chExt cx="6064562" cy="5907201"/>
          </a:xfrm>
        </p:grpSpPr>
        <p:sp>
          <p:nvSpPr>
            <p:cNvPr id="18446" name="Puzzle3"/>
            <p:cNvSpPr>
              <a:spLocks noEditPoints="1" noChangeArrowheads="1"/>
            </p:cNvSpPr>
            <p:nvPr/>
          </p:nvSpPr>
          <p:spPr bwMode="auto">
            <a:xfrm>
              <a:off x="4434926" y="1707158"/>
              <a:ext cx="1767227" cy="239925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Puzzle2"/>
            <p:cNvSpPr>
              <a:spLocks noEditPoints="1" noChangeArrowheads="1"/>
            </p:cNvSpPr>
            <p:nvPr/>
          </p:nvSpPr>
          <p:spPr bwMode="auto">
            <a:xfrm>
              <a:off x="3920938" y="3455097"/>
              <a:ext cx="2820583" cy="218532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Puzzle4"/>
            <p:cNvSpPr>
              <a:spLocks noEditPoints="1" noChangeArrowheads="1"/>
            </p:cNvSpPr>
            <p:nvPr/>
          </p:nvSpPr>
          <p:spPr bwMode="auto">
            <a:xfrm>
              <a:off x="2829510" y="3428157"/>
              <a:ext cx="1700599" cy="279385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Puzzle1"/>
            <p:cNvSpPr>
              <a:spLocks noEditPoints="1" noChangeArrowheads="1"/>
            </p:cNvSpPr>
            <p:nvPr/>
          </p:nvSpPr>
          <p:spPr bwMode="auto">
            <a:xfrm>
              <a:off x="2245722" y="2432957"/>
              <a:ext cx="2855483" cy="166553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Puzzle3"/>
            <p:cNvSpPr>
              <a:spLocks noEditPoints="1" noChangeArrowheads="1"/>
            </p:cNvSpPr>
            <p:nvPr/>
          </p:nvSpPr>
          <p:spPr bwMode="auto">
            <a:xfrm>
              <a:off x="1190946" y="1715865"/>
              <a:ext cx="1767227" cy="239925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99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Puzzle2"/>
            <p:cNvSpPr>
              <a:spLocks noEditPoints="1" noChangeArrowheads="1"/>
            </p:cNvSpPr>
            <p:nvPr/>
          </p:nvSpPr>
          <p:spPr bwMode="auto">
            <a:xfrm>
              <a:off x="676959" y="3450741"/>
              <a:ext cx="2820583" cy="218532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Puzzle4"/>
            <p:cNvSpPr>
              <a:spLocks noEditPoints="1" noChangeArrowheads="1"/>
            </p:cNvSpPr>
            <p:nvPr/>
          </p:nvSpPr>
          <p:spPr bwMode="auto">
            <a:xfrm>
              <a:off x="2831595" y="314807"/>
              <a:ext cx="1700599" cy="279385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3683000" y="3252788"/>
            <a:ext cx="196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Humanitarians</a:t>
            </a:r>
          </a:p>
        </p:txBody>
      </p:sp>
      <p:sp>
        <p:nvSpPr>
          <p:cNvPr id="18436" name="TextBox 19"/>
          <p:cNvSpPr txBox="1">
            <a:spLocks noChangeArrowheads="1"/>
          </p:cNvSpPr>
          <p:nvPr/>
        </p:nvSpPr>
        <p:spPr bwMode="auto">
          <a:xfrm>
            <a:off x="4175125" y="1341438"/>
            <a:ext cx="89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Users</a:t>
            </a:r>
          </a:p>
        </p:txBody>
      </p:sp>
      <p:sp>
        <p:nvSpPr>
          <p:cNvPr id="18437" name="TextBox 20"/>
          <p:cNvSpPr txBox="1">
            <a:spLocks noChangeArrowheads="1"/>
          </p:cNvSpPr>
          <p:nvPr/>
        </p:nvSpPr>
        <p:spPr bwMode="auto">
          <a:xfrm>
            <a:off x="3479800" y="357028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(NGO)</a:t>
            </a:r>
          </a:p>
        </p:txBody>
      </p:sp>
      <p:sp>
        <p:nvSpPr>
          <p:cNvPr id="18438" name="TextBox 21"/>
          <p:cNvSpPr txBox="1">
            <a:spLocks noChangeArrowheads="1"/>
          </p:cNvSpPr>
          <p:nvPr/>
        </p:nvSpPr>
        <p:spPr bwMode="auto">
          <a:xfrm>
            <a:off x="1524000" y="2738438"/>
            <a:ext cx="183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Governments</a:t>
            </a:r>
          </a:p>
        </p:txBody>
      </p:sp>
      <p:sp>
        <p:nvSpPr>
          <p:cNvPr id="18439" name="TextBox 22"/>
          <p:cNvSpPr txBox="1">
            <a:spLocks noChangeArrowheads="1"/>
          </p:cNvSpPr>
          <p:nvPr/>
        </p:nvSpPr>
        <p:spPr bwMode="auto">
          <a:xfrm>
            <a:off x="1611313" y="4471988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Consultants</a:t>
            </a:r>
          </a:p>
        </p:txBody>
      </p:sp>
      <p:sp>
        <p:nvSpPr>
          <p:cNvPr id="18440" name="TextBox 23"/>
          <p:cNvSpPr txBox="1">
            <a:spLocks noChangeArrowheads="1"/>
          </p:cNvSpPr>
          <p:nvPr/>
        </p:nvSpPr>
        <p:spPr bwMode="auto">
          <a:xfrm>
            <a:off x="6191250" y="2743200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Funders</a:t>
            </a:r>
          </a:p>
        </p:txBody>
      </p:sp>
      <p:sp>
        <p:nvSpPr>
          <p:cNvPr id="18441" name="TextBox 24"/>
          <p:cNvSpPr txBox="1">
            <a:spLocks noChangeArrowheads="1"/>
          </p:cNvSpPr>
          <p:nvPr/>
        </p:nvSpPr>
        <p:spPr bwMode="auto">
          <a:xfrm>
            <a:off x="5956300" y="4310063"/>
            <a:ext cx="165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Product Developers</a:t>
            </a:r>
          </a:p>
        </p:txBody>
      </p:sp>
      <p:sp>
        <p:nvSpPr>
          <p:cNvPr id="18442" name="TextBox 25"/>
          <p:cNvSpPr txBox="1">
            <a:spLocks noChangeArrowheads="1"/>
          </p:cNvSpPr>
          <p:nvPr/>
        </p:nvSpPr>
        <p:spPr bwMode="auto">
          <a:xfrm>
            <a:off x="3535363" y="4449763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Technologists</a:t>
            </a:r>
          </a:p>
        </p:txBody>
      </p:sp>
      <p:sp>
        <p:nvSpPr>
          <p:cNvPr id="18443" name="Title 1"/>
          <p:cNvSpPr>
            <a:spLocks noGrp="1"/>
          </p:cNvSpPr>
          <p:nvPr>
            <p:ph type="title"/>
          </p:nvPr>
        </p:nvSpPr>
        <p:spPr>
          <a:xfrm>
            <a:off x="287338" y="385763"/>
            <a:ext cx="3240087" cy="17700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It’s a Complicated Puzzle</a:t>
            </a:r>
          </a:p>
        </p:txBody>
      </p:sp>
      <p:sp>
        <p:nvSpPr>
          <p:cNvPr id="18444" name="Puzzle2"/>
          <p:cNvSpPr>
            <a:spLocks noEditPoints="1" noChangeArrowheads="1"/>
          </p:cNvSpPr>
          <p:nvPr/>
        </p:nvSpPr>
        <p:spPr bwMode="auto">
          <a:xfrm>
            <a:off x="4943475" y="546100"/>
            <a:ext cx="3743325" cy="2185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CC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Box 24"/>
          <p:cNvSpPr txBox="1">
            <a:spLocks noChangeArrowheads="1"/>
          </p:cNvSpPr>
          <p:nvPr/>
        </p:nvSpPr>
        <p:spPr bwMode="auto">
          <a:xfrm>
            <a:off x="5884863" y="1196975"/>
            <a:ext cx="165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First Responders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373063"/>
            <a:ext cx="8853487" cy="5619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cs typeface="Arial" charset="0"/>
              </a:rPr>
              <a:t>Humanitarian Technology Challenge</a:t>
            </a:r>
            <a:br>
              <a:rPr lang="en-US" smtClean="0">
                <a:ea typeface="ＭＳ Ｐゴシック" pitchFamily="34" charset="-128"/>
                <a:cs typeface="Arial" charset="0"/>
              </a:rPr>
            </a:br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47663" y="1143000"/>
            <a:ext cx="8466137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>
              <a:lnSpc>
                <a:spcPct val="90000"/>
              </a:lnSpc>
              <a:spcBef>
                <a:spcPts val="4800"/>
              </a:spcBef>
              <a:buClr>
                <a:schemeClr val="bg2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   United Nations Foundation and IEEE partnership</a:t>
            </a:r>
          </a:p>
          <a:p>
            <a:pPr marL="112713" indent="-112713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   Bring a more systematic approach to applying     	technology to solve world problems</a:t>
            </a:r>
          </a:p>
          <a:p>
            <a:pPr marL="112713" indent="-112713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   Identify three challenges and drive solutions that are 	implementable and sustainable</a:t>
            </a:r>
          </a:p>
          <a:p>
            <a:pPr marL="457200" indent="-457200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Involve both humanitarians and technologists in formulating solutions</a:t>
            </a:r>
          </a:p>
          <a:p>
            <a:pPr marL="457200" indent="-457200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Use combination of workshops and online collaboration tool</a:t>
            </a:r>
          </a:p>
          <a:p>
            <a:pPr marL="112713" indent="-112713">
              <a:lnSpc>
                <a:spcPct val="90000"/>
              </a:lnSpc>
              <a:spcBef>
                <a:spcPts val="2400"/>
              </a:spcBef>
              <a:buClr>
                <a:schemeClr val="bg2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   Define repeatable methodologies to address     	challenge-oriented, large scale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7338" y="385763"/>
            <a:ext cx="3240087" cy="17700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We Are Trying to Help</a:t>
            </a:r>
          </a:p>
        </p:txBody>
      </p:sp>
      <p:sp>
        <p:nvSpPr>
          <p:cNvPr id="20483" name="Puzzle3"/>
          <p:cNvSpPr>
            <a:spLocks noEditPoints="1" noChangeArrowheads="1"/>
          </p:cNvSpPr>
          <p:nvPr/>
        </p:nvSpPr>
        <p:spPr bwMode="auto">
          <a:xfrm>
            <a:off x="5613400" y="1916113"/>
            <a:ext cx="2344738" cy="23987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Puzzle2"/>
          <p:cNvSpPr>
            <a:spLocks noEditPoints="1" noChangeArrowheads="1"/>
          </p:cNvSpPr>
          <p:nvPr/>
        </p:nvSpPr>
        <p:spPr bwMode="auto">
          <a:xfrm>
            <a:off x="4930775" y="3663950"/>
            <a:ext cx="3743325" cy="2185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Puzzle4"/>
          <p:cNvSpPr>
            <a:spLocks noEditPoints="1" noChangeArrowheads="1"/>
          </p:cNvSpPr>
          <p:nvPr/>
        </p:nvSpPr>
        <p:spPr bwMode="auto">
          <a:xfrm>
            <a:off x="3482975" y="3636963"/>
            <a:ext cx="2255838" cy="279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Puzzle1"/>
          <p:cNvSpPr>
            <a:spLocks noEditPoints="1" noChangeArrowheads="1"/>
          </p:cNvSpPr>
          <p:nvPr/>
        </p:nvSpPr>
        <p:spPr bwMode="auto">
          <a:xfrm>
            <a:off x="2706688" y="2641600"/>
            <a:ext cx="3790950" cy="1665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Puzzle3"/>
          <p:cNvSpPr>
            <a:spLocks noEditPoints="1" noChangeArrowheads="1"/>
          </p:cNvSpPr>
          <p:nvPr/>
        </p:nvSpPr>
        <p:spPr bwMode="auto">
          <a:xfrm>
            <a:off x="1308100" y="1925638"/>
            <a:ext cx="2344738" cy="23987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99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Puzzle2"/>
          <p:cNvSpPr>
            <a:spLocks noEditPoints="1" noChangeArrowheads="1"/>
          </p:cNvSpPr>
          <p:nvPr/>
        </p:nvSpPr>
        <p:spPr bwMode="auto">
          <a:xfrm>
            <a:off x="625475" y="3659188"/>
            <a:ext cx="3743325" cy="2185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Puzzle4"/>
          <p:cNvSpPr>
            <a:spLocks noEditPoints="1" noChangeArrowheads="1"/>
          </p:cNvSpPr>
          <p:nvPr/>
        </p:nvSpPr>
        <p:spPr bwMode="auto">
          <a:xfrm>
            <a:off x="3484563" y="523875"/>
            <a:ext cx="2257425" cy="279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TextBox 8"/>
          <p:cNvSpPr txBox="1">
            <a:spLocks noChangeArrowheads="1"/>
          </p:cNvSpPr>
          <p:nvPr/>
        </p:nvSpPr>
        <p:spPr bwMode="auto">
          <a:xfrm>
            <a:off x="3683000" y="3252788"/>
            <a:ext cx="196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Humanitarians</a:t>
            </a:r>
          </a:p>
        </p:txBody>
      </p:sp>
      <p:sp>
        <p:nvSpPr>
          <p:cNvPr id="20491" name="TextBox 19"/>
          <p:cNvSpPr txBox="1">
            <a:spLocks noChangeArrowheads="1"/>
          </p:cNvSpPr>
          <p:nvPr/>
        </p:nvSpPr>
        <p:spPr bwMode="auto">
          <a:xfrm>
            <a:off x="4175125" y="1341438"/>
            <a:ext cx="89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Users</a:t>
            </a:r>
          </a:p>
        </p:txBody>
      </p:sp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3479800" y="357028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(NGO)</a:t>
            </a:r>
          </a:p>
        </p:txBody>
      </p:sp>
      <p:sp>
        <p:nvSpPr>
          <p:cNvPr id="20493" name="TextBox 21"/>
          <p:cNvSpPr txBox="1">
            <a:spLocks noChangeArrowheads="1"/>
          </p:cNvSpPr>
          <p:nvPr/>
        </p:nvSpPr>
        <p:spPr bwMode="auto">
          <a:xfrm>
            <a:off x="1524000" y="2738438"/>
            <a:ext cx="183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Governments</a:t>
            </a:r>
          </a:p>
        </p:txBody>
      </p:sp>
      <p:sp>
        <p:nvSpPr>
          <p:cNvPr id="20494" name="TextBox 22"/>
          <p:cNvSpPr txBox="1">
            <a:spLocks noChangeArrowheads="1"/>
          </p:cNvSpPr>
          <p:nvPr/>
        </p:nvSpPr>
        <p:spPr bwMode="auto">
          <a:xfrm>
            <a:off x="1611313" y="4471988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Consultants</a:t>
            </a:r>
          </a:p>
        </p:txBody>
      </p:sp>
      <p:sp>
        <p:nvSpPr>
          <p:cNvPr id="20495" name="TextBox 23"/>
          <p:cNvSpPr txBox="1">
            <a:spLocks noChangeArrowheads="1"/>
          </p:cNvSpPr>
          <p:nvPr/>
        </p:nvSpPr>
        <p:spPr bwMode="auto">
          <a:xfrm>
            <a:off x="6191250" y="2743200"/>
            <a:ext cx="1198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Funders</a:t>
            </a:r>
          </a:p>
        </p:txBody>
      </p:sp>
      <p:sp>
        <p:nvSpPr>
          <p:cNvPr id="20496" name="TextBox 24"/>
          <p:cNvSpPr txBox="1">
            <a:spLocks noChangeArrowheads="1"/>
          </p:cNvSpPr>
          <p:nvPr/>
        </p:nvSpPr>
        <p:spPr bwMode="auto">
          <a:xfrm>
            <a:off x="5956300" y="4310063"/>
            <a:ext cx="165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Product Developers</a:t>
            </a:r>
          </a:p>
        </p:txBody>
      </p:sp>
      <p:sp>
        <p:nvSpPr>
          <p:cNvPr id="20497" name="TextBox 25"/>
          <p:cNvSpPr txBox="1">
            <a:spLocks noChangeArrowheads="1"/>
          </p:cNvSpPr>
          <p:nvPr/>
        </p:nvSpPr>
        <p:spPr bwMode="auto">
          <a:xfrm>
            <a:off x="3535363" y="4449763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Technologists</a:t>
            </a:r>
          </a:p>
        </p:txBody>
      </p:sp>
      <p:sp>
        <p:nvSpPr>
          <p:cNvPr id="20498" name="Oval 27"/>
          <p:cNvSpPr>
            <a:spLocks noChangeArrowheads="1"/>
          </p:cNvSpPr>
          <p:nvPr/>
        </p:nvSpPr>
        <p:spPr bwMode="auto">
          <a:xfrm>
            <a:off x="4859338" y="3944938"/>
            <a:ext cx="1189037" cy="601662"/>
          </a:xfrm>
          <a:prstGeom prst="ellipse">
            <a:avLst/>
          </a:prstGeom>
          <a:solidFill>
            <a:srgbClr val="FFCCFF">
              <a:alpha val="74901"/>
            </a:srgbClr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499" name="Straight Arrow Connector 29"/>
          <p:cNvCxnSpPr>
            <a:cxnSpLocks noChangeShapeType="1"/>
          </p:cNvCxnSpPr>
          <p:nvPr/>
        </p:nvCxnSpPr>
        <p:spPr bwMode="auto">
          <a:xfrm rot="10800000">
            <a:off x="6019800" y="4419600"/>
            <a:ext cx="1981200" cy="1447800"/>
          </a:xfrm>
          <a:prstGeom prst="straightConnector1">
            <a:avLst/>
          </a:prstGeom>
          <a:noFill/>
          <a:ln w="57150" algn="ctr">
            <a:solidFill>
              <a:srgbClr val="2944B7"/>
            </a:solidFill>
            <a:round/>
            <a:headEnd/>
            <a:tailEnd type="arrow" w="med" len="med"/>
          </a:ln>
        </p:spPr>
      </p:cxnSp>
      <p:sp>
        <p:nvSpPr>
          <p:cNvPr id="20500" name="Puzzle2"/>
          <p:cNvSpPr>
            <a:spLocks noEditPoints="1" noChangeArrowheads="1"/>
          </p:cNvSpPr>
          <p:nvPr/>
        </p:nvSpPr>
        <p:spPr bwMode="auto">
          <a:xfrm>
            <a:off x="4943475" y="546100"/>
            <a:ext cx="3743325" cy="2185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CC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TextBox 24"/>
          <p:cNvSpPr txBox="1">
            <a:spLocks noChangeArrowheads="1"/>
          </p:cNvSpPr>
          <p:nvPr/>
        </p:nvSpPr>
        <p:spPr bwMode="auto">
          <a:xfrm>
            <a:off x="5884863" y="1209675"/>
            <a:ext cx="165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First Responders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1492250" y="2085975"/>
            <a:ext cx="1068388" cy="1055688"/>
            <a:chOff x="3018123" y="660458"/>
            <a:chExt cx="1143000" cy="1143000"/>
          </a:xfrm>
        </p:grpSpPr>
        <p:sp>
          <p:nvSpPr>
            <p:cNvPr id="14" name="Oval 13"/>
            <p:cNvSpPr/>
            <p:nvPr/>
          </p:nvSpPr>
          <p:spPr>
            <a:xfrm>
              <a:off x="3018123" y="660458"/>
              <a:ext cx="1143000" cy="1143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4"/>
            <p:cNvSpPr/>
            <p:nvPr/>
          </p:nvSpPr>
          <p:spPr>
            <a:xfrm>
              <a:off x="3186262" y="827182"/>
              <a:ext cx="806723" cy="809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4341813" y="1344613"/>
            <a:ext cx="4481512" cy="4370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6063"/>
            <a:ext cx="7772400" cy="5794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Need Identification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4403725" y="1447800"/>
            <a:ext cx="43434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 </a:t>
            </a:r>
            <a:r>
              <a:rPr lang="en-US" b="1" u="sng"/>
              <a:t>Prioritization Criteria</a:t>
            </a:r>
          </a:p>
          <a:p>
            <a:pPr algn="ctr">
              <a:lnSpc>
                <a:spcPts val="800"/>
              </a:lnSpc>
            </a:pPr>
            <a:endParaRPr lang="en-US" sz="2000" b="1"/>
          </a:p>
          <a:p>
            <a:pPr algn="ctr">
              <a:spcBef>
                <a:spcPts val="1800"/>
              </a:spcBef>
            </a:pPr>
            <a:r>
              <a:rPr lang="en-US" sz="2000" b="1"/>
              <a:t>Scope of challenge and number of people impacted </a:t>
            </a:r>
            <a:r>
              <a:rPr lang="en-US" sz="2000"/>
              <a:t> </a:t>
            </a:r>
            <a:r>
              <a:rPr lang="en-US" sz="2000" b="1"/>
              <a:t>     </a:t>
            </a:r>
          </a:p>
          <a:p>
            <a:pPr algn="ctr">
              <a:spcBef>
                <a:spcPts val="1800"/>
              </a:spcBef>
            </a:pPr>
            <a:r>
              <a:rPr lang="en-US" sz="2000" b="1"/>
              <a:t>Magnitude of anticipated benefits</a:t>
            </a:r>
            <a:r>
              <a:rPr lang="en-US" sz="2000"/>
              <a:t> </a:t>
            </a:r>
            <a:r>
              <a:rPr lang="en-US" sz="2000" b="1"/>
              <a:t>     </a:t>
            </a:r>
          </a:p>
          <a:p>
            <a:pPr algn="ctr">
              <a:spcBef>
                <a:spcPts val="1800"/>
              </a:spcBef>
            </a:pPr>
            <a:r>
              <a:rPr lang="en-US" sz="2000" b="1"/>
              <a:t>Breadth and complexity of potentially applicable technologies </a:t>
            </a:r>
            <a:r>
              <a:rPr lang="en-US" sz="2000"/>
              <a:t> </a:t>
            </a:r>
            <a:r>
              <a:rPr lang="en-US" sz="2000" b="1"/>
              <a:t>     </a:t>
            </a:r>
          </a:p>
          <a:p>
            <a:pPr algn="ctr">
              <a:spcBef>
                <a:spcPts val="1800"/>
              </a:spcBef>
            </a:pPr>
            <a:r>
              <a:rPr lang="en-US" sz="2000" b="1"/>
              <a:t>Probability of success </a:t>
            </a:r>
            <a:r>
              <a:rPr lang="en-US" sz="2000"/>
              <a:t> </a:t>
            </a:r>
            <a:r>
              <a:rPr lang="en-US" sz="2000" b="1"/>
              <a:t>     </a:t>
            </a:r>
          </a:p>
          <a:p>
            <a:pPr algn="ctr">
              <a:spcBef>
                <a:spcPts val="1800"/>
              </a:spcBef>
            </a:pPr>
            <a:r>
              <a:rPr lang="en-US" sz="2000" b="1"/>
              <a:t>Scalability of the solution</a:t>
            </a:r>
            <a:endParaRPr lang="en-US" sz="2000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76200" y="850900"/>
            <a:ext cx="9007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 i="1"/>
              <a:t>Conducted Four Focus Groups with Humanitarians, Identifying 37 Critical Needs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28600" y="1406144"/>
          <a:ext cx="4524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Down Arrow 14"/>
          <p:cNvSpPr/>
          <p:nvPr/>
        </p:nvSpPr>
        <p:spPr>
          <a:xfrm>
            <a:off x="2297113" y="4324350"/>
            <a:ext cx="471487" cy="604838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 bwMode="auto">
          <a:xfrm>
            <a:off x="1355725" y="5029200"/>
            <a:ext cx="22860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2000" b="1" i="1" dirty="0"/>
              <a:t>Top 3 Needs for </a:t>
            </a:r>
          </a:p>
          <a:p>
            <a:pPr algn="ctr">
              <a:defRPr/>
            </a:pPr>
            <a:r>
              <a:rPr lang="en-US" sz="2000" b="1" i="1" dirty="0"/>
              <a:t>Initial Focus</a:t>
            </a:r>
          </a:p>
          <a:p>
            <a:pPr marL="228600" indent="-228600" algn="ctr">
              <a:lnSpc>
                <a:spcPts val="800"/>
              </a:lnSpc>
              <a:spcBef>
                <a:spcPts val="0"/>
              </a:spcBef>
              <a:defRPr/>
            </a:pPr>
            <a:endParaRPr lang="en-US" sz="1400" b="1" u="sng" dirty="0"/>
          </a:p>
        </p:txBody>
      </p:sp>
      <p:sp>
        <p:nvSpPr>
          <p:cNvPr id="21514" name="TextBox 17"/>
          <p:cNvSpPr txBox="1">
            <a:spLocks noChangeArrowheads="1"/>
          </p:cNvSpPr>
          <p:nvPr/>
        </p:nvSpPr>
        <p:spPr bwMode="auto">
          <a:xfrm>
            <a:off x="1473200" y="2233613"/>
            <a:ext cx="187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CC6600"/>
                </a:solidFill>
              </a:rPr>
              <a:t>Needs 1-37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7175"/>
            <a:ext cx="8934450" cy="352425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  <a:cs typeface="Arial" charset="0"/>
              </a:rPr>
              <a:t>Initial Challenges to be Addressed</a:t>
            </a:r>
            <a:br>
              <a:rPr lang="en-US" sz="2800" smtClean="0">
                <a:ea typeface="ＭＳ Ｐゴシック" pitchFamily="34" charset="-128"/>
                <a:cs typeface="Arial" charset="0"/>
              </a:rPr>
            </a:br>
            <a:endParaRPr lang="en-US" sz="2800" smtClean="0"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2554" name="Group 26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5105401"/>
        </p:xfrm>
        <a:graphic>
          <a:graphicData uri="http://schemas.openxmlformats.org/drawingml/2006/table">
            <a:tbl>
              <a:tblPr/>
              <a:tblGrid>
                <a:gridCol w="3200400"/>
                <a:gridCol w="5638800"/>
              </a:tblGrid>
              <a:tr h="435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Challenge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574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i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Reliable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Availability of electric power for lighting and other electronic devices in resource-constrained environments.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i="1" kern="1200" baseline="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Important for education, communications, and economic development.</a:t>
                      </a:r>
                      <a:endParaRPr lang="en-US" sz="1400" b="1" i="1" kern="1200" dirty="0" smtClean="0">
                        <a:solidFill>
                          <a:srgbClr val="3333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F"/>
                    </a:solidFill>
                  </a:tcPr>
                </a:tc>
              </a:tr>
              <a:tr h="1574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i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 Connectivity of Rural District Health Offices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Capability of exchanging data among remote field offices and central health facilities.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i="1" kern="1200" baseline="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Important for accessing treatment protocols, creating and monitoring health trends, and sharing results of treatments.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1522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i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Individual ID Tied to Health Records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Consistent availability of patient medical records.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i="1" kern="1200" baseline="0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Important for ongoing treatment of patients, especially migrants and those with long-term diseases.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7175"/>
            <a:ext cx="8934450" cy="352425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Some Potential Focus Areas</a:t>
            </a:r>
            <a:r>
              <a:rPr lang="en-US" sz="2400" smtClean="0">
                <a:ea typeface="ＭＳ Ｐゴシック" pitchFamily="34" charset="-128"/>
              </a:rPr>
              <a:t/>
            </a:r>
            <a:br>
              <a:rPr lang="en-US" sz="2400" smtClean="0">
                <a:ea typeface="ＭＳ Ｐゴシック" pitchFamily="34" charset="-128"/>
              </a:rPr>
            </a:br>
            <a:endParaRPr lang="en-US" sz="2400" smtClean="0">
              <a:ea typeface="ＭＳ Ｐゴシック" pitchFamily="34" charset="-128"/>
            </a:endParaRPr>
          </a:p>
        </p:txBody>
      </p:sp>
      <p:graphicFrame>
        <p:nvGraphicFramePr>
          <p:cNvPr id="22554" name="Group 26"/>
          <p:cNvGraphicFramePr>
            <a:graphicFrameLocks noGrp="1"/>
          </p:cNvGraphicFramePr>
          <p:nvPr>
            <p:ph idx="1"/>
          </p:nvPr>
        </p:nvGraphicFramePr>
        <p:xfrm>
          <a:off x="161925" y="838200"/>
          <a:ext cx="8829675" cy="5105401"/>
        </p:xfrm>
        <a:graphic>
          <a:graphicData uri="http://schemas.openxmlformats.org/drawingml/2006/table">
            <a:tbl>
              <a:tblPr/>
              <a:tblGrid>
                <a:gridCol w="3014302"/>
                <a:gridCol w="2868918"/>
                <a:gridCol w="2946455"/>
              </a:tblGrid>
              <a:tr h="48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Reliable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Data Connectivity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Patient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057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One Kilowatt Power Generator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dirty="0" smtClean="0">
                          <a:latin typeface="Arial" pitchFamily="34" charset="0"/>
                          <a:cs typeface="Arial" pitchFamily="34" charset="0"/>
                        </a:rPr>
                        <a:t>Extend Backbone Connectivity of Major Cities to Rural Areas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Biometrics as Patient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1069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Intelligent Charging and Load Management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dirty="0" smtClean="0">
                          <a:latin typeface="Arial" pitchFamily="34" charset="0"/>
                          <a:cs typeface="Arial" pitchFamily="34" charset="0"/>
                        </a:rPr>
                        <a:t>Establish Common Standards and Protocols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Medical Records – Data Storage and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1377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 Utilization of Current Electricity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dirty="0" smtClean="0">
                          <a:latin typeface="Arial" pitchFamily="34" charset="0"/>
                          <a:cs typeface="Arial" pitchFamily="34" charset="0"/>
                        </a:rPr>
                        <a:t>Monitoring and Maintenance of Network and Equipment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Legal and Ethical Issues on Collection and Storage of Patient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1121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Next-Generation Energy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2000" b="1" i="0" dirty="0" smtClean="0">
                          <a:latin typeface="Arial" pitchFamily="34" charset="0"/>
                          <a:cs typeface="Arial" pitchFamily="34" charset="0"/>
                        </a:rPr>
                        <a:t>Establish Viable Business Models that Drive Deployment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Establishment of Standards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5"/>
          <p:cNvSpPr>
            <a:spLocks noChangeShapeType="1"/>
          </p:cNvSpPr>
          <p:nvPr/>
        </p:nvSpPr>
        <p:spPr bwMode="auto">
          <a:xfrm>
            <a:off x="6324600" y="2847975"/>
            <a:ext cx="14288" cy="27146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Line 34"/>
          <p:cNvSpPr>
            <a:spLocks noChangeShapeType="1"/>
          </p:cNvSpPr>
          <p:nvPr/>
        </p:nvSpPr>
        <p:spPr bwMode="auto">
          <a:xfrm>
            <a:off x="5262563" y="2865438"/>
            <a:ext cx="14287" cy="27146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Text Box 27"/>
          <p:cNvSpPr txBox="1">
            <a:spLocks noChangeArrowheads="1"/>
          </p:cNvSpPr>
          <p:nvPr/>
        </p:nvSpPr>
        <p:spPr bwMode="auto">
          <a:xfrm>
            <a:off x="4648200" y="3425825"/>
            <a:ext cx="1143000" cy="392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300" b="1"/>
              <a:t>Solution  Workshops</a:t>
            </a:r>
          </a:p>
        </p:txBody>
      </p:sp>
      <p:sp>
        <p:nvSpPr>
          <p:cNvPr id="24581" name="Line 23"/>
          <p:cNvSpPr>
            <a:spLocks noChangeShapeType="1"/>
          </p:cNvSpPr>
          <p:nvPr/>
        </p:nvSpPr>
        <p:spPr bwMode="auto">
          <a:xfrm>
            <a:off x="2341563" y="2824163"/>
            <a:ext cx="14287" cy="27146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246063"/>
            <a:ext cx="8516937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Project Definition and Milestones </a:t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7886700" y="5643563"/>
            <a:ext cx="639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2012</a:t>
            </a:r>
            <a:endParaRPr lang="en-US" sz="1600" b="1"/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6000750" y="5643563"/>
            <a:ext cx="62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2011</a:t>
            </a:r>
            <a:endParaRPr lang="en-US" sz="1600" b="1"/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4981575" y="5643563"/>
            <a:ext cx="639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2010</a:t>
            </a:r>
            <a:endParaRPr lang="en-US" sz="1600" b="1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3005138" y="5643563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4Q08</a:t>
            </a:r>
            <a:endParaRPr lang="en-US" sz="1600" b="1"/>
          </a:p>
        </p:txBody>
      </p:sp>
      <p:sp>
        <p:nvSpPr>
          <p:cNvPr id="24587" name="AutoShape 19"/>
          <p:cNvSpPr>
            <a:spLocks noChangeArrowheads="1"/>
          </p:cNvSpPr>
          <p:nvPr/>
        </p:nvSpPr>
        <p:spPr bwMode="auto">
          <a:xfrm>
            <a:off x="1139825" y="2895600"/>
            <a:ext cx="2001838" cy="812800"/>
          </a:xfrm>
          <a:prstGeom prst="leftRightArrow">
            <a:avLst>
              <a:gd name="adj1" fmla="val 50000"/>
              <a:gd name="adj2" fmla="val 51572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  Focus Groups, </a:t>
            </a:r>
          </a:p>
          <a:p>
            <a:pPr algn="ctr"/>
            <a:r>
              <a:rPr lang="en-US" sz="1400" b="1"/>
              <a:t>Web Surveys</a:t>
            </a:r>
          </a:p>
        </p:txBody>
      </p:sp>
      <p:sp>
        <p:nvSpPr>
          <p:cNvPr id="24588" name="AutoShape 22"/>
          <p:cNvSpPr>
            <a:spLocks noChangeArrowheads="1"/>
          </p:cNvSpPr>
          <p:nvPr/>
        </p:nvSpPr>
        <p:spPr bwMode="auto">
          <a:xfrm>
            <a:off x="3317875" y="2830513"/>
            <a:ext cx="381000" cy="687387"/>
          </a:xfrm>
          <a:prstGeom prst="upArrow">
            <a:avLst>
              <a:gd name="adj1" fmla="val 50000"/>
              <a:gd name="adj2" fmla="val 8000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589" name="Line 24"/>
          <p:cNvSpPr>
            <a:spLocks noChangeShapeType="1"/>
          </p:cNvSpPr>
          <p:nvPr/>
        </p:nvSpPr>
        <p:spPr bwMode="auto">
          <a:xfrm>
            <a:off x="3281363" y="2865438"/>
            <a:ext cx="46037" cy="27447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26"/>
          <p:cNvSpPr txBox="1">
            <a:spLocks noChangeArrowheads="1"/>
          </p:cNvSpPr>
          <p:nvPr/>
        </p:nvSpPr>
        <p:spPr bwMode="auto">
          <a:xfrm>
            <a:off x="2020888" y="5538788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2Q08</a:t>
            </a:r>
            <a:endParaRPr lang="en-US" sz="1600" b="1"/>
          </a:p>
        </p:txBody>
      </p:sp>
      <p:sp>
        <p:nvSpPr>
          <p:cNvPr id="24591" name="AutoShape 29"/>
          <p:cNvSpPr>
            <a:spLocks noChangeArrowheads="1"/>
          </p:cNvSpPr>
          <p:nvPr/>
        </p:nvSpPr>
        <p:spPr bwMode="auto">
          <a:xfrm>
            <a:off x="4953000" y="2892425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592" name="AutoShape 30"/>
          <p:cNvSpPr>
            <a:spLocks noChangeArrowheads="1"/>
          </p:cNvSpPr>
          <p:nvPr/>
        </p:nvSpPr>
        <p:spPr bwMode="auto">
          <a:xfrm>
            <a:off x="5334000" y="2892425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593" name="AutoShape 32"/>
          <p:cNvSpPr>
            <a:spLocks noChangeArrowheads="1"/>
          </p:cNvSpPr>
          <p:nvPr/>
        </p:nvSpPr>
        <p:spPr bwMode="auto">
          <a:xfrm>
            <a:off x="5715000" y="2841625"/>
            <a:ext cx="381000" cy="1219200"/>
          </a:xfrm>
          <a:prstGeom prst="upArrow">
            <a:avLst>
              <a:gd name="adj1" fmla="val 50000"/>
              <a:gd name="adj2" fmla="val 8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594" name="Line 36"/>
          <p:cNvSpPr>
            <a:spLocks noChangeShapeType="1"/>
          </p:cNvSpPr>
          <p:nvPr/>
        </p:nvSpPr>
        <p:spPr bwMode="auto">
          <a:xfrm>
            <a:off x="8175625" y="2824163"/>
            <a:ext cx="14288" cy="27146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AutoShape 37"/>
          <p:cNvSpPr>
            <a:spLocks noChangeArrowheads="1"/>
          </p:cNvSpPr>
          <p:nvPr/>
        </p:nvSpPr>
        <p:spPr bwMode="auto">
          <a:xfrm>
            <a:off x="6804025" y="2855913"/>
            <a:ext cx="381000" cy="1219200"/>
          </a:xfrm>
          <a:prstGeom prst="upArrow">
            <a:avLst>
              <a:gd name="adj1" fmla="val 50000"/>
              <a:gd name="adj2" fmla="val 80000"/>
            </a:avLst>
          </a:prstGeom>
          <a:solidFill>
            <a:srgbClr val="F34F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596" name="TextBox 37"/>
          <p:cNvSpPr txBox="1">
            <a:spLocks noChangeArrowheads="1"/>
          </p:cNvSpPr>
          <p:nvPr/>
        </p:nvSpPr>
        <p:spPr bwMode="auto">
          <a:xfrm>
            <a:off x="180975" y="6029325"/>
            <a:ext cx="477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i="1"/>
              <a:t>Samples of activities that will be conducted – options </a:t>
            </a:r>
          </a:p>
          <a:p>
            <a:pPr algn="r"/>
            <a:r>
              <a:rPr lang="en-US" sz="1400" b="1" i="1"/>
              <a:t>may change with the nature of solutions formulated</a:t>
            </a:r>
            <a:endParaRPr lang="en-US" sz="1400"/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190500" y="838200"/>
            <a:ext cx="7974013" cy="304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Communications</a:t>
            </a:r>
          </a:p>
        </p:txBody>
      </p:sp>
      <p:sp>
        <p:nvSpPr>
          <p:cNvPr id="24598" name="Chevron 39"/>
          <p:cNvSpPr>
            <a:spLocks noChangeArrowheads="1"/>
          </p:cNvSpPr>
          <p:nvPr/>
        </p:nvSpPr>
        <p:spPr bwMode="auto">
          <a:xfrm>
            <a:off x="5867400" y="1143000"/>
            <a:ext cx="2057400" cy="1676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599" name="Chevron 40"/>
          <p:cNvSpPr>
            <a:spLocks noChangeArrowheads="1"/>
          </p:cNvSpPr>
          <p:nvPr/>
        </p:nvSpPr>
        <p:spPr bwMode="auto">
          <a:xfrm>
            <a:off x="4191000" y="1143000"/>
            <a:ext cx="2514600" cy="1676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600" name="Chevron 41"/>
          <p:cNvSpPr>
            <a:spLocks noChangeArrowheads="1"/>
          </p:cNvSpPr>
          <p:nvPr/>
        </p:nvSpPr>
        <p:spPr bwMode="auto">
          <a:xfrm>
            <a:off x="1066800" y="1143000"/>
            <a:ext cx="3962400" cy="1676400"/>
          </a:xfrm>
          <a:prstGeom prst="chevron">
            <a:avLst>
              <a:gd name="adj" fmla="val 4999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601" name="Chevron 42"/>
          <p:cNvSpPr>
            <a:spLocks noChangeArrowheads="1"/>
          </p:cNvSpPr>
          <p:nvPr/>
        </p:nvSpPr>
        <p:spPr bwMode="auto">
          <a:xfrm>
            <a:off x="7086600" y="1143000"/>
            <a:ext cx="1905000" cy="1676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602" name="Pentagon 43"/>
          <p:cNvSpPr>
            <a:spLocks noChangeArrowheads="1"/>
          </p:cNvSpPr>
          <p:nvPr/>
        </p:nvSpPr>
        <p:spPr bwMode="auto">
          <a:xfrm>
            <a:off x="187325" y="1143000"/>
            <a:ext cx="1717675" cy="1676400"/>
          </a:xfrm>
          <a:prstGeom prst="homePlate">
            <a:avLst>
              <a:gd name="adj" fmla="val 50021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603" name="TextBox 44"/>
          <p:cNvSpPr txBox="1">
            <a:spLocks noChangeArrowheads="1"/>
          </p:cNvSpPr>
          <p:nvPr/>
        </p:nvSpPr>
        <p:spPr bwMode="auto">
          <a:xfrm>
            <a:off x="257175" y="1531938"/>
            <a:ext cx="1279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Project</a:t>
            </a:r>
          </a:p>
          <a:p>
            <a:r>
              <a:rPr lang="en-US" sz="1600" b="1"/>
              <a:t>Framework</a:t>
            </a:r>
          </a:p>
          <a:p>
            <a:r>
              <a:rPr lang="en-US" sz="1600" b="1"/>
              <a:t>Definition</a:t>
            </a:r>
          </a:p>
        </p:txBody>
      </p:sp>
      <p:sp>
        <p:nvSpPr>
          <p:cNvPr id="24604" name="TextBox 45"/>
          <p:cNvSpPr txBox="1">
            <a:spLocks noChangeArrowheads="1"/>
          </p:cNvSpPr>
          <p:nvPr/>
        </p:nvSpPr>
        <p:spPr bwMode="auto">
          <a:xfrm>
            <a:off x="2444750" y="1663700"/>
            <a:ext cx="1370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Challenge</a:t>
            </a:r>
          </a:p>
          <a:p>
            <a:r>
              <a:rPr lang="en-US" sz="1600" b="1"/>
              <a:t>Formulation</a:t>
            </a:r>
          </a:p>
        </p:txBody>
      </p:sp>
      <p:sp>
        <p:nvSpPr>
          <p:cNvPr id="24605" name="TextBox 46"/>
          <p:cNvSpPr txBox="1">
            <a:spLocks noChangeArrowheads="1"/>
          </p:cNvSpPr>
          <p:nvPr/>
        </p:nvSpPr>
        <p:spPr bwMode="auto">
          <a:xfrm>
            <a:off x="5089525" y="1652588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Solution</a:t>
            </a:r>
          </a:p>
          <a:p>
            <a:r>
              <a:rPr lang="en-US" sz="1600" b="1"/>
              <a:t>Formulation</a:t>
            </a:r>
          </a:p>
        </p:txBody>
      </p:sp>
      <p:sp>
        <p:nvSpPr>
          <p:cNvPr id="24606" name="TextBox 47"/>
          <p:cNvSpPr txBox="1">
            <a:spLocks noChangeArrowheads="1"/>
          </p:cNvSpPr>
          <p:nvPr/>
        </p:nvSpPr>
        <p:spPr bwMode="auto">
          <a:xfrm>
            <a:off x="6684963" y="1677988"/>
            <a:ext cx="103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Product</a:t>
            </a:r>
          </a:p>
          <a:p>
            <a:r>
              <a:rPr lang="en-US" sz="1600" b="1"/>
              <a:t>Develop.</a:t>
            </a:r>
          </a:p>
        </p:txBody>
      </p:sp>
      <p:sp>
        <p:nvSpPr>
          <p:cNvPr id="24607" name="TextBox 48"/>
          <p:cNvSpPr txBox="1">
            <a:spLocks noChangeArrowheads="1"/>
          </p:cNvSpPr>
          <p:nvPr/>
        </p:nvSpPr>
        <p:spPr bwMode="auto">
          <a:xfrm>
            <a:off x="7773988" y="1535113"/>
            <a:ext cx="909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Deploy.</a:t>
            </a:r>
          </a:p>
          <a:p>
            <a:r>
              <a:rPr lang="en-US" sz="1600" b="1"/>
              <a:t>      &amp;</a:t>
            </a:r>
          </a:p>
          <a:p>
            <a:r>
              <a:rPr lang="en-US" sz="1600" b="1"/>
              <a:t>   Eval.</a:t>
            </a:r>
          </a:p>
        </p:txBody>
      </p:sp>
      <p:sp>
        <p:nvSpPr>
          <p:cNvPr id="24608" name="Text Box 21"/>
          <p:cNvSpPr txBox="1">
            <a:spLocks noChangeArrowheads="1"/>
          </p:cNvSpPr>
          <p:nvPr/>
        </p:nvSpPr>
        <p:spPr bwMode="auto">
          <a:xfrm>
            <a:off x="228600" y="1143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i="1"/>
              <a:t>Phase 1</a:t>
            </a:r>
          </a:p>
        </p:txBody>
      </p:sp>
      <p:sp>
        <p:nvSpPr>
          <p:cNvPr id="24609" name="Text Box 22"/>
          <p:cNvSpPr txBox="1">
            <a:spLocks noChangeArrowheads="1"/>
          </p:cNvSpPr>
          <p:nvPr/>
        </p:nvSpPr>
        <p:spPr bwMode="auto">
          <a:xfrm>
            <a:off x="2362200" y="1143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i="1"/>
              <a:t>Phase 2</a:t>
            </a:r>
          </a:p>
        </p:txBody>
      </p:sp>
      <p:sp>
        <p:nvSpPr>
          <p:cNvPr id="24610" name="Text Box 23"/>
          <p:cNvSpPr txBox="1">
            <a:spLocks noChangeArrowheads="1"/>
          </p:cNvSpPr>
          <p:nvPr/>
        </p:nvSpPr>
        <p:spPr bwMode="auto">
          <a:xfrm>
            <a:off x="4648200" y="1143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i="1"/>
              <a:t>Phase 3</a:t>
            </a:r>
          </a:p>
        </p:txBody>
      </p:sp>
      <p:sp>
        <p:nvSpPr>
          <p:cNvPr id="24611" name="Text Box 24"/>
          <p:cNvSpPr txBox="1">
            <a:spLocks noChangeArrowheads="1"/>
          </p:cNvSpPr>
          <p:nvPr/>
        </p:nvSpPr>
        <p:spPr bwMode="auto">
          <a:xfrm>
            <a:off x="6172200" y="1143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i="1"/>
              <a:t>Phase 4</a:t>
            </a:r>
          </a:p>
        </p:txBody>
      </p:sp>
      <p:sp>
        <p:nvSpPr>
          <p:cNvPr id="24612" name="Text Box 25"/>
          <p:cNvSpPr txBox="1">
            <a:spLocks noChangeArrowheads="1"/>
          </p:cNvSpPr>
          <p:nvPr/>
        </p:nvSpPr>
        <p:spPr bwMode="auto">
          <a:xfrm>
            <a:off x="7162800" y="1143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i="1"/>
              <a:t>Phase  5</a:t>
            </a:r>
          </a:p>
        </p:txBody>
      </p:sp>
      <p:sp>
        <p:nvSpPr>
          <p:cNvPr id="24613" name="AutoShape 21"/>
          <p:cNvSpPr>
            <a:spLocks noChangeArrowheads="1"/>
          </p:cNvSpPr>
          <p:nvPr/>
        </p:nvSpPr>
        <p:spPr bwMode="auto">
          <a:xfrm>
            <a:off x="1247775" y="4743450"/>
            <a:ext cx="2286000" cy="971550"/>
          </a:xfrm>
          <a:prstGeom prst="leftRightArrow">
            <a:avLst>
              <a:gd name="adj1" fmla="val 50000"/>
              <a:gd name="adj2" fmla="val 5009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Analysis, Challenge </a:t>
            </a:r>
          </a:p>
          <a:p>
            <a:pPr algn="ctr"/>
            <a:r>
              <a:rPr lang="en-US" sz="1400" b="1"/>
              <a:t>Modeling &amp; Selection</a:t>
            </a:r>
          </a:p>
        </p:txBody>
      </p:sp>
      <p:sp>
        <p:nvSpPr>
          <p:cNvPr id="24614" name="AutoShape 32"/>
          <p:cNvSpPr>
            <a:spLocks noChangeArrowheads="1"/>
          </p:cNvSpPr>
          <p:nvPr/>
        </p:nvSpPr>
        <p:spPr bwMode="auto">
          <a:xfrm>
            <a:off x="4391025" y="2841625"/>
            <a:ext cx="381000" cy="1920875"/>
          </a:xfrm>
          <a:prstGeom prst="upArrow">
            <a:avLst>
              <a:gd name="adj1" fmla="val 50000"/>
              <a:gd name="adj2" fmla="val 7999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615" name="Text Box 25"/>
          <p:cNvSpPr txBox="1">
            <a:spLocks noChangeArrowheads="1"/>
          </p:cNvSpPr>
          <p:nvPr/>
        </p:nvSpPr>
        <p:spPr bwMode="auto">
          <a:xfrm>
            <a:off x="4016375" y="4772025"/>
            <a:ext cx="1168400" cy="479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Challenge Conference</a:t>
            </a:r>
          </a:p>
        </p:txBody>
      </p:sp>
      <p:sp>
        <p:nvSpPr>
          <p:cNvPr id="24616" name="Line 24"/>
          <p:cNvSpPr>
            <a:spLocks noChangeShapeType="1"/>
          </p:cNvSpPr>
          <p:nvPr/>
        </p:nvSpPr>
        <p:spPr bwMode="auto">
          <a:xfrm>
            <a:off x="4008438" y="2838450"/>
            <a:ext cx="14287" cy="27146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7" name="Text Box 18"/>
          <p:cNvSpPr txBox="1">
            <a:spLocks noChangeArrowheads="1"/>
          </p:cNvSpPr>
          <p:nvPr/>
        </p:nvSpPr>
        <p:spPr bwMode="auto">
          <a:xfrm>
            <a:off x="3709988" y="5643563"/>
            <a:ext cx="639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2009</a:t>
            </a:r>
            <a:endParaRPr lang="en-US" sz="1600" b="1"/>
          </a:p>
        </p:txBody>
      </p:sp>
      <p:sp>
        <p:nvSpPr>
          <p:cNvPr id="24618" name="AutoShape 22"/>
          <p:cNvSpPr>
            <a:spLocks noChangeArrowheads="1"/>
          </p:cNvSpPr>
          <p:nvPr/>
        </p:nvSpPr>
        <p:spPr bwMode="auto">
          <a:xfrm>
            <a:off x="3990975" y="2819400"/>
            <a:ext cx="381000" cy="1295400"/>
          </a:xfrm>
          <a:prstGeom prst="upArrow">
            <a:avLst>
              <a:gd name="adj1" fmla="val 50000"/>
              <a:gd name="adj2" fmla="val 79994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en-US"/>
          </a:p>
        </p:txBody>
      </p:sp>
      <p:sp>
        <p:nvSpPr>
          <p:cNvPr id="24619" name="Text Box 25"/>
          <p:cNvSpPr txBox="1">
            <a:spLocks noChangeArrowheads="1"/>
          </p:cNvSpPr>
          <p:nvPr/>
        </p:nvSpPr>
        <p:spPr bwMode="auto">
          <a:xfrm>
            <a:off x="3076575" y="3603625"/>
            <a:ext cx="91440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Challenge Validation</a:t>
            </a:r>
          </a:p>
        </p:txBody>
      </p:sp>
      <p:sp>
        <p:nvSpPr>
          <p:cNvPr id="49" name="5-Point Star 48"/>
          <p:cNvSpPr/>
          <p:nvPr/>
        </p:nvSpPr>
        <p:spPr bwMode="auto">
          <a:xfrm>
            <a:off x="4572000" y="2438400"/>
            <a:ext cx="304800" cy="28575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24621" name="Text Box 31"/>
          <p:cNvSpPr txBox="1">
            <a:spLocks noChangeArrowheads="1"/>
          </p:cNvSpPr>
          <p:nvPr/>
        </p:nvSpPr>
        <p:spPr bwMode="auto">
          <a:xfrm>
            <a:off x="5172075" y="4052888"/>
            <a:ext cx="1190625" cy="479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Solutions Conference</a:t>
            </a:r>
          </a:p>
        </p:txBody>
      </p:sp>
      <p:sp>
        <p:nvSpPr>
          <p:cNvPr id="24622" name="Text Box 33"/>
          <p:cNvSpPr txBox="1">
            <a:spLocks noChangeArrowheads="1"/>
          </p:cNvSpPr>
          <p:nvPr/>
        </p:nvSpPr>
        <p:spPr bwMode="auto">
          <a:xfrm>
            <a:off x="6350000" y="4046538"/>
            <a:ext cx="1524000" cy="66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Product Interoperability Conference</a:t>
            </a:r>
          </a:p>
        </p:txBody>
      </p:sp>
      <p:sp>
        <p:nvSpPr>
          <p:cNvPr id="24623" name="AutoShape 20"/>
          <p:cNvSpPr>
            <a:spLocks noChangeArrowheads="1"/>
          </p:cNvSpPr>
          <p:nvPr/>
        </p:nvSpPr>
        <p:spPr bwMode="auto">
          <a:xfrm>
            <a:off x="1814513" y="3829050"/>
            <a:ext cx="1508125" cy="914400"/>
          </a:xfrm>
          <a:prstGeom prst="leftRightArrow">
            <a:avLst>
              <a:gd name="adj1" fmla="val 50000"/>
              <a:gd name="adj2" fmla="val 3853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Web Site, </a:t>
            </a:r>
          </a:p>
          <a:p>
            <a:pPr algn="ctr"/>
            <a:r>
              <a:rPr lang="en-US" sz="1400" b="1"/>
              <a:t>Tool Support</a:t>
            </a:r>
          </a:p>
        </p:txBody>
      </p:sp>
      <p:sp>
        <p:nvSpPr>
          <p:cNvPr id="51" name="5-Point Star 50"/>
          <p:cNvSpPr/>
          <p:nvPr/>
        </p:nvSpPr>
        <p:spPr bwMode="auto">
          <a:xfrm>
            <a:off x="5562600" y="6096000"/>
            <a:ext cx="304800" cy="28575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24625" name="TextBox 37"/>
          <p:cNvSpPr txBox="1">
            <a:spLocks noChangeArrowheads="1"/>
          </p:cNvSpPr>
          <p:nvPr/>
        </p:nvSpPr>
        <p:spPr bwMode="auto">
          <a:xfrm>
            <a:off x="5867400" y="60960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/>
              <a:t>We are here</a:t>
            </a:r>
          </a:p>
        </p:txBody>
      </p:sp>
      <p:sp>
        <p:nvSpPr>
          <p:cNvPr id="24626" name="Text Box 25"/>
          <p:cNvSpPr txBox="1">
            <a:spLocks noChangeArrowheads="1"/>
          </p:cNvSpPr>
          <p:nvPr/>
        </p:nvSpPr>
        <p:spPr bwMode="auto">
          <a:xfrm>
            <a:off x="3492500" y="4114800"/>
            <a:ext cx="990600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Detailed Challenge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9771493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~9771493</Template>
  <TotalTime>2458</TotalTime>
  <Words>1275</Words>
  <Application>Microsoft Office PowerPoint</Application>
  <PresentationFormat>On-screen Show (4:3)</PresentationFormat>
  <Paragraphs>311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Verdana</vt:lpstr>
      <vt:lpstr>Wingdings</vt:lpstr>
      <vt:lpstr>Calibri</vt:lpstr>
      <vt:lpstr>~9771493</vt:lpstr>
      <vt:lpstr>Humanitarian Technology Challenge</vt:lpstr>
      <vt:lpstr>Do You Wonder Why . . .</vt:lpstr>
      <vt:lpstr>It’s a Complicated Puzzle</vt:lpstr>
      <vt:lpstr>Humanitarian Technology Challenge </vt:lpstr>
      <vt:lpstr>We Are Trying to Help</vt:lpstr>
      <vt:lpstr>Need Identification </vt:lpstr>
      <vt:lpstr>Initial Challenges to be Addressed </vt:lpstr>
      <vt:lpstr>Some Potential Focus Areas </vt:lpstr>
      <vt:lpstr>Project Definition and Milestones  </vt:lpstr>
      <vt:lpstr>June 1-2 Conference Highlights </vt:lpstr>
      <vt:lpstr>What Does It Take to Solve a Challenge?</vt:lpstr>
      <vt:lpstr>Solution Technology </vt:lpstr>
      <vt:lpstr>Operational Issues</vt:lpstr>
      <vt:lpstr>Economic Plans</vt:lpstr>
      <vt:lpstr>What Does It Take to Solve a Challenge?</vt:lpstr>
      <vt:lpstr>HTC “Solution”</vt:lpstr>
      <vt:lpstr>There is Likely to Be More Than One Solution</vt:lpstr>
      <vt:lpstr>Phase I Solution Definition Effort</vt:lpstr>
      <vt:lpstr>Phase II Solution Definition Effort</vt:lpstr>
      <vt:lpstr>2009/2010 Target Milestones</vt:lpstr>
      <vt:lpstr>We Invite You to:</vt:lpstr>
      <vt:lpstr>Humanitarian Technology Challenge</vt:lpstr>
      <vt:lpstr>Email htc@ieee.org for Spigit ID </vt:lpstr>
      <vt:lpstr>We Must Assimilate Different Operating Models</vt:lpstr>
      <vt:lpstr>2008/2009 Project Milestones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</dc:title>
  <dc:creator>Richard Baseil</dc:creator>
  <cp:lastModifiedBy>picone</cp:lastModifiedBy>
  <cp:revision>1211</cp:revision>
  <dcterms:created xsi:type="dcterms:W3CDTF">2008-10-21T14:29:15Z</dcterms:created>
  <dcterms:modified xsi:type="dcterms:W3CDTF">2009-07-14T01:38:54Z</dcterms:modified>
</cp:coreProperties>
</file>