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176">
          <p15:clr>
            <a:srgbClr val="A4A3A4"/>
          </p15:clr>
        </p15:guide>
        <p15:guide id="2" pos="144">
          <p15:clr>
            <a:srgbClr val="A4A3A4"/>
          </p15:clr>
        </p15:guide>
        <p15:guide id="3" pos="5616">
          <p15:clr>
            <a:srgbClr val="A4A3A4"/>
          </p15:clr>
        </p15:guide>
        <p15:guide id="4" orient="horz" pos="144">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kNCI/CEnMdU1rbiloCwvd7I4U3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9774DC-0CEA-497D-B584-83E72313BCE2}" v="111" dt="2026-04-20T13:24:59.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1928" y="168"/>
      </p:cViewPr>
      <p:guideLst>
        <p:guide orient="horz" pos="4176"/>
        <p:guide pos="144"/>
        <p:guide pos="5616"/>
        <p:guide orient="horz" pos="1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notesMaster" Target="notesMasters/notesMaster1.xml"/><Relationship Id="rId7" Type="http://customschemas.google.com/relationships/presentationmetadata" Target="meta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yad Obeid" userId="P/vL+jF/GGRSg5+L0y7JdEfLajK0ousqjaOKXixUgGA=" providerId="None" clId="Web-{7E9774DC-0CEA-497D-B584-83E72313BCE2}"/>
    <pc:docChg chg="modSld">
      <pc:chgData name="Iyad Obeid" userId="P/vL+jF/GGRSg5+L0y7JdEfLajK0ousqjaOKXixUgGA=" providerId="None" clId="Web-{7E9774DC-0CEA-497D-B584-83E72313BCE2}" dt="2026-04-20T13:24:59.048" v="59"/>
      <pc:docMkLst>
        <pc:docMk/>
      </pc:docMkLst>
      <pc:sldChg chg="addSp delSp modSp">
        <pc:chgData name="Iyad Obeid" userId="P/vL+jF/GGRSg5+L0y7JdEfLajK0ousqjaOKXixUgGA=" providerId="None" clId="Web-{7E9774DC-0CEA-497D-B584-83E72313BCE2}" dt="2026-04-20T13:24:59.048" v="59"/>
        <pc:sldMkLst>
          <pc:docMk/>
          <pc:sldMk cId="0" sldId="256"/>
        </pc:sldMkLst>
        <pc:spChg chg="add del mod">
          <ac:chgData name="Iyad Obeid" userId="P/vL+jF/GGRSg5+L0y7JdEfLajK0ousqjaOKXixUgGA=" providerId="None" clId="Web-{7E9774DC-0CEA-497D-B584-83E72313BCE2}" dt="2026-04-20T13:24:59.048" v="59"/>
          <ac:spMkLst>
            <pc:docMk/>
            <pc:sldMk cId="0" sldId="256"/>
            <ac:spMk id="24" creationId="{E4CCC325-2D1F-5194-A6E4-9D687FA2A4F7}"/>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6-01-11T01:54:52.157"/>
    </inkml:context>
    <inkml:brush xml:id="br0">
      <inkml:brushProperty name="width" value="0.05" units="cm"/>
      <inkml:brushProperty name="height" value="0.05" units="cm"/>
    </inkml:brush>
  </inkml:definitions>
  <inkml:trace contextRef="#ctx0" brushRef="#br0">8451 13856 16383 0 0,'0'0'0'0'0,"2"0"0"0"0,3 0 0 0 0,6 0 0 0 0,16 0 0 0 0,13-3 0 0 0,9-7 0 0 0,4-11 0 0 0,-2-11 0 0 0,-8-8 0 0 0,-9-2 0 0 0,-10 6 0 0 0,-10 11 0 0 0,-7 17 0 0 0,-5 19 0 0 0,-3 18 0 0 0,0 16 0 0 0,-2 9 0 0 0,2-1 0 0 0,0-6 0 0 0,1-10 0 0 0,-1-11 0 0 0,-6-11 0 0 0,-9-11 0 0 0,-14-14 0 0 0,-12-11 0 0 0,-11-11 0 0 0,-8-3 0 0 0,-6 1 0 0 0,-3 5 0 0 0,1 12 0 0 0,2 16 0 0 0,9 18 0 0 0,10 16 0 0 0,13 11 0 0 0,13 8 0 0 0,13 0 0 0 0,19-4 0 0 0,22-10 0 0 0,23-18 0 0 0,30-30 0 0 0,31-34 0 0 0,23-27 0 0 0,9-10 0 0 0,-3 4 0 0 0,-15 16 0 0 0,-23 19 0 0 0,-27 26 0 0 0,-26 25 0 0 0,-23 20 0 0 0,-15 15 0 0 0,-13 3 0 0 0,-6-5 0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6-01-11T01:54:52.158"/>
    </inkml:context>
    <inkml:brush xml:id="br0">
      <inkml:brushProperty name="width" value="0.05" units="cm"/>
      <inkml:brushProperty name="height" value="0.05" units="cm"/>
    </inkml:brush>
  </inkml:definitions>
  <inkml:trace contextRef="#ctx0" brushRef="#br0">9335 13712 16383 0 0,'0'0'0'0'0,"0"-2"0"0"0,2-2 0 0 0,2-2 0 0 0,4 0 0 0 0,3 1 0 0 0,1 4 0 0 0,1 13 0 0 0,-2 16 0 0 0,-2 12 0 0 0,-4 10 0 0 0,-2 3 0 0 0,-1-3 0 0 0,-2-9 0 0 0,0-11 0 0 0,2-14 0 0 0,1-17 0 0 0,3-18 0 0 0,2-14 0 0 0,3-6 0 0 0,2 0 0 0 0,-1 4 0 0 0,1 9 0 0 0,-1 10 0 0 0,0 14 0 0 0,-1 14 0 0 0,0 15 0 0 0,-1 11 0 0 0,-2 3 0 0 0,-2-3 0 0 0,-1-10 0 0 0,-1-18 0 0 0,1-20 0 0 0,1-17 0 0 0,0-10 0 0 0,1-1 0 0 0,-1 5 0 0 0,1 9 0 0 0,-1 12 0 0 0,2 15 0 0 0,1 15 0 0 0,1 9 0 0 0,1 5 0 0 0,1 0 0 0 0,-1-6 0 0 0,-1-6 0 0 0,0-7 0 0 0,-1-8 0 0 0,0-7 0 0 0,-3-7 0 0 0,-2-3 0 0 0,-4 1 0 0 0,-4 2 0 0 0,-3 3 0 0 0,-1 5 0 0 0,1 4 0 0 0,2 3 0 0 0,3 1 0 0 0,5 1 0 0 0,5-3 0 0 0,2 0 0 0 0,2-3 0 0 0,0-1 0 0 0,0-1 0 0 0,-1-2 0 0 0,-2-1 0 0 0,-1-4 0 0 0,-2-4 0 0 0,-1-7 0 0 0,-1-6 0 0 0,-2-7 0 0 0,-1-6 0 0 0,-1-1 0 0 0,-2 1 0 0 0,-3 2 0 0 0,-2 4 0 0 0,0 7 0 0 0,0 7 0 0 0,2 11 0 0 0,1 15 0 0 0,2 18 0 0 0,1 17 0 0 0,1 11 0 0 0,2 6 0 0 0,2-3 0 0 0,3-7 0 0 0,2-12 0 0 0,1-12 0 0 0,0-10 0 0 0,-1-12 0 0 0,0-10 0 0 0,-1-8 0 0 0,-1-5 0 0 0,-1 0 0 0 0,0 2 0 0 0,-1 4 0 0 0,0 4 0 0 0,2 4 0 0 0,2 4 0 0 0,2 4 0 0 0,2 2 0 0 0,0 2 0 0 0,0-1 0 0 0,-1 0 0 0 0,-2-2 0 0 0,0-2 0 0 0,0-2 0 0 0,-1-3 0 0 0,-1-4 0 0 0,0-2 0 0 0,0-1 0 0 0,-2 1 0 0 0,-3 1 0 0 0,-6 3 0 0 0,-7 3 0 0 0,-5 5 0 0 0,-5 3 0 0 0,2 2 0 0 0,3 0 0 0 0,5 0 0 0 0,4-1 0 0 0,7-1 0 0 0,6-2 0 0 0,4-4 0 0 0,4-6 0 0 0,1-8 0 0 0,0-12 0 0 0,-3-11 0 0 0,-3-7 0 0 0,-3-3 0 0 0,-4 4 0 0 0,-2 9 0 0 0,-5 10 0 0 0,-4 10 0 0 0,-4 7 0 0 0,-3 5 0 0 0,1 2 0 0 0,0 1 0 0 0,3-5 0 0 0,4-5 0 0 0,2-6 0 0 0,4-1 0 0 0,4 0 0 0 0,4 2 0 0 0,3 8 0 0 0,2 17 0 0 0,2 24 0 0 0,2 21 0 0 0,2 12 0 0 0,2 3 0 0 0,1-8 0 0 0,0-13 0 0 0,0-17 0 0 0,-1-18 0 0 0,-2-20 0 0 0,-1-16 0 0 0,-5-11 0 0 0,-4-3 0 0 0,-7 3 0 0 0,-11 6 0 0 0,-10 8 0 0 0,-10 9 0 0 0,-5 10 0 0 0,-1 7 0 0 0,3 4 0 0 0,7 3 0 0 0,9-2 0 0 0,16-3 0 0 0,26-4 0 0 0,34-10 0 0 0,38-12 0 0 0,31-13 0 0 0,21-9 0 0 0,5-2 0 0 0,-11 3 0 0 0,-31 8 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
        <p:cNvGrpSpPr/>
        <p:nvPr/>
      </p:nvGrpSpPr>
      <p:grpSpPr>
        <a:xfrm>
          <a:off x="0" y="0"/>
          <a:ext cx="0" cy="0"/>
          <a:chOff x="0" y="0"/>
          <a:chExt cx="0" cy="0"/>
        </a:xfrm>
      </p:grpSpPr>
      <p:sp>
        <p:nvSpPr>
          <p:cNvPr id="13" name="Google Shape;1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 name="Google Shape;1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chemeClr val="lt1">
            <a:alpha val="88627"/>
          </a:schemeClr>
        </a:solidFill>
        <a:effectLst/>
      </p:bgPr>
    </p:bg>
    <p:spTree>
      <p:nvGrpSpPr>
        <p:cNvPr id="1" name="Shape 11"/>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ustomXml" Target="../ink/ink1.xml"/><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txBox="1"/>
          <p:nvPr/>
        </p:nvSpPr>
        <p:spPr>
          <a:xfrm>
            <a:off x="5226039" y="244375"/>
            <a:ext cx="3689361" cy="897954"/>
          </a:xfrm>
          <a:prstGeom prst="rect">
            <a:avLst/>
          </a:prstGeom>
          <a:noFill/>
          <a:ln>
            <a:noFill/>
          </a:ln>
        </p:spPr>
        <p:txBody>
          <a:bodyPr spcFirstLastPara="1" wrap="square" lIns="0" tIns="0" rIns="0" bIns="0" anchor="t" anchorCtr="0">
            <a:noAutofit/>
          </a:bodyPr>
          <a:lstStyle/>
          <a:p>
            <a:pPr marL="0" marR="0" lvl="0" indent="0" algn="r" rtl="0">
              <a:lnSpc>
                <a:spcPct val="100000"/>
              </a:lnSpc>
              <a:spcBef>
                <a:spcPts val="0"/>
              </a:spcBef>
              <a:spcAft>
                <a:spcPts val="0"/>
              </a:spcAft>
              <a:buClr>
                <a:srgbClr val="000000"/>
              </a:buClr>
              <a:buSzPts val="1800"/>
              <a:buFont typeface="Arial"/>
              <a:buNone/>
            </a:pPr>
            <a:r>
              <a:rPr lang="en-US" sz="1800" b="1"/>
              <a:t>TUSZ v2.0.3 and v2.0.5</a:t>
            </a:r>
          </a:p>
          <a:p>
            <a:pPr marL="0" marR="0" lvl="0" indent="0" algn="r" rtl="0">
              <a:lnSpc>
                <a:spcPct val="100000"/>
              </a:lnSpc>
              <a:spcBef>
                <a:spcPts val="0"/>
              </a:spcBef>
              <a:spcAft>
                <a:spcPts val="0"/>
              </a:spcAft>
              <a:buClr>
                <a:srgbClr val="000000"/>
              </a:buClr>
              <a:buSzPts val="1800"/>
              <a:buFont typeface="Arial"/>
              <a:buNone/>
            </a:pPr>
            <a:r>
              <a:rPr lang="en-US" sz="1800" b="1"/>
              <a:t>The Natus AEEG Corpus (v1.0.0)</a:t>
            </a:r>
          </a:p>
          <a:p>
            <a:pPr lvl="0" algn="r">
              <a:buSzPts val="1800"/>
            </a:pPr>
            <a:r>
              <a:rPr lang="en-US" sz="1800" b="1"/>
              <a:t>TUH EEG Annotation Team</a:t>
            </a:r>
          </a:p>
        </p:txBody>
      </p:sp>
      <p:sp>
        <p:nvSpPr>
          <p:cNvPr id="17" name="Google Shape;17;p1"/>
          <p:cNvSpPr txBox="1"/>
          <p:nvPr/>
        </p:nvSpPr>
        <p:spPr>
          <a:xfrm>
            <a:off x="228599" y="6352401"/>
            <a:ext cx="3135086" cy="27699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chemeClr val="dk1"/>
                </a:solidFill>
                <a:latin typeface="Arial"/>
                <a:ea typeface="Arial"/>
                <a:cs typeface="Arial"/>
                <a:sym typeface="Arial"/>
              </a:rPr>
              <a:t>Fall 2025</a:t>
            </a:r>
            <a:endParaRPr sz="1400" b="0" i="0" u="none" strike="noStrike" cap="none">
              <a:solidFill>
                <a:srgbClr val="000000"/>
              </a:solidFill>
              <a:latin typeface="Arial"/>
              <a:ea typeface="Arial"/>
              <a:cs typeface="Arial"/>
              <a:sym typeface="Arial"/>
            </a:endParaRPr>
          </a:p>
        </p:txBody>
      </p:sp>
      <p:pic>
        <p:nvPicPr>
          <p:cNvPr id="18" name="Google Shape;18;p1"/>
          <p:cNvPicPr preferRelativeResize="0"/>
          <p:nvPr/>
        </p:nvPicPr>
        <p:blipFill rotWithShape="1">
          <a:blip r:embed="rId3">
            <a:alphaModFix/>
          </a:blip>
          <a:srcRect/>
          <a:stretch/>
        </p:blipFill>
        <p:spPr>
          <a:xfrm>
            <a:off x="7055061" y="5415316"/>
            <a:ext cx="1946059" cy="1299804"/>
          </a:xfrm>
          <a:prstGeom prst="rect">
            <a:avLst/>
          </a:prstGeom>
          <a:noFill/>
          <a:ln>
            <a:noFill/>
          </a:ln>
        </p:spPr>
      </p:pic>
      <p:sp>
        <p:nvSpPr>
          <p:cNvPr id="23" name="Google Shape;23;p1"/>
          <p:cNvSpPr txBox="1"/>
          <p:nvPr/>
        </p:nvSpPr>
        <p:spPr>
          <a:xfrm>
            <a:off x="228598" y="1587846"/>
            <a:ext cx="2522169" cy="447814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600"/>
              </a:spcAft>
              <a:buNone/>
            </a:pPr>
            <a:r>
              <a:rPr lang="en-US" sz="900" b="1"/>
              <a:t>10/2024 – 12/2025</a:t>
            </a:r>
          </a:p>
          <a:p>
            <a:pPr lvl="0">
              <a:spcAft>
                <a:spcPts val="600"/>
              </a:spcAft>
            </a:pPr>
            <a:r>
              <a:rPr lang="en-US" sz="900"/>
              <a:t>Subject: NEDC: Research Position</a:t>
            </a:r>
            <a:br>
              <a:rPr lang="en-US" sz="900"/>
            </a:br>
            <a:r>
              <a:rPr lang="en-US" sz="900"/>
              <a:t>Date: Wed, 2 Oct 2024 18:37:18 -0400</a:t>
            </a:r>
            <a:br>
              <a:rPr lang="en-US" sz="900"/>
            </a:br>
            <a:r>
              <a:rPr lang="en-US" sz="900"/>
              <a:t>From: Nyah Nicole Harden &lt;</a:t>
            </a:r>
            <a:r>
              <a:rPr lang="en-US" sz="900" err="1"/>
              <a:t>nyah.harden@temple.edu</a:t>
            </a:r>
            <a:r>
              <a:rPr lang="en-US" sz="900"/>
              <a:t>&gt;</a:t>
            </a:r>
            <a:br>
              <a:rPr lang="en-US" sz="900"/>
            </a:br>
            <a:r>
              <a:rPr lang="en-US" sz="900"/>
              <a:t>To: Joseph Picone &lt;</a:t>
            </a:r>
            <a:r>
              <a:rPr lang="en-US" sz="900" err="1"/>
              <a:t>joseph.picone@temple.edu</a:t>
            </a:r>
            <a:r>
              <a:rPr lang="en-US" sz="900"/>
              <a:t>&gt;</a:t>
            </a:r>
            <a:br>
              <a:rPr lang="en-US" sz="900"/>
            </a:br>
            <a:br>
              <a:rPr lang="en-US" sz="900"/>
            </a:br>
            <a:r>
              <a:rPr lang="en-US" sz="900"/>
              <a:t>Good afternoon Professor Picone:</a:t>
            </a:r>
          </a:p>
          <a:p>
            <a:pPr lvl="0">
              <a:spcAft>
                <a:spcPts val="600"/>
              </a:spcAft>
            </a:pPr>
            <a:r>
              <a:rPr lang="en-US" sz="900"/>
              <a:t>My name is Nyah  Harden. I'm an undergraduate Neuroscience major, and I am emailing because I recently applied for the NEDC Student Researcher position that was advertised on Temple’s Handshake... I believe that with my academic pursuits, previous work and collaborative experiences/training, and career interests, I would be an excellent match for your research center. ...</a:t>
            </a:r>
          </a:p>
          <a:p>
            <a:pPr lvl="0">
              <a:spcAft>
                <a:spcPts val="600"/>
              </a:spcAft>
            </a:pPr>
            <a:r>
              <a:rPr lang="en-US" sz="900"/>
              <a:t>Furthermore, I have former work experience in the assisting and furthering of my family’s company, Harden Family Cleaning LLC, as an assistant, employee, and receptionist. These roles have instilled collaboration and teamwork experience in me that I have utilized with both fellow employees and other companies’ managers alike. ...</a:t>
            </a:r>
          </a:p>
          <a:p>
            <a:pPr lvl="0">
              <a:spcAft>
                <a:spcPts val="600"/>
              </a:spcAft>
            </a:pPr>
            <a:r>
              <a:rPr lang="en-US" sz="900"/>
              <a:t>Please consider my request for a personal interview to further discuss my qualifications...</a:t>
            </a:r>
          </a:p>
          <a:p>
            <a:pPr lvl="0">
              <a:spcAft>
                <a:spcPts val="600"/>
              </a:spcAft>
            </a:pPr>
            <a:r>
              <a:rPr lang="en-US" sz="900"/>
              <a:t>Sincerely,</a:t>
            </a:r>
            <a:br>
              <a:rPr lang="en-US" sz="900"/>
            </a:br>
            <a:r>
              <a:rPr lang="en-US" sz="900"/>
              <a:t>Nyah Harden</a:t>
            </a:r>
            <a:endParaRPr lang="en-US" sz="900" b="1"/>
          </a:p>
        </p:txBody>
      </p:sp>
      <p:sp>
        <p:nvSpPr>
          <p:cNvPr id="9" name="TextBox 8">
            <a:extLst>
              <a:ext uri="{FF2B5EF4-FFF2-40B4-BE49-F238E27FC236}">
                <a16:creationId xmlns:a16="http://schemas.microsoft.com/office/drawing/2014/main" id="{ECCEFE26-E278-ACD9-5635-97C3AF164770}"/>
              </a:ext>
            </a:extLst>
          </p:cNvPr>
          <p:cNvSpPr txBox="1"/>
          <p:nvPr/>
        </p:nvSpPr>
        <p:spPr>
          <a:xfrm>
            <a:off x="2333437" y="2833459"/>
            <a:ext cx="2230868" cy="1025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grpSp>
        <p:nvGrpSpPr>
          <p:cNvPr id="5" name="Google Shape;19;p1">
            <a:extLst>
              <a:ext uri="{FF2B5EF4-FFF2-40B4-BE49-F238E27FC236}">
                <a16:creationId xmlns:a16="http://schemas.microsoft.com/office/drawing/2014/main" id="{3C69C80D-8648-2939-5039-786183A4FAE6}"/>
              </a:ext>
            </a:extLst>
          </p:cNvPr>
          <p:cNvGrpSpPr/>
          <p:nvPr/>
        </p:nvGrpSpPr>
        <p:grpSpPr>
          <a:xfrm>
            <a:off x="2333437" y="343870"/>
            <a:ext cx="2681911" cy="1596917"/>
            <a:chOff x="6672044" y="1238809"/>
            <a:chExt cx="1810407" cy="1497168"/>
          </a:xfrm>
        </p:grpSpPr>
        <p:sp>
          <p:nvSpPr>
            <p:cNvPr id="7" name="Google Shape;20;p1">
              <a:extLst>
                <a:ext uri="{FF2B5EF4-FFF2-40B4-BE49-F238E27FC236}">
                  <a16:creationId xmlns:a16="http://schemas.microsoft.com/office/drawing/2014/main" id="{3B86097E-1805-B87B-13D6-6D5096F541D1}"/>
                </a:ext>
              </a:extLst>
            </p:cNvPr>
            <p:cNvSpPr txBox="1"/>
            <p:nvPr/>
          </p:nvSpPr>
          <p:spPr>
            <a:xfrm>
              <a:off x="6672044" y="1238809"/>
              <a:ext cx="1810407" cy="1221815"/>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900"/>
                <a:t>You were an integral part of the strongest EEG annotation team we have ever had. From your very first, very comprehensive email, we knew you were ISIP material </a:t>
              </a:r>
              <a:r>
                <a:rPr lang="en-US" sz="900">
                  <a:sym typeface="Wingdings" pitchFamily="2" charset="2"/>
                </a:rPr>
                <a:t> The annotation team’s work is highly-regarded throughout the world, so all your excellent work has had a huge impact. I hope the next chapter of your life is even more exciting, and I expect we will hear more about your great accomplishments in the future.</a:t>
              </a:r>
              <a:endParaRPr sz="900" i="0" u="none" strike="noStrike" cap="none">
                <a:solidFill>
                  <a:srgbClr val="000000"/>
                </a:solidFill>
                <a:latin typeface="Arial"/>
                <a:ea typeface="Arial"/>
                <a:cs typeface="Arial"/>
                <a:sym typeface="Arial"/>
              </a:endParaRPr>
            </a:p>
          </p:txBody>
        </p:sp>
        <p:pic>
          <p:nvPicPr>
            <p:cNvPr id="8" name="Google Shape;21;p1">
              <a:extLst>
                <a:ext uri="{FF2B5EF4-FFF2-40B4-BE49-F238E27FC236}">
                  <a16:creationId xmlns:a16="http://schemas.microsoft.com/office/drawing/2014/main" id="{4AC157A9-5D05-5D48-4718-23642250CC0B}"/>
                </a:ext>
              </a:extLst>
            </p:cNvPr>
            <p:cNvPicPr preferRelativeResize="0"/>
            <p:nvPr/>
          </p:nvPicPr>
          <p:blipFill rotWithShape="1">
            <a:blip r:embed="rId4">
              <a:alphaModFix/>
            </a:blip>
            <a:srcRect/>
            <a:stretch/>
          </p:blipFill>
          <p:spPr>
            <a:xfrm>
              <a:off x="7787709" y="2344182"/>
              <a:ext cx="466293" cy="391795"/>
            </a:xfrm>
            <a:prstGeom prst="rect">
              <a:avLst/>
            </a:prstGeom>
            <a:solidFill>
              <a:schemeClr val="lt1">
                <a:alpha val="0"/>
              </a:schemeClr>
            </a:solidFill>
            <a:ln>
              <a:noFill/>
            </a:ln>
            <a:effectLst>
              <a:reflection endPos="0" sy="-100000" algn="bl" rotWithShape="0"/>
            </a:effectLst>
          </p:spPr>
        </p:pic>
      </p:grpSp>
      <p:pic>
        <p:nvPicPr>
          <p:cNvPr id="1028" name="Picture 4">
            <a:extLst>
              <a:ext uri="{FF2B5EF4-FFF2-40B4-BE49-F238E27FC236}">
                <a16:creationId xmlns:a16="http://schemas.microsoft.com/office/drawing/2014/main" id="{834D249C-4068-DA0C-4071-D4E165C040D8}"/>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a:off x="243589" y="244375"/>
            <a:ext cx="1633383" cy="1225037"/>
          </a:xfrm>
          <a:prstGeom prst="roundRect">
            <a:avLst>
              <a:gd name="adj" fmla="val 16667"/>
            </a:avLst>
          </a:prstGeom>
          <a:noFill/>
          <a:ln>
            <a:noFill/>
          </a:ln>
          <a:effectLst>
            <a:outerShdw blurRad="44450" dist="27940" dir="5400000" algn="ctr">
              <a:srgbClr val="000000">
                <a:alpha val="31764"/>
              </a:srgbClr>
            </a:outerShdw>
          </a:effectLst>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19EDA8F-1DF9-A475-B3C6-1210CC1AADD9}"/>
              </a:ext>
            </a:extLst>
          </p:cNvPr>
          <p:cNvSpPr txBox="1"/>
          <p:nvPr/>
        </p:nvSpPr>
        <p:spPr>
          <a:xfrm>
            <a:off x="6642561" y="4262901"/>
            <a:ext cx="2233083" cy="70788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RPr/>
            </a:defPPr>
            <a:lvl1pPr marL="0" indent="0">
              <a:buSzPts val="1100"/>
              <a:buNone/>
              <a:defRPr sz="900"/>
            </a:lvl1pPr>
          </a:lstStyle>
          <a:p>
            <a:r>
              <a:rPr lang="en-US"/>
              <a:t>Best of luck with your next journey. Congratulations on your graduation. We appreciate your hard work on EEG data annotation. --Abdullah</a:t>
            </a:r>
          </a:p>
        </p:txBody>
      </p:sp>
      <p:sp>
        <p:nvSpPr>
          <p:cNvPr id="3" name="TextBox 2">
            <a:extLst>
              <a:ext uri="{FF2B5EF4-FFF2-40B4-BE49-F238E27FC236}">
                <a16:creationId xmlns:a16="http://schemas.microsoft.com/office/drawing/2014/main" id="{62737034-B708-08F3-F273-C875A8E1B5F1}"/>
              </a:ext>
            </a:extLst>
          </p:cNvPr>
          <p:cNvSpPr txBox="1"/>
          <p:nvPr/>
        </p:nvSpPr>
        <p:spPr>
          <a:xfrm>
            <a:off x="2939280" y="1835863"/>
            <a:ext cx="2372608" cy="159619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buSzPts val="1100"/>
              <a:buNone/>
              <a:defRPr sz="900"/>
            </a:lvl1pPr>
          </a:lstStyle>
          <a:p>
            <a:pPr>
              <a:spcAft>
                <a:spcPts val="600"/>
              </a:spcAft>
            </a:pPr>
            <a:endParaRPr lang="en-US"/>
          </a:p>
          <a:p>
            <a:pPr>
              <a:spcAft>
                <a:spcPts val="600"/>
              </a:spcAft>
            </a:pPr>
            <a:r>
              <a:rPr lang="en-US"/>
              <a:t>Thank you so much for your contributions. You have been an amazing team member by always participating in discussions and asking questions. From the beginning, you were very interested in annotation of EEGs which made teaching you easy! I wish you the best for your next endeavors and I hope that you can treat everything that life throws to your way with curiosity! 🙂</a:t>
            </a:r>
          </a:p>
          <a:p>
            <a:pPr>
              <a:spcAft>
                <a:spcPts val="600"/>
              </a:spcAft>
            </a:pPr>
            <a:r>
              <a:rPr lang="en-US"/>
              <a:t>-Anne</a:t>
            </a:r>
          </a:p>
        </p:txBody>
      </p:sp>
      <p:grpSp>
        <p:nvGrpSpPr>
          <p:cNvPr id="15" name="Group 14">
            <a:extLst>
              <a:ext uri="{FF2B5EF4-FFF2-40B4-BE49-F238E27FC236}">
                <a16:creationId xmlns:a16="http://schemas.microsoft.com/office/drawing/2014/main" id="{6D06AE93-F3D1-4416-338C-F9E7E0866D6E}"/>
              </a:ext>
            </a:extLst>
          </p:cNvPr>
          <p:cNvGrpSpPr/>
          <p:nvPr/>
        </p:nvGrpSpPr>
        <p:grpSpPr>
          <a:xfrm>
            <a:off x="2935152" y="4736552"/>
            <a:ext cx="2346769" cy="2123658"/>
            <a:chOff x="2878002" y="4736552"/>
            <a:chExt cx="2346769" cy="2123658"/>
          </a:xfrm>
        </p:grpSpPr>
        <p:sp>
          <p:nvSpPr>
            <p:cNvPr id="4" name="TextBox 3">
              <a:extLst>
                <a:ext uri="{FF2B5EF4-FFF2-40B4-BE49-F238E27FC236}">
                  <a16:creationId xmlns:a16="http://schemas.microsoft.com/office/drawing/2014/main" id="{399703D3-4B78-94B0-18D3-C1832CE9CF4B}"/>
                </a:ext>
              </a:extLst>
            </p:cNvPr>
            <p:cNvSpPr txBox="1"/>
            <p:nvPr/>
          </p:nvSpPr>
          <p:spPr>
            <a:xfrm>
              <a:off x="2878002" y="4736552"/>
              <a:ext cx="2346769" cy="2123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Nyah!!</a:t>
              </a:r>
              <a:br>
                <a:rPr lang="en-US" sz="800"/>
              </a:br>
              <a:endParaRPr lang="en-US" sz="800"/>
            </a:p>
            <a:p>
              <a:r>
                <a:rPr lang="en-US" sz="800"/>
                <a:t>It is amazing to see how much you have grown with the us! I am very grateful that you joined the team! I always appreciated when you asked questions because you essentially advocated for me without you knowing it. I enjoyed your presence because you are very personable, and I love how you add to the group dynamic. I will miss you and your fun personality. I wish you the best of luck after graduation, but you do not need it; you're stellar!! </a:t>
              </a:r>
            </a:p>
            <a:p>
              <a:endParaRPr lang="en-US" sz="1200"/>
            </a:p>
            <a:p>
              <a:r>
                <a:rPr lang="en-US" sz="800"/>
                <a:t>- Tanaka</a:t>
              </a:r>
              <a:endParaRPr lang="en-US" sz="1200"/>
            </a:p>
            <a:p>
              <a:endParaRPr lang="en-US" sz="800"/>
            </a:p>
            <a:p>
              <a:endParaRPr lang="en-US" sz="800"/>
            </a:p>
          </p:txBody>
        </p:sp>
        <p:grpSp>
          <p:nvGrpSpPr>
            <p:cNvPr id="12" name="Group 11">
              <a:extLst>
                <a:ext uri="{FF2B5EF4-FFF2-40B4-BE49-F238E27FC236}">
                  <a16:creationId xmlns:a16="http://schemas.microsoft.com/office/drawing/2014/main" id="{26038913-5F08-B059-BE82-812E492A6357}"/>
                </a:ext>
              </a:extLst>
            </p:cNvPr>
            <p:cNvGrpSpPr/>
            <p:nvPr/>
          </p:nvGrpSpPr>
          <p:grpSpPr>
            <a:xfrm>
              <a:off x="3575254" y="6368407"/>
              <a:ext cx="784460" cy="160678"/>
              <a:chOff x="4034713" y="7243334"/>
              <a:chExt cx="1225125" cy="260871"/>
            </a:xfrm>
          </p:grpSpPr>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D701FC7D-1D8E-5DEA-450C-2613E7493F4C}"/>
                      </a:ext>
                    </a:extLst>
                  </p14:cNvPr>
                  <p14:cNvContentPartPr/>
                  <p14:nvPr/>
                </p14:nvContentPartPr>
                <p14:xfrm>
                  <a:off x="4034713" y="7243521"/>
                  <a:ext cx="646933" cy="260684"/>
                </p14:xfrm>
              </p:contentPart>
            </mc:Choice>
            <mc:Fallback xmlns="">
              <p:pic>
                <p:nvPicPr>
                  <p:cNvPr id="10" name="Ink 9">
                    <a:extLst>
                      <a:ext uri="{FF2B5EF4-FFF2-40B4-BE49-F238E27FC236}">
                        <a16:creationId xmlns:a16="http://schemas.microsoft.com/office/drawing/2014/main" id="{D701FC7D-1D8E-5DEA-450C-2613E7493F4C}"/>
                      </a:ext>
                    </a:extLst>
                  </p:cNvPr>
                  <p:cNvPicPr/>
                  <p:nvPr/>
                </p:nvPicPr>
                <p:blipFill>
                  <a:blip r:embed="rId7"/>
                  <a:stretch>
                    <a:fillRect/>
                  </a:stretch>
                </p:blipFill>
                <p:spPr>
                  <a:xfrm>
                    <a:off x="4020674" y="7228941"/>
                    <a:ext cx="674450" cy="2892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1" name="Ink 10">
                    <a:extLst>
                      <a:ext uri="{FF2B5EF4-FFF2-40B4-BE49-F238E27FC236}">
                        <a16:creationId xmlns:a16="http://schemas.microsoft.com/office/drawing/2014/main" id="{3DF02BF4-B6EB-64EB-994D-ABEB5A8D287F}"/>
                      </a:ext>
                    </a:extLst>
                  </p14:cNvPr>
                  <p14:cNvContentPartPr/>
                  <p14:nvPr/>
                </p14:nvContentPartPr>
                <p14:xfrm>
                  <a:off x="4435620" y="7243334"/>
                  <a:ext cx="824218" cy="240008"/>
                </p14:xfrm>
              </p:contentPart>
            </mc:Choice>
            <mc:Fallback xmlns="">
              <p:pic>
                <p:nvPicPr>
                  <p:cNvPr id="11" name="Ink 10">
                    <a:extLst>
                      <a:ext uri="{FF2B5EF4-FFF2-40B4-BE49-F238E27FC236}">
                        <a16:creationId xmlns:a16="http://schemas.microsoft.com/office/drawing/2014/main" id="{3DF02BF4-B6EB-64EB-994D-ABEB5A8D287F}"/>
                      </a:ext>
                    </a:extLst>
                  </p:cNvPr>
                  <p:cNvPicPr/>
                  <p:nvPr/>
                </p:nvPicPr>
                <p:blipFill>
                  <a:blip r:embed="rId9"/>
                  <a:stretch>
                    <a:fillRect/>
                  </a:stretch>
                </p:blipFill>
                <p:spPr>
                  <a:xfrm>
                    <a:off x="4421574" y="7228770"/>
                    <a:ext cx="851748" cy="268553"/>
                  </a:xfrm>
                  <a:prstGeom prst="rect">
                    <a:avLst/>
                  </a:prstGeom>
                </p:spPr>
              </p:pic>
            </mc:Fallback>
          </mc:AlternateContent>
        </p:grpSp>
      </p:grpSp>
      <p:sp>
        <p:nvSpPr>
          <p:cNvPr id="6" name="TextBox 5">
            <a:extLst>
              <a:ext uri="{FF2B5EF4-FFF2-40B4-BE49-F238E27FC236}">
                <a16:creationId xmlns:a16="http://schemas.microsoft.com/office/drawing/2014/main" id="{25EC6879-81B0-32BD-4418-6A8B6474F6BB}"/>
              </a:ext>
            </a:extLst>
          </p:cNvPr>
          <p:cNvSpPr txBox="1"/>
          <p:nvPr/>
        </p:nvSpPr>
        <p:spPr>
          <a:xfrm>
            <a:off x="7058753" y="1398760"/>
            <a:ext cx="1970689" cy="10618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t>Nyah,</a:t>
            </a:r>
          </a:p>
          <a:p>
            <a:r>
              <a:rPr lang="en-US" sz="900"/>
              <a:t>Congratulations and best wishes for a successful and happy future! Thank you for everything you've done for the NEDC. Joe and I really appreciate it. </a:t>
            </a:r>
            <a:endParaRPr lang="en-US"/>
          </a:p>
          <a:p>
            <a:r>
              <a:rPr lang="en-US" sz="900"/>
              <a:t>--Iyad Obeid</a:t>
            </a:r>
          </a:p>
        </p:txBody>
      </p:sp>
      <p:sp>
        <p:nvSpPr>
          <p:cNvPr id="13" name="TextBox 12">
            <a:extLst>
              <a:ext uri="{FF2B5EF4-FFF2-40B4-BE49-F238E27FC236}">
                <a16:creationId xmlns:a16="http://schemas.microsoft.com/office/drawing/2014/main" id="{F1181D0D-69AB-ED6D-64F3-F6E910E05E76}"/>
              </a:ext>
            </a:extLst>
          </p:cNvPr>
          <p:cNvSpPr txBox="1"/>
          <p:nvPr/>
        </p:nvSpPr>
        <p:spPr>
          <a:xfrm>
            <a:off x="2876549" y="3592363"/>
            <a:ext cx="2957691" cy="16619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latin typeface="Aptos"/>
              </a:rPr>
              <a:t>Nyah, Thank you so much for your dedication to our lab. You have been a great addition for our team and all our meetings and I wish you all the luck for what is next on your journey! </a:t>
            </a:r>
            <a:endParaRPr lang="en-US" sz="1000"/>
          </a:p>
          <a:p>
            <a:endParaRPr lang="en-US" sz="1000">
              <a:latin typeface="Aptos"/>
            </a:endParaRPr>
          </a:p>
          <a:p>
            <a:r>
              <a:rPr lang="en-US" sz="1000">
                <a:latin typeface="Aptos"/>
              </a:rPr>
              <a:t>-Renee </a:t>
            </a:r>
            <a:endParaRPr lang="en-US" sz="1000"/>
          </a:p>
          <a:p>
            <a:br>
              <a:rPr lang="en-US"/>
            </a:br>
            <a:endParaRPr lang="en-US"/>
          </a:p>
          <a:p>
            <a:pPr algn="l"/>
            <a:endParaRPr lang="en-US"/>
          </a:p>
        </p:txBody>
      </p:sp>
      <p:sp>
        <p:nvSpPr>
          <p:cNvPr id="14" name="TextBox 13">
            <a:extLst>
              <a:ext uri="{FF2B5EF4-FFF2-40B4-BE49-F238E27FC236}">
                <a16:creationId xmlns:a16="http://schemas.microsoft.com/office/drawing/2014/main" id="{250B6103-6C8A-7B82-1DE6-DD25443C0ECD}"/>
              </a:ext>
            </a:extLst>
          </p:cNvPr>
          <p:cNvSpPr txBox="1"/>
          <p:nvPr/>
        </p:nvSpPr>
        <p:spPr>
          <a:xfrm>
            <a:off x="6634691" y="3512910"/>
            <a:ext cx="2233083" cy="70788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RPr/>
            </a:defPPr>
            <a:lvl1pPr marL="0" indent="0">
              <a:buSzPts val="1100"/>
              <a:buNone/>
              <a:defRPr sz="900"/>
            </a:lvl1pPr>
          </a:lstStyle>
          <a:p>
            <a:r>
              <a:rPr lang="en-US"/>
              <a:t>Best of luck! Congratulations on your graduation. Thank you for your great work on EEG project. - Sadia</a:t>
            </a:r>
          </a:p>
        </p:txBody>
      </p:sp>
      <p:sp>
        <p:nvSpPr>
          <p:cNvPr id="19" name="TextBox 18">
            <a:extLst>
              <a:ext uri="{FF2B5EF4-FFF2-40B4-BE49-F238E27FC236}">
                <a16:creationId xmlns:a16="http://schemas.microsoft.com/office/drawing/2014/main" id="{99C26255-69AE-AE02-669C-1C245A3D5C0F}"/>
              </a:ext>
            </a:extLst>
          </p:cNvPr>
          <p:cNvSpPr txBox="1"/>
          <p:nvPr/>
        </p:nvSpPr>
        <p:spPr>
          <a:xfrm>
            <a:off x="6507101" y="2523373"/>
            <a:ext cx="2490345" cy="7848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t>Nyah, </a:t>
            </a:r>
          </a:p>
          <a:p>
            <a:r>
              <a:rPr lang="en-US" sz="900"/>
              <a:t>Congratulations! It was wonderful getting to work with you over the last semester. I wish you the very best with you future endeavors!</a:t>
            </a:r>
          </a:p>
          <a:p>
            <a:r>
              <a:rPr lang="en-US" sz="900"/>
              <a:t>-</a:t>
            </a:r>
            <a:r>
              <a:rPr lang="en-US" sz="900" err="1"/>
              <a:t>Thisumi</a:t>
            </a:r>
            <a:endParaRPr lang="en-US" sz="900"/>
          </a:p>
        </p:txBody>
      </p:sp>
      <p:sp>
        <p:nvSpPr>
          <p:cNvPr id="22" name="TextBox 21">
            <a:extLst>
              <a:ext uri="{FF2B5EF4-FFF2-40B4-BE49-F238E27FC236}">
                <a16:creationId xmlns:a16="http://schemas.microsoft.com/office/drawing/2014/main" id="{06536398-933A-E0B5-9EBA-B95B1493646A}"/>
              </a:ext>
            </a:extLst>
          </p:cNvPr>
          <p:cNvSpPr txBox="1"/>
          <p:nvPr/>
        </p:nvSpPr>
        <p:spPr>
          <a:xfrm>
            <a:off x="4923298" y="1260481"/>
            <a:ext cx="204536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t>Congratulations on your graduation! Best of luck to you in your future. Thank you for everything you have done for our team. - Andrew</a:t>
            </a:r>
          </a:p>
        </p:txBody>
      </p:sp>
      <p:sp>
        <p:nvSpPr>
          <p:cNvPr id="20" name="TextBox 19">
            <a:extLst>
              <a:ext uri="{FF2B5EF4-FFF2-40B4-BE49-F238E27FC236}">
                <a16:creationId xmlns:a16="http://schemas.microsoft.com/office/drawing/2014/main" id="{FFDBF0EF-AD37-CAB2-313A-FA2D49E761CF}"/>
              </a:ext>
            </a:extLst>
          </p:cNvPr>
          <p:cNvSpPr txBox="1"/>
          <p:nvPr/>
        </p:nvSpPr>
        <p:spPr>
          <a:xfrm>
            <a:off x="4071266" y="4349900"/>
            <a:ext cx="2505194"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a:t>Congratulations Nyah!! I wish you the best of luck moving forward, it was a pleasure working with you :) - Sophie</a:t>
            </a:r>
          </a:p>
        </p:txBody>
      </p:sp>
      <p:sp>
        <p:nvSpPr>
          <p:cNvPr id="21" name="TextBox 20">
            <a:extLst>
              <a:ext uri="{FF2B5EF4-FFF2-40B4-BE49-F238E27FC236}">
                <a16:creationId xmlns:a16="http://schemas.microsoft.com/office/drawing/2014/main" id="{3F044400-A5D2-3C50-1DA8-FC0B8D0F0E23}"/>
              </a:ext>
            </a:extLst>
          </p:cNvPr>
          <p:cNvSpPr txBox="1"/>
          <p:nvPr/>
        </p:nvSpPr>
        <p:spPr>
          <a:xfrm>
            <a:off x="5304184" y="5002222"/>
            <a:ext cx="1967473" cy="14157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br>
              <a:rPr lang="en-US" sz="1100" dirty="0"/>
            </a:br>
            <a:r>
              <a:rPr lang="en-US" sz="1000" dirty="0">
                <a:highlight>
                  <a:srgbClr val="FFFFFF"/>
                </a:highlight>
                <a:latin typeface="Aptos"/>
              </a:rPr>
              <a:t>Congratulations! Thank you for being such a great member of our team, and for helping me and the other new students learn and adjust. Wishing you all the best!</a:t>
            </a:r>
            <a:endParaRPr lang="en-US" sz="1000" dirty="0"/>
          </a:p>
          <a:p>
            <a:r>
              <a:rPr lang="en-US" sz="1000" dirty="0">
                <a:highlight>
                  <a:srgbClr val="FFFFFF"/>
                </a:highlight>
                <a:latin typeface="Aptos"/>
              </a:rPr>
              <a:t>-Gianna</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702</Words>
  <Application>Microsoft Office PowerPoint</Application>
  <PresentationFormat>On-screen Show (4:3)</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Picone</dc:creator>
  <cp:lastModifiedBy>Joseph Picone</cp:lastModifiedBy>
  <cp:revision>27</cp:revision>
  <dcterms:created xsi:type="dcterms:W3CDTF">2013-05-24T02:06:05Z</dcterms:created>
  <dcterms:modified xsi:type="dcterms:W3CDTF">2026-04-20T13:24:59Z</dcterms:modified>
</cp:coreProperties>
</file>