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6" r:id="rId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176">
          <p15:clr>
            <a:srgbClr val="A4A3A4"/>
          </p15:clr>
        </p15:guide>
        <p15:guide id="2" pos="144">
          <p15:clr>
            <a:srgbClr val="A4A3A4"/>
          </p15:clr>
        </p15:guide>
        <p15:guide id="3" pos="5616">
          <p15:clr>
            <a:srgbClr val="A4A3A4"/>
          </p15:clr>
        </p15:guide>
        <p15:guide id="4" orient="horz" pos="144">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 roundtripDataSignature="AMtx7mikNCI/CEnMdU1rbiloCwvd7I4U3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152709-0107-4575-A834-8E6028D74BB6}" v="23" dt="2025-04-23T21:25:59.866"/>
    <p1510:client id="{9D94DA71-D77F-46B5-BBE7-A56E0574612F}" v="248" dt="2025-04-24T00:25:18.863"/>
    <p1510:client id="{FF401BC0-765E-4169-AE0E-EB533DCE317D}" v="840" dt="2025-04-25T02:46:12.0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426" y="72"/>
      </p:cViewPr>
      <p:guideLst>
        <p:guide orient="horz" pos="4176"/>
        <p:guide pos="144"/>
        <p:guide pos="5616"/>
        <p:guide orient="horz" pos="14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notesMaster" Target="notesMasters/notesMaster1.xml"/><Relationship Id="rId7" Type="http://customschemas.google.com/relationships/presentationmetadata" Target="metadata"/><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tableStyles" Target="tableStyles.xml"/><Relationship Id="rId10" Type="http://schemas.openxmlformats.org/officeDocument/2006/relationships/theme" Target="theme/theme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e-Mai Melles" userId="d/COLR+mCUr5DXkF+CPIhJsxHdAn3sUROkeJ8FH2b24=" providerId="None" clId="Web-{0791CE74-FD5D-450C-8B8A-9A4A0DE093C2}"/>
    <pc:docChg chg="modSld">
      <pc:chgData name="Anne-Mai Melles" userId="d/COLR+mCUr5DXkF+CPIhJsxHdAn3sUROkeJ8FH2b24=" providerId="None" clId="Web-{0791CE74-FD5D-450C-8B8A-9A4A0DE093C2}" dt="2025-04-17T16:49:03.659" v="15" actId="1076"/>
      <pc:docMkLst>
        <pc:docMk/>
      </pc:docMkLst>
      <pc:sldChg chg="addSp modSp">
        <pc:chgData name="Anne-Mai Melles" userId="d/COLR+mCUr5DXkF+CPIhJsxHdAn3sUROkeJ8FH2b24=" providerId="None" clId="Web-{0791CE74-FD5D-450C-8B8A-9A4A0DE093C2}" dt="2025-04-17T16:49:03.659" v="15" actId="1076"/>
        <pc:sldMkLst>
          <pc:docMk/>
          <pc:sldMk cId="0" sldId="256"/>
        </pc:sldMkLst>
        <pc:spChg chg="add mod">
          <ac:chgData name="Anne-Mai Melles" userId="d/COLR+mCUr5DXkF+CPIhJsxHdAn3sUROkeJ8FH2b24=" providerId="None" clId="Web-{0791CE74-FD5D-450C-8B8A-9A4A0DE093C2}" dt="2025-04-17T16:49:03.659" v="15" actId="1076"/>
          <ac:spMkLst>
            <pc:docMk/>
            <pc:sldMk cId="0" sldId="256"/>
            <ac:spMk id="7" creationId="{DA943794-C1E8-5BBE-4FB9-0AE3563D16A5}"/>
          </ac:spMkLst>
        </pc:spChg>
      </pc:sldChg>
    </pc:docChg>
  </pc:docChgLst>
  <pc:docChgLst>
    <pc:chgData name="Claudia Dumitrescu" userId="NPyukO8IjZnCDzA4yot5nEPkMk05oJCEwb9jUYHlBcQ=" providerId="None" clId="Web-{54152709-0107-4575-A834-8E6028D74BB6}"/>
    <pc:docChg chg="modSld">
      <pc:chgData name="Claudia Dumitrescu" userId="NPyukO8IjZnCDzA4yot5nEPkMk05oJCEwb9jUYHlBcQ=" providerId="None" clId="Web-{54152709-0107-4575-A834-8E6028D74BB6}" dt="2025-04-23T21:25:59.866" v="20" actId="1076"/>
      <pc:docMkLst>
        <pc:docMk/>
      </pc:docMkLst>
      <pc:sldChg chg="addSp delSp modSp">
        <pc:chgData name="Claudia Dumitrescu" userId="NPyukO8IjZnCDzA4yot5nEPkMk05oJCEwb9jUYHlBcQ=" providerId="None" clId="Web-{54152709-0107-4575-A834-8E6028D74BB6}" dt="2025-04-23T21:25:59.866" v="20" actId="1076"/>
        <pc:sldMkLst>
          <pc:docMk/>
          <pc:sldMk cId="0" sldId="256"/>
        </pc:sldMkLst>
        <pc:spChg chg="add del">
          <ac:chgData name="Claudia Dumitrescu" userId="NPyukO8IjZnCDzA4yot5nEPkMk05oJCEwb9jUYHlBcQ=" providerId="None" clId="Web-{54152709-0107-4575-A834-8E6028D74BB6}" dt="2025-04-23T21:25:05.520" v="1"/>
          <ac:spMkLst>
            <pc:docMk/>
            <pc:sldMk cId="0" sldId="256"/>
            <ac:spMk id="9" creationId="{C2D1A934-AFD5-F0F9-9442-28A41E010D80}"/>
          </ac:spMkLst>
        </pc:spChg>
        <pc:spChg chg="add mod">
          <ac:chgData name="Claudia Dumitrescu" userId="NPyukO8IjZnCDzA4yot5nEPkMk05oJCEwb9jUYHlBcQ=" providerId="None" clId="Web-{54152709-0107-4575-A834-8E6028D74BB6}" dt="2025-04-23T21:25:59.866" v="20" actId="1076"/>
          <ac:spMkLst>
            <pc:docMk/>
            <pc:sldMk cId="0" sldId="256"/>
            <ac:spMk id="10" creationId="{313D92D8-9B1F-D6A5-B9CB-02B81806D5FA}"/>
          </ac:spMkLst>
        </pc:spChg>
      </pc:sldChg>
    </pc:docChg>
  </pc:docChgLst>
  <pc:docChgLst>
    <pc:chgData name="Md. Abdullah Al Mamun" userId="Zzb3A81q6UmzE+N5sIF4MzhuwKjo/YIMtmqT8nhUVnw=" providerId="None" clId="Web-{2F89D37B-574E-4EBA-BBA1-52ED35B14E01}"/>
    <pc:docChg chg="modSld">
      <pc:chgData name="Md. Abdullah Al Mamun" userId="Zzb3A81q6UmzE+N5sIF4MzhuwKjo/YIMtmqT8nhUVnw=" providerId="None" clId="Web-{2F89D37B-574E-4EBA-BBA1-52ED35B14E01}" dt="2025-04-17T16:25:34.451" v="12" actId="1076"/>
      <pc:docMkLst>
        <pc:docMk/>
      </pc:docMkLst>
      <pc:sldChg chg="addSp modSp">
        <pc:chgData name="Md. Abdullah Al Mamun" userId="Zzb3A81q6UmzE+N5sIF4MzhuwKjo/YIMtmqT8nhUVnw=" providerId="None" clId="Web-{2F89D37B-574E-4EBA-BBA1-52ED35B14E01}" dt="2025-04-17T16:25:34.451" v="12" actId="1076"/>
        <pc:sldMkLst>
          <pc:docMk/>
          <pc:sldMk cId="0" sldId="256"/>
        </pc:sldMkLst>
        <pc:spChg chg="add mod">
          <ac:chgData name="Md. Abdullah Al Mamun" userId="Zzb3A81q6UmzE+N5sIF4MzhuwKjo/YIMtmqT8nhUVnw=" providerId="None" clId="Web-{2F89D37B-574E-4EBA-BBA1-52ED35B14E01}" dt="2025-04-17T16:25:34.451" v="12" actId="1076"/>
          <ac:spMkLst>
            <pc:docMk/>
            <pc:sldMk cId="0" sldId="256"/>
            <ac:spMk id="3" creationId="{35FACF3C-B1AB-859B-8DFE-CBA328E37051}"/>
          </ac:spMkLst>
        </pc:spChg>
      </pc:sldChg>
    </pc:docChg>
  </pc:docChgLst>
  <pc:docChgLst>
    <pc:chgData name="Sadia Afrin Purba" userId="y0Uq0Ha9z7vVB/cQYZLNqKyH95NhPIU6aDoIneL39V0=" providerId="None" clId="Web-{7F3362F0-7AFB-4717-867E-902A0BDB4538}"/>
    <pc:docChg chg="modSld">
      <pc:chgData name="Sadia Afrin Purba" userId="y0Uq0Ha9z7vVB/cQYZLNqKyH95NhPIU6aDoIneL39V0=" providerId="None" clId="Web-{7F3362F0-7AFB-4717-867E-902A0BDB4538}" dt="2025-04-23T01:45:28.996" v="8" actId="20577"/>
      <pc:docMkLst>
        <pc:docMk/>
      </pc:docMkLst>
      <pc:sldChg chg="addSp modSp">
        <pc:chgData name="Sadia Afrin Purba" userId="y0Uq0Ha9z7vVB/cQYZLNqKyH95NhPIU6aDoIneL39V0=" providerId="None" clId="Web-{7F3362F0-7AFB-4717-867E-902A0BDB4538}" dt="2025-04-23T01:45:28.996" v="8" actId="20577"/>
        <pc:sldMkLst>
          <pc:docMk/>
          <pc:sldMk cId="0" sldId="256"/>
        </pc:sldMkLst>
        <pc:spChg chg="add mod">
          <ac:chgData name="Sadia Afrin Purba" userId="y0Uq0Ha9z7vVB/cQYZLNqKyH95NhPIU6aDoIneL39V0=" providerId="None" clId="Web-{7F3362F0-7AFB-4717-867E-902A0BDB4538}" dt="2025-04-23T01:45:28.996" v="8" actId="20577"/>
          <ac:spMkLst>
            <pc:docMk/>
            <pc:sldMk cId="0" sldId="256"/>
            <ac:spMk id="8" creationId="{E2B459AE-C649-3202-AFCE-01756FDDC947}"/>
          </ac:spMkLst>
        </pc:spChg>
      </pc:sldChg>
    </pc:docChg>
  </pc:docChgLst>
  <pc:docChgLst>
    <pc:chgData name="Shane McNicholas" userId="wS/6cp7JHf+N24QPLAPofMjwJ8EGmtRh4dBVDTK7Ueg=" providerId="None" clId="Web-{9D94DA71-D77F-46B5-BBE7-A56E0574612F}"/>
    <pc:docChg chg="modSld">
      <pc:chgData name="Shane McNicholas" userId="wS/6cp7JHf+N24QPLAPofMjwJ8EGmtRh4dBVDTK7Ueg=" providerId="None" clId="Web-{9D94DA71-D77F-46B5-BBE7-A56E0574612F}" dt="2025-04-24T00:25:18.863" v="135"/>
      <pc:docMkLst>
        <pc:docMk/>
      </pc:docMkLst>
      <pc:sldChg chg="addSp delSp modSp">
        <pc:chgData name="Shane McNicholas" userId="wS/6cp7JHf+N24QPLAPofMjwJ8EGmtRh4dBVDTK7Ueg=" providerId="None" clId="Web-{9D94DA71-D77F-46B5-BBE7-A56E0574612F}" dt="2025-04-24T00:25:18.863" v="135"/>
        <pc:sldMkLst>
          <pc:docMk/>
          <pc:sldMk cId="0" sldId="256"/>
        </pc:sldMkLst>
        <pc:spChg chg="del">
          <ac:chgData name="Shane McNicholas" userId="wS/6cp7JHf+N24QPLAPofMjwJ8EGmtRh4dBVDTK7Ueg=" providerId="None" clId="Web-{9D94DA71-D77F-46B5-BBE7-A56E0574612F}" dt="2025-04-24T00:25:18.863" v="135"/>
          <ac:spMkLst>
            <pc:docMk/>
            <pc:sldMk cId="0" sldId="256"/>
            <ac:spMk id="6" creationId="{3D9CC34C-8CE1-BA9B-A820-5ED7E8344875}"/>
          </ac:spMkLst>
        </pc:spChg>
        <pc:spChg chg="add mod">
          <ac:chgData name="Shane McNicholas" userId="wS/6cp7JHf+N24QPLAPofMjwJ8EGmtRh4dBVDTK7Ueg=" providerId="None" clId="Web-{9D94DA71-D77F-46B5-BBE7-A56E0574612F}" dt="2025-04-24T00:25:16.253" v="134" actId="1076"/>
          <ac:spMkLst>
            <pc:docMk/>
            <pc:sldMk cId="0" sldId="256"/>
            <ac:spMk id="9" creationId="{14DCC5A2-7D7D-47D0-0C1E-DC4345FF7557}"/>
          </ac:spMkLst>
        </pc:spChg>
      </pc:sldChg>
    </pc:docChg>
  </pc:docChgLst>
  <pc:docChgLst>
    <pc:chgData name="Erielle Roxas" userId="XjXiKFDYY+0XcR6iuOQ2++FGgST+M63e7xE/ctkjxU0=" providerId="None" clId="Web-{FF401BC0-765E-4169-AE0E-EB533DCE317D}"/>
    <pc:docChg chg="modSld">
      <pc:chgData name="Erielle Roxas" userId="XjXiKFDYY+0XcR6iuOQ2++FGgST+M63e7xE/ctkjxU0=" providerId="None" clId="Web-{FF401BC0-765E-4169-AE0E-EB533DCE317D}" dt="2025-04-25T02:46:12.084" v="425" actId="1076"/>
      <pc:docMkLst>
        <pc:docMk/>
      </pc:docMkLst>
      <pc:sldChg chg="addSp modSp">
        <pc:chgData name="Erielle Roxas" userId="XjXiKFDYY+0XcR6iuOQ2++FGgST+M63e7xE/ctkjxU0=" providerId="None" clId="Web-{FF401BC0-765E-4169-AE0E-EB533DCE317D}" dt="2025-04-25T02:46:12.084" v="425" actId="1076"/>
        <pc:sldMkLst>
          <pc:docMk/>
          <pc:sldMk cId="0" sldId="256"/>
        </pc:sldMkLst>
        <pc:spChg chg="add mod">
          <ac:chgData name="Erielle Roxas" userId="XjXiKFDYY+0XcR6iuOQ2++FGgST+M63e7xE/ctkjxU0=" providerId="None" clId="Web-{FF401BC0-765E-4169-AE0E-EB533DCE317D}" dt="2025-04-25T02:46:12.084" v="425" actId="1076"/>
          <ac:spMkLst>
            <pc:docMk/>
            <pc:sldMk cId="0" sldId="256"/>
            <ac:spMk id="11" creationId="{942488A1-F463-AE4E-070C-B7CBABC1EB8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
        <p:cNvGrpSpPr/>
        <p:nvPr/>
      </p:nvGrpSpPr>
      <p:grpSpPr>
        <a:xfrm>
          <a:off x="0" y="0"/>
          <a:ext cx="0" cy="0"/>
          <a:chOff x="0" y="0"/>
          <a:chExt cx="0" cy="0"/>
        </a:xfrm>
      </p:grpSpPr>
      <p:sp>
        <p:nvSpPr>
          <p:cNvPr id="13" name="Google Shape;1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 name="Google Shape;14;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chemeClr val="lt1">
            <a:alpha val="88627"/>
          </a:schemeClr>
        </a:solidFill>
        <a:effectLst/>
      </p:bgPr>
    </p:bg>
    <p:spTree>
      <p:nvGrpSpPr>
        <p:cNvPr id="1" name="Shape 11"/>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tiff"/><Relationship Id="rId5" Type="http://schemas.openxmlformats.org/officeDocument/2006/relationships/image" Target="../media/image3.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
        <p:cNvGrpSpPr/>
        <p:nvPr/>
      </p:nvGrpSpPr>
      <p:grpSpPr>
        <a:xfrm>
          <a:off x="0" y="0"/>
          <a:ext cx="0" cy="0"/>
          <a:chOff x="0" y="0"/>
          <a:chExt cx="0" cy="0"/>
        </a:xfrm>
      </p:grpSpPr>
      <p:sp>
        <p:nvSpPr>
          <p:cNvPr id="16" name="Google Shape;16;p1"/>
          <p:cNvSpPr txBox="1"/>
          <p:nvPr/>
        </p:nvSpPr>
        <p:spPr>
          <a:xfrm>
            <a:off x="4303802" y="232756"/>
            <a:ext cx="4556273" cy="897954"/>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800"/>
              <a:buFont typeface="Arial"/>
              <a:buNone/>
            </a:pPr>
            <a:r>
              <a:rPr lang="en-US" sz="1800" b="1"/>
              <a:t>The ISIP Web Site</a:t>
            </a:r>
          </a:p>
          <a:p>
            <a:pPr marL="0" marR="0" lvl="0" indent="0" algn="r" rtl="0">
              <a:lnSpc>
                <a:spcPct val="100000"/>
              </a:lnSpc>
              <a:spcBef>
                <a:spcPts val="0"/>
              </a:spcBef>
              <a:spcAft>
                <a:spcPts val="0"/>
              </a:spcAft>
              <a:buClr>
                <a:srgbClr val="000000"/>
              </a:buClr>
              <a:buSzPts val="1800"/>
              <a:buFont typeface="Arial"/>
              <a:buNone/>
            </a:pPr>
            <a:r>
              <a:rPr lang="en-US" sz="1800" b="1"/>
              <a:t>The ML Tools Library</a:t>
            </a:r>
          </a:p>
          <a:p>
            <a:pPr algn="r">
              <a:buSzPts val="1800"/>
            </a:pPr>
            <a:r>
              <a:rPr lang="en-US" sz="1800" b="1" i="0" u="none" strike="noStrike" cap="none">
                <a:solidFill>
                  <a:srgbClr val="000000"/>
                </a:solidFill>
                <a:latin typeface="Arial"/>
                <a:ea typeface="Arial"/>
                <a:cs typeface="Arial"/>
                <a:sym typeface="Arial"/>
              </a:rPr>
              <a:t>The NEDC EEG Annotation Tool</a:t>
            </a:r>
          </a:p>
        </p:txBody>
      </p:sp>
      <p:sp>
        <p:nvSpPr>
          <p:cNvPr id="17" name="Google Shape;17;p1"/>
          <p:cNvSpPr txBox="1"/>
          <p:nvPr/>
        </p:nvSpPr>
        <p:spPr>
          <a:xfrm>
            <a:off x="228599" y="6352401"/>
            <a:ext cx="3135086" cy="27699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Arial"/>
                <a:ea typeface="Arial"/>
                <a:cs typeface="Arial"/>
                <a:sym typeface="Arial"/>
              </a:rPr>
              <a:t>Spring 2025</a:t>
            </a:r>
            <a:endParaRPr sz="1400" b="0" i="0" u="none" strike="noStrike" cap="none">
              <a:solidFill>
                <a:srgbClr val="000000"/>
              </a:solidFill>
              <a:latin typeface="Arial"/>
              <a:ea typeface="Arial"/>
              <a:cs typeface="Arial"/>
              <a:sym typeface="Arial"/>
            </a:endParaRPr>
          </a:p>
        </p:txBody>
      </p:sp>
      <p:pic>
        <p:nvPicPr>
          <p:cNvPr id="18" name="Google Shape;18;p1"/>
          <p:cNvPicPr preferRelativeResize="0"/>
          <p:nvPr/>
        </p:nvPicPr>
        <p:blipFill rotWithShape="1">
          <a:blip r:embed="rId3">
            <a:alphaModFix/>
          </a:blip>
          <a:srcRect/>
          <a:stretch/>
        </p:blipFill>
        <p:spPr>
          <a:xfrm>
            <a:off x="7055061" y="5415316"/>
            <a:ext cx="1946059" cy="1299804"/>
          </a:xfrm>
          <a:prstGeom prst="rect">
            <a:avLst/>
          </a:prstGeom>
          <a:noFill/>
          <a:ln>
            <a:noFill/>
          </a:ln>
        </p:spPr>
      </p:pic>
      <p:sp>
        <p:nvSpPr>
          <p:cNvPr id="23" name="Google Shape;23;p1"/>
          <p:cNvSpPr txBox="1"/>
          <p:nvPr/>
        </p:nvSpPr>
        <p:spPr>
          <a:xfrm>
            <a:off x="233574" y="1469412"/>
            <a:ext cx="1997998" cy="440889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600"/>
              </a:spcAft>
              <a:buNone/>
            </a:pPr>
            <a:r>
              <a:rPr lang="en-US" sz="900" b="1" dirty="0"/>
              <a:t>08/13/2021 – 05/15/2025</a:t>
            </a:r>
          </a:p>
          <a:p>
            <a:pPr marL="0" marR="0" lvl="0" indent="0" algn="l" rtl="0">
              <a:lnSpc>
                <a:spcPct val="100000"/>
              </a:lnSpc>
              <a:spcBef>
                <a:spcPts val="0"/>
              </a:spcBef>
              <a:spcAft>
                <a:spcPts val="600"/>
              </a:spcAft>
              <a:buNone/>
            </a:pPr>
            <a:r>
              <a:rPr lang="en-US" sz="1050" dirty="0"/>
              <a:t>Subject: NEDC Undergraduate Researcher Position</a:t>
            </a:r>
            <a:br>
              <a:rPr lang="en-US" sz="1050" dirty="0"/>
            </a:br>
            <a:r>
              <a:rPr lang="en-US" sz="1050" dirty="0"/>
              <a:t>Date: Fri, 13 Aug 2021 18:03:19 -0400</a:t>
            </a:r>
            <a:br>
              <a:rPr lang="en-US" sz="1050" dirty="0"/>
            </a:br>
            <a:r>
              <a:rPr lang="en-US" sz="1050" dirty="0"/>
              <a:t>From: </a:t>
            </a:r>
            <a:r>
              <a:rPr lang="en-US" sz="1050" dirty="0" err="1"/>
              <a:t>Phuykong</a:t>
            </a:r>
            <a:r>
              <a:rPr lang="en-US" sz="1050" dirty="0"/>
              <a:t> Meng &lt;phuykong.meng@temple.edu&gt;</a:t>
            </a:r>
            <a:br>
              <a:rPr lang="en-US" sz="1050" dirty="0"/>
            </a:br>
            <a:r>
              <a:rPr lang="en-US" sz="1050" dirty="0"/>
              <a:t>To: Joseph Picone &lt;joseph.picone@temple.edu&gt;</a:t>
            </a:r>
            <a:br>
              <a:rPr lang="en-US" sz="1050" dirty="0"/>
            </a:br>
            <a:br>
              <a:rPr lang="en-US" sz="1050" dirty="0"/>
            </a:br>
            <a:r>
              <a:rPr lang="en-US" sz="1050" dirty="0"/>
              <a:t>Good evening,</a:t>
            </a:r>
            <a:br>
              <a:rPr lang="en-US" sz="1050" dirty="0"/>
            </a:br>
            <a:br>
              <a:rPr lang="en-US" sz="1050" dirty="0"/>
            </a:br>
            <a:r>
              <a:rPr lang="en-US" sz="1050" dirty="0"/>
              <a:t>I am </a:t>
            </a:r>
            <a:r>
              <a:rPr lang="en-US" sz="1050" dirty="0" err="1"/>
              <a:t>Phuykong</a:t>
            </a:r>
            <a:r>
              <a:rPr lang="en-US" sz="1050" dirty="0"/>
              <a:t> Meng, a freshman(international) undergraduate student majoring in Computer Science at Temple University. I am interested in the software developer role for the Handshake Job Description. I would like to learn more about machine learning and get hands-on experience with it as I am currently following a course on it in my off-time...</a:t>
            </a:r>
          </a:p>
          <a:p>
            <a:pPr marL="0" marR="0" lvl="0" indent="0" algn="l" rtl="0">
              <a:lnSpc>
                <a:spcPct val="100000"/>
              </a:lnSpc>
              <a:spcBef>
                <a:spcPts val="0"/>
              </a:spcBef>
              <a:buNone/>
            </a:pPr>
            <a:r>
              <a:rPr lang="en-US" sz="1050" dirty="0"/>
              <a:t>Best,</a:t>
            </a:r>
            <a:br>
              <a:rPr lang="en-US" sz="1050" dirty="0"/>
            </a:br>
            <a:r>
              <a:rPr lang="en-US" sz="1050" dirty="0" err="1"/>
              <a:t>Phuykong</a:t>
            </a:r>
            <a:r>
              <a:rPr lang="en-US" sz="1050" dirty="0"/>
              <a:t> Meng</a:t>
            </a:r>
            <a:endParaRPr lang="en-US" sz="900" b="1" dirty="0"/>
          </a:p>
        </p:txBody>
      </p:sp>
      <p:grpSp>
        <p:nvGrpSpPr>
          <p:cNvPr id="19" name="Google Shape;19;p1"/>
          <p:cNvGrpSpPr/>
          <p:nvPr/>
        </p:nvGrpSpPr>
        <p:grpSpPr>
          <a:xfrm>
            <a:off x="1251857" y="228642"/>
            <a:ext cx="3472543" cy="1392711"/>
            <a:chOff x="6672044" y="1238809"/>
            <a:chExt cx="1873825" cy="1305718"/>
          </a:xfrm>
        </p:grpSpPr>
        <p:sp>
          <p:nvSpPr>
            <p:cNvPr id="20" name="Google Shape;20;p1"/>
            <p:cNvSpPr txBox="1"/>
            <p:nvPr/>
          </p:nvSpPr>
          <p:spPr>
            <a:xfrm>
              <a:off x="6672044" y="1238809"/>
              <a:ext cx="1873825" cy="107156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i="0" u="none" strike="noStrike" cap="none">
                  <a:solidFill>
                    <a:srgbClr val="000000"/>
                  </a:solidFill>
                  <a:latin typeface="Arial"/>
                  <a:ea typeface="Arial"/>
                  <a:cs typeface="Arial"/>
                  <a:sym typeface="Arial"/>
                </a:rPr>
                <a:t>Dear Phuykong,</a:t>
              </a:r>
              <a:endParaRPr sz="140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100"/>
                <a:buFont typeface="Arial"/>
                <a:buNone/>
              </a:pPr>
              <a:r>
                <a:rPr lang="en-US" sz="1100"/>
                <a:t>Not bad for a computer scientist! </a:t>
              </a:r>
              <a:r>
                <a:rPr lang="en-US" sz="1100">
                  <a:sym typeface="Wingdings" pitchFamily="2" charset="2"/>
                </a:rPr>
                <a:t> It is hard to explain the impact you have had on our group over the years in a small space. I will miss our Friday evening discussions about software design. I’ll think of you every time I hit our home page.</a:t>
              </a:r>
              <a:endParaRPr sz="1400" i="0" u="none" strike="noStrike" cap="none">
                <a:solidFill>
                  <a:srgbClr val="000000"/>
                </a:solidFill>
                <a:latin typeface="Arial"/>
                <a:ea typeface="Arial"/>
                <a:cs typeface="Arial"/>
                <a:sym typeface="Arial"/>
              </a:endParaRPr>
            </a:p>
          </p:txBody>
        </p:sp>
        <p:pic>
          <p:nvPicPr>
            <p:cNvPr id="21" name="Google Shape;21;p1"/>
            <p:cNvPicPr preferRelativeResize="0"/>
            <p:nvPr/>
          </p:nvPicPr>
          <p:blipFill rotWithShape="1">
            <a:blip r:embed="rId4">
              <a:alphaModFix/>
            </a:blip>
            <a:srcRect/>
            <a:stretch/>
          </p:blipFill>
          <p:spPr>
            <a:xfrm>
              <a:off x="7750187" y="2152732"/>
              <a:ext cx="466293" cy="391795"/>
            </a:xfrm>
            <a:prstGeom prst="rect">
              <a:avLst/>
            </a:prstGeom>
            <a:solidFill>
              <a:schemeClr val="lt1">
                <a:alpha val="0"/>
              </a:schemeClr>
            </a:solidFill>
            <a:ln>
              <a:noFill/>
            </a:ln>
            <a:effectLst>
              <a:reflection endPos="0" sy="-100000" algn="bl" rotWithShape="0"/>
            </a:effectLst>
          </p:spPr>
        </p:pic>
      </p:grpSp>
      <p:pic>
        <p:nvPicPr>
          <p:cNvPr id="1030" name="Picture 6">
            <a:extLst>
              <a:ext uri="{FF2B5EF4-FFF2-40B4-BE49-F238E27FC236}">
                <a16:creationId xmlns:a16="http://schemas.microsoft.com/office/drawing/2014/main" id="{2A8B8F7C-D2B0-E6EF-B2C8-BBE47BD0F374}"/>
              </a:ext>
            </a:extLst>
          </p:cNvPr>
          <p:cNvPicPr>
            <a:picLocks noChangeAspect="1" noChangeArrowheads="1"/>
          </p:cNvPicPr>
          <p:nvPr/>
        </p:nvPicPr>
        <p:blipFill rotWithShape="1">
          <a:blip r:embed="rId5">
            <a:alphaModFix/>
            <a:extLst>
              <a:ext uri="{28A0092B-C50C-407E-A947-70E740481C1C}">
                <a14:useLocalDpi xmlns:a14="http://schemas.microsoft.com/office/drawing/2010/main" val="0"/>
              </a:ext>
            </a:extLst>
          </a:blip>
          <a:srcRect l="45983" t="26667" r="37128" b="42857"/>
          <a:stretch/>
        </p:blipFill>
        <p:spPr bwMode="auto">
          <a:xfrm>
            <a:off x="228600" y="228601"/>
            <a:ext cx="844569" cy="1143000"/>
          </a:xfrm>
          <a:prstGeom prst="roundRect">
            <a:avLst>
              <a:gd name="adj" fmla="val 16667"/>
            </a:avLst>
          </a:prstGeom>
          <a:noFill/>
          <a:ln>
            <a:noFill/>
          </a:ln>
          <a:effectLst>
            <a:outerShdw blurRad="44450" dist="27940" dir="5400000" algn="ctr">
              <a:srgbClr val="000000">
                <a:alpha val="31764"/>
              </a:srgbClr>
            </a:outerShdw>
          </a:effectLst>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2F560AA4-A86A-B998-5330-1B9AB1D57F75}"/>
              </a:ext>
            </a:extLst>
          </p:cNvPr>
          <p:cNvGrpSpPr/>
          <p:nvPr/>
        </p:nvGrpSpPr>
        <p:grpSpPr>
          <a:xfrm>
            <a:off x="6111980" y="1469412"/>
            <a:ext cx="2100367" cy="1008018"/>
            <a:chOff x="6111980" y="1469412"/>
            <a:chExt cx="2100367" cy="1008018"/>
          </a:xfrm>
        </p:grpSpPr>
        <p:sp>
          <p:nvSpPr>
            <p:cNvPr id="2" name="TextBox 1">
              <a:extLst>
                <a:ext uri="{FF2B5EF4-FFF2-40B4-BE49-F238E27FC236}">
                  <a16:creationId xmlns:a16="http://schemas.microsoft.com/office/drawing/2014/main" id="{C63DAAB3-759C-1111-1D15-0E3C353F6395}"/>
                </a:ext>
              </a:extLst>
            </p:cNvPr>
            <p:cNvSpPr txBox="1"/>
            <p:nvPr/>
          </p:nvSpPr>
          <p:spPr>
            <a:xfrm>
              <a:off x="6111980" y="1469412"/>
              <a:ext cx="2100367" cy="938719"/>
            </a:xfrm>
            <a:prstGeom prst="rect">
              <a:avLst/>
            </a:prstGeom>
            <a:noFill/>
          </p:spPr>
          <p:txBody>
            <a:bodyPr wrap="square" rtlCol="0">
              <a:spAutoFit/>
            </a:bodyPr>
            <a:lstStyle/>
            <a:p>
              <a:r>
                <a:rPr lang="en-US" sz="1100" dirty="0" err="1"/>
                <a:t>Phuykong</a:t>
              </a:r>
              <a:r>
                <a:rPr lang="en-US" sz="1100" dirty="0"/>
                <a:t>! Congratulations on a great run. You’ve been a huge asset to our team and we’ll miss having you around. Best of luck.</a:t>
              </a:r>
            </a:p>
          </p:txBody>
        </p:sp>
        <p:pic>
          <p:nvPicPr>
            <p:cNvPr id="4" name="Picture 3" descr="A black background with a black square&#10;&#10;AI-generated content may be incorrect.">
              <a:extLst>
                <a:ext uri="{FF2B5EF4-FFF2-40B4-BE49-F238E27FC236}">
                  <a16:creationId xmlns:a16="http://schemas.microsoft.com/office/drawing/2014/main" id="{6BA3C638-43A1-6B9A-D55B-46B3C3075FB2}"/>
                </a:ext>
              </a:extLst>
            </p:cNvPr>
            <p:cNvPicPr>
              <a:picLocks noChangeAspect="1"/>
            </p:cNvPicPr>
            <p:nvPr/>
          </p:nvPicPr>
          <p:blipFill>
            <a:blip r:embed="rId6"/>
            <a:stretch>
              <a:fillRect/>
            </a:stretch>
          </p:blipFill>
          <p:spPr>
            <a:xfrm>
              <a:off x="6990439" y="2163686"/>
              <a:ext cx="1010954" cy="313744"/>
            </a:xfrm>
            <a:prstGeom prst="rect">
              <a:avLst/>
            </a:prstGeom>
          </p:spPr>
        </p:pic>
      </p:grpSp>
      <p:sp>
        <p:nvSpPr>
          <p:cNvPr id="3" name="TextBox 2">
            <a:extLst>
              <a:ext uri="{FF2B5EF4-FFF2-40B4-BE49-F238E27FC236}">
                <a16:creationId xmlns:a16="http://schemas.microsoft.com/office/drawing/2014/main" id="{35FACF3C-B1AB-859B-8DFE-CBA328E37051}"/>
              </a:ext>
            </a:extLst>
          </p:cNvPr>
          <p:cNvSpPr txBox="1"/>
          <p:nvPr/>
        </p:nvSpPr>
        <p:spPr>
          <a:xfrm>
            <a:off x="6239933" y="2585508"/>
            <a:ext cx="2763308" cy="12772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i="1" dirty="0"/>
              <a:t>From debugging chaos to sparking breakthroughs, you’ve always led with curiosity and brilliance. May your journey ahead be filled with problems worth solving and dreams worth chasing. We’ll miss your spark in the lab!</a:t>
            </a:r>
          </a:p>
          <a:p>
            <a:r>
              <a:rPr lang="en-US" sz="1100" i="1" dirty="0"/>
              <a:t>-Abdullah</a:t>
            </a:r>
          </a:p>
        </p:txBody>
      </p:sp>
      <p:sp>
        <p:nvSpPr>
          <p:cNvPr id="7" name="TextBox 6">
            <a:extLst>
              <a:ext uri="{FF2B5EF4-FFF2-40B4-BE49-F238E27FC236}">
                <a16:creationId xmlns:a16="http://schemas.microsoft.com/office/drawing/2014/main" id="{DA943794-C1E8-5BBE-4FB9-0AE3563D16A5}"/>
              </a:ext>
            </a:extLst>
          </p:cNvPr>
          <p:cNvSpPr txBox="1"/>
          <p:nvPr/>
        </p:nvSpPr>
        <p:spPr>
          <a:xfrm>
            <a:off x="2371724" y="1719262"/>
            <a:ext cx="2357437" cy="24622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t>I am forever grateful that I had an opportunity to share an office with you! From the beginning you have answered all my (sometimes silly) questions patiently. You are very easy to talk to regardless if we are discussing techniques of fencing or </a:t>
            </a:r>
            <a:r>
              <a:rPr lang="en-US" sz="1100" dirty="0" err="1"/>
              <a:t>nedc_eas</a:t>
            </a:r>
            <a:r>
              <a:rPr lang="en-US" sz="1100" dirty="0"/>
              <a:t>. You have been here for me from the beginning and tracking down all the bugs! I will miss you greatly and all the candy you brought to the lab.</a:t>
            </a:r>
          </a:p>
          <a:p>
            <a:endParaRPr lang="en-US" sz="1100" i="1" dirty="0"/>
          </a:p>
          <a:p>
            <a:pPr marL="171450" indent="-171450">
              <a:buFont typeface="Calibri"/>
              <a:buChar char="-"/>
            </a:pPr>
            <a:r>
              <a:rPr lang="en-US" sz="1100" i="1" dirty="0"/>
              <a:t>Anne-Mai Melles</a:t>
            </a:r>
          </a:p>
        </p:txBody>
      </p:sp>
      <p:sp>
        <p:nvSpPr>
          <p:cNvPr id="8" name="TextBox 7">
            <a:extLst>
              <a:ext uri="{FF2B5EF4-FFF2-40B4-BE49-F238E27FC236}">
                <a16:creationId xmlns:a16="http://schemas.microsoft.com/office/drawing/2014/main" id="{E2B459AE-C649-3202-AFCE-01756FDDC947}"/>
              </a:ext>
            </a:extLst>
          </p:cNvPr>
          <p:cNvSpPr txBox="1"/>
          <p:nvPr/>
        </p:nvSpPr>
        <p:spPr>
          <a:xfrm>
            <a:off x="2423184" y="4423274"/>
            <a:ext cx="2294973"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dirty="0"/>
              <a:t>Thank you for all your contributions to </a:t>
            </a:r>
            <a:r>
              <a:rPr lang="en-US" sz="900" dirty="0" err="1"/>
              <a:t>ml_tools</a:t>
            </a:r>
            <a:r>
              <a:rPr lang="en-US" sz="900" dirty="0"/>
              <a:t>! You've made the experimental process so much easier for us. You're leaving behind a great legacy in the lab. Best of luck with your new </a:t>
            </a:r>
            <a:r>
              <a:rPr lang="en-US" sz="900" dirty="0" err="1"/>
              <a:t>endeavor.I’m</a:t>
            </a:r>
            <a:r>
              <a:rPr lang="en-US" sz="900" dirty="0"/>
              <a:t> confident you’ll do a great job in your professional life! - Sadia</a:t>
            </a:r>
          </a:p>
          <a:p>
            <a:pPr algn="l"/>
            <a:endParaRPr lang="en-US" sz="900" dirty="0"/>
          </a:p>
        </p:txBody>
      </p:sp>
      <p:sp>
        <p:nvSpPr>
          <p:cNvPr id="10" name="TextBox 9">
            <a:extLst>
              <a:ext uri="{FF2B5EF4-FFF2-40B4-BE49-F238E27FC236}">
                <a16:creationId xmlns:a16="http://schemas.microsoft.com/office/drawing/2014/main" id="{313D92D8-9B1F-D6A5-B9CB-02B81806D5FA}"/>
              </a:ext>
            </a:extLst>
          </p:cNvPr>
          <p:cNvSpPr txBox="1"/>
          <p:nvPr/>
        </p:nvSpPr>
        <p:spPr>
          <a:xfrm>
            <a:off x="6442709" y="4299584"/>
            <a:ext cx="2558415"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800" dirty="0"/>
              <a:t>I'll start by thanking you for all the help you offered to DPATH — you might not realize it, but you're the first help we graduates have ever received here. You've consistently been one of the fastest and most responsive people in the group, and that made a huge difference. Hands down one of the best hiring manager, too! </a:t>
            </a:r>
          </a:p>
          <a:p>
            <a:pPr algn="just"/>
            <a:r>
              <a:rPr lang="en-US" sz="800" dirty="0"/>
              <a:t>You will definitely be missed by me, and probably by your inbox, which just got 24% quieter without all my emails. </a:t>
            </a:r>
          </a:p>
          <a:p>
            <a:r>
              <a:rPr lang="en-US" sz="800" dirty="0"/>
              <a:t>- Claudia D. </a:t>
            </a:r>
          </a:p>
        </p:txBody>
      </p:sp>
      <p:sp>
        <p:nvSpPr>
          <p:cNvPr id="9" name="TextBox 8">
            <a:extLst>
              <a:ext uri="{FF2B5EF4-FFF2-40B4-BE49-F238E27FC236}">
                <a16:creationId xmlns:a16="http://schemas.microsoft.com/office/drawing/2014/main" id="{14DCC5A2-7D7D-47D0-0C1E-DC4345FF7557}"/>
              </a:ext>
            </a:extLst>
          </p:cNvPr>
          <p:cNvSpPr txBox="1"/>
          <p:nvPr/>
        </p:nvSpPr>
        <p:spPr>
          <a:xfrm>
            <a:off x="2425601" y="5627512"/>
            <a:ext cx="244712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a:t>Thanks for all your help the past couple of years. I have learned a lot from you, and wish you the best of luck going forward.</a:t>
            </a:r>
          </a:p>
          <a:p>
            <a:r>
              <a:rPr lang="en-US" sz="900"/>
              <a:t>- Shane McNicholas</a:t>
            </a:r>
          </a:p>
        </p:txBody>
      </p:sp>
      <p:sp>
        <p:nvSpPr>
          <p:cNvPr id="6" name="TextBox 5">
            <a:extLst>
              <a:ext uri="{FF2B5EF4-FFF2-40B4-BE49-F238E27FC236}">
                <a16:creationId xmlns:a16="http://schemas.microsoft.com/office/drawing/2014/main" id="{40E44F40-955C-52DF-D24B-6402805893D6}"/>
              </a:ext>
            </a:extLst>
          </p:cNvPr>
          <p:cNvSpPr txBox="1"/>
          <p:nvPr/>
        </p:nvSpPr>
        <p:spPr>
          <a:xfrm>
            <a:off x="4800944" y="5388588"/>
            <a:ext cx="1558977" cy="1077218"/>
          </a:xfrm>
          <a:prstGeom prst="rect">
            <a:avLst/>
          </a:prstGeom>
          <a:noFill/>
        </p:spPr>
        <p:txBody>
          <a:bodyPr wrap="square" rtlCol="0">
            <a:spAutoFit/>
          </a:bodyPr>
          <a:lstStyle/>
          <a:p>
            <a:r>
              <a:rPr lang="en-US" sz="800" dirty="0"/>
              <a:t>Thank you for all your help and guidance over the past year. Your huge contributions to the lab have always inspired me to go the extra mile! Congratulations, and best of luck with your future endeavors. –Dylan Heathcote</a:t>
            </a:r>
          </a:p>
        </p:txBody>
      </p:sp>
      <p:pic>
        <p:nvPicPr>
          <p:cNvPr id="13" name="Picture 12">
            <a:extLst>
              <a:ext uri="{FF2B5EF4-FFF2-40B4-BE49-F238E27FC236}">
                <a16:creationId xmlns:a16="http://schemas.microsoft.com/office/drawing/2014/main" id="{91804612-3B3B-3280-80C0-DC0634AC7A4A}"/>
              </a:ext>
            </a:extLst>
          </p:cNvPr>
          <p:cNvPicPr>
            <a:picLocks noChangeAspect="1"/>
          </p:cNvPicPr>
          <p:nvPr/>
        </p:nvPicPr>
        <p:blipFill>
          <a:blip r:embed="rId7"/>
          <a:stretch>
            <a:fillRect/>
          </a:stretch>
        </p:blipFill>
        <p:spPr>
          <a:xfrm>
            <a:off x="4909769" y="3798498"/>
            <a:ext cx="1171739" cy="1133633"/>
          </a:xfrm>
          <a:prstGeom prst="rect">
            <a:avLst/>
          </a:prstGeom>
        </p:spPr>
      </p:pic>
      <p:sp>
        <p:nvSpPr>
          <p:cNvPr id="11" name="TextBox 10">
            <a:extLst>
              <a:ext uri="{FF2B5EF4-FFF2-40B4-BE49-F238E27FC236}">
                <a16:creationId xmlns:a16="http://schemas.microsoft.com/office/drawing/2014/main" id="{942488A1-F463-AE4E-070C-B7CBABC1EB8A}"/>
              </a:ext>
            </a:extLst>
          </p:cNvPr>
          <p:cNvSpPr txBox="1"/>
          <p:nvPr/>
        </p:nvSpPr>
        <p:spPr>
          <a:xfrm>
            <a:off x="4689153" y="1971499"/>
            <a:ext cx="1426967" cy="161582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dirty="0" err="1"/>
              <a:t>Phuykong</a:t>
            </a:r>
            <a:r>
              <a:rPr lang="en-US" sz="900" dirty="0"/>
              <a:t>, during my "interview" with you and Lucas, most of it was us talking about building keyboards :) I knew then that I would get along with you guys. I wish you well, and I will miss our conversations about food and keyboards! - Erielle</a:t>
            </a: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566</Words>
  <Application>Microsoft Office PowerPoint</Application>
  <PresentationFormat>On-screen Show (4:3)</PresentationFormat>
  <Paragraphs>22</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Picone</dc:creator>
  <cp:lastModifiedBy>Maria Bagritsevich</cp:lastModifiedBy>
  <cp:revision>48</cp:revision>
  <dcterms:created xsi:type="dcterms:W3CDTF">2013-05-24T02:06:05Z</dcterms:created>
  <dcterms:modified xsi:type="dcterms:W3CDTF">2025-04-25T02:46:16Z</dcterms:modified>
</cp:coreProperties>
</file>