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176">
          <p15:clr>
            <a:srgbClr val="A4A3A4"/>
          </p15:clr>
        </p15:guide>
        <p15:guide id="2" pos="144">
          <p15:clr>
            <a:srgbClr val="A4A3A4"/>
          </p15:clr>
        </p15:guide>
        <p15:guide id="3" pos="5616">
          <p15:clr>
            <a:srgbClr val="A4A3A4"/>
          </p15:clr>
        </p15:guide>
        <p15:guide id="4" orient="horz" pos="144">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ikNCI/CEnMdU1rbiloCwvd7I4U3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AEBAEB-A25A-49F6-B110-09724960771B}" v="130" dt="2025-12-15T20:01:21.586"/>
    <p1510:client id="{5EB27AA7-4939-4C1D-9545-F1CD495B7B1A}" v="151" dt="2025-12-16T14:35:31.7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1928" y="168"/>
      </p:cViewPr>
      <p:guideLst>
        <p:guide orient="horz" pos="4176"/>
        <p:guide pos="144"/>
        <p:guide pos="5616"/>
        <p:guide orient="horz" pos="1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notesMaster" Target="notesMasters/notesMaster1.xml"/><Relationship Id="rId7" Type="http://customschemas.google.com/relationships/presentationmetadata" Target="metadata"/><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yad Obeid" userId="P/vL+jF/GGRSg5+L0y7JdEfLajK0ousqjaOKXixUgGA=" providerId="None" clId="Web-{D746F50A-6E88-4B6F-85AC-8EF7A9083D71}"/>
    <pc:docChg chg="modSld">
      <pc:chgData name="Iyad Obeid" userId="P/vL+jF/GGRSg5+L0y7JdEfLajK0ousqjaOKXixUgGA=" providerId="None" clId="Web-{D746F50A-6E88-4B6F-85AC-8EF7A9083D71}" dt="2025-12-09T15:51:56.722" v="61" actId="1076"/>
      <pc:docMkLst>
        <pc:docMk/>
      </pc:docMkLst>
      <pc:sldChg chg="addSp modSp">
        <pc:chgData name="Iyad Obeid" userId="P/vL+jF/GGRSg5+L0y7JdEfLajK0ousqjaOKXixUgGA=" providerId="None" clId="Web-{D746F50A-6E88-4B6F-85AC-8EF7A9083D71}" dt="2025-12-09T15:51:56.722" v="61" actId="1076"/>
        <pc:sldMkLst>
          <pc:docMk/>
          <pc:sldMk cId="0" sldId="256"/>
        </pc:sldMkLst>
        <pc:spChg chg="add mod">
          <ac:chgData name="Iyad Obeid" userId="P/vL+jF/GGRSg5+L0y7JdEfLajK0ousqjaOKXixUgGA=" providerId="None" clId="Web-{D746F50A-6E88-4B6F-85AC-8EF7A9083D71}" dt="2025-12-09T15:51:56.722" v="61" actId="1076"/>
          <ac:spMkLst>
            <pc:docMk/>
            <pc:sldMk cId="0" sldId="256"/>
            <ac:spMk id="2" creationId="{AE649CB6-C5ED-80FC-C1D3-3D9F3C923CE2}"/>
          </ac:spMkLst>
        </pc:spChg>
      </pc:sldChg>
    </pc:docChg>
  </pc:docChgLst>
  <pc:docChgLst>
    <pc:chgData name="Erielle Roxas" userId="XjXiKFDYY+0XcR6iuOQ2++FGgST+M63e7xE/ctkjxU0=" providerId="None" clId="Web-{5EB27AA7-4939-4C1D-9545-F1CD495B7B1A}"/>
    <pc:docChg chg="modSld">
      <pc:chgData name="Erielle Roxas" userId="XjXiKFDYY+0XcR6iuOQ2++FGgST+M63e7xE/ctkjxU0=" providerId="None" clId="Web-{5EB27AA7-4939-4C1D-9545-F1CD495B7B1A}" dt="2025-12-16T14:35:31.790" v="84" actId="1076"/>
      <pc:docMkLst>
        <pc:docMk/>
      </pc:docMkLst>
      <pc:sldChg chg="addSp modSp">
        <pc:chgData name="Erielle Roxas" userId="XjXiKFDYY+0XcR6iuOQ2++FGgST+M63e7xE/ctkjxU0=" providerId="None" clId="Web-{5EB27AA7-4939-4C1D-9545-F1CD495B7B1A}" dt="2025-12-16T14:35:31.790" v="84" actId="1076"/>
        <pc:sldMkLst>
          <pc:docMk/>
          <pc:sldMk cId="0" sldId="256"/>
        </pc:sldMkLst>
        <pc:spChg chg="add mod">
          <ac:chgData name="Erielle Roxas" userId="XjXiKFDYY+0XcR6iuOQ2++FGgST+M63e7xE/ctkjxU0=" providerId="None" clId="Web-{5EB27AA7-4939-4C1D-9545-F1CD495B7B1A}" dt="2025-12-16T14:35:31.790" v="84" actId="1076"/>
          <ac:spMkLst>
            <pc:docMk/>
            <pc:sldMk cId="0" sldId="256"/>
            <ac:spMk id="12" creationId="{83F1967B-8FE3-AC5C-32C2-0E5B23F1B711}"/>
          </ac:spMkLst>
        </pc:spChg>
      </pc:sldChg>
    </pc:docChg>
  </pc:docChgLst>
  <pc:docChgLst>
    <pc:chgData name="Claudia Dumitrescu" userId="NPyukO8IjZnCDzA4yot5nEPkMk05oJCEwb9jUYHlBcQ=" providerId="None" clId="Web-{2CAEBAEB-A25A-49F6-B110-09724960771B}"/>
    <pc:docChg chg="modSld">
      <pc:chgData name="Claudia Dumitrescu" userId="NPyukO8IjZnCDzA4yot5nEPkMk05oJCEwb9jUYHlBcQ=" providerId="None" clId="Web-{2CAEBAEB-A25A-49F6-B110-09724960771B}" dt="2025-12-15T20:01:21.570" v="72" actId="20577"/>
      <pc:docMkLst>
        <pc:docMk/>
      </pc:docMkLst>
      <pc:sldChg chg="addSp modSp">
        <pc:chgData name="Claudia Dumitrescu" userId="NPyukO8IjZnCDzA4yot5nEPkMk05oJCEwb9jUYHlBcQ=" providerId="None" clId="Web-{2CAEBAEB-A25A-49F6-B110-09724960771B}" dt="2025-12-15T20:01:21.570" v="72" actId="20577"/>
        <pc:sldMkLst>
          <pc:docMk/>
          <pc:sldMk cId="0" sldId="256"/>
        </pc:sldMkLst>
        <pc:spChg chg="add mod">
          <ac:chgData name="Claudia Dumitrescu" userId="NPyukO8IjZnCDzA4yot5nEPkMk05oJCEwb9jUYHlBcQ=" providerId="None" clId="Web-{2CAEBAEB-A25A-49F6-B110-09724960771B}" dt="2025-12-15T20:01:21.570" v="72" actId="20577"/>
          <ac:spMkLst>
            <pc:docMk/>
            <pc:sldMk cId="0" sldId="256"/>
            <ac:spMk id="10" creationId="{408501D1-42FB-ECF8-2FB2-F33622F1B693}"/>
          </ac:spMkLst>
        </pc:spChg>
      </pc:sldChg>
    </pc:docChg>
  </pc:docChgLst>
  <pc:docChgLst>
    <pc:chgData name="Md. Abdullah Al Mamun" userId="Zzb3A81q6UmzE+N5sIF4MzhuwKjo/YIMtmqT8nhUVnw=" providerId="None" clId="Web-{2D2D2EC0-1C0E-4293-A9E0-298E01B32005}"/>
    <pc:docChg chg="modSld">
      <pc:chgData name="Md. Abdullah Al Mamun" userId="Zzb3A81q6UmzE+N5sIF4MzhuwKjo/YIMtmqT8nhUVnw=" providerId="None" clId="Web-{2D2D2EC0-1C0E-4293-A9E0-298E01B32005}" dt="2025-12-10T03:24:45.929" v="19" actId="20577"/>
      <pc:docMkLst>
        <pc:docMk/>
      </pc:docMkLst>
      <pc:sldChg chg="addSp modSp">
        <pc:chgData name="Md. Abdullah Al Mamun" userId="Zzb3A81q6UmzE+N5sIF4MzhuwKjo/YIMtmqT8nhUVnw=" providerId="None" clId="Web-{2D2D2EC0-1C0E-4293-A9E0-298E01B32005}" dt="2025-12-10T03:24:45.929" v="19" actId="20577"/>
        <pc:sldMkLst>
          <pc:docMk/>
          <pc:sldMk cId="0" sldId="256"/>
        </pc:sldMkLst>
        <pc:spChg chg="add mod">
          <ac:chgData name="Md. Abdullah Al Mamun" userId="Zzb3A81q6UmzE+N5sIF4MzhuwKjo/YIMtmqT8nhUVnw=" providerId="None" clId="Web-{2D2D2EC0-1C0E-4293-A9E0-298E01B32005}" dt="2025-12-10T03:24:45.929" v="19" actId="20577"/>
          <ac:spMkLst>
            <pc:docMk/>
            <pc:sldMk cId="0" sldId="256"/>
            <ac:spMk id="3" creationId="{66563B2A-6075-6AD2-2BEC-4A63830C4DC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
        <p:cNvGrpSpPr/>
        <p:nvPr/>
      </p:nvGrpSpPr>
      <p:grpSpPr>
        <a:xfrm>
          <a:off x="0" y="0"/>
          <a:ext cx="0" cy="0"/>
          <a:chOff x="0" y="0"/>
          <a:chExt cx="0" cy="0"/>
        </a:xfrm>
      </p:grpSpPr>
      <p:sp>
        <p:nvSpPr>
          <p:cNvPr id="13" name="Google Shape;1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 name="Google Shape;14;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bg>
      <p:bgPr>
        <a:solidFill>
          <a:schemeClr val="lt1">
            <a:alpha val="88627"/>
          </a:schemeClr>
        </a:solidFill>
        <a:effectLst/>
      </p:bgPr>
    </p:bg>
    <p:spTree>
      <p:nvGrpSpPr>
        <p:cNvPr id="1" name="Shape 11"/>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hyperlink" Target="mailto:joseph.picone@temple.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
        <p:cNvGrpSpPr/>
        <p:nvPr/>
      </p:nvGrpSpPr>
      <p:grpSpPr>
        <a:xfrm>
          <a:off x="0" y="0"/>
          <a:ext cx="0" cy="0"/>
          <a:chOff x="0" y="0"/>
          <a:chExt cx="0" cy="0"/>
        </a:xfrm>
      </p:grpSpPr>
      <p:sp>
        <p:nvSpPr>
          <p:cNvPr id="16" name="Google Shape;16;p1"/>
          <p:cNvSpPr txBox="1"/>
          <p:nvPr/>
        </p:nvSpPr>
        <p:spPr>
          <a:xfrm>
            <a:off x="3820886" y="232756"/>
            <a:ext cx="5039189" cy="897954"/>
          </a:xfrm>
          <a:prstGeom prst="rect">
            <a:avLst/>
          </a:prstGeom>
          <a:noFill/>
          <a:ln>
            <a:noFill/>
          </a:ln>
        </p:spPr>
        <p:txBody>
          <a:bodyPr spcFirstLastPara="1" wrap="square" lIns="0" tIns="0" rIns="0" bIns="0" anchor="t" anchorCtr="0">
            <a:noAutofit/>
          </a:bodyPr>
          <a:lstStyle/>
          <a:p>
            <a:pPr marL="0" marR="0" lvl="0" indent="0" algn="r" rtl="0">
              <a:lnSpc>
                <a:spcPct val="100000"/>
              </a:lnSpc>
              <a:spcBef>
                <a:spcPts val="0"/>
              </a:spcBef>
              <a:spcAft>
                <a:spcPts val="0"/>
              </a:spcAft>
              <a:buClr>
                <a:srgbClr val="000000"/>
              </a:buClr>
              <a:buSzPts val="1800"/>
              <a:buFont typeface="Arial"/>
              <a:buNone/>
            </a:pPr>
            <a:r>
              <a:rPr lang="en-US" sz="1800" b="1" dirty="0"/>
              <a:t>Crystallization</a:t>
            </a:r>
          </a:p>
          <a:p>
            <a:pPr marL="0" marR="0" lvl="0" indent="0" algn="r" rtl="0">
              <a:lnSpc>
                <a:spcPct val="100000"/>
              </a:lnSpc>
              <a:spcBef>
                <a:spcPts val="0"/>
              </a:spcBef>
              <a:spcAft>
                <a:spcPts val="0"/>
              </a:spcAft>
              <a:buClr>
                <a:srgbClr val="000000"/>
              </a:buClr>
              <a:buSzPts val="1800"/>
              <a:buFont typeface="Arial"/>
              <a:buNone/>
            </a:pPr>
            <a:r>
              <a:rPr lang="en-US" sz="1800" b="1" dirty="0"/>
              <a:t>Digital Pathology Technology</a:t>
            </a:r>
          </a:p>
          <a:p>
            <a:pPr lvl="0" algn="r">
              <a:buSzPts val="1800"/>
            </a:pPr>
            <a:r>
              <a:rPr lang="en-US" sz="1800" b="1" dirty="0"/>
              <a:t>The TUH/FCCC Breast Cancer Corpora</a:t>
            </a:r>
            <a:endParaRPr lang="en-US" sz="1800" b="1" i="0" u="none" strike="noStrike" cap="none" dirty="0">
              <a:solidFill>
                <a:srgbClr val="000000"/>
              </a:solidFill>
              <a:latin typeface="Arial"/>
              <a:ea typeface="Arial"/>
              <a:cs typeface="Arial"/>
              <a:sym typeface="Arial"/>
            </a:endParaRPr>
          </a:p>
        </p:txBody>
      </p:sp>
      <p:sp>
        <p:nvSpPr>
          <p:cNvPr id="17" name="Google Shape;17;p1"/>
          <p:cNvSpPr txBox="1"/>
          <p:nvPr/>
        </p:nvSpPr>
        <p:spPr>
          <a:xfrm>
            <a:off x="228599" y="6352401"/>
            <a:ext cx="3135086" cy="276999"/>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chemeClr val="dk1"/>
                </a:solidFill>
                <a:latin typeface="Arial"/>
                <a:ea typeface="Arial"/>
                <a:cs typeface="Arial"/>
                <a:sym typeface="Arial"/>
              </a:rPr>
              <a:t>Fall 2025</a:t>
            </a:r>
            <a:endParaRPr sz="1400" b="0" i="0" u="none" strike="noStrike" cap="none" dirty="0">
              <a:solidFill>
                <a:srgbClr val="000000"/>
              </a:solidFill>
              <a:latin typeface="Arial"/>
              <a:ea typeface="Arial"/>
              <a:cs typeface="Arial"/>
              <a:sym typeface="Arial"/>
            </a:endParaRPr>
          </a:p>
        </p:txBody>
      </p:sp>
      <p:pic>
        <p:nvPicPr>
          <p:cNvPr id="18" name="Google Shape;18;p1"/>
          <p:cNvPicPr preferRelativeResize="0"/>
          <p:nvPr/>
        </p:nvPicPr>
        <p:blipFill rotWithShape="1">
          <a:blip r:embed="rId3">
            <a:alphaModFix/>
          </a:blip>
          <a:srcRect/>
          <a:stretch/>
        </p:blipFill>
        <p:spPr>
          <a:xfrm>
            <a:off x="7055061" y="5415316"/>
            <a:ext cx="1946059" cy="1299804"/>
          </a:xfrm>
          <a:prstGeom prst="rect">
            <a:avLst/>
          </a:prstGeom>
          <a:noFill/>
          <a:ln>
            <a:noFill/>
          </a:ln>
        </p:spPr>
      </p:pic>
      <p:sp>
        <p:nvSpPr>
          <p:cNvPr id="23" name="Google Shape;23;p1"/>
          <p:cNvSpPr txBox="1"/>
          <p:nvPr/>
        </p:nvSpPr>
        <p:spPr>
          <a:xfrm>
            <a:off x="233574" y="1469412"/>
            <a:ext cx="1997998" cy="3770263"/>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600"/>
              </a:spcAft>
              <a:buNone/>
            </a:pPr>
            <a:r>
              <a:rPr lang="en-US" sz="900" b="1" dirty="0"/>
              <a:t>01/2023 – 12/2025</a:t>
            </a:r>
          </a:p>
          <a:p>
            <a:pPr lvl="0">
              <a:spcAft>
                <a:spcPts val="600"/>
              </a:spcAft>
            </a:pPr>
            <a:r>
              <a:rPr lang="en-US" sz="900" dirty="0"/>
              <a:t>Subject: Undergraduate Research Opportunity</a:t>
            </a:r>
            <a:br>
              <a:rPr lang="en-US" sz="900" dirty="0"/>
            </a:br>
            <a:r>
              <a:rPr lang="en-US" sz="900" dirty="0"/>
              <a:t>Date: Wed, 4 Jan 2023 17:30:19 -0600</a:t>
            </a:r>
            <a:br>
              <a:rPr lang="en-US" sz="900" dirty="0"/>
            </a:br>
            <a:r>
              <a:rPr lang="en-US" sz="900" dirty="0"/>
              <a:t>From: Dmitry M Hackel &lt;</a:t>
            </a:r>
            <a:r>
              <a:rPr lang="en-US" sz="900" dirty="0" err="1"/>
              <a:t>dmitry.hackel@temple.edu</a:t>
            </a:r>
            <a:r>
              <a:rPr lang="en-US" sz="900" dirty="0"/>
              <a:t>&gt;</a:t>
            </a:r>
            <a:br>
              <a:rPr lang="en-US" sz="900" dirty="0"/>
            </a:br>
            <a:r>
              <a:rPr lang="en-US" sz="900" dirty="0"/>
              <a:t>To: Joseph Picone </a:t>
            </a:r>
            <a:r>
              <a:rPr lang="en-US" sz="900" dirty="0">
                <a:hlinkClick r:id="rId4"/>
              </a:rPr>
              <a:t>joseph.picone@temple.edu</a:t>
            </a:r>
            <a:endParaRPr lang="en-US" sz="900" dirty="0"/>
          </a:p>
          <a:p>
            <a:pPr lvl="0">
              <a:spcAft>
                <a:spcPts val="1200"/>
              </a:spcAft>
            </a:pPr>
            <a:r>
              <a:rPr lang="en-US" sz="900" dirty="0"/>
              <a:t>Good Evening,</a:t>
            </a:r>
            <a:br>
              <a:rPr lang="en-US" sz="900" dirty="0"/>
            </a:br>
            <a:r>
              <a:rPr lang="en-US" sz="900" dirty="0"/>
              <a:t>My name is Dmitry Hackel. I am a current junior bioengineering student at Temple University. I am very interested in your research. I think the development and innovation of medical devices and digital pathology can change the way research and medicine are performed (for the better).  Attached is my resume, the most relevant experience I have is my work as a medical scribe at Jefferson Health. Feel free to reach out to me with any questions.</a:t>
            </a:r>
            <a:br>
              <a:rPr lang="en-US" sz="900" dirty="0"/>
            </a:br>
            <a:br>
              <a:rPr lang="en-US" sz="900" dirty="0"/>
            </a:br>
            <a:r>
              <a:rPr lang="en-US" sz="900" dirty="0"/>
              <a:t>Thank you for your time,</a:t>
            </a:r>
            <a:br>
              <a:rPr lang="en-US" sz="900" dirty="0"/>
            </a:br>
            <a:r>
              <a:rPr lang="en-US" sz="900" dirty="0"/>
              <a:t>Dmitry Hackel</a:t>
            </a:r>
            <a:endParaRPr lang="en-US" sz="900" b="1" dirty="0"/>
          </a:p>
        </p:txBody>
      </p:sp>
      <p:sp>
        <p:nvSpPr>
          <p:cNvPr id="6" name="TextBox 5">
            <a:extLst>
              <a:ext uri="{FF2B5EF4-FFF2-40B4-BE49-F238E27FC236}">
                <a16:creationId xmlns:a16="http://schemas.microsoft.com/office/drawing/2014/main" id="{3D9CC34C-8CE1-BA9B-A820-5ED7E8344875}"/>
              </a:ext>
            </a:extLst>
          </p:cNvPr>
          <p:cNvSpPr txBox="1"/>
          <p:nvPr/>
        </p:nvSpPr>
        <p:spPr>
          <a:xfrm>
            <a:off x="4478054" y="5934205"/>
            <a:ext cx="1878904" cy="45406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9" name="TextBox 8">
            <a:extLst>
              <a:ext uri="{FF2B5EF4-FFF2-40B4-BE49-F238E27FC236}">
                <a16:creationId xmlns:a16="http://schemas.microsoft.com/office/drawing/2014/main" id="{ECCEFE26-E278-ACD9-5635-97C3AF164770}"/>
              </a:ext>
            </a:extLst>
          </p:cNvPr>
          <p:cNvSpPr txBox="1"/>
          <p:nvPr/>
        </p:nvSpPr>
        <p:spPr>
          <a:xfrm>
            <a:off x="2333437" y="2833459"/>
            <a:ext cx="2230868" cy="10256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13" name="Picture 2">
            <a:extLst>
              <a:ext uri="{FF2B5EF4-FFF2-40B4-BE49-F238E27FC236}">
                <a16:creationId xmlns:a16="http://schemas.microsoft.com/office/drawing/2014/main" id="{AE4C659C-5EAF-A9E0-8494-423D87A70D6F}"/>
              </a:ext>
            </a:extLst>
          </p:cNvPr>
          <p:cNvPicPr>
            <a:picLocks noChangeAspect="1" noChangeArrowheads="1"/>
          </p:cNvPicPr>
          <p:nvPr/>
        </p:nvPicPr>
        <p:blipFill>
          <a:blip r:embed="rId5">
            <a:alphaModFix/>
            <a:extLst>
              <a:ext uri="{28A0092B-C50C-407E-A947-70E740481C1C}">
                <a14:useLocalDpi xmlns:a14="http://schemas.microsoft.com/office/drawing/2010/main" val="0"/>
              </a:ext>
            </a:extLst>
          </a:blip>
          <a:srcRect/>
          <a:stretch>
            <a:fillRect/>
          </a:stretch>
        </p:blipFill>
        <p:spPr bwMode="auto">
          <a:xfrm>
            <a:off x="229062" y="221835"/>
            <a:ext cx="1344335" cy="1008251"/>
          </a:xfrm>
          <a:prstGeom prst="roundRect">
            <a:avLst>
              <a:gd name="adj" fmla="val 16667"/>
            </a:avLst>
          </a:prstGeom>
          <a:noFill/>
          <a:ln>
            <a:noFill/>
          </a:ln>
          <a:effectLst>
            <a:outerShdw blurRad="44450" dist="27940" dir="5400000" algn="ctr">
              <a:srgbClr val="000000">
                <a:alpha val="31764"/>
              </a:srgbClr>
            </a:outerShdw>
          </a:effectLst>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E649CB6-C5ED-80FC-C1D3-3D9F3C923CE2}"/>
              </a:ext>
            </a:extLst>
          </p:cNvPr>
          <p:cNvSpPr txBox="1"/>
          <p:nvPr/>
        </p:nvSpPr>
        <p:spPr>
          <a:xfrm>
            <a:off x="6195755" y="3577190"/>
            <a:ext cx="2573392" cy="507831"/>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latin typeface="Arial" panose="020B0604020202020204" pitchFamily="34" charset="0"/>
                <a:cs typeface="Arial" panose="020B0604020202020204" pitchFamily="34" charset="0"/>
              </a:rPr>
              <a:t>Congrats on surviving your stint in our group! Best wishes for lots of success in the future. --Iyad Obeid</a:t>
            </a:r>
          </a:p>
        </p:txBody>
      </p:sp>
      <p:sp>
        <p:nvSpPr>
          <p:cNvPr id="3" name="TextBox 2">
            <a:extLst>
              <a:ext uri="{FF2B5EF4-FFF2-40B4-BE49-F238E27FC236}">
                <a16:creationId xmlns:a16="http://schemas.microsoft.com/office/drawing/2014/main" id="{66563B2A-6075-6AD2-2BEC-4A63830C4DC0}"/>
              </a:ext>
            </a:extLst>
          </p:cNvPr>
          <p:cNvSpPr txBox="1"/>
          <p:nvPr/>
        </p:nvSpPr>
        <p:spPr>
          <a:xfrm>
            <a:off x="2834824" y="1570813"/>
            <a:ext cx="2556360" cy="677108"/>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US" sz="1100" dirty="0">
                <a:latin typeface="Arial" panose="020B0604020202020204" pitchFamily="34" charset="0"/>
                <a:cs typeface="Arial" panose="020B0604020202020204" pitchFamily="34" charset="0"/>
              </a:rPr>
              <a:t>Congratulations on your graduation! We’ll miss your dedication and positive energy wishing you success in all your future endeavors. --Abdullah</a:t>
            </a:r>
          </a:p>
        </p:txBody>
      </p:sp>
      <p:sp>
        <p:nvSpPr>
          <p:cNvPr id="4" name="TextBox 3">
            <a:extLst>
              <a:ext uri="{FF2B5EF4-FFF2-40B4-BE49-F238E27FC236}">
                <a16:creationId xmlns:a16="http://schemas.microsoft.com/office/drawing/2014/main" id="{51F15387-1294-9600-8DF8-8A5A69930734}"/>
              </a:ext>
            </a:extLst>
          </p:cNvPr>
          <p:cNvSpPr txBox="1"/>
          <p:nvPr/>
        </p:nvSpPr>
        <p:spPr>
          <a:xfrm>
            <a:off x="6195755" y="2675015"/>
            <a:ext cx="2556360" cy="654299"/>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RPr/>
            </a:defPPr>
            <a:lvl1pPr marL="0" indent="0">
              <a:spcAft>
                <a:spcPts val="600"/>
              </a:spcAft>
              <a:buSzPts val="1100"/>
              <a:buNone/>
              <a:defRPr sz="900"/>
            </a:lvl1pPr>
          </a:lstStyle>
          <a:p>
            <a:r>
              <a:rPr lang="en-US" sz="1100" dirty="0">
                <a:latin typeface="Arial" panose="020B0604020202020204" pitchFamily="34" charset="0"/>
                <a:cs typeface="Arial" panose="020B0604020202020204" pitchFamily="34" charset="0"/>
              </a:rPr>
              <a:t>Thanks for all your great work on the SPMB paper. Your digital pathology skills are one of a kind. Best of luck, and hope we collaborate again! -- Sadia</a:t>
            </a:r>
          </a:p>
        </p:txBody>
      </p:sp>
      <p:grpSp>
        <p:nvGrpSpPr>
          <p:cNvPr id="5" name="Google Shape;19;p1">
            <a:extLst>
              <a:ext uri="{FF2B5EF4-FFF2-40B4-BE49-F238E27FC236}">
                <a16:creationId xmlns:a16="http://schemas.microsoft.com/office/drawing/2014/main" id="{3C69C80D-8648-2939-5039-786183A4FAE6}"/>
              </a:ext>
            </a:extLst>
          </p:cNvPr>
          <p:cNvGrpSpPr/>
          <p:nvPr/>
        </p:nvGrpSpPr>
        <p:grpSpPr>
          <a:xfrm>
            <a:off x="3246180" y="2540265"/>
            <a:ext cx="2681911" cy="1955469"/>
            <a:chOff x="6672044" y="1238809"/>
            <a:chExt cx="1810407" cy="1580179"/>
          </a:xfrm>
        </p:grpSpPr>
        <p:sp>
          <p:nvSpPr>
            <p:cNvPr id="7" name="Google Shape;20;p1">
              <a:extLst>
                <a:ext uri="{FF2B5EF4-FFF2-40B4-BE49-F238E27FC236}">
                  <a16:creationId xmlns:a16="http://schemas.microsoft.com/office/drawing/2014/main" id="{3B86097E-1805-B87B-13D6-6D5096F541D1}"/>
                </a:ext>
              </a:extLst>
            </p:cNvPr>
            <p:cNvSpPr txBox="1"/>
            <p:nvPr/>
          </p:nvSpPr>
          <p:spPr>
            <a:xfrm>
              <a:off x="6672044" y="1238809"/>
              <a:ext cx="1810407" cy="1071567"/>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u="none" strike="noStrike" cap="none" dirty="0">
                  <a:solidFill>
                    <a:srgbClr val="000000"/>
                  </a:solidFill>
                  <a:latin typeface="Arial" panose="020B0604020202020204" pitchFamily="34" charset="0"/>
                  <a:cs typeface="Arial" panose="020B0604020202020204" pitchFamily="34" charset="0"/>
                  <a:sym typeface="Arial"/>
                </a:rPr>
                <a:t>Every good student who graduates from our group leaves their unique mark. The pathology corpus nearly killed us, but through your hard work, expertise and steady leadership, we managed to finish it. We never quite turned you into a programmer, but there is still time </a:t>
              </a:r>
              <a:r>
                <a:rPr lang="en-US" sz="1100" u="none" strike="noStrike" cap="none" dirty="0">
                  <a:solidFill>
                    <a:srgbClr val="000000"/>
                  </a:solidFill>
                  <a:latin typeface="Arial" panose="020B0604020202020204" pitchFamily="34" charset="0"/>
                  <a:cs typeface="Arial" panose="020B0604020202020204" pitchFamily="34" charset="0"/>
                  <a:sym typeface="Wingdings" pitchFamily="2" charset="2"/>
                </a:rPr>
                <a:t> Good luck in your future endeavors – there is a lot more of your story to be written.</a:t>
              </a:r>
              <a:endParaRPr sz="1100" u="none" strike="noStrike" cap="none" dirty="0">
                <a:solidFill>
                  <a:srgbClr val="000000"/>
                </a:solidFill>
                <a:latin typeface="Arial" panose="020B0604020202020204" pitchFamily="34" charset="0"/>
                <a:cs typeface="Arial" panose="020B0604020202020204" pitchFamily="34" charset="0"/>
                <a:sym typeface="Arial"/>
              </a:endParaRPr>
            </a:p>
          </p:txBody>
        </p:sp>
        <p:pic>
          <p:nvPicPr>
            <p:cNvPr id="8" name="Google Shape;21;p1">
              <a:extLst>
                <a:ext uri="{FF2B5EF4-FFF2-40B4-BE49-F238E27FC236}">
                  <a16:creationId xmlns:a16="http://schemas.microsoft.com/office/drawing/2014/main" id="{4AC157A9-5D05-5D48-4718-23642250CC0B}"/>
                </a:ext>
              </a:extLst>
            </p:cNvPr>
            <p:cNvPicPr preferRelativeResize="0"/>
            <p:nvPr/>
          </p:nvPicPr>
          <p:blipFill rotWithShape="1">
            <a:blip r:embed="rId6">
              <a:alphaModFix/>
            </a:blip>
            <a:srcRect/>
            <a:stretch/>
          </p:blipFill>
          <p:spPr>
            <a:xfrm>
              <a:off x="7787709" y="2427193"/>
              <a:ext cx="466293" cy="391795"/>
            </a:xfrm>
            <a:prstGeom prst="rect">
              <a:avLst/>
            </a:prstGeom>
            <a:solidFill>
              <a:schemeClr val="lt1">
                <a:alpha val="0"/>
              </a:schemeClr>
            </a:solidFill>
            <a:ln>
              <a:noFill/>
            </a:ln>
            <a:effectLst>
              <a:reflection endPos="0" sy="-100000" algn="bl" rotWithShape="0"/>
            </a:effectLst>
          </p:spPr>
        </p:pic>
      </p:grpSp>
      <p:sp>
        <p:nvSpPr>
          <p:cNvPr id="10" name="TextBox 9">
            <a:extLst>
              <a:ext uri="{FF2B5EF4-FFF2-40B4-BE49-F238E27FC236}">
                <a16:creationId xmlns:a16="http://schemas.microsoft.com/office/drawing/2014/main" id="{408501D1-42FB-ECF8-2FB2-F33622F1B693}"/>
              </a:ext>
            </a:extLst>
          </p:cNvPr>
          <p:cNvSpPr txBox="1"/>
          <p:nvPr/>
        </p:nvSpPr>
        <p:spPr>
          <a:xfrm>
            <a:off x="2688283" y="4706976"/>
            <a:ext cx="3314700" cy="1892539"/>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RPr/>
            </a:defPPr>
            <a:lvl1pPr marL="0" indent="0">
              <a:spcAft>
                <a:spcPts val="600"/>
              </a:spcAft>
              <a:buSzPts val="1100"/>
              <a:buNone/>
              <a:defRPr sz="900"/>
            </a:lvl1pPr>
          </a:lstStyle>
          <a:p>
            <a:r>
              <a:rPr lang="en-US" sz="1100" dirty="0">
                <a:latin typeface="Arial" panose="020B0604020202020204" pitchFamily="34" charset="0"/>
                <a:cs typeface="Arial" panose="020B0604020202020204" pitchFamily="34" charset="0"/>
              </a:rPr>
              <a:t>You have finally made it successfully to the end of your undergraduate experience!</a:t>
            </a:r>
          </a:p>
          <a:p>
            <a:r>
              <a:rPr lang="en-US" sz="1100" dirty="0">
                <a:latin typeface="Arial" panose="020B0604020202020204" pitchFamily="34" charset="0"/>
                <a:cs typeface="Arial" panose="020B0604020202020204" pitchFamily="34" charset="0"/>
              </a:rPr>
              <a:t>I will surely remember the days when you probably cursed my very existence for giving you tasks that had to be solved… well, now :) While the tasks may be over, the skills you’ve gained will stay with you.</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Your patience, perseverance, and discipline are what truly set you apart, and I am very glad I had the opportunity to work with you.</a:t>
            </a:r>
          </a:p>
          <a:p>
            <a:r>
              <a:rPr lang="en-US" sz="1100" dirty="0">
                <a:latin typeface="Arial" panose="020B0604020202020204" pitchFamily="34" charset="0"/>
                <a:cs typeface="Arial" panose="020B0604020202020204" pitchFamily="34" charset="0"/>
              </a:rPr>
              <a:t>- Claudia D. </a:t>
            </a:r>
          </a:p>
        </p:txBody>
      </p:sp>
      <p:sp>
        <p:nvSpPr>
          <p:cNvPr id="11" name="TextBox 10">
            <a:extLst>
              <a:ext uri="{FF2B5EF4-FFF2-40B4-BE49-F238E27FC236}">
                <a16:creationId xmlns:a16="http://schemas.microsoft.com/office/drawing/2014/main" id="{655C8312-D629-C491-9AAC-6F01CE6769D2}"/>
              </a:ext>
            </a:extLst>
          </p:cNvPr>
          <p:cNvSpPr txBox="1"/>
          <p:nvPr/>
        </p:nvSpPr>
        <p:spPr>
          <a:xfrm>
            <a:off x="6195755" y="1558729"/>
            <a:ext cx="2556360" cy="677108"/>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spcAft>
                <a:spcPts val="600"/>
              </a:spcAft>
              <a:buSzPts val="1100"/>
            </a:pPr>
            <a:r>
              <a:rPr lang="en-US" sz="1100" dirty="0">
                <a:latin typeface="Arial" panose="020B0604020202020204" pitchFamily="34" charset="0"/>
                <a:cs typeface="Arial" panose="020B0604020202020204" pitchFamily="34" charset="0"/>
              </a:rPr>
              <a:t>Congratulations! You have undoubtedly made a remarkable impact on the group and I am certain you will make many more waves wherever you go – Dylan </a:t>
            </a:r>
          </a:p>
        </p:txBody>
      </p:sp>
      <p:sp>
        <p:nvSpPr>
          <p:cNvPr id="12" name="TextBox 11">
            <a:extLst>
              <a:ext uri="{FF2B5EF4-FFF2-40B4-BE49-F238E27FC236}">
                <a16:creationId xmlns:a16="http://schemas.microsoft.com/office/drawing/2014/main" id="{83F1967B-8FE3-AC5C-32C2-0E5B23F1B711}"/>
              </a:ext>
            </a:extLst>
          </p:cNvPr>
          <p:cNvSpPr txBox="1"/>
          <p:nvPr/>
        </p:nvSpPr>
        <p:spPr>
          <a:xfrm>
            <a:off x="302997" y="5251378"/>
            <a:ext cx="2230868" cy="846386"/>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a:defRPr sz="900">
                <a:latin typeface="+mj-lt"/>
              </a:defRPr>
            </a:lvl1pPr>
          </a:lstStyle>
          <a:p>
            <a:r>
              <a:rPr lang="en-US" sz="1100" dirty="0">
                <a:latin typeface="Arial" panose="020B0604020202020204" pitchFamily="34" charset="0"/>
                <a:cs typeface="Arial" panose="020B0604020202020204" pitchFamily="34" charset="0"/>
              </a:rPr>
              <a:t>Congratulations on graduating Dmitry, you are a very hard-working person! Thank you for being nice, it was very easy to talk to you :) - Erielle</a:t>
            </a:r>
          </a:p>
        </p:txBody>
      </p:sp>
      <p:sp>
        <p:nvSpPr>
          <p:cNvPr id="14" name="TextBox 13">
            <a:extLst>
              <a:ext uri="{FF2B5EF4-FFF2-40B4-BE49-F238E27FC236}">
                <a16:creationId xmlns:a16="http://schemas.microsoft.com/office/drawing/2014/main" id="{EA1A4B65-FAC0-21CD-FFAB-E1E64F9678A4}"/>
              </a:ext>
            </a:extLst>
          </p:cNvPr>
          <p:cNvSpPr txBox="1"/>
          <p:nvPr/>
        </p:nvSpPr>
        <p:spPr>
          <a:xfrm>
            <a:off x="6228313" y="4253311"/>
            <a:ext cx="2556360" cy="127412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0" indent="0">
              <a:buSzPts val="1100"/>
              <a:buNone/>
              <a:defRPr sz="900"/>
            </a:lvl1pPr>
          </a:lstStyle>
          <a:p>
            <a:pPr>
              <a:spcAft>
                <a:spcPts val="600"/>
              </a:spcAft>
            </a:pPr>
            <a:r>
              <a:rPr lang="en-US" sz="1100" dirty="0">
                <a:latin typeface="Arial" panose="020B0604020202020204" pitchFamily="34" charset="0"/>
                <a:cs typeface="Arial" panose="020B0604020202020204" pitchFamily="34" charset="0"/>
              </a:rPr>
              <a:t>Dimitry:</a:t>
            </a:r>
          </a:p>
          <a:p>
            <a:pPr>
              <a:spcAft>
                <a:spcPts val="600"/>
              </a:spcAft>
            </a:pPr>
            <a:r>
              <a:rPr lang="en-US" sz="1100" dirty="0">
                <a:latin typeface="Arial" panose="020B0604020202020204" pitchFamily="34" charset="0"/>
                <a:cs typeface="Arial" panose="020B0604020202020204" pitchFamily="34" charset="0"/>
              </a:rPr>
              <a:t>Thank you for your work and I am glad we were able to work on a paper together. 🙂 I hope you take everything you learned in this lab and apply it confidently in your future work. Best of luck!</a:t>
            </a:r>
          </a:p>
          <a:p>
            <a:pPr>
              <a:spcAft>
                <a:spcPts val="600"/>
              </a:spcAft>
            </a:pPr>
            <a:r>
              <a:rPr lang="en-US" sz="1100" dirty="0">
                <a:latin typeface="Arial" panose="020B0604020202020204" pitchFamily="34" charset="0"/>
                <a:cs typeface="Arial" panose="020B0604020202020204" pitchFamily="34" charset="0"/>
              </a:rPr>
              <a:t>-Anne</a:t>
            </a:r>
          </a:p>
          <a:p>
            <a:endParaRPr lang="en-US" sz="1100"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500</Words>
  <Application>Microsoft Macintosh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Picone</dc:creator>
  <cp:lastModifiedBy>Joseph Picone</cp:lastModifiedBy>
  <cp:revision>446</cp:revision>
  <dcterms:created xsi:type="dcterms:W3CDTF">2013-05-24T02:06:05Z</dcterms:created>
  <dcterms:modified xsi:type="dcterms:W3CDTF">2025-12-17T15:28:13Z</dcterms:modified>
</cp:coreProperties>
</file>