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176">
          <p15:clr>
            <a:srgbClr val="A4A3A4"/>
          </p15:clr>
        </p15:guide>
        <p15:guide id="2" pos="144">
          <p15:clr>
            <a:srgbClr val="A4A3A4"/>
          </p15:clr>
        </p15:guide>
        <p15:guide id="3" pos="5616">
          <p15:clr>
            <a:srgbClr val="A4A3A4"/>
          </p15:clr>
        </p15:guide>
        <p15:guide id="4" orient="horz" pos="144">
          <p15:clr>
            <a:srgbClr val="A4A3A4"/>
          </p15:clr>
        </p15:guide>
      </p15:sldGuideLst>
    </p:ext>
    <p:ext uri="http://customooxmlschemas.google.com/">
      <go:slidesCustomData xmlns:go="http://customooxmlschemas.google.com/" r:id="rId7" roundtripDataSignature="AMtx7mgWUFhncPyEWn+mZ4js4YgPsT1QE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176" orient="horz"/>
        <p:guide pos="144"/>
        <p:guide pos="5616"/>
        <p:guide pos="144" orient="horz"/>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 name="Shape 13"/>
        <p:cNvGrpSpPr/>
        <p:nvPr/>
      </p:nvGrpSpPr>
      <p:grpSpPr>
        <a:xfrm>
          <a:off x="0" y="0"/>
          <a:ext cx="0" cy="0"/>
          <a:chOff x="0" y="0"/>
          <a:chExt cx="0" cy="0"/>
        </a:xfrm>
      </p:grpSpPr>
      <p:sp>
        <p:nvSpPr>
          <p:cNvPr id="14" name="Google Shape;1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 name="Google Shape;1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chemeClr val="lt1">
            <a:alpha val="89019"/>
          </a:schemeClr>
        </a:solidFill>
      </p:bgPr>
    </p:bg>
    <p:spTree>
      <p:nvGrpSpPr>
        <p:cNvPr id="11" name="Shape 11"/>
        <p:cNvGrpSpPr/>
        <p:nvPr/>
      </p:nvGrpSpPr>
      <p:grpSpPr>
        <a:xfrm>
          <a:off x="0" y="0"/>
          <a:ext cx="0" cy="0"/>
          <a:chOff x="0" y="0"/>
          <a:chExt cx="0" cy="0"/>
        </a:xfrm>
      </p:grpSpPr>
      <p:pic>
        <p:nvPicPr>
          <p:cNvPr id="12" name="Google Shape;12;p3"/>
          <p:cNvPicPr preferRelativeResize="0"/>
          <p:nvPr/>
        </p:nvPicPr>
        <p:blipFill rotWithShape="1">
          <a:blip r:embed="rId2">
            <a:alphaModFix amt="15000"/>
          </a:blip>
          <a:srcRect b="0" l="0" r="0" t="0"/>
          <a:stretch/>
        </p:blipFill>
        <p:spPr>
          <a:xfrm>
            <a:off x="1678867" y="1437544"/>
            <a:ext cx="5243041" cy="3982910"/>
          </a:xfrm>
          <a:prstGeom prst="rect">
            <a:avLst/>
          </a:prstGeom>
          <a:noFill/>
          <a:ln>
            <a:noFill/>
          </a:ln>
          <a:effectLst>
            <a:outerShdw blurRad="292100" rotWithShape="0" algn="tl" dir="2700000" dist="139700">
              <a:srgbClr val="333333">
                <a:alpha val="64313"/>
              </a:srgb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 name="Shape 16"/>
        <p:cNvGrpSpPr/>
        <p:nvPr/>
      </p:nvGrpSpPr>
      <p:grpSpPr>
        <a:xfrm>
          <a:off x="0" y="0"/>
          <a:ext cx="0" cy="0"/>
          <a:chOff x="0" y="0"/>
          <a:chExt cx="0" cy="0"/>
        </a:xfrm>
      </p:grpSpPr>
      <p:sp>
        <p:nvSpPr>
          <p:cNvPr id="17" name="Google Shape;17;p1"/>
          <p:cNvSpPr txBox="1"/>
          <p:nvPr/>
        </p:nvSpPr>
        <p:spPr>
          <a:xfrm>
            <a:off x="2379406" y="228600"/>
            <a:ext cx="6480669" cy="90211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The Neuronix Cluster</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Python Package Management</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TUHS HIPAA-Secure Infrastructure</a:t>
            </a:r>
            <a:endParaRPr b="0" i="0" sz="1400" u="none" cap="none" strike="noStrike">
              <a:solidFill>
                <a:srgbClr val="000000"/>
              </a:solidFill>
              <a:latin typeface="Arial"/>
              <a:ea typeface="Arial"/>
              <a:cs typeface="Arial"/>
              <a:sym typeface="Arial"/>
            </a:endParaRPr>
          </a:p>
        </p:txBody>
      </p:sp>
      <p:sp>
        <p:nvSpPr>
          <p:cNvPr id="18" name="Google Shape;18;p1"/>
          <p:cNvSpPr txBox="1"/>
          <p:nvPr/>
        </p:nvSpPr>
        <p:spPr>
          <a:xfrm>
            <a:off x="228600" y="6260067"/>
            <a:ext cx="268856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April 2022</a:t>
            </a:r>
            <a:endParaRPr b="0" i="0" sz="1400" u="none" cap="none" strike="noStrike">
              <a:solidFill>
                <a:srgbClr val="000000"/>
              </a:solidFill>
              <a:latin typeface="Arial"/>
              <a:ea typeface="Arial"/>
              <a:cs typeface="Arial"/>
              <a:sym typeface="Arial"/>
            </a:endParaRPr>
          </a:p>
        </p:txBody>
      </p:sp>
      <p:pic>
        <p:nvPicPr>
          <p:cNvPr id="19" name="Google Shape;19;p1"/>
          <p:cNvPicPr preferRelativeResize="0"/>
          <p:nvPr/>
        </p:nvPicPr>
        <p:blipFill rotWithShape="1">
          <a:blip r:embed="rId3">
            <a:alphaModFix/>
          </a:blip>
          <a:srcRect b="0" l="0" r="0" t="0"/>
          <a:stretch/>
        </p:blipFill>
        <p:spPr>
          <a:xfrm>
            <a:off x="7055061" y="5415316"/>
            <a:ext cx="1946059" cy="1299804"/>
          </a:xfrm>
          <a:prstGeom prst="rect">
            <a:avLst/>
          </a:prstGeom>
          <a:noFill/>
          <a:ln>
            <a:noFill/>
          </a:ln>
        </p:spPr>
      </p:pic>
      <p:grpSp>
        <p:nvGrpSpPr>
          <p:cNvPr id="20" name="Google Shape;20;p1"/>
          <p:cNvGrpSpPr/>
          <p:nvPr/>
        </p:nvGrpSpPr>
        <p:grpSpPr>
          <a:xfrm>
            <a:off x="6839567" y="1279584"/>
            <a:ext cx="2075835" cy="2415804"/>
            <a:chOff x="6784240" y="1238810"/>
            <a:chExt cx="2075835" cy="2415804"/>
          </a:xfrm>
        </p:grpSpPr>
        <p:sp>
          <p:nvSpPr>
            <p:cNvPr id="21" name="Google Shape;21;p1"/>
            <p:cNvSpPr txBox="1"/>
            <p:nvPr/>
          </p:nvSpPr>
          <p:spPr>
            <a:xfrm>
              <a:off x="6784240" y="1238810"/>
              <a:ext cx="2075835" cy="214941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Dear David,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I have greatly enjoyed working with you over the years and watching you progress from an undergraduate to an IT professional. Sys admins have always played a critical role in our research, and you rank among the very best we have ever had. You will be greatly missed – I have no one left to argue with ☺</a:t>
              </a:r>
              <a:endParaRPr b="0" i="0" sz="1400" u="none" cap="none" strike="noStrike">
                <a:solidFill>
                  <a:srgbClr val="000000"/>
                </a:solidFill>
                <a:latin typeface="Arial"/>
                <a:ea typeface="Arial"/>
                <a:cs typeface="Arial"/>
                <a:sym typeface="Arial"/>
              </a:endParaRPr>
            </a:p>
          </p:txBody>
        </p:sp>
        <p:pic>
          <p:nvPicPr>
            <p:cNvPr id="22" name="Google Shape;22;p1"/>
            <p:cNvPicPr preferRelativeResize="0"/>
            <p:nvPr/>
          </p:nvPicPr>
          <p:blipFill rotWithShape="1">
            <a:blip r:embed="rId4">
              <a:alphaModFix/>
            </a:blip>
            <a:srcRect b="0" l="0" r="0" t="0"/>
            <a:stretch/>
          </p:blipFill>
          <p:spPr>
            <a:xfrm>
              <a:off x="8025929" y="3262819"/>
              <a:ext cx="834144" cy="391795"/>
            </a:xfrm>
            <a:prstGeom prst="rect">
              <a:avLst/>
            </a:prstGeom>
            <a:solidFill>
              <a:schemeClr val="lt1">
                <a:alpha val="0"/>
              </a:schemeClr>
            </a:solidFill>
            <a:ln>
              <a:noFill/>
            </a:ln>
            <a:effectLst>
              <a:reflection blurRad="0" dir="0" dist="0" endA="0" endPos="0" kx="0" rotWithShape="0" algn="bl" stPos="0" sy="-100000" ky="0"/>
            </a:effectLst>
          </p:spPr>
        </p:pic>
      </p:grpSp>
      <p:pic>
        <p:nvPicPr>
          <p:cNvPr id="23" name="Google Shape;23;p1"/>
          <p:cNvPicPr preferRelativeResize="0"/>
          <p:nvPr/>
        </p:nvPicPr>
        <p:blipFill rotWithShape="1">
          <a:blip r:embed="rId5">
            <a:alphaModFix/>
          </a:blip>
          <a:srcRect b="0" l="0" r="0" t="0"/>
          <a:stretch/>
        </p:blipFill>
        <p:spPr>
          <a:xfrm>
            <a:off x="228598" y="228600"/>
            <a:ext cx="870859" cy="1232174"/>
          </a:xfrm>
          <a:prstGeom prst="rect">
            <a:avLst/>
          </a:prstGeom>
          <a:noFill/>
          <a:ln>
            <a:noFill/>
          </a:ln>
          <a:effectLst>
            <a:outerShdw blurRad="292100" rotWithShape="0" algn="tl" dir="2700000" dist="139700">
              <a:srgbClr val="333333">
                <a:alpha val="64313"/>
              </a:srgbClr>
            </a:outerShdw>
          </a:effectLst>
        </p:spPr>
      </p:pic>
      <p:sp>
        <p:nvSpPr>
          <p:cNvPr id="24" name="Google Shape;24;p1"/>
          <p:cNvSpPr txBox="1"/>
          <p:nvPr/>
        </p:nvSpPr>
        <p:spPr>
          <a:xfrm>
            <a:off x="226732" y="1849427"/>
            <a:ext cx="2301121" cy="185124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Dear David,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We have not spoken in person but I would like to say thank you for helping me with my troubles on the cluster. I learned a lot from reading the email you sent. Again, Thank you for all of your hard work and time spent helping our group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 Phuykong Meng</a:t>
            </a:r>
            <a:br>
              <a:rPr b="1" i="0" lang="en-US" sz="1100" u="none" cap="none" strike="noStrike">
                <a:solidFill>
                  <a:srgbClr val="000000"/>
                </a:solidFill>
                <a:latin typeface="Arial"/>
                <a:ea typeface="Arial"/>
                <a:cs typeface="Arial"/>
                <a:sym typeface="Arial"/>
              </a:rPr>
            </a:br>
            <a:endParaRPr b="1" i="0" sz="1100" u="none" cap="none" strike="noStrike">
              <a:solidFill>
                <a:srgbClr val="000000"/>
              </a:solidFill>
              <a:latin typeface="Arial"/>
              <a:ea typeface="Arial"/>
              <a:cs typeface="Arial"/>
              <a:sym typeface="Arial"/>
            </a:endParaRPr>
          </a:p>
        </p:txBody>
      </p:sp>
      <p:sp>
        <p:nvSpPr>
          <p:cNvPr id="25" name="Google Shape;25;p1"/>
          <p:cNvSpPr txBox="1"/>
          <p:nvPr/>
        </p:nvSpPr>
        <p:spPr>
          <a:xfrm>
            <a:off x="226732" y="3834170"/>
            <a:ext cx="2825496" cy="144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Verdana"/>
                <a:ea typeface="Verdana"/>
                <a:cs typeface="Verdana"/>
                <a:sym typeface="Verdana"/>
              </a:rPr>
              <a:t>Dear David,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Verdana"/>
                <a:ea typeface="Verdana"/>
                <a:cs typeface="Verdana"/>
                <a:sym typeface="Verdana"/>
              </a:rPr>
              <a:t>You’ve been such a great colleague. Thanks for looking out for us and being part of the fabric of the college. You’ll be missed! They might hire your replacement, but you’ll never be replaced!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Verdana"/>
                <a:ea typeface="Verdana"/>
                <a:cs typeface="Verdana"/>
                <a:sym typeface="Verdana"/>
              </a:rPr>
              <a:t>--Iyad</a:t>
            </a:r>
            <a:endParaRPr b="0" i="0" sz="1400" u="none" cap="none" strike="noStrike">
              <a:solidFill>
                <a:srgbClr val="000000"/>
              </a:solidFill>
              <a:latin typeface="Arial"/>
              <a:ea typeface="Arial"/>
              <a:cs typeface="Arial"/>
              <a:sym typeface="Arial"/>
            </a:endParaRPr>
          </a:p>
        </p:txBody>
      </p:sp>
      <p:sp>
        <p:nvSpPr>
          <p:cNvPr id="26" name="Google Shape;26;p1"/>
          <p:cNvSpPr txBox="1"/>
          <p:nvPr/>
        </p:nvSpPr>
        <p:spPr>
          <a:xfrm>
            <a:off x="3512476" y="4084106"/>
            <a:ext cx="2825496" cy="161582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Times New Roman"/>
                <a:ea typeface="Times New Roman"/>
                <a:cs typeface="Times New Roman"/>
                <a:sym typeface="Times New Roman"/>
              </a:rPr>
              <a:t>Dear David,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Times New Roman"/>
                <a:ea typeface="Times New Roman"/>
                <a:cs typeface="Times New Roman"/>
                <a:sym typeface="Times New Roman"/>
              </a:rPr>
              <a:t>Thank you very much for taking care of our cluster over the past couple of years! We were able to work in the cluster with peace in our minds because of your exceptional skills. I wish you all the best for your future endeavors!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Times New Roman"/>
                <a:ea typeface="Times New Roman"/>
                <a:cs typeface="Times New Roman"/>
                <a:sym typeface="Times New Roman"/>
              </a:rPr>
              <a:t>Best,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Times New Roman"/>
                <a:ea typeface="Times New Roman"/>
                <a:cs typeface="Times New Roman"/>
                <a:sym typeface="Times New Roman"/>
              </a:rPr>
              <a:t>Nabila</a:t>
            </a:r>
            <a:endParaRPr b="0" i="0" sz="1400" u="none" cap="none" strike="noStrike">
              <a:solidFill>
                <a:srgbClr val="000000"/>
              </a:solidFill>
              <a:latin typeface="Arial"/>
              <a:ea typeface="Arial"/>
              <a:cs typeface="Arial"/>
              <a:sym typeface="Arial"/>
            </a:endParaRPr>
          </a:p>
        </p:txBody>
      </p:sp>
      <p:sp>
        <p:nvSpPr>
          <p:cNvPr id="27" name="Google Shape;27;p1"/>
          <p:cNvSpPr txBox="1"/>
          <p:nvPr/>
        </p:nvSpPr>
        <p:spPr>
          <a:xfrm>
            <a:off x="6350589" y="3979555"/>
            <a:ext cx="2534857"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Dear David,</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You brought a new culture to our IT group. We received many benefits from your efforts. Every group you are a member of can be assured about the reliability and stability of its computational infrastructure.</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I wish you the best in your future career.</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Vahid</a:t>
            </a:r>
            <a:endParaRPr b="0" i="0" sz="1400" u="none" cap="none" strike="noStrike">
              <a:solidFill>
                <a:srgbClr val="000000"/>
              </a:solidFill>
              <a:latin typeface="Arial"/>
              <a:ea typeface="Arial"/>
              <a:cs typeface="Arial"/>
              <a:sym typeface="Arial"/>
            </a:endParaRPr>
          </a:p>
        </p:txBody>
      </p:sp>
      <p:sp>
        <p:nvSpPr>
          <p:cNvPr id="28" name="Google Shape;28;p1"/>
          <p:cNvSpPr txBox="1"/>
          <p:nvPr/>
        </p:nvSpPr>
        <p:spPr>
          <a:xfrm>
            <a:off x="4840188" y="1279575"/>
            <a:ext cx="1559100" cy="1708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Dear David,</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Your time with us has gotten us through a lot of rs</a:t>
            </a:r>
            <a:r>
              <a:rPr lang="en-US" sz="1100"/>
              <a:t>yn</a:t>
            </a:r>
            <a:r>
              <a:rPr b="0" i="0" lang="en-US" sz="1100" u="none" cap="none" strike="noStrike">
                <a:solidFill>
                  <a:srgbClr val="000000"/>
                </a:solidFill>
                <a:latin typeface="Arial"/>
                <a:ea typeface="Arial"/>
                <a:cs typeface="Arial"/>
                <a:sym typeface="Arial"/>
              </a:rPr>
              <a:t>c issues. Thank you for always being patient with us. Best of luck to you in all your endeavours.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-Sid</a:t>
            </a:r>
            <a:endParaRPr b="0" i="0" sz="1100" u="none" cap="none" strike="noStrike">
              <a:solidFill>
                <a:srgbClr val="000000"/>
              </a:solidFill>
              <a:latin typeface="Arial"/>
              <a:ea typeface="Arial"/>
              <a:cs typeface="Arial"/>
              <a:sym typeface="Arial"/>
            </a:endParaRPr>
          </a:p>
        </p:txBody>
      </p:sp>
      <p:sp>
        <p:nvSpPr>
          <p:cNvPr id="29" name="Google Shape;29;p1"/>
          <p:cNvSpPr txBox="1"/>
          <p:nvPr/>
        </p:nvSpPr>
        <p:spPr>
          <a:xfrm>
            <a:off x="2917175" y="1395075"/>
            <a:ext cx="1877400" cy="147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Dear David,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Thank you so much for your help with rsync! I wish you the best in your future plans!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-Grace</a:t>
            </a:r>
            <a:endParaRPr b="0" i="0" sz="1400" u="none" cap="none" strike="noStrike">
              <a:solidFill>
                <a:srgbClr val="000000"/>
              </a:solidFill>
              <a:latin typeface="Calibri"/>
              <a:ea typeface="Calibri"/>
              <a:cs typeface="Calibri"/>
              <a:sym typeface="Calibri"/>
            </a:endParaRPr>
          </a:p>
        </p:txBody>
      </p:sp>
      <p:sp>
        <p:nvSpPr>
          <p:cNvPr id="30" name="Google Shape;30;p1"/>
          <p:cNvSpPr txBox="1"/>
          <p:nvPr/>
        </p:nvSpPr>
        <p:spPr>
          <a:xfrm>
            <a:off x="94681" y="5250444"/>
            <a:ext cx="3701496" cy="127727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Dear David,</a:t>
            </a:r>
            <a:endParaRPr/>
          </a:p>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Thank you for all the immense insight you have thrown my way. You’ve helped push the boundaries of our knowledge. Best of luck to your future endeavors.</a:t>
            </a:r>
            <a:endParaRPr/>
          </a:p>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Javier</a:t>
            </a:r>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2013-05-24T02:06:05Z</dcterms:created>
  <dc:creator>Joseph Picone</dc:creator>
</cp:coreProperties>
</file>