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144" userDrawn="1">
          <p15:clr>
            <a:srgbClr val="A4A3A4"/>
          </p15:clr>
        </p15:guide>
        <p15:guide id="3" pos="5616" userDrawn="1">
          <p15:clr>
            <a:srgbClr val="A4A3A4"/>
          </p15:clr>
        </p15:guide>
        <p15:guide id="4" orient="horz"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029AA-751A-4810-AE38-75E9953187A7}" v="630" dt="2021-05-06T08:07:45.915"/>
    <p1510:client id="{9F8374D2-4CE9-4EB9-A1E0-0992F04FA45B}" v="224" dt="2021-05-05T20:50:33.459"/>
    <p1510:client id="{CFECF266-9C99-43FC-8919-083AD0EC9FC5}" v="10" dt="2021-05-05T20:53:53.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5"/>
    <p:restoredTop sz="94809"/>
  </p:normalViewPr>
  <p:slideViewPr>
    <p:cSldViewPr snapToGrid="0" snapToObjects="1" showGuides="1">
      <p:cViewPr>
        <p:scale>
          <a:sx n="129" d="100"/>
          <a:sy n="129" d="100"/>
        </p:scale>
        <p:origin x="896" y="144"/>
      </p:cViewPr>
      <p:guideLst>
        <p:guide orient="horz" pos="4176"/>
        <p:guide pos="144"/>
        <p:guide pos="5616"/>
        <p:guide orient="horz"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ici" userId="3gBN0xKM+Iv5aqPimU9teY6wKk/vVKxdsK/zHre6fvU=" providerId="None" clId="Web-{96C029AA-751A-4810-AE38-75E9953187A7}"/>
    <pc:docChg chg="modSld">
      <pc:chgData name="Daniel Bici" userId="3gBN0xKM+Iv5aqPimU9teY6wKk/vVKxdsK/zHre6fvU=" providerId="None" clId="Web-{96C029AA-751A-4810-AE38-75E9953187A7}" dt="2021-05-06T08:07:45.634" v="298" actId="14100"/>
      <pc:docMkLst>
        <pc:docMk/>
      </pc:docMkLst>
      <pc:sldChg chg="addSp delSp modSp">
        <pc:chgData name="Daniel Bici" userId="3gBN0xKM+Iv5aqPimU9teY6wKk/vVKxdsK/zHre6fvU=" providerId="None" clId="Web-{96C029AA-751A-4810-AE38-75E9953187A7}" dt="2021-05-06T08:07:45.634" v="298" actId="14100"/>
        <pc:sldMkLst>
          <pc:docMk/>
          <pc:sldMk cId="238742397" sldId="256"/>
        </pc:sldMkLst>
        <pc:spChg chg="add mod">
          <ac:chgData name="Daniel Bici" userId="3gBN0xKM+Iv5aqPimU9teY6wKk/vVKxdsK/zHre6fvU=" providerId="None" clId="Web-{96C029AA-751A-4810-AE38-75E9953187A7}" dt="2021-05-06T08:07:45.634" v="298" actId="14100"/>
          <ac:spMkLst>
            <pc:docMk/>
            <pc:sldMk cId="238742397" sldId="256"/>
            <ac:spMk id="4" creationId="{B7DE1386-4653-4234-B3F3-905F105BED96}"/>
          </ac:spMkLst>
        </pc:spChg>
        <pc:picChg chg="add del mod">
          <ac:chgData name="Daniel Bici" userId="3gBN0xKM+Iv5aqPimU9teY6wKk/vVKxdsK/zHre6fvU=" providerId="None" clId="Web-{96C029AA-751A-4810-AE38-75E9953187A7}" dt="2021-05-06T08:04:31.707" v="3"/>
          <ac:picMkLst>
            <pc:docMk/>
            <pc:sldMk cId="238742397" sldId="256"/>
            <ac:picMk id="3" creationId="{E79D32B9-6110-4394-9DE7-6C029DEF4449}"/>
          </ac:picMkLst>
        </pc:picChg>
      </pc:sldChg>
    </pc:docChg>
  </pc:docChgLst>
  <pc:docChgLst>
    <pc:chgData name="Lynn Vorwick" clId="Web-{9F8374D2-4CE9-4EB9-A1E0-0992F04FA45B}"/>
    <pc:docChg chg="modSld">
      <pc:chgData name="Lynn Vorwick" userId="" providerId="" clId="Web-{9F8374D2-4CE9-4EB9-A1E0-0992F04FA45B}" dt="2021-05-05T20:50:33.459" v="115" actId="14100"/>
      <pc:docMkLst>
        <pc:docMk/>
      </pc:docMkLst>
      <pc:sldChg chg="addSp modSp">
        <pc:chgData name="Lynn Vorwick" userId="" providerId="" clId="Web-{9F8374D2-4CE9-4EB9-A1E0-0992F04FA45B}" dt="2021-05-05T20:50:33.459" v="115" actId="14100"/>
        <pc:sldMkLst>
          <pc:docMk/>
          <pc:sldMk cId="238742397" sldId="256"/>
        </pc:sldMkLst>
        <pc:spChg chg="add mod">
          <ac:chgData name="Lynn Vorwick" userId="" providerId="" clId="Web-{9F8374D2-4CE9-4EB9-A1E0-0992F04FA45B}" dt="2021-05-05T20:50:33.459" v="115" actId="14100"/>
          <ac:spMkLst>
            <pc:docMk/>
            <pc:sldMk cId="238742397" sldId="256"/>
            <ac:spMk id="2" creationId="{374BA1EF-39EF-4964-A691-57B2E892A2C5}"/>
          </ac:spMkLst>
        </pc:spChg>
      </pc:sldChg>
    </pc:docChg>
  </pc:docChgLst>
  <pc:docChgLst>
    <pc:chgData name="Lynn Vorwick" clId="Web-{CFECF266-9C99-43FC-8919-083AD0EC9FC5}"/>
    <pc:docChg chg="modSld">
      <pc:chgData name="Lynn Vorwick" userId="" providerId="" clId="Web-{CFECF266-9C99-43FC-8919-083AD0EC9FC5}" dt="2021-05-05T20:53:51.624" v="2" actId="20577"/>
      <pc:docMkLst>
        <pc:docMk/>
      </pc:docMkLst>
      <pc:sldChg chg="modSp">
        <pc:chgData name="Lynn Vorwick" userId="" providerId="" clId="Web-{CFECF266-9C99-43FC-8919-083AD0EC9FC5}" dt="2021-05-05T20:53:51.624" v="2" actId="20577"/>
        <pc:sldMkLst>
          <pc:docMk/>
          <pc:sldMk cId="238742397" sldId="256"/>
        </pc:sldMkLst>
        <pc:spChg chg="mod">
          <ac:chgData name="Lynn Vorwick" userId="" providerId="" clId="Web-{CFECF266-9C99-43FC-8919-083AD0EC9FC5}" dt="2021-05-05T20:53:51.624" v="2" actId="20577"/>
          <ac:spMkLst>
            <pc:docMk/>
            <pc:sldMk cId="238742397" sldId="256"/>
            <ac:spMk id="2" creationId="{374BA1EF-39EF-4964-A691-57B2E892A2C5}"/>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89666"/>
          </a:schemeClr>
        </a:solidFill>
        <a:effectLst/>
      </p:bgPr>
    </p:bg>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7A86FD7A-33C7-1841-A86D-0011A956073F}"/>
              </a:ext>
            </a:extLst>
          </p:cNvPr>
          <p:cNvPicPr>
            <a:picLocks noChangeAspect="1"/>
          </p:cNvPicPr>
          <p:nvPr userDrawn="1"/>
        </p:nvPicPr>
        <p:blipFill>
          <a:blip r:embed="rId2">
            <a:alphaModFix amt="20000"/>
          </a:blip>
          <a:stretch>
            <a:fillRect/>
          </a:stretch>
        </p:blipFill>
        <p:spPr>
          <a:xfrm>
            <a:off x="3905861" y="0"/>
            <a:ext cx="5238139" cy="6858000"/>
          </a:xfrm>
          <a:prstGeom prst="rect">
            <a:avLst/>
          </a:prstGeom>
        </p:spPr>
      </p:pic>
      <p:pic>
        <p:nvPicPr>
          <p:cNvPr id="15" name="Picture 14" descr="Table&#10;&#10;Description automatically generated with medium confidence">
            <a:extLst>
              <a:ext uri="{FF2B5EF4-FFF2-40B4-BE49-F238E27FC236}">
                <a16:creationId xmlns:a16="http://schemas.microsoft.com/office/drawing/2014/main" id="{62E05BED-559D-2C45-876D-E0EB063C0296}"/>
              </a:ext>
            </a:extLst>
          </p:cNvPr>
          <p:cNvPicPr>
            <a:picLocks noChangeAspect="1"/>
          </p:cNvPicPr>
          <p:nvPr userDrawn="1"/>
        </p:nvPicPr>
        <p:blipFill>
          <a:blip r:embed="rId3">
            <a:alphaModFix amt="20000"/>
          </a:blip>
          <a:stretch>
            <a:fillRect/>
          </a:stretch>
        </p:blipFill>
        <p:spPr>
          <a:xfrm>
            <a:off x="0" y="0"/>
            <a:ext cx="4100052" cy="6858000"/>
          </a:xfrm>
          <a:prstGeom prst="rect">
            <a:avLst/>
          </a:prstGeom>
        </p:spPr>
      </p:pic>
    </p:spTree>
    <p:extLst>
      <p:ext uri="{BB962C8B-B14F-4D97-AF65-F5344CB8AC3E}">
        <p14:creationId xmlns:p14="http://schemas.microsoft.com/office/powerpoint/2010/main" val="18951647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E095D-5436-B344-8085-5DAA42240014}" type="datetimeFigureOut">
              <a:rPr lang="en-US" smtClean="0"/>
              <a:t>5/7/21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7F3B5-57BF-0B47-AC58-60C9BB7937F7}" type="slidenum">
              <a:rPr lang="en-US" smtClean="0"/>
              <a:t>‹#›</a:t>
            </a:fld>
            <a:endParaRPr lang="en-US"/>
          </a:p>
        </p:txBody>
      </p:sp>
    </p:spTree>
    <p:extLst>
      <p:ext uri="{BB962C8B-B14F-4D97-AF65-F5344CB8AC3E}">
        <p14:creationId xmlns:p14="http://schemas.microsoft.com/office/powerpoint/2010/main" val="178414852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9406" y="228600"/>
            <a:ext cx="6480669" cy="902110"/>
          </a:xfrm>
          <a:prstGeom prst="rect">
            <a:avLst/>
          </a:prstGeom>
          <a:noFill/>
        </p:spPr>
        <p:txBody>
          <a:bodyPr wrap="square" lIns="0" tIns="0" rIns="0" bIns="0" rtlCol="0">
            <a:noAutofit/>
          </a:bodyPr>
          <a:lstStyle/>
          <a:p>
            <a:pPr algn="r"/>
            <a:r>
              <a:rPr lang="en-US" b="1" dirty="0">
                <a:solidFill>
                  <a:srgbClr val="000000"/>
                </a:solidFill>
                <a:latin typeface="Arial"/>
                <a:cs typeface="Arial"/>
              </a:rPr>
              <a:t>EEG Data Acquisition at Temple Hospital</a:t>
            </a:r>
          </a:p>
          <a:p>
            <a:pPr algn="r"/>
            <a:r>
              <a:rPr lang="en-US" b="1" dirty="0">
                <a:solidFill>
                  <a:srgbClr val="000000"/>
                </a:solidFill>
                <a:latin typeface="Arial"/>
                <a:cs typeface="Arial"/>
              </a:rPr>
              <a:t>ECE 1111 UG Peer Mentor</a:t>
            </a:r>
          </a:p>
          <a:p>
            <a:pPr algn="r"/>
            <a:r>
              <a:rPr lang="en-US" b="1" dirty="0">
                <a:solidFill>
                  <a:srgbClr val="000000"/>
                </a:solidFill>
                <a:latin typeface="Arial"/>
                <a:cs typeface="Arial"/>
              </a:rPr>
              <a:t>IEEE Student Chapter President</a:t>
            </a:r>
          </a:p>
        </p:txBody>
      </p:sp>
      <p:sp>
        <p:nvSpPr>
          <p:cNvPr id="10" name="TextBox 9"/>
          <p:cNvSpPr txBox="1"/>
          <p:nvPr/>
        </p:nvSpPr>
        <p:spPr>
          <a:xfrm>
            <a:off x="478334" y="6185808"/>
            <a:ext cx="2688563" cy="369332"/>
          </a:xfrm>
          <a:prstGeom prst="rect">
            <a:avLst/>
          </a:prstGeom>
          <a:noFill/>
        </p:spPr>
        <p:txBody>
          <a:bodyPr wrap="square" rtlCol="0">
            <a:spAutoFit/>
          </a:bodyPr>
          <a:lstStyle/>
          <a:p>
            <a:r>
              <a:rPr lang="en-US" b="1" dirty="0">
                <a:latin typeface="Arial"/>
                <a:cs typeface="Arial"/>
              </a:rPr>
              <a:t>May 2021</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70549" y="5415316"/>
            <a:ext cx="1946059" cy="1299804"/>
          </a:xfrm>
          <a:prstGeom prst="rect">
            <a:avLst/>
          </a:prstGeom>
        </p:spPr>
      </p:pic>
      <p:grpSp>
        <p:nvGrpSpPr>
          <p:cNvPr id="15" name="Group 14">
            <a:extLst>
              <a:ext uri="{FF2B5EF4-FFF2-40B4-BE49-F238E27FC236}">
                <a16:creationId xmlns:a16="http://schemas.microsoft.com/office/drawing/2014/main" id="{5F807B37-C2BA-514A-8E6C-7B1B350E5BA9}"/>
              </a:ext>
            </a:extLst>
          </p:cNvPr>
          <p:cNvGrpSpPr/>
          <p:nvPr/>
        </p:nvGrpSpPr>
        <p:grpSpPr>
          <a:xfrm>
            <a:off x="6400801" y="1349797"/>
            <a:ext cx="2514404" cy="3592287"/>
            <a:chOff x="7277539" y="1457896"/>
            <a:chExt cx="1582536" cy="3592287"/>
          </a:xfrm>
        </p:grpSpPr>
        <p:sp>
          <p:nvSpPr>
            <p:cNvPr id="26" name="TextBox 25">
              <a:extLst>
                <a:ext uri="{FF2B5EF4-FFF2-40B4-BE49-F238E27FC236}">
                  <a16:creationId xmlns:a16="http://schemas.microsoft.com/office/drawing/2014/main" id="{55926722-E8D0-8747-B14C-99EDAE89B806}"/>
                </a:ext>
              </a:extLst>
            </p:cNvPr>
            <p:cNvSpPr txBox="1"/>
            <p:nvPr/>
          </p:nvSpPr>
          <p:spPr>
            <a:xfrm>
              <a:off x="7277539" y="1457896"/>
              <a:ext cx="1582536" cy="3592287"/>
            </a:xfrm>
            <a:prstGeom prst="rect">
              <a:avLst/>
            </a:prstGeom>
            <a:noFill/>
          </p:spPr>
          <p:txBody>
            <a:bodyPr wrap="square" lIns="0" tIns="0" rIns="0" bIns="0" rtlCol="0">
              <a:noAutofit/>
            </a:bodyPr>
            <a:lstStyle>
              <a:defPPr>
                <a:defRPr lang="en-US"/>
              </a:defPPr>
              <a:lvl1pPr>
                <a:defRPr sz="1400" b="1">
                  <a:solidFill>
                    <a:srgbClr val="000000"/>
                  </a:solidFill>
                  <a:latin typeface="Arial"/>
                  <a:cs typeface="Arial"/>
                </a:defRPr>
              </a:lvl1pPr>
            </a:lstStyle>
            <a:p>
              <a:pPr>
                <a:spcAft>
                  <a:spcPts val="600"/>
                </a:spcAft>
              </a:pPr>
              <a:r>
                <a:rPr lang="en-US" sz="1100" dirty="0">
                  <a:latin typeface="Arial" panose="020B0604020202020204" pitchFamily="34" charset="0"/>
                  <a:cs typeface="Arial" panose="020B0604020202020204" pitchFamily="34" charset="0"/>
                </a:rPr>
                <a:t>Dear Lilly,</a:t>
              </a:r>
            </a:p>
            <a:p>
              <a:pPr>
                <a:spcAft>
                  <a:spcPts val="600"/>
                </a:spcAft>
              </a:pPr>
              <a:r>
                <a:rPr lang="en-US" sz="1100" dirty="0">
                  <a:latin typeface="Arial" panose="020B0604020202020204" pitchFamily="34" charset="0"/>
                  <a:cs typeface="Arial" panose="020B0604020202020204" pitchFamily="34" charset="0"/>
                </a:rPr>
                <a:t>You have the distinction of following one of our most non-traditional paths to success in ISIP. I still remember your dedication to the database project at the hospital. But you should be most proud of the mentoring work you did in ECE 1111. You had a major impact on many students’ lives. Your contributions in that course were amazing… and mostly archived for posterity on the listserv </a:t>
              </a:r>
              <a:r>
                <a:rPr lang="en-US" sz="1100" dirty="0">
                  <a:latin typeface="Arial" panose="020B0604020202020204" pitchFamily="34" charset="0"/>
                  <a:cs typeface="Arial" panose="020B0604020202020204" pitchFamily="34" charset="0"/>
                  <a:sym typeface="Wingdings" pitchFamily="2" charset="2"/>
                </a:rPr>
                <a:t> </a:t>
              </a:r>
            </a:p>
            <a:p>
              <a:pPr>
                <a:spcAft>
                  <a:spcPts val="600"/>
                </a:spcAft>
              </a:pPr>
              <a:r>
                <a:rPr lang="en-US" sz="1100" dirty="0">
                  <a:latin typeface="Arial" panose="020B0604020202020204" pitchFamily="34" charset="0"/>
                  <a:cs typeface="Arial" panose="020B0604020202020204" pitchFamily="34" charset="0"/>
                  <a:sym typeface="Wingdings" pitchFamily="2" charset="2"/>
                </a:rPr>
                <a:t>You will be gone from our group, which makes me sad, but never forgotten. You constantly challenged me to be a better teacher and mentor.</a:t>
              </a:r>
            </a:p>
            <a:p>
              <a:pPr>
                <a:spcAft>
                  <a:spcPts val="600"/>
                </a:spcAft>
              </a:pPr>
              <a:r>
                <a:rPr lang="en-US" sz="1100" dirty="0">
                  <a:latin typeface="Arial" panose="020B0604020202020204" pitchFamily="34" charset="0"/>
                  <a:cs typeface="Arial" panose="020B0604020202020204" pitchFamily="34" charset="0"/>
                  <a:sym typeface="Wingdings" pitchFamily="2" charset="2"/>
                </a:rPr>
                <a:t>Signed,</a:t>
              </a:r>
            </a:p>
            <a:p>
              <a:pPr>
                <a:spcAft>
                  <a:spcPts val="600"/>
                </a:spcAft>
              </a:pPr>
              <a:r>
                <a:rPr lang="en-US" sz="1100" dirty="0">
                  <a:latin typeface="Arial" panose="020B0604020202020204" pitchFamily="34" charset="0"/>
                  <a:cs typeface="Arial" panose="020B0604020202020204" pitchFamily="34" charset="0"/>
                  <a:sym typeface="Wingdings" pitchFamily="2" charset="2"/>
                </a:rPr>
                <a:t>The Old Guy</a:t>
              </a:r>
            </a:p>
          </p:txBody>
        </p:sp>
        <p:pic>
          <p:nvPicPr>
            <p:cNvPr id="27" name="Picture 26">
              <a:extLst>
                <a:ext uri="{FF2B5EF4-FFF2-40B4-BE49-F238E27FC236}">
                  <a16:creationId xmlns:a16="http://schemas.microsoft.com/office/drawing/2014/main" id="{0AD9C22F-F00E-9042-890A-74AB29C49EC7}"/>
                </a:ext>
              </a:extLst>
            </p:cNvPr>
            <p:cNvPicPr/>
            <p:nvPr/>
          </p:nvPicPr>
          <p:blipFill>
            <a:blip r:embed="rId3"/>
            <a:srcRect/>
            <a:stretch/>
          </p:blipFill>
          <p:spPr>
            <a:xfrm>
              <a:off x="7989999" y="4658388"/>
              <a:ext cx="623473" cy="391795"/>
            </a:xfrm>
            <a:prstGeom prst="rect">
              <a:avLst/>
            </a:prstGeom>
            <a:solidFill>
              <a:schemeClr val="bg1">
                <a:alpha val="0"/>
              </a:schemeClr>
            </a:solidFill>
            <a:effectLst>
              <a:reflection endPos="0" dir="5400000" sy="-100000" algn="bl" rotWithShape="0"/>
            </a:effectLst>
          </p:spPr>
        </p:pic>
      </p:grpSp>
      <p:pic>
        <p:nvPicPr>
          <p:cNvPr id="1030" name="Picture 6">
            <a:extLst>
              <a:ext uri="{FF2B5EF4-FFF2-40B4-BE49-F238E27FC236}">
                <a16:creationId xmlns:a16="http://schemas.microsoft.com/office/drawing/2014/main" id="{27215E44-A35C-1442-A1EE-84973E0F4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1"/>
            <a:ext cx="2075835" cy="1383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6F721B6-E4AE-4FDA-B983-C794631C948A}"/>
              </a:ext>
            </a:extLst>
          </p:cNvPr>
          <p:cNvSpPr txBox="1"/>
          <p:nvPr/>
        </p:nvSpPr>
        <p:spPr>
          <a:xfrm>
            <a:off x="285721" y="2195790"/>
            <a:ext cx="2018714" cy="1785104"/>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Lilly,</a:t>
            </a:r>
          </a:p>
          <a:p>
            <a:r>
              <a:rPr lang="en-US" sz="1100" dirty="0">
                <a:latin typeface="Arial" panose="020B0604020202020204" pitchFamily="34" charset="0"/>
                <a:cs typeface="Arial" panose="020B0604020202020204" pitchFamily="34" charset="0"/>
              </a:rPr>
              <a:t>Well done! Congrats on graduating and for making such a positive impact on our group. We’re going to miss having you around. Thanks for everything you’ve done for us. Don’t forget to swing by and visit!</a:t>
            </a:r>
          </a:p>
          <a:p>
            <a:r>
              <a:rPr lang="en-US" sz="1100" dirty="0">
                <a:latin typeface="Arial" panose="020B0604020202020204" pitchFamily="34" charset="0"/>
                <a:cs typeface="Arial" panose="020B0604020202020204" pitchFamily="34" charset="0"/>
              </a:rPr>
              <a:t>--Iyad</a:t>
            </a:r>
          </a:p>
        </p:txBody>
      </p:sp>
      <p:sp>
        <p:nvSpPr>
          <p:cNvPr id="13" name="TextBox 12">
            <a:extLst>
              <a:ext uri="{FF2B5EF4-FFF2-40B4-BE49-F238E27FC236}">
                <a16:creationId xmlns:a16="http://schemas.microsoft.com/office/drawing/2014/main" id="{947713E6-EC67-1A4D-BE11-3E286E33C92C}"/>
              </a:ext>
            </a:extLst>
          </p:cNvPr>
          <p:cNvSpPr txBox="1"/>
          <p:nvPr/>
        </p:nvSpPr>
        <p:spPr>
          <a:xfrm>
            <a:off x="228600" y="4051179"/>
            <a:ext cx="2018714" cy="1615827"/>
          </a:xfrm>
          <a:prstGeom prst="rect">
            <a:avLst/>
          </a:prstGeom>
          <a:noFill/>
        </p:spPr>
        <p:txBody>
          <a:bodyPr wrap="square" rtlCol="0">
            <a:spAutoFit/>
          </a:bodyPr>
          <a:lstStyle/>
          <a:p>
            <a:r>
              <a:rPr lang="en-US" sz="1100" b="1" dirty="0"/>
              <a:t>Lilly,</a:t>
            </a:r>
          </a:p>
          <a:p>
            <a:r>
              <a:rPr lang="en-US" sz="1100" dirty="0"/>
              <a:t>Congratulations on all your hard work finally paying off! I know I can say with absolute certainty that you are the reason I passed ECE 1111. Thank you so much for being a mentor to me during and after the class!</a:t>
            </a:r>
          </a:p>
          <a:p>
            <a:r>
              <a:rPr lang="en-US" sz="1100" dirty="0"/>
              <a:t>-Justin</a:t>
            </a:r>
          </a:p>
        </p:txBody>
      </p:sp>
      <p:sp>
        <p:nvSpPr>
          <p:cNvPr id="14" name="TextBox 12">
            <a:extLst>
              <a:ext uri="{FF2B5EF4-FFF2-40B4-BE49-F238E27FC236}">
                <a16:creationId xmlns:a16="http://schemas.microsoft.com/office/drawing/2014/main" id="{528908B2-BD15-4AAB-9A8C-D0930E21E321}"/>
              </a:ext>
            </a:extLst>
          </p:cNvPr>
          <p:cNvSpPr txBox="1"/>
          <p:nvPr/>
        </p:nvSpPr>
        <p:spPr>
          <a:xfrm>
            <a:off x="4382087" y="1349797"/>
            <a:ext cx="2018714" cy="127727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t>Lilly,</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Congratulations today and best wishes for all your tomorrows. May you always dare to do great things with your life.</a:t>
            </a:r>
          </a:p>
          <a:p>
            <a:r>
              <a:rPr lang="en-US" sz="1100" dirty="0">
                <a:latin typeface="Arial" panose="020B0604020202020204" pitchFamily="34" charset="0"/>
                <a:cs typeface="Arial" panose="020B0604020202020204" pitchFamily="34" charset="0"/>
              </a:rPr>
              <a:t>-Meysam</a:t>
            </a:r>
          </a:p>
        </p:txBody>
      </p:sp>
      <p:sp>
        <p:nvSpPr>
          <p:cNvPr id="2" name="TextBox 1">
            <a:extLst>
              <a:ext uri="{FF2B5EF4-FFF2-40B4-BE49-F238E27FC236}">
                <a16:creationId xmlns:a16="http://schemas.microsoft.com/office/drawing/2014/main" id="{374BA1EF-39EF-4964-A691-57B2E892A2C5}"/>
              </a:ext>
            </a:extLst>
          </p:cNvPr>
          <p:cNvSpPr txBox="1"/>
          <p:nvPr/>
        </p:nvSpPr>
        <p:spPr>
          <a:xfrm>
            <a:off x="2507191" y="5258858"/>
            <a:ext cx="1880659"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Calibri"/>
              </a:rPr>
              <a:t>Congratulations Lilly! We didn't get to talk too much, but I know your unique and positive spirit will bring you success and happiness in the future.</a:t>
            </a:r>
          </a:p>
          <a:p>
            <a:r>
              <a:rPr lang="en-US" sz="1100" dirty="0">
                <a:cs typeface="Calibri"/>
              </a:rPr>
              <a:t>-Lynn</a:t>
            </a:r>
          </a:p>
        </p:txBody>
      </p:sp>
      <p:sp>
        <p:nvSpPr>
          <p:cNvPr id="16" name="TextBox 15">
            <a:extLst>
              <a:ext uri="{FF2B5EF4-FFF2-40B4-BE49-F238E27FC236}">
                <a16:creationId xmlns:a16="http://schemas.microsoft.com/office/drawing/2014/main" id="{72C8D297-A915-4BF4-ACE1-1F0EDB17EF83}"/>
              </a:ext>
            </a:extLst>
          </p:cNvPr>
          <p:cNvSpPr txBox="1"/>
          <p:nvPr/>
        </p:nvSpPr>
        <p:spPr>
          <a:xfrm>
            <a:off x="4266028" y="4230931"/>
            <a:ext cx="2018714" cy="2308324"/>
          </a:xfrm>
          <a:prstGeom prst="rect">
            <a:avLst/>
          </a:prstGeom>
          <a:noFill/>
        </p:spPr>
        <p:txBody>
          <a:bodyPr wrap="square" rtlCol="0">
            <a:spAutoFit/>
          </a:bodyPr>
          <a:lstStyle/>
          <a:p>
            <a:pPr algn="just"/>
            <a:r>
              <a:rPr lang="en-US" sz="900" dirty="0">
                <a:latin typeface="Garamond" panose="02020404030301010803" pitchFamily="18" charset="0"/>
              </a:rPr>
              <a:t>Dear Lilly,</a:t>
            </a:r>
          </a:p>
          <a:p>
            <a:pPr algn="just"/>
            <a:r>
              <a:rPr lang="en-US" sz="900" dirty="0">
                <a:latin typeface="Garamond" panose="02020404030301010803" pitchFamily="18" charset="0"/>
              </a:rPr>
              <a:t>You are one of the kindest souls I have </a:t>
            </a:r>
            <a:r>
              <a:rPr lang="en-US" sz="900">
                <a:latin typeface="Garamond" panose="02020404030301010803" pitchFamily="18" charset="0"/>
              </a:rPr>
              <a:t>ever met. </a:t>
            </a:r>
            <a:r>
              <a:rPr lang="en-US" sz="900" dirty="0">
                <a:latin typeface="Garamond" panose="02020404030301010803" pitchFamily="18" charset="0"/>
              </a:rPr>
              <a:t>I was always amazed by both your people skill and coding prowess which improved our lab experience. I think I can fill up this whole page if I start writing about how you made a difference in the lives of our students for three semesters. I enjoyed reading the email threads between you and Dr. </a:t>
            </a:r>
            <a:r>
              <a:rPr lang="en-US" sz="900" dirty="0" err="1">
                <a:latin typeface="Garamond" panose="02020404030301010803" pitchFamily="18" charset="0"/>
              </a:rPr>
              <a:t>Picone</a:t>
            </a:r>
            <a:r>
              <a:rPr lang="en-US" sz="900" dirty="0">
                <a:latin typeface="Garamond" panose="02020404030301010803" pitchFamily="18" charset="0"/>
              </a:rPr>
              <a:t> (I was always 5 emails behind you guys :). </a:t>
            </a:r>
          </a:p>
          <a:p>
            <a:pPr algn="just"/>
            <a:r>
              <a:rPr lang="en-US" sz="900" dirty="0">
                <a:latin typeface="Garamond" panose="02020404030301010803" pitchFamily="18" charset="0"/>
              </a:rPr>
              <a:t>I wish you all the best and hope to see you on the other side of the country (and this Friday)!</a:t>
            </a:r>
          </a:p>
          <a:p>
            <a:pPr algn="just"/>
            <a:r>
              <a:rPr lang="en-US" sz="900" dirty="0">
                <a:latin typeface="Garamond" panose="02020404030301010803" pitchFamily="18" charset="0"/>
              </a:rPr>
              <a:t>- Nabila</a:t>
            </a:r>
          </a:p>
        </p:txBody>
      </p:sp>
      <p:sp>
        <p:nvSpPr>
          <p:cNvPr id="4" name="TextBox 3">
            <a:extLst>
              <a:ext uri="{FF2B5EF4-FFF2-40B4-BE49-F238E27FC236}">
                <a16:creationId xmlns:a16="http://schemas.microsoft.com/office/drawing/2014/main" id="{B7DE1386-4653-4234-B3F3-905F105BED96}"/>
              </a:ext>
            </a:extLst>
          </p:cNvPr>
          <p:cNvSpPr txBox="1"/>
          <p:nvPr/>
        </p:nvSpPr>
        <p:spPr>
          <a:xfrm>
            <a:off x="2686103" y="1612491"/>
            <a:ext cx="158685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dirty="0">
                <a:latin typeface="Times New Roman"/>
                <a:cs typeface="Times New Roman"/>
              </a:rPr>
              <a:t>Lilly,</a:t>
            </a:r>
          </a:p>
          <a:p>
            <a:r>
              <a:rPr lang="en-US" sz="1000" dirty="0">
                <a:latin typeface="Times New Roman"/>
                <a:cs typeface="Times New Roman"/>
              </a:rPr>
              <a:t>Congrats! Despite being terrified of your weekly checkoffs, I really appreciated your wisdom during my hour of hell. You've taught me all I know about pointers, 2D arrays, seg faults, and how to get down in the debugger. You'd see me on the 7th floor and constantly check up on me to see if I'd started the lab yet, or you'd give me life advice as I did work for my other classes. Now you're off to do even bigger things, but you've left us with a high standard of what it means to be a TA.</a:t>
            </a:r>
            <a:endParaRPr lang="en-US" sz="1000" b="1" dirty="0">
              <a:latin typeface="Times New Roman"/>
              <a:cs typeface="Times New Roman"/>
            </a:endParaRPr>
          </a:p>
          <a:p>
            <a:r>
              <a:rPr lang="en-US" sz="1000" dirty="0">
                <a:latin typeface="Times New Roman"/>
                <a:cs typeface="Times New Roman"/>
              </a:rPr>
              <a:t>-Daniel</a:t>
            </a:r>
          </a:p>
        </p:txBody>
      </p:sp>
      <p:sp>
        <p:nvSpPr>
          <p:cNvPr id="3" name="TextBox 2">
            <a:extLst>
              <a:ext uri="{FF2B5EF4-FFF2-40B4-BE49-F238E27FC236}">
                <a16:creationId xmlns:a16="http://schemas.microsoft.com/office/drawing/2014/main" id="{F850C07A-C674-4E9A-9DC6-E8D3452A29C6}"/>
              </a:ext>
            </a:extLst>
          </p:cNvPr>
          <p:cNvSpPr txBox="1"/>
          <p:nvPr/>
        </p:nvSpPr>
        <p:spPr>
          <a:xfrm>
            <a:off x="4144445" y="2594619"/>
            <a:ext cx="1957034" cy="1615827"/>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Lilly, </a:t>
            </a:r>
          </a:p>
          <a:p>
            <a:r>
              <a:rPr lang="en-US" sz="900" dirty="0">
                <a:latin typeface="Arial" panose="020B0604020202020204" pitchFamily="34" charset="0"/>
                <a:cs typeface="Arial" panose="020B0604020202020204" pitchFamily="34" charset="0"/>
              </a:rPr>
              <a:t>Congrats on that EE degree, we did not interact much, but I could tell you were a hard worker. Sorry for always procrastinating when it came to fixing your AWS problems! Hopefully, you’ve forgotten about those days. I wish you the best in your future endeavors and stay safe.</a:t>
            </a:r>
          </a:p>
          <a:p>
            <a:r>
              <a:rPr lang="en-US" sz="900" dirty="0">
                <a:latin typeface="Arial" panose="020B0604020202020204" pitchFamily="34" charset="0"/>
                <a:cs typeface="Arial" panose="020B0604020202020204" pitchFamily="34" charset="0"/>
              </a:rPr>
              <a:t>-Shmyrde</a:t>
            </a:r>
          </a:p>
        </p:txBody>
      </p:sp>
      <p:sp>
        <p:nvSpPr>
          <p:cNvPr id="5" name="TextBox 4">
            <a:extLst>
              <a:ext uri="{FF2B5EF4-FFF2-40B4-BE49-F238E27FC236}">
                <a16:creationId xmlns:a16="http://schemas.microsoft.com/office/drawing/2014/main" id="{B3ED337E-2E5E-F344-9582-6A93D809B7A1}"/>
              </a:ext>
            </a:extLst>
          </p:cNvPr>
          <p:cNvSpPr txBox="1"/>
          <p:nvPr/>
        </p:nvSpPr>
        <p:spPr>
          <a:xfrm>
            <a:off x="2294496" y="137901"/>
            <a:ext cx="2267564" cy="1631216"/>
          </a:xfrm>
          <a:prstGeom prst="rect">
            <a:avLst/>
          </a:prstGeom>
          <a:noFill/>
        </p:spPr>
        <p:txBody>
          <a:bodyPr wrap="square" rtlCol="0">
            <a:spAutoFit/>
          </a:bodyPr>
          <a:lstStyle/>
          <a:p>
            <a:r>
              <a:rPr lang="en-US" sz="1000" dirty="0"/>
              <a:t>Hi Lily, I don’t think we’ve ever talk but</a:t>
            </a:r>
          </a:p>
          <a:p>
            <a:r>
              <a:rPr lang="en-US" sz="1000" dirty="0"/>
              <a:t>I always admire what you have accomplished. </a:t>
            </a:r>
          </a:p>
          <a:p>
            <a:r>
              <a:rPr lang="en-US" sz="1000" dirty="0"/>
              <a:t>I first knew you from Temple IEEE and I’m always impressed about your straightforward personality. You are one of my female role models that I want to look up, especially in this field. Wish you the best on your journey.</a:t>
            </a:r>
          </a:p>
          <a:p>
            <a:r>
              <a:rPr lang="en-US" sz="1000" dirty="0"/>
              <a:t>-Thao</a:t>
            </a:r>
          </a:p>
        </p:txBody>
      </p:sp>
    </p:spTree>
    <p:extLst>
      <p:ext uri="{BB962C8B-B14F-4D97-AF65-F5344CB8AC3E}">
        <p14:creationId xmlns:p14="http://schemas.microsoft.com/office/powerpoint/2010/main" val="23874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569</TotalTime>
  <Words>623</Words>
  <Application>Microsoft Macintosh PowerPoint</Application>
  <PresentationFormat>On-screen Show (4:3)</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Times New Roman</vt:lpstr>
      <vt:lpstr>Office Theme</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Thao Phuong Cap</cp:lastModifiedBy>
  <cp:revision>167</cp:revision>
  <cp:lastPrinted>2019-08-27T21:32:17Z</cp:lastPrinted>
  <dcterms:created xsi:type="dcterms:W3CDTF">2013-05-24T02:06:05Z</dcterms:created>
  <dcterms:modified xsi:type="dcterms:W3CDTF">2021-05-07T17:42:09Z</dcterms:modified>
</cp:coreProperties>
</file>