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6" userDrawn="1">
          <p15:clr>
            <a:srgbClr val="A4A3A4"/>
          </p15:clr>
        </p15:guide>
        <p15:guide id="2" pos="144" userDrawn="1">
          <p15:clr>
            <a:srgbClr val="A4A3A4"/>
          </p15:clr>
        </p15:guide>
        <p15:guide id="3" pos="5616" userDrawn="1">
          <p15:clr>
            <a:srgbClr val="A4A3A4"/>
          </p15:clr>
        </p15:guide>
        <p15:guide id="4" orient="horz"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9D60C-DD1C-4DFF-9095-4F6425B33446}" v="154" dt="2021-05-05T20:58:22.8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4"/>
    <p:restoredTop sz="94830"/>
  </p:normalViewPr>
  <p:slideViewPr>
    <p:cSldViewPr snapToGrid="0" snapToObjects="1" showGuides="1">
      <p:cViewPr varScale="1">
        <p:scale>
          <a:sx n="69" d="100"/>
          <a:sy n="69" d="100"/>
        </p:scale>
        <p:origin x="1318" y="16"/>
      </p:cViewPr>
      <p:guideLst>
        <p:guide orient="horz" pos="4176"/>
        <p:guide pos="144"/>
        <p:guide pos="5616"/>
        <p:guide orient="horz" pos="1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Vorwick" clId="Web-{1269D60C-DD1C-4DFF-9095-4F6425B33446}"/>
    <pc:docChg chg="modSld">
      <pc:chgData name="Lynn Vorwick" userId="" providerId="" clId="Web-{1269D60C-DD1C-4DFF-9095-4F6425B33446}" dt="2021-05-05T20:58:21.647" v="80" actId="20577"/>
      <pc:docMkLst>
        <pc:docMk/>
      </pc:docMkLst>
      <pc:sldChg chg="addSp modSp">
        <pc:chgData name="Lynn Vorwick" userId="" providerId="" clId="Web-{1269D60C-DD1C-4DFF-9095-4F6425B33446}" dt="2021-05-05T20:58:21.647" v="80" actId="20577"/>
        <pc:sldMkLst>
          <pc:docMk/>
          <pc:sldMk cId="238742397" sldId="256"/>
        </pc:sldMkLst>
        <pc:spChg chg="add mod">
          <ac:chgData name="Lynn Vorwick" userId="" providerId="" clId="Web-{1269D60C-DD1C-4DFF-9095-4F6425B33446}" dt="2021-05-05T20:58:21.647" v="80" actId="20577"/>
          <ac:spMkLst>
            <pc:docMk/>
            <pc:sldMk cId="238742397" sldId="256"/>
            <ac:spMk id="3" creationId="{84E6ED19-0087-46BD-9F5C-D0ED84C61446}"/>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89666"/>
          </a:schemeClr>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B483298-FCAF-C747-8D8D-50CC0876C792}"/>
              </a:ext>
            </a:extLst>
          </p:cNvPr>
          <p:cNvPicPr>
            <a:picLocks noChangeAspect="1" noChangeArrowheads="1"/>
          </p:cNvPicPr>
          <p:nvPr userDrawn="1"/>
        </p:nvPicPr>
        <p:blipFill>
          <a:blip r:embed="rId2">
            <a:alphaModFix amt="10000"/>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16472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E095D-5436-B344-8085-5DAA42240014}" type="datetimeFigureOut">
              <a:rPr lang="en-US" smtClean="0"/>
              <a:t>5/7/2021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7F3B5-57BF-0B47-AC58-60C9BB7937F7}" type="slidenum">
              <a:rPr lang="en-US" smtClean="0"/>
              <a:t>‹#›</a:t>
            </a:fld>
            <a:endParaRPr lang="en-US"/>
          </a:p>
        </p:txBody>
      </p:sp>
    </p:spTree>
    <p:extLst>
      <p:ext uri="{BB962C8B-B14F-4D97-AF65-F5344CB8AC3E}">
        <p14:creationId xmlns:p14="http://schemas.microsoft.com/office/powerpoint/2010/main" val="1784148521"/>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79406" y="195716"/>
            <a:ext cx="6480669" cy="923330"/>
          </a:xfrm>
          <a:prstGeom prst="rect">
            <a:avLst/>
          </a:prstGeom>
          <a:noFill/>
        </p:spPr>
        <p:txBody>
          <a:bodyPr wrap="square" rtlCol="0">
            <a:spAutoFit/>
          </a:bodyPr>
          <a:lstStyle/>
          <a:p>
            <a:pPr algn="r"/>
            <a:r>
              <a:rPr lang="en-US" b="1" dirty="0">
                <a:solidFill>
                  <a:srgbClr val="000000"/>
                </a:solidFill>
                <a:latin typeface="Arial"/>
                <a:cs typeface="Arial"/>
              </a:rPr>
              <a:t>The TUH Digital Pathology Breast Tumor Corpus (v1.0.0)</a:t>
            </a:r>
          </a:p>
          <a:p>
            <a:pPr algn="r"/>
            <a:r>
              <a:rPr lang="en-US" b="1" dirty="0">
                <a:solidFill>
                  <a:srgbClr val="000000"/>
                </a:solidFill>
                <a:latin typeface="Arial"/>
                <a:cs typeface="Arial"/>
              </a:rPr>
              <a:t>The Leica Aperio AT2 Scanner</a:t>
            </a:r>
          </a:p>
          <a:p>
            <a:pPr algn="r"/>
            <a:r>
              <a:rPr lang="en-US" b="1" dirty="0">
                <a:solidFill>
                  <a:srgbClr val="000000"/>
                </a:solidFill>
                <a:latin typeface="Arial"/>
                <a:cs typeface="Arial"/>
              </a:rPr>
              <a:t>The NEDC Web Team</a:t>
            </a:r>
          </a:p>
        </p:txBody>
      </p:sp>
      <p:sp>
        <p:nvSpPr>
          <p:cNvPr id="10" name="TextBox 9"/>
          <p:cNvSpPr txBox="1"/>
          <p:nvPr/>
        </p:nvSpPr>
        <p:spPr>
          <a:xfrm>
            <a:off x="478334" y="6185808"/>
            <a:ext cx="2688563" cy="369332"/>
          </a:xfrm>
          <a:prstGeom prst="rect">
            <a:avLst/>
          </a:prstGeom>
          <a:noFill/>
        </p:spPr>
        <p:txBody>
          <a:bodyPr wrap="square" rtlCol="0">
            <a:spAutoFit/>
          </a:bodyPr>
          <a:lstStyle/>
          <a:p>
            <a:r>
              <a:rPr lang="en-US" b="1" dirty="0">
                <a:latin typeface="Arial"/>
                <a:cs typeface="Arial"/>
              </a:rPr>
              <a:t>May 2021</a:t>
            </a:r>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55061" y="5415316"/>
            <a:ext cx="1946059" cy="1299804"/>
          </a:xfrm>
          <a:prstGeom prst="rect">
            <a:avLst/>
          </a:prstGeom>
        </p:spPr>
      </p:pic>
      <p:grpSp>
        <p:nvGrpSpPr>
          <p:cNvPr id="15" name="Group 14">
            <a:extLst>
              <a:ext uri="{FF2B5EF4-FFF2-40B4-BE49-F238E27FC236}">
                <a16:creationId xmlns:a16="http://schemas.microsoft.com/office/drawing/2014/main" id="{5F807B37-C2BA-514A-8E6C-7B1B350E5BA9}"/>
              </a:ext>
            </a:extLst>
          </p:cNvPr>
          <p:cNvGrpSpPr/>
          <p:nvPr/>
        </p:nvGrpSpPr>
        <p:grpSpPr>
          <a:xfrm>
            <a:off x="7141027" y="1326965"/>
            <a:ext cx="1774373" cy="3047267"/>
            <a:chOff x="7141027" y="1326965"/>
            <a:chExt cx="1774373" cy="3047267"/>
          </a:xfrm>
        </p:grpSpPr>
        <p:sp>
          <p:nvSpPr>
            <p:cNvPr id="26" name="TextBox 25">
              <a:extLst>
                <a:ext uri="{FF2B5EF4-FFF2-40B4-BE49-F238E27FC236}">
                  <a16:creationId xmlns:a16="http://schemas.microsoft.com/office/drawing/2014/main" id="{55926722-E8D0-8747-B14C-99EDAE89B806}"/>
                </a:ext>
              </a:extLst>
            </p:cNvPr>
            <p:cNvSpPr txBox="1"/>
            <p:nvPr/>
          </p:nvSpPr>
          <p:spPr>
            <a:xfrm>
              <a:off x="7141027" y="1326965"/>
              <a:ext cx="1774373" cy="2655100"/>
            </a:xfrm>
            <a:prstGeom prst="rect">
              <a:avLst/>
            </a:prstGeom>
            <a:noFill/>
          </p:spPr>
          <p:txBody>
            <a:bodyPr wrap="square" lIns="0" tIns="0" rIns="0" bIns="0" rtlCol="0">
              <a:noAutofit/>
            </a:bodyPr>
            <a:lstStyle>
              <a:defPPr>
                <a:defRPr lang="en-US"/>
              </a:defPPr>
              <a:lvl1pPr>
                <a:defRPr sz="1400" b="1">
                  <a:solidFill>
                    <a:srgbClr val="000000"/>
                  </a:solidFill>
                  <a:latin typeface="Arial"/>
                  <a:cs typeface="Arial"/>
                </a:defRPr>
              </a:lvl1pPr>
            </a:lstStyle>
            <a:p>
              <a:pPr>
                <a:spcAft>
                  <a:spcPts val="600"/>
                </a:spcAft>
              </a:pPr>
              <a:r>
                <a:rPr lang="en-US" sz="1100" dirty="0">
                  <a:latin typeface="Arial" panose="020B0604020202020204" pitchFamily="34" charset="0"/>
                  <a:cs typeface="Arial" panose="020B0604020202020204" pitchFamily="34" charset="0"/>
                </a:rPr>
                <a:t>Dear Julien,</a:t>
              </a:r>
            </a:p>
            <a:p>
              <a:pPr>
                <a:spcAft>
                  <a:spcPts val="600"/>
                </a:spcAft>
              </a:pPr>
              <a:r>
                <a:rPr lang="en-US" sz="1100" dirty="0">
                  <a:latin typeface="Arial" panose="020B0604020202020204" pitchFamily="34" charset="0"/>
                  <a:cs typeface="Arial" panose="020B0604020202020204" pitchFamily="34" charset="0"/>
                </a:rPr>
                <a:t>You brought a lot of stability to the DPATH team and certainly became the master of the Aperio scanner. The impact of the DPATH data will be seen over the next couple of years. Working in our group has been an important part of your academic journey. I look forward to seeing what you accomplish in your career as a data scientist.</a:t>
              </a:r>
              <a:endParaRPr lang="en-US" sz="1100" dirty="0">
                <a:latin typeface="Arial" panose="020B0604020202020204" pitchFamily="34" charset="0"/>
                <a:cs typeface="Arial" panose="020B0604020202020204" pitchFamily="34" charset="0"/>
                <a:sym typeface="Wingdings" pitchFamily="2" charset="2"/>
              </a:endParaRPr>
            </a:p>
          </p:txBody>
        </p:sp>
        <p:pic>
          <p:nvPicPr>
            <p:cNvPr id="27" name="Picture 26">
              <a:extLst>
                <a:ext uri="{FF2B5EF4-FFF2-40B4-BE49-F238E27FC236}">
                  <a16:creationId xmlns:a16="http://schemas.microsoft.com/office/drawing/2014/main" id="{0AD9C22F-F00E-9042-890A-74AB29C49EC7}"/>
                </a:ext>
              </a:extLst>
            </p:cNvPr>
            <p:cNvPicPr/>
            <p:nvPr/>
          </p:nvPicPr>
          <p:blipFill>
            <a:blip r:embed="rId3"/>
            <a:srcRect/>
            <a:stretch/>
          </p:blipFill>
          <p:spPr>
            <a:xfrm>
              <a:off x="8075091" y="3982437"/>
              <a:ext cx="834144" cy="391795"/>
            </a:xfrm>
            <a:prstGeom prst="rect">
              <a:avLst/>
            </a:prstGeom>
            <a:solidFill>
              <a:schemeClr val="bg1">
                <a:alpha val="0"/>
              </a:schemeClr>
            </a:solidFill>
            <a:effectLst>
              <a:reflection endPos="0" dir="5400000" sy="-100000" algn="bl" rotWithShape="0"/>
            </a:effectLst>
          </p:spPr>
        </p:pic>
      </p:grpSp>
      <p:pic>
        <p:nvPicPr>
          <p:cNvPr id="1028" name="Picture 4">
            <a:extLst>
              <a:ext uri="{FF2B5EF4-FFF2-40B4-BE49-F238E27FC236}">
                <a16:creationId xmlns:a16="http://schemas.microsoft.com/office/drawing/2014/main" id="{153BAFA1-2A2C-B447-B20D-0BE45E5538A8}"/>
              </a:ext>
            </a:extLst>
          </p:cNvPr>
          <p:cNvPicPr>
            <a:picLocks noChangeAspect="1" noChangeArrowheads="1"/>
          </p:cNvPicPr>
          <p:nvPr/>
        </p:nvPicPr>
        <p:blipFill>
          <a:blip r:embed="rId4"/>
          <a:srcRect/>
          <a:stretch/>
        </p:blipFill>
        <p:spPr bwMode="auto">
          <a:xfrm>
            <a:off x="228600" y="240909"/>
            <a:ext cx="1673533" cy="1255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EE2BE4E-B3A4-43DF-A44B-C2980BB343D1}"/>
              </a:ext>
            </a:extLst>
          </p:cNvPr>
          <p:cNvSpPr txBox="1"/>
          <p:nvPr/>
        </p:nvSpPr>
        <p:spPr>
          <a:xfrm>
            <a:off x="738553" y="2032782"/>
            <a:ext cx="1774373" cy="1107996"/>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Julien,</a:t>
            </a:r>
          </a:p>
          <a:p>
            <a:r>
              <a:rPr lang="en-US" sz="1100" dirty="0">
                <a:latin typeface="Arial" panose="020B0604020202020204" pitchFamily="34" charset="0"/>
                <a:cs typeface="Arial" panose="020B0604020202020204" pitchFamily="34" charset="0"/>
              </a:rPr>
              <a:t>Congrats on graduating and making through our program. Good luck out there!</a:t>
            </a:r>
          </a:p>
          <a:p>
            <a:r>
              <a:rPr lang="en-US" sz="1100" dirty="0">
                <a:latin typeface="Arial" panose="020B0604020202020204" pitchFamily="34" charset="0"/>
                <a:cs typeface="Arial" panose="020B0604020202020204" pitchFamily="34" charset="0"/>
              </a:rPr>
              <a:t>--Iyad</a:t>
            </a:r>
          </a:p>
        </p:txBody>
      </p:sp>
      <p:sp>
        <p:nvSpPr>
          <p:cNvPr id="11" name="TextBox 12">
            <a:extLst>
              <a:ext uri="{FF2B5EF4-FFF2-40B4-BE49-F238E27FC236}">
                <a16:creationId xmlns:a16="http://schemas.microsoft.com/office/drawing/2014/main" id="{D95AF6BC-BCC2-4768-847A-5C34A31859E7}"/>
              </a:ext>
            </a:extLst>
          </p:cNvPr>
          <p:cNvSpPr txBox="1"/>
          <p:nvPr/>
        </p:nvSpPr>
        <p:spPr>
          <a:xfrm>
            <a:off x="5122313" y="1326593"/>
            <a:ext cx="2018714" cy="127727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a:latin typeface="Arial" panose="020B0604020202020204" pitchFamily="34" charset="0"/>
                <a:cs typeface="Arial" panose="020B0604020202020204" pitchFamily="34" charset="0"/>
              </a:rPr>
              <a:t>Julien,</a:t>
            </a:r>
          </a:p>
          <a:p>
            <a:r>
              <a:rPr lang="en-US" sz="1100" dirty="0">
                <a:latin typeface="Arial" panose="020B0604020202020204" pitchFamily="34" charset="0"/>
                <a:cs typeface="Arial" panose="020B0604020202020204" pitchFamily="34" charset="0"/>
              </a:rPr>
              <a:t>Congratulations today and best wishes for all your tomorrows. May you always dare to do great things with your life.</a:t>
            </a:r>
          </a:p>
          <a:p>
            <a:r>
              <a:rPr lang="en-US" sz="1100" dirty="0">
                <a:latin typeface="Arial" panose="020B0604020202020204" pitchFamily="34" charset="0"/>
                <a:cs typeface="Arial" panose="020B0604020202020204" pitchFamily="34" charset="0"/>
              </a:rPr>
              <a:t>-Meysam</a:t>
            </a:r>
          </a:p>
        </p:txBody>
      </p:sp>
      <p:sp>
        <p:nvSpPr>
          <p:cNvPr id="13" name="TextBox 12">
            <a:extLst>
              <a:ext uri="{FF2B5EF4-FFF2-40B4-BE49-F238E27FC236}">
                <a16:creationId xmlns:a16="http://schemas.microsoft.com/office/drawing/2014/main" id="{9B23B56B-B2FD-4717-97E0-49925FFCD474}"/>
              </a:ext>
            </a:extLst>
          </p:cNvPr>
          <p:cNvSpPr txBox="1"/>
          <p:nvPr/>
        </p:nvSpPr>
        <p:spPr>
          <a:xfrm>
            <a:off x="5116148" y="3975416"/>
            <a:ext cx="1847360" cy="144655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a:latin typeface="Pristina" panose="03060402040406080204" pitchFamily="66" charset="0"/>
                <a:cs typeface="Arial" panose="020B0604020202020204" pitchFamily="34" charset="0"/>
              </a:rPr>
              <a:t>Julien,</a:t>
            </a:r>
          </a:p>
          <a:p>
            <a:r>
              <a:rPr lang="en-US" sz="1100" dirty="0">
                <a:latin typeface="Pristina" panose="03060402040406080204" pitchFamily="66" charset="0"/>
                <a:cs typeface="Arial" panose="020B0604020202020204" pitchFamily="34" charset="0"/>
              </a:rPr>
              <a:t>Congratulations on graduating and your great job in digital pathology.</a:t>
            </a:r>
          </a:p>
          <a:p>
            <a:r>
              <a:rPr lang="en-US" sz="1100" dirty="0">
                <a:latin typeface="Pristina" panose="03060402040406080204" pitchFamily="66" charset="0"/>
                <a:cs typeface="Arial" panose="020B0604020202020204" pitchFamily="34" charset="0"/>
              </a:rPr>
              <a:t>It is because of your neat and precise job that we are now able to make our cancer recognition system.</a:t>
            </a:r>
          </a:p>
          <a:p>
            <a:r>
              <a:rPr lang="en-US" sz="1100" dirty="0">
                <a:latin typeface="Pristina" panose="03060402040406080204" pitchFamily="66" charset="0"/>
                <a:cs typeface="Arial" panose="020B0604020202020204" pitchFamily="34" charset="0"/>
              </a:rPr>
              <a:t>Wish you the best!</a:t>
            </a:r>
          </a:p>
          <a:p>
            <a:r>
              <a:rPr lang="en-US" sz="1100" dirty="0">
                <a:latin typeface="Pristina" panose="03060402040406080204" pitchFamily="66" charset="0"/>
                <a:cs typeface="Arial" panose="020B0604020202020204" pitchFamily="34" charset="0"/>
              </a:rPr>
              <a:t>-Vahid</a:t>
            </a:r>
          </a:p>
        </p:txBody>
      </p:sp>
      <p:sp>
        <p:nvSpPr>
          <p:cNvPr id="3" name="TextBox 2">
            <a:extLst>
              <a:ext uri="{FF2B5EF4-FFF2-40B4-BE49-F238E27FC236}">
                <a16:creationId xmlns:a16="http://schemas.microsoft.com/office/drawing/2014/main" id="{84E6ED19-0087-46BD-9F5C-D0ED84C61446}"/>
              </a:ext>
            </a:extLst>
          </p:cNvPr>
          <p:cNvSpPr txBox="1"/>
          <p:nvPr/>
        </p:nvSpPr>
        <p:spPr>
          <a:xfrm>
            <a:off x="4195232" y="5576358"/>
            <a:ext cx="193886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Julien,</a:t>
            </a:r>
            <a:endParaRPr lang="en-US" sz="1100" dirty="0">
              <a:cs typeface="Calibri"/>
            </a:endParaRPr>
          </a:p>
          <a:p>
            <a:r>
              <a:rPr lang="en-US" sz="1100" dirty="0">
                <a:cs typeface="Calibri"/>
              </a:rPr>
              <a:t>Congratulations! I wish you the most happiness and success in your life after graduation.</a:t>
            </a:r>
          </a:p>
          <a:p>
            <a:r>
              <a:rPr lang="en-US" sz="1100" dirty="0">
                <a:cs typeface="Calibri"/>
              </a:rPr>
              <a:t>- Lynn</a:t>
            </a:r>
          </a:p>
          <a:p>
            <a:endParaRPr lang="en-US" dirty="0">
              <a:cs typeface="Calibri"/>
            </a:endParaRPr>
          </a:p>
        </p:txBody>
      </p:sp>
      <p:sp>
        <p:nvSpPr>
          <p:cNvPr id="14" name="TextBox 13">
            <a:extLst>
              <a:ext uri="{FF2B5EF4-FFF2-40B4-BE49-F238E27FC236}">
                <a16:creationId xmlns:a16="http://schemas.microsoft.com/office/drawing/2014/main" id="{5B4E2694-AC16-4A24-9FA1-A48AF4456386}"/>
              </a:ext>
            </a:extLst>
          </p:cNvPr>
          <p:cNvSpPr txBox="1"/>
          <p:nvPr/>
        </p:nvSpPr>
        <p:spPr>
          <a:xfrm>
            <a:off x="2162070" y="4299626"/>
            <a:ext cx="1938868" cy="22313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Garamond" panose="02020404030301010803" pitchFamily="18" charset="0"/>
              </a:rPr>
              <a:t>Julien,</a:t>
            </a:r>
            <a:endParaRPr lang="en-US" sz="1100" dirty="0">
              <a:latin typeface="Garamond" panose="02020404030301010803" pitchFamily="18" charset="0"/>
              <a:cs typeface="Calibri"/>
            </a:endParaRPr>
          </a:p>
          <a:p>
            <a:r>
              <a:rPr lang="en-US" sz="1100" dirty="0">
                <a:latin typeface="Garamond" panose="02020404030301010803" pitchFamily="18" charset="0"/>
                <a:cs typeface="Calibri"/>
              </a:rPr>
              <a:t>We met when the group was desperately trying to annotate DCIS in 500 slides! From there, now we have 3600 annotated slides and you made it happen! Thank you for your prompt communication and dedication toward the database.</a:t>
            </a:r>
          </a:p>
          <a:p>
            <a:r>
              <a:rPr lang="en-US" sz="1100" dirty="0">
                <a:latin typeface="Garamond" panose="02020404030301010803" pitchFamily="18" charset="0"/>
                <a:cs typeface="Calibri"/>
              </a:rPr>
              <a:t>I wish you all the best!</a:t>
            </a:r>
          </a:p>
          <a:p>
            <a:r>
              <a:rPr lang="en-US" sz="1100" dirty="0">
                <a:latin typeface="Garamond" panose="02020404030301010803" pitchFamily="18" charset="0"/>
                <a:cs typeface="Calibri"/>
              </a:rPr>
              <a:t>- Nabila</a:t>
            </a:r>
          </a:p>
          <a:p>
            <a:endParaRPr lang="en-US" dirty="0">
              <a:latin typeface="Garamond" panose="02020404030301010803" pitchFamily="18" charset="0"/>
              <a:cs typeface="Calibri"/>
            </a:endParaRPr>
          </a:p>
        </p:txBody>
      </p:sp>
      <p:sp>
        <p:nvSpPr>
          <p:cNvPr id="4" name="TextBox 3">
            <a:extLst>
              <a:ext uri="{FF2B5EF4-FFF2-40B4-BE49-F238E27FC236}">
                <a16:creationId xmlns:a16="http://schemas.microsoft.com/office/drawing/2014/main" id="{5EF16732-7B17-4806-B7F8-CDF6C1C1B542}"/>
              </a:ext>
            </a:extLst>
          </p:cNvPr>
          <p:cNvSpPr txBox="1"/>
          <p:nvPr/>
        </p:nvSpPr>
        <p:spPr>
          <a:xfrm>
            <a:off x="2673926" y="1902691"/>
            <a:ext cx="2212109" cy="2123658"/>
          </a:xfrm>
          <a:prstGeom prst="rect">
            <a:avLst/>
          </a:prstGeom>
          <a:noFill/>
        </p:spPr>
        <p:txBody>
          <a:bodyPr wrap="square" rtlCol="0">
            <a:spAutoFit/>
          </a:bodyPr>
          <a:lstStyle/>
          <a:p>
            <a:r>
              <a:rPr lang="en-US" sz="1200" dirty="0"/>
              <a:t>Julien, </a:t>
            </a:r>
          </a:p>
          <a:p>
            <a:r>
              <a:rPr lang="en-US" sz="1200" dirty="0"/>
              <a:t>You have had a very positive influence on my life. When we met I was in a rough spot, and your friendliness and referral to Dr. </a:t>
            </a:r>
            <a:r>
              <a:rPr lang="en-US" sz="1200" dirty="0" err="1"/>
              <a:t>Picone</a:t>
            </a:r>
            <a:r>
              <a:rPr lang="en-US" sz="1200" dirty="0"/>
              <a:t> helped me to climb out of that hole. I enjoyed working with you tremendously, and wish you all the best in your future endeavors!</a:t>
            </a:r>
          </a:p>
          <a:p>
            <a:r>
              <a:rPr lang="en-US" sz="1200" dirty="0"/>
              <a:t>-Nikita</a:t>
            </a:r>
          </a:p>
        </p:txBody>
      </p:sp>
      <p:sp>
        <p:nvSpPr>
          <p:cNvPr id="5" name="TextBox 4">
            <a:extLst>
              <a:ext uri="{FF2B5EF4-FFF2-40B4-BE49-F238E27FC236}">
                <a16:creationId xmlns:a16="http://schemas.microsoft.com/office/drawing/2014/main" id="{00A332EA-67B1-4528-8B2D-AF26E7327726}"/>
              </a:ext>
            </a:extLst>
          </p:cNvPr>
          <p:cNvSpPr txBox="1"/>
          <p:nvPr/>
        </p:nvSpPr>
        <p:spPr>
          <a:xfrm>
            <a:off x="210178" y="3554318"/>
            <a:ext cx="1774373" cy="2631490"/>
          </a:xfrm>
          <a:prstGeom prst="rect">
            <a:avLst/>
          </a:prstGeom>
          <a:noFill/>
        </p:spPr>
        <p:txBody>
          <a:bodyPr wrap="square" rtlCol="0">
            <a:spAutoFit/>
          </a:bodyPr>
          <a:lstStyle/>
          <a:p>
            <a:r>
              <a:rPr lang="en-US" sz="1100" dirty="0"/>
              <a:t>Julien (aka Cash),</a:t>
            </a:r>
          </a:p>
          <a:p>
            <a:r>
              <a:rPr lang="en-US" sz="1100" dirty="0"/>
              <a:t>I don’t even know where to start, our relationship started as co-workers and expanded to fellow investors. Thanks for answering all my questions and helping me out. I’ve come out of retirement seeing how you never gave up. I can’t either! In all seriousness, we had some fun times . Wish you the best and keep grinding!</a:t>
            </a:r>
          </a:p>
          <a:p>
            <a:r>
              <a:rPr lang="en-US" sz="1100" dirty="0"/>
              <a:t>- Shmyrde</a:t>
            </a:r>
          </a:p>
        </p:txBody>
      </p:sp>
    </p:spTree>
    <p:extLst>
      <p:ext uri="{BB962C8B-B14F-4D97-AF65-F5344CB8AC3E}">
        <p14:creationId xmlns:p14="http://schemas.microsoft.com/office/powerpoint/2010/main" val="238742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426</TotalTime>
  <Words>380</Words>
  <Application>Microsoft Office PowerPoint</Application>
  <PresentationFormat>On-screen Show (4:3)</PresentationFormat>
  <Paragraphs>30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Garamond</vt:lpstr>
      <vt:lpstr>Pristina</vt:lpstr>
      <vt:lpstr>Office Theme</vt:lpstr>
      <vt:lpstr>PowerPoint Presentation</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Nikita A Tulin</cp:lastModifiedBy>
  <cp:revision>130</cp:revision>
  <cp:lastPrinted>2019-08-27T21:32:17Z</cp:lastPrinted>
  <dcterms:created xsi:type="dcterms:W3CDTF">2013-05-24T02:06:05Z</dcterms:created>
  <dcterms:modified xsi:type="dcterms:W3CDTF">2021-05-07T06:51:06Z</dcterms:modified>
</cp:coreProperties>
</file>