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176" userDrawn="1">
          <p15:clr>
            <a:srgbClr val="A4A3A4"/>
          </p15:clr>
        </p15:guide>
        <p15:guide id="2" pos="144" userDrawn="1">
          <p15:clr>
            <a:srgbClr val="A4A3A4"/>
          </p15:clr>
        </p15:guide>
        <p15:guide id="3" pos="5616" userDrawn="1">
          <p15:clr>
            <a:srgbClr val="A4A3A4"/>
          </p15:clr>
        </p15:guide>
        <p15:guide id="4" orient="horz" pos="14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EEF349B-EA55-49BF-9753-98E56998E751}" v="233" dt="2021-05-05T20:34:02.821"/>
    <p1510:client id="{B691FEE3-358A-4495-B637-3CC943201EE0}" v="58" dt="2021-05-03T19:40:22.25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353"/>
    <p:restoredTop sz="94853"/>
  </p:normalViewPr>
  <p:slideViewPr>
    <p:cSldViewPr snapToGrid="0" snapToObjects="1" showGuides="1">
      <p:cViewPr>
        <p:scale>
          <a:sx n="140" d="100"/>
          <a:sy n="140" d="100"/>
        </p:scale>
        <p:origin x="576" y="-1688"/>
      </p:cViewPr>
      <p:guideLst>
        <p:guide orient="horz" pos="4176"/>
        <p:guide pos="144"/>
        <p:guide pos="5616"/>
        <p:guide orient="horz" pos="144"/>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presProps" Target="presProps.xml"/><Relationship Id="rId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ynn Vorwick" clId="Web-{8EEF349B-EA55-49BF-9753-98E56998E751}"/>
    <pc:docChg chg="modSld">
      <pc:chgData name="Lynn Vorwick" userId="" providerId="" clId="Web-{8EEF349B-EA55-49BF-9753-98E56998E751}" dt="2021-05-05T20:34:02.821" v="134" actId="14100"/>
      <pc:docMkLst>
        <pc:docMk/>
      </pc:docMkLst>
      <pc:sldChg chg="addSp modSp">
        <pc:chgData name="Lynn Vorwick" userId="" providerId="" clId="Web-{8EEF349B-EA55-49BF-9753-98E56998E751}" dt="2021-05-05T20:34:02.821" v="134" actId="14100"/>
        <pc:sldMkLst>
          <pc:docMk/>
          <pc:sldMk cId="238742397" sldId="256"/>
        </pc:sldMkLst>
        <pc:spChg chg="add mod">
          <ac:chgData name="Lynn Vorwick" userId="" providerId="" clId="Web-{8EEF349B-EA55-49BF-9753-98E56998E751}" dt="2021-05-05T20:34:02.821" v="134" actId="14100"/>
          <ac:spMkLst>
            <pc:docMk/>
            <pc:sldMk cId="238742397" sldId="256"/>
            <ac:spMk id="6" creationId="{A500C79E-304B-467E-B007-D02C0CF6B144}"/>
          </ac:spMkLst>
        </pc:spChg>
      </pc:sldChg>
    </pc:docChg>
  </pc:docChgLst>
  <pc:docChgLst>
    <pc:chgData name="Lillian Veloso" userId="FIg1lzcEP20KZ1F0QX7rFpR3jJDDSIhfG/zcHVdVLS8=" providerId="None" clId="Web-{B691FEE3-358A-4495-B637-3CC943201EE0}"/>
    <pc:docChg chg="modSld">
      <pc:chgData name="Lillian Veloso" userId="FIg1lzcEP20KZ1F0QX7rFpR3jJDDSIhfG/zcHVdVLS8=" providerId="None" clId="Web-{B691FEE3-358A-4495-B637-3CC943201EE0}" dt="2021-05-03T19:40:20.968" v="32" actId="20577"/>
      <pc:docMkLst>
        <pc:docMk/>
      </pc:docMkLst>
      <pc:sldChg chg="addSp modSp">
        <pc:chgData name="Lillian Veloso" userId="FIg1lzcEP20KZ1F0QX7rFpR3jJDDSIhfG/zcHVdVLS8=" providerId="None" clId="Web-{B691FEE3-358A-4495-B637-3CC943201EE0}" dt="2021-05-03T19:40:20.968" v="32" actId="20577"/>
        <pc:sldMkLst>
          <pc:docMk/>
          <pc:sldMk cId="238742397" sldId="256"/>
        </pc:sldMkLst>
        <pc:spChg chg="add mod">
          <ac:chgData name="Lillian Veloso" userId="FIg1lzcEP20KZ1F0QX7rFpR3jJDDSIhfG/zcHVdVLS8=" providerId="None" clId="Web-{B691FEE3-358A-4495-B637-3CC943201EE0}" dt="2021-05-03T19:40:20.968" v="32" actId="20577"/>
          <ac:spMkLst>
            <pc:docMk/>
            <pc:sldMk cId="238742397" sldId="256"/>
            <ac:spMk id="3" creationId="{F5D0F0D5-EDF5-4060-A079-8C219B8D159A}"/>
          </ac:spMkLst>
        </pc:sp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chemeClr val="bg1">
            <a:alpha val="10000"/>
          </a:schemeClr>
        </a:solidFill>
        <a:effectLst/>
      </p:bgPr>
    </p:bg>
    <p:spTree>
      <p:nvGrpSpPr>
        <p:cNvPr id="1" name=""/>
        <p:cNvGrpSpPr/>
        <p:nvPr/>
      </p:nvGrpSpPr>
      <p:grpSpPr>
        <a:xfrm>
          <a:off x="0" y="0"/>
          <a:ext cx="0" cy="0"/>
          <a:chOff x="0" y="0"/>
          <a:chExt cx="0" cy="0"/>
        </a:xfrm>
      </p:grpSpPr>
      <p:pic>
        <p:nvPicPr>
          <p:cNvPr id="9" name="Picture 8" descr="A close up of a map&#10;&#10;Description automatically generated">
            <a:extLst>
              <a:ext uri="{FF2B5EF4-FFF2-40B4-BE49-F238E27FC236}">
                <a16:creationId xmlns:a16="http://schemas.microsoft.com/office/drawing/2014/main" id="{C40DB7F6-AFE6-0A44-94CE-28E7761D354C}"/>
              </a:ext>
            </a:extLst>
          </p:cNvPr>
          <p:cNvPicPr/>
          <p:nvPr userDrawn="1"/>
        </p:nvPicPr>
        <p:blipFill>
          <a:blip r:embed="rId2">
            <a:alphaModFix amt="10000"/>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1895164726"/>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BE095D-5436-B344-8085-5DAA42240014}" type="datetimeFigureOut">
              <a:rPr lang="en-US" smtClean="0"/>
              <a:t>5/7/21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E7F3B5-57BF-0B47-AC58-60C9BB7937F7}" type="slidenum">
              <a:rPr lang="en-US" smtClean="0"/>
              <a:t>‹#›</a:t>
            </a:fld>
            <a:endParaRPr lang="en-US"/>
          </a:p>
        </p:txBody>
      </p:sp>
    </p:spTree>
    <p:extLst>
      <p:ext uri="{BB962C8B-B14F-4D97-AF65-F5344CB8AC3E}">
        <p14:creationId xmlns:p14="http://schemas.microsoft.com/office/powerpoint/2010/main" val="1784148521"/>
      </p:ext>
    </p:extLst>
  </p:cSld>
  <p:clrMap bg1="lt1" tx1="dk1" bg2="lt2" tx2="dk2" accent1="accent1" accent2="accent2" accent3="accent3" accent4="accent4" accent5="accent5" accent6="accent6" hlink="hlink" folHlink="folHlink"/>
  <p:sldLayoutIdLst>
    <p:sldLayoutId id="2147483649" r:id="rId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379406" y="228600"/>
            <a:ext cx="6480669" cy="902110"/>
          </a:xfrm>
          <a:prstGeom prst="rect">
            <a:avLst/>
          </a:prstGeom>
          <a:noFill/>
        </p:spPr>
        <p:txBody>
          <a:bodyPr wrap="square" lIns="0" tIns="0" rIns="0" bIns="0" rtlCol="0">
            <a:noAutofit/>
          </a:bodyPr>
          <a:lstStyle/>
          <a:p>
            <a:pPr algn="r"/>
            <a:r>
              <a:rPr lang="en-US" b="1" dirty="0">
                <a:solidFill>
                  <a:srgbClr val="000000"/>
                </a:solidFill>
                <a:latin typeface="Arial"/>
                <a:cs typeface="Arial"/>
              </a:rPr>
              <a:t>The TUH EEG Seizure Detection Corpora</a:t>
            </a:r>
          </a:p>
          <a:p>
            <a:pPr algn="r"/>
            <a:r>
              <a:rPr lang="en-US" b="1" dirty="0">
                <a:solidFill>
                  <a:srgbClr val="000000"/>
                </a:solidFill>
                <a:latin typeface="Arial"/>
                <a:cs typeface="Arial"/>
              </a:rPr>
              <a:t>AutoEEG: Real-Time Seizure Detection</a:t>
            </a:r>
          </a:p>
          <a:p>
            <a:pPr algn="r"/>
            <a:r>
              <a:rPr lang="en-US" b="1" dirty="0">
                <a:solidFill>
                  <a:srgbClr val="000000"/>
                </a:solidFill>
                <a:latin typeface="Arial"/>
                <a:cs typeface="Arial"/>
              </a:rPr>
              <a:t>The NEDC Staff Neurologist</a:t>
            </a:r>
          </a:p>
        </p:txBody>
      </p:sp>
      <p:sp>
        <p:nvSpPr>
          <p:cNvPr id="10" name="TextBox 9"/>
          <p:cNvSpPr txBox="1"/>
          <p:nvPr/>
        </p:nvSpPr>
        <p:spPr>
          <a:xfrm>
            <a:off x="478334" y="6185808"/>
            <a:ext cx="2688563" cy="369332"/>
          </a:xfrm>
          <a:prstGeom prst="rect">
            <a:avLst/>
          </a:prstGeom>
          <a:noFill/>
        </p:spPr>
        <p:txBody>
          <a:bodyPr wrap="square" rtlCol="0">
            <a:spAutoFit/>
          </a:bodyPr>
          <a:lstStyle/>
          <a:p>
            <a:r>
              <a:rPr lang="en-US" b="1" dirty="0">
                <a:latin typeface="Arial"/>
                <a:cs typeface="Arial"/>
              </a:rPr>
              <a:t>June 2021</a:t>
            </a:r>
          </a:p>
        </p:txBody>
      </p:sp>
      <p:pic>
        <p:nvPicPr>
          <p:cNvPr id="12" name="Picture 11"/>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7055061" y="5415316"/>
            <a:ext cx="1946059" cy="1299804"/>
          </a:xfrm>
          <a:prstGeom prst="rect">
            <a:avLst/>
          </a:prstGeom>
        </p:spPr>
      </p:pic>
      <p:grpSp>
        <p:nvGrpSpPr>
          <p:cNvPr id="15" name="Group 14">
            <a:extLst>
              <a:ext uri="{FF2B5EF4-FFF2-40B4-BE49-F238E27FC236}">
                <a16:creationId xmlns:a16="http://schemas.microsoft.com/office/drawing/2014/main" id="{5F807B37-C2BA-514A-8E6C-7B1B350E5BA9}"/>
              </a:ext>
            </a:extLst>
          </p:cNvPr>
          <p:cNvGrpSpPr/>
          <p:nvPr/>
        </p:nvGrpSpPr>
        <p:grpSpPr>
          <a:xfrm>
            <a:off x="6879771" y="1279584"/>
            <a:ext cx="2035631" cy="3322233"/>
            <a:chOff x="6824444" y="1238810"/>
            <a:chExt cx="2035631" cy="3322233"/>
          </a:xfrm>
        </p:grpSpPr>
        <p:sp>
          <p:nvSpPr>
            <p:cNvPr id="26" name="TextBox 25">
              <a:extLst>
                <a:ext uri="{FF2B5EF4-FFF2-40B4-BE49-F238E27FC236}">
                  <a16:creationId xmlns:a16="http://schemas.microsoft.com/office/drawing/2014/main" id="{55926722-E8D0-8747-B14C-99EDAE89B806}"/>
                </a:ext>
              </a:extLst>
            </p:cNvPr>
            <p:cNvSpPr txBox="1"/>
            <p:nvPr/>
          </p:nvSpPr>
          <p:spPr>
            <a:xfrm>
              <a:off x="6824444" y="1238810"/>
              <a:ext cx="2035631" cy="2900530"/>
            </a:xfrm>
            <a:prstGeom prst="rect">
              <a:avLst/>
            </a:prstGeom>
            <a:noFill/>
          </p:spPr>
          <p:txBody>
            <a:bodyPr wrap="square" lIns="0" tIns="0" rIns="0" bIns="0" rtlCol="0">
              <a:noAutofit/>
            </a:bodyPr>
            <a:lstStyle>
              <a:defPPr>
                <a:defRPr lang="en-US"/>
              </a:defPPr>
              <a:lvl1pPr>
                <a:defRPr sz="1400" b="1">
                  <a:solidFill>
                    <a:srgbClr val="000000"/>
                  </a:solidFill>
                  <a:latin typeface="Arial"/>
                  <a:cs typeface="Arial"/>
                </a:defRPr>
              </a:lvl1pPr>
            </a:lstStyle>
            <a:p>
              <a:pPr>
                <a:spcAft>
                  <a:spcPts val="600"/>
                </a:spcAft>
              </a:pPr>
              <a:r>
                <a:rPr lang="en-US" sz="1100" dirty="0">
                  <a:latin typeface="Arial" panose="020B0604020202020204" pitchFamily="34" charset="0"/>
                  <a:cs typeface="Arial" panose="020B0604020202020204" pitchFamily="34" charset="0"/>
                </a:rPr>
                <a:t>Vinit,</a:t>
              </a:r>
            </a:p>
            <a:p>
              <a:pPr>
                <a:spcAft>
                  <a:spcPts val="600"/>
                </a:spcAft>
              </a:pPr>
              <a:r>
                <a:rPr lang="en-US" sz="1100" dirty="0">
                  <a:latin typeface="Arial" panose="020B0604020202020204" pitchFamily="34" charset="0"/>
                  <a:cs typeface="Arial" panose="020B0604020202020204" pitchFamily="34" charset="0"/>
                </a:rPr>
                <a:t>The path to a PhD is never easy and never as quick as one would like it to be. But there is a lot to be said for your perseverance.</a:t>
              </a:r>
            </a:p>
            <a:p>
              <a:pPr>
                <a:spcAft>
                  <a:spcPts val="600"/>
                </a:spcAft>
              </a:pPr>
              <a:r>
                <a:rPr lang="en-US" sz="1100" dirty="0">
                  <a:latin typeface="Arial" panose="020B0604020202020204" pitchFamily="34" charset="0"/>
                  <a:cs typeface="Arial" panose="020B0604020202020204" pitchFamily="34" charset="0"/>
                  <a:sym typeface="Wingdings" pitchFamily="2" charset="2"/>
                </a:rPr>
                <a:t>Your contributions to the group have been immeasurable. The way you learned about EEG science and translated it into engineering technology was impressive.</a:t>
              </a:r>
            </a:p>
            <a:p>
              <a:pPr>
                <a:spcAft>
                  <a:spcPts val="600"/>
                </a:spcAft>
              </a:pPr>
              <a:r>
                <a:rPr lang="en-US" sz="1100" dirty="0">
                  <a:latin typeface="Arial" panose="020B0604020202020204" pitchFamily="34" charset="0"/>
                  <a:cs typeface="Arial" panose="020B0604020202020204" pitchFamily="34" charset="0"/>
                  <a:sym typeface="Wingdings" pitchFamily="2" charset="2"/>
                </a:rPr>
                <a:t>I expect to hear about your many great accomplishments in years to come.</a:t>
              </a:r>
            </a:p>
          </p:txBody>
        </p:sp>
        <p:pic>
          <p:nvPicPr>
            <p:cNvPr id="27" name="Picture 26">
              <a:extLst>
                <a:ext uri="{FF2B5EF4-FFF2-40B4-BE49-F238E27FC236}">
                  <a16:creationId xmlns:a16="http://schemas.microsoft.com/office/drawing/2014/main" id="{0AD9C22F-F00E-9042-890A-74AB29C49EC7}"/>
                </a:ext>
              </a:extLst>
            </p:cNvPr>
            <p:cNvPicPr/>
            <p:nvPr/>
          </p:nvPicPr>
          <p:blipFill>
            <a:blip r:embed="rId3"/>
            <a:srcRect/>
            <a:stretch/>
          </p:blipFill>
          <p:spPr>
            <a:xfrm>
              <a:off x="7970604" y="4169248"/>
              <a:ext cx="834144" cy="391795"/>
            </a:xfrm>
            <a:prstGeom prst="rect">
              <a:avLst/>
            </a:prstGeom>
            <a:solidFill>
              <a:schemeClr val="bg1">
                <a:alpha val="0"/>
              </a:schemeClr>
            </a:solidFill>
            <a:effectLst>
              <a:reflection endPos="0" dir="5400000" sy="-100000" algn="bl" rotWithShape="0"/>
            </a:effectLst>
          </p:spPr>
        </p:pic>
      </p:grpSp>
      <p:pic>
        <p:nvPicPr>
          <p:cNvPr id="11" name="Picture 10">
            <a:extLst>
              <a:ext uri="{FF2B5EF4-FFF2-40B4-BE49-F238E27FC236}">
                <a16:creationId xmlns:a16="http://schemas.microsoft.com/office/drawing/2014/main" id="{F09AFF18-F6FF-AB48-BEF9-87C3D65C6075}"/>
              </a:ext>
            </a:extLst>
          </p:cNvPr>
          <p:cNvPicPr>
            <a:picLocks noChangeAspect="1"/>
          </p:cNvPicPr>
          <p:nvPr/>
        </p:nvPicPr>
        <p:blipFill>
          <a:blip r:embed="rId4"/>
          <a:srcRect t="13556" b="13556"/>
          <a:stretch/>
        </p:blipFill>
        <p:spPr>
          <a:xfrm>
            <a:off x="228599" y="228600"/>
            <a:ext cx="2210331" cy="1208314"/>
          </a:xfrm>
          <a:prstGeom prst="rect">
            <a:avLst/>
          </a:prstGeom>
          <a:ln>
            <a:noFill/>
          </a:ln>
          <a:effectLst>
            <a:outerShdw blurRad="292100" dist="139700" dir="2700000" algn="tl" rotWithShape="0">
              <a:srgbClr val="333333">
                <a:alpha val="65000"/>
              </a:srgbClr>
            </a:outerShdw>
          </a:effectLst>
        </p:spPr>
      </p:pic>
      <p:sp>
        <p:nvSpPr>
          <p:cNvPr id="2" name="AutoShape 2">
            <a:extLst>
              <a:ext uri="{FF2B5EF4-FFF2-40B4-BE49-F238E27FC236}">
                <a16:creationId xmlns:a16="http://schemas.microsoft.com/office/drawing/2014/main" id="{C66A2E12-E281-F74E-9078-C413E78FB98E}"/>
              </a:ext>
            </a:extLst>
          </p:cNvPr>
          <p:cNvSpPr>
            <a:spLocks noChangeAspect="1" noChangeArrowheads="1"/>
          </p:cNvSpPr>
          <p:nvPr/>
        </p:nvSpPr>
        <p:spPr bwMode="auto">
          <a:xfrm>
            <a:off x="4419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 name="TextBox 2">
            <a:extLst>
              <a:ext uri="{FF2B5EF4-FFF2-40B4-BE49-F238E27FC236}">
                <a16:creationId xmlns:a16="http://schemas.microsoft.com/office/drawing/2014/main" id="{F5D0F0D5-EDF5-4060-A079-8C219B8D159A}"/>
              </a:ext>
            </a:extLst>
          </p:cNvPr>
          <p:cNvSpPr txBox="1"/>
          <p:nvPr/>
        </p:nvSpPr>
        <p:spPr>
          <a:xfrm>
            <a:off x="143540" y="5185144"/>
            <a:ext cx="1360968" cy="83099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dirty="0">
                <a:latin typeface="Arial"/>
                <a:cs typeface="Calibri"/>
              </a:rPr>
              <a:t>I hope you finally get some sleep- you deserve it.</a:t>
            </a:r>
          </a:p>
          <a:p>
            <a:r>
              <a:rPr lang="en-US" sz="1200" dirty="0">
                <a:latin typeface="Arial"/>
                <a:cs typeface="Calibri"/>
              </a:rPr>
              <a:t>- Lilly Veloso</a:t>
            </a:r>
          </a:p>
        </p:txBody>
      </p:sp>
      <p:sp>
        <p:nvSpPr>
          <p:cNvPr id="4" name="TextBox 3">
            <a:extLst>
              <a:ext uri="{FF2B5EF4-FFF2-40B4-BE49-F238E27FC236}">
                <a16:creationId xmlns:a16="http://schemas.microsoft.com/office/drawing/2014/main" id="{409BA348-FED0-4B54-B0A2-2A76BCA5C70B}"/>
              </a:ext>
            </a:extLst>
          </p:cNvPr>
          <p:cNvSpPr txBox="1"/>
          <p:nvPr/>
        </p:nvSpPr>
        <p:spPr>
          <a:xfrm>
            <a:off x="611945" y="2096086"/>
            <a:ext cx="1767461" cy="2631490"/>
          </a:xfrm>
          <a:prstGeom prst="rect">
            <a:avLst/>
          </a:prstGeom>
          <a:noFill/>
        </p:spPr>
        <p:txBody>
          <a:bodyPr wrap="square" rtlCol="0">
            <a:spAutoFit/>
          </a:bodyPr>
          <a:lstStyle/>
          <a:p>
            <a:r>
              <a:rPr lang="en-US" sz="1100" b="1" dirty="0">
                <a:latin typeface="Arial" panose="020B0604020202020204" pitchFamily="34" charset="0"/>
                <a:cs typeface="Arial" panose="020B0604020202020204" pitchFamily="34" charset="0"/>
              </a:rPr>
              <a:t>Vinit!</a:t>
            </a:r>
          </a:p>
          <a:p>
            <a:r>
              <a:rPr lang="en-US" sz="1100" dirty="0">
                <a:latin typeface="Arial" panose="020B0604020202020204" pitchFamily="34" charset="0"/>
                <a:cs typeface="Arial" panose="020B0604020202020204" pitchFamily="34" charset="0"/>
              </a:rPr>
              <a:t>I never thought I’d have another roommate again, but here we are! I’m thrilled you’re finally graduating, and sad to lose your company and great sense of intellectual adventure. Its been fun having you around and we’re incredibly grateful for everything you’ve done for us. Stay in touch.</a:t>
            </a:r>
          </a:p>
          <a:p>
            <a:r>
              <a:rPr lang="en-US" sz="1100" dirty="0">
                <a:latin typeface="Arial" panose="020B0604020202020204" pitchFamily="34" charset="0"/>
                <a:cs typeface="Arial" panose="020B0604020202020204" pitchFamily="34" charset="0"/>
              </a:rPr>
              <a:t>--Iyad</a:t>
            </a:r>
          </a:p>
        </p:txBody>
      </p:sp>
      <p:sp>
        <p:nvSpPr>
          <p:cNvPr id="5" name="TextBox 4">
            <a:extLst>
              <a:ext uri="{FF2B5EF4-FFF2-40B4-BE49-F238E27FC236}">
                <a16:creationId xmlns:a16="http://schemas.microsoft.com/office/drawing/2014/main" id="{386F3491-9D34-1448-9682-C204DEFE49B1}"/>
              </a:ext>
            </a:extLst>
          </p:cNvPr>
          <p:cNvSpPr txBox="1"/>
          <p:nvPr/>
        </p:nvSpPr>
        <p:spPr>
          <a:xfrm>
            <a:off x="2438930" y="178878"/>
            <a:ext cx="1980670" cy="2123658"/>
          </a:xfrm>
          <a:prstGeom prst="rect">
            <a:avLst/>
          </a:prstGeom>
          <a:noFill/>
        </p:spPr>
        <p:txBody>
          <a:bodyPr wrap="square" rtlCol="0">
            <a:spAutoFit/>
          </a:bodyPr>
          <a:lstStyle/>
          <a:p>
            <a:r>
              <a:rPr lang="en-US" sz="1100" dirty="0"/>
              <a:t>Congratulation Vinit, you finally made it,</a:t>
            </a:r>
          </a:p>
          <a:p>
            <a:r>
              <a:rPr lang="en-US" sz="1100" dirty="0"/>
              <a:t>Thank you for being the person that I always came to pick your brain about Machine Learning. My journey of first entering the group would be tough without you. Wish you all success in your future endeavors! Don’t forget to do Yoga after COVID-19 is over. </a:t>
            </a:r>
          </a:p>
          <a:p>
            <a:r>
              <a:rPr lang="en-US" sz="1100" dirty="0"/>
              <a:t>-Thao</a:t>
            </a:r>
          </a:p>
        </p:txBody>
      </p:sp>
      <p:sp>
        <p:nvSpPr>
          <p:cNvPr id="14" name="TextBox 13">
            <a:extLst>
              <a:ext uri="{FF2B5EF4-FFF2-40B4-BE49-F238E27FC236}">
                <a16:creationId xmlns:a16="http://schemas.microsoft.com/office/drawing/2014/main" id="{FCDBD033-5664-4B90-979D-702FAD8AD782}"/>
              </a:ext>
            </a:extLst>
          </p:cNvPr>
          <p:cNvSpPr txBox="1"/>
          <p:nvPr/>
        </p:nvSpPr>
        <p:spPr>
          <a:xfrm>
            <a:off x="4547128" y="1271974"/>
            <a:ext cx="2392167" cy="2123658"/>
          </a:xfrm>
          <a:prstGeom prst="rect">
            <a:avLst/>
          </a:prstGeom>
          <a:noFill/>
        </p:spPr>
        <p:txBody>
          <a:bodyPr wrap="square">
            <a:spAutoFit/>
          </a:bodyPr>
          <a:lstStyle/>
          <a:p>
            <a:r>
              <a:rPr lang="en-US" sz="1100" dirty="0">
                <a:latin typeface="Arial" panose="020B0604020202020204" pitchFamily="34" charset="0"/>
                <a:cs typeface="Arial" panose="020B0604020202020204" pitchFamily="34" charset="0"/>
              </a:rPr>
              <a:t>Vinit,</a:t>
            </a:r>
          </a:p>
          <a:p>
            <a:r>
              <a:rPr lang="en-US" sz="1100" dirty="0">
                <a:latin typeface="Arial" panose="020B0604020202020204" pitchFamily="34" charset="0"/>
                <a:cs typeface="Arial" panose="020B0604020202020204" pitchFamily="34" charset="0"/>
              </a:rPr>
              <a:t>It's been a long and steep climb. And I can't imagine a better companion than you for this journey. I appreciate all of your hard work. Without your enormous contributions, none of my accomplishments would have been feasible. It's time to celebrate all the hard work that led to this joyful occasion. Congratulations!</a:t>
            </a:r>
          </a:p>
          <a:p>
            <a:r>
              <a:rPr lang="en-US" sz="1100" dirty="0">
                <a:latin typeface="Arial" panose="020B0604020202020204" pitchFamily="34" charset="0"/>
                <a:cs typeface="Arial" panose="020B0604020202020204" pitchFamily="34" charset="0"/>
              </a:rPr>
              <a:t>-Meysam</a:t>
            </a:r>
          </a:p>
        </p:txBody>
      </p:sp>
      <p:sp>
        <p:nvSpPr>
          <p:cNvPr id="16" name="TextBox 15">
            <a:extLst>
              <a:ext uri="{FF2B5EF4-FFF2-40B4-BE49-F238E27FC236}">
                <a16:creationId xmlns:a16="http://schemas.microsoft.com/office/drawing/2014/main" id="{C63CF55E-1352-44FA-8FA1-98831DC0ADF8}"/>
              </a:ext>
            </a:extLst>
          </p:cNvPr>
          <p:cNvSpPr txBox="1"/>
          <p:nvPr/>
        </p:nvSpPr>
        <p:spPr>
          <a:xfrm>
            <a:off x="5050836" y="3335814"/>
            <a:ext cx="2018714" cy="1954381"/>
          </a:xfrm>
          <a:prstGeom prst="rect">
            <a:avLst/>
          </a:prstGeom>
          <a:noFill/>
        </p:spPr>
        <p:txBody>
          <a:bodyPr wrap="square">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1100" b="1" dirty="0">
                <a:latin typeface="Pristina" panose="03060402040406080204" pitchFamily="66" charset="0"/>
                <a:cs typeface="Arial" panose="020B0604020202020204" pitchFamily="34" charset="0"/>
              </a:rPr>
              <a:t>Vinit,</a:t>
            </a:r>
          </a:p>
          <a:p>
            <a:r>
              <a:rPr lang="en-US" sz="1100" dirty="0">
                <a:latin typeface="Pristina" panose="03060402040406080204" pitchFamily="66" charset="0"/>
                <a:cs typeface="Arial" panose="020B0604020202020204" pitchFamily="34" charset="0"/>
              </a:rPr>
              <a:t>Congratulations on graduating!</a:t>
            </a:r>
          </a:p>
          <a:p>
            <a:r>
              <a:rPr lang="en-US" sz="1100" dirty="0">
                <a:latin typeface="Pristina" panose="03060402040406080204" pitchFamily="66" charset="0"/>
                <a:cs typeface="Arial" panose="020B0604020202020204" pitchFamily="34" charset="0"/>
              </a:rPr>
              <a:t>As the first person in the group that I have met, and the first person in the group that I have entered with into the country, and the only friend that with together have done many memorable things (you read it crazy things!), I wish you the best in your life! </a:t>
            </a:r>
          </a:p>
          <a:p>
            <a:r>
              <a:rPr lang="en-US" sz="1100" dirty="0">
                <a:latin typeface="Pristina" panose="03060402040406080204" pitchFamily="66" charset="0"/>
                <a:cs typeface="Arial" panose="020B0604020202020204" pitchFamily="34" charset="0"/>
              </a:rPr>
              <a:t>Friend forever!</a:t>
            </a:r>
          </a:p>
          <a:p>
            <a:r>
              <a:rPr lang="en-US" sz="1100" dirty="0">
                <a:latin typeface="Pristina" panose="03060402040406080204" pitchFamily="66" charset="0"/>
                <a:cs typeface="Arial" panose="020B0604020202020204" pitchFamily="34" charset="0"/>
              </a:rPr>
              <a:t>- Vahid</a:t>
            </a:r>
          </a:p>
        </p:txBody>
      </p:sp>
      <p:sp>
        <p:nvSpPr>
          <p:cNvPr id="6" name="TextBox 5">
            <a:extLst>
              <a:ext uri="{FF2B5EF4-FFF2-40B4-BE49-F238E27FC236}">
                <a16:creationId xmlns:a16="http://schemas.microsoft.com/office/drawing/2014/main" id="{A500C79E-304B-467E-B007-D02C0CF6B144}"/>
              </a:ext>
            </a:extLst>
          </p:cNvPr>
          <p:cNvSpPr txBox="1"/>
          <p:nvPr/>
        </p:nvSpPr>
        <p:spPr>
          <a:xfrm>
            <a:off x="2697691" y="5295900"/>
            <a:ext cx="1780116" cy="116955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000" dirty="0">
                <a:latin typeface="Times"/>
                <a:cs typeface="Calibri"/>
              </a:rPr>
              <a:t>Vinit, </a:t>
            </a:r>
            <a:endParaRPr lang="en-US" sz="600" dirty="0">
              <a:latin typeface="Times"/>
              <a:cs typeface="Calibri"/>
            </a:endParaRPr>
          </a:p>
          <a:p>
            <a:r>
              <a:rPr lang="en-US" sz="1000" dirty="0">
                <a:latin typeface="Times"/>
                <a:cs typeface="Calibri"/>
              </a:rPr>
              <a:t>Thank you for always being a terrific help to me when I was in the group. I know you will be just as valued wherever you end up. </a:t>
            </a:r>
          </a:p>
          <a:p>
            <a:r>
              <a:rPr lang="en-US" sz="1000" dirty="0">
                <a:latin typeface="Times"/>
                <a:cs typeface="Calibri"/>
              </a:rPr>
              <a:t>- Lynn</a:t>
            </a:r>
          </a:p>
        </p:txBody>
      </p:sp>
      <p:sp>
        <p:nvSpPr>
          <p:cNvPr id="18" name="TextBox 17">
            <a:extLst>
              <a:ext uri="{FF2B5EF4-FFF2-40B4-BE49-F238E27FC236}">
                <a16:creationId xmlns:a16="http://schemas.microsoft.com/office/drawing/2014/main" id="{E7821A3B-76BB-4CFF-A850-A068D8CFA7FF}"/>
              </a:ext>
            </a:extLst>
          </p:cNvPr>
          <p:cNvSpPr txBox="1"/>
          <p:nvPr/>
        </p:nvSpPr>
        <p:spPr>
          <a:xfrm>
            <a:off x="2554367" y="2784487"/>
            <a:ext cx="1980670" cy="240065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000" dirty="0">
                <a:latin typeface="Garamond" panose="02020404030301010803" pitchFamily="18" charset="0"/>
                <a:cs typeface="Calibri"/>
              </a:rPr>
              <a:t>Vinit, </a:t>
            </a:r>
            <a:endParaRPr lang="en-US" sz="600" dirty="0">
              <a:latin typeface="Garamond" panose="02020404030301010803" pitchFamily="18" charset="0"/>
              <a:cs typeface="Calibri"/>
            </a:endParaRPr>
          </a:p>
          <a:p>
            <a:r>
              <a:rPr lang="en-US" sz="1000" dirty="0">
                <a:latin typeface="Garamond" panose="02020404030301010803" pitchFamily="18" charset="0"/>
                <a:cs typeface="Calibri"/>
              </a:rPr>
              <a:t>Where to begin! You are like a celebrity not just in our group but also around the campus! You were always there to help any of us. Thank you for being the kindest and wisest friend I could have ever asked for. I am going to miss your sage advice and can-do attitude in all situations. I hope we will work together someday again. Congratulations on finishing your PhD and best of luck on your future endeavors!</a:t>
            </a:r>
          </a:p>
          <a:p>
            <a:r>
              <a:rPr lang="en-US" sz="1000" dirty="0">
                <a:latin typeface="Garamond" panose="02020404030301010803" pitchFamily="18" charset="0"/>
                <a:cs typeface="Calibri"/>
              </a:rPr>
              <a:t>- Nabila</a:t>
            </a:r>
          </a:p>
        </p:txBody>
      </p:sp>
      <p:sp>
        <p:nvSpPr>
          <p:cNvPr id="8" name="TextBox 7">
            <a:extLst>
              <a:ext uri="{FF2B5EF4-FFF2-40B4-BE49-F238E27FC236}">
                <a16:creationId xmlns:a16="http://schemas.microsoft.com/office/drawing/2014/main" id="{E3D4F2D9-380C-44B4-B81A-AA61FB090B1B}"/>
              </a:ext>
            </a:extLst>
          </p:cNvPr>
          <p:cNvSpPr txBox="1"/>
          <p:nvPr/>
        </p:nvSpPr>
        <p:spPr>
          <a:xfrm>
            <a:off x="4582826" y="5230782"/>
            <a:ext cx="2392167" cy="1615827"/>
          </a:xfrm>
          <a:prstGeom prst="rect">
            <a:avLst/>
          </a:prstGeom>
          <a:noFill/>
        </p:spPr>
        <p:txBody>
          <a:bodyPr wrap="square" rtlCol="0">
            <a:spAutoFit/>
          </a:bodyPr>
          <a:lstStyle/>
          <a:p>
            <a:r>
              <a:rPr lang="en-US" sz="900" dirty="0">
                <a:latin typeface="Arial" panose="020B0604020202020204" pitchFamily="34" charset="0"/>
                <a:cs typeface="Arial" panose="020B0604020202020204" pitchFamily="34" charset="0"/>
              </a:rPr>
              <a:t>VINIT!</a:t>
            </a:r>
          </a:p>
          <a:p>
            <a:r>
              <a:rPr lang="en-US" sz="900" dirty="0">
                <a:latin typeface="Arial" panose="020B0604020202020204" pitchFamily="34" charset="0"/>
                <a:cs typeface="Arial" panose="020B0604020202020204" pitchFamily="34" charset="0"/>
              </a:rPr>
              <a:t>Congrats my guy, I can’t even fit all the things I want in here. We’ve been through a lot, from those restless summers or just complaining about how life &amp; </a:t>
            </a:r>
            <a:r>
              <a:rPr lang="en-US" sz="900" dirty="0" err="1">
                <a:latin typeface="Arial" panose="020B0604020202020204" pitchFamily="34" charset="0"/>
                <a:cs typeface="Arial" panose="020B0604020202020204" pitchFamily="34" charset="0"/>
              </a:rPr>
              <a:t>Dr.Picone</a:t>
            </a:r>
            <a:r>
              <a:rPr lang="en-US" sz="900" dirty="0">
                <a:latin typeface="Arial" panose="020B0604020202020204" pitchFamily="34" charset="0"/>
                <a:cs typeface="Arial" panose="020B0604020202020204" pitchFamily="34" charset="0"/>
              </a:rPr>
              <a:t> was out to get us. Talking to you was always enjoyable and knowledgeable. Thanks for teaching the basics to ML and always entertaining my convos. I wish you the best buddy.</a:t>
            </a:r>
          </a:p>
          <a:p>
            <a:r>
              <a:rPr lang="en-US" sz="900" dirty="0">
                <a:latin typeface="Arial" panose="020B0604020202020204" pitchFamily="34" charset="0"/>
                <a:cs typeface="Arial" panose="020B0604020202020204" pitchFamily="34" charset="0"/>
              </a:rPr>
              <a:t>-Shmyrde</a:t>
            </a:r>
          </a:p>
        </p:txBody>
      </p:sp>
    </p:spTree>
    <p:extLst>
      <p:ext uri="{BB962C8B-B14F-4D97-AF65-F5344CB8AC3E}">
        <p14:creationId xmlns:p14="http://schemas.microsoft.com/office/powerpoint/2010/main" val="23874239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668</TotalTime>
  <Words>550</Words>
  <Application>Microsoft Macintosh PowerPoint</Application>
  <PresentationFormat>On-screen Show (4:3)</PresentationFormat>
  <Paragraphs>33</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Garamond</vt:lpstr>
      <vt:lpstr>Pristina</vt:lpstr>
      <vt:lpstr>Times</vt:lpstr>
      <vt:lpstr>Office Theme</vt:lpstr>
      <vt:lpstr>PowerPoint Presentation</vt:lpstr>
    </vt:vector>
  </TitlesOfParts>
  <Company>Temple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Joseph Picone</dc:creator>
  <cp:lastModifiedBy>Vinit Shah</cp:lastModifiedBy>
  <cp:revision>169</cp:revision>
  <cp:lastPrinted>2019-08-27T21:32:17Z</cp:lastPrinted>
  <dcterms:created xsi:type="dcterms:W3CDTF">2013-05-24T02:06:05Z</dcterms:created>
  <dcterms:modified xsi:type="dcterms:W3CDTF">2021-05-07T17:10:18Z</dcterms:modified>
</cp:coreProperties>
</file>