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7" r:id="rId1"/>
    <p:sldMasterId id="2147483681" r:id="rId2"/>
    <p:sldMasterId id="2147483687" r:id="rId3"/>
  </p:sldMasterIdLst>
  <p:notesMasterIdLst>
    <p:notesMasterId r:id="rId5"/>
  </p:notesMasterIdLst>
  <p:handoutMasterIdLst>
    <p:handoutMasterId r:id="rId6"/>
  </p:handoutMasterIdLst>
  <p:sldIdLst>
    <p:sldId id="30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userDrawn="1">
          <p15:clr>
            <a:srgbClr val="A4A3A4"/>
          </p15:clr>
        </p15:guide>
        <p15:guide id="3" pos="7584" userDrawn="1">
          <p15:clr>
            <a:srgbClr val="A4A3A4"/>
          </p15:clr>
        </p15:guide>
        <p15:guide id="4" pos="96" userDrawn="1">
          <p15:clr>
            <a:srgbClr val="A4A3A4"/>
          </p15:clr>
        </p15:guide>
        <p15:guide id="6" pos="2088" userDrawn="1">
          <p15:clr>
            <a:srgbClr val="A4A3A4"/>
          </p15:clr>
        </p15:guide>
        <p15:guide id="7" pos="6288" userDrawn="1">
          <p15:clr>
            <a:srgbClr val="A4A3A4"/>
          </p15:clr>
        </p15:guide>
        <p15:guide id="8" orient="horz" pos="432" userDrawn="1">
          <p15:clr>
            <a:srgbClr val="A4A3A4"/>
          </p15:clr>
        </p15:guide>
        <p15:guide id="9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3585"/>
    <a:srgbClr val="EE4460"/>
    <a:srgbClr val="F4E9E9"/>
    <a:srgbClr val="E8D0D0"/>
    <a:srgbClr val="C0504D"/>
    <a:srgbClr val="6262A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77" autoAdjust="0"/>
    <p:restoredTop sz="87877" autoAdjust="0"/>
  </p:normalViewPr>
  <p:slideViewPr>
    <p:cSldViewPr snapToGrid="0">
      <p:cViewPr varScale="1">
        <p:scale>
          <a:sx n="106" d="100"/>
          <a:sy n="106" d="100"/>
        </p:scale>
        <p:origin x="1168" y="184"/>
      </p:cViewPr>
      <p:guideLst>
        <p:guide pos="3840"/>
        <p:guide orient="horz"/>
        <p:guide pos="7584"/>
        <p:guide pos="96"/>
        <p:guide pos="2088"/>
        <p:guide pos="6288"/>
        <p:guide orient="horz" pos="432"/>
        <p:guide orient="horz" pos="3168"/>
      </p:guideLst>
    </p:cSldViewPr>
  </p:slideViewPr>
  <p:outlineViewPr>
    <p:cViewPr>
      <p:scale>
        <a:sx n="33" d="100"/>
        <a:sy n="33" d="100"/>
      </p:scale>
      <p:origin x="0" y="-13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51" d="100"/>
          <a:sy n="51" d="100"/>
        </p:scale>
        <p:origin x="3379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4613F2-7A4B-1DBC-15A9-C99B15FD10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184E14-B4B3-F616-6812-30FDA0FAA9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63A1C-2626-C246-86F2-B4105D67646F}" type="datetimeFigureOut">
              <a:rPr lang="en-US" smtClean="0"/>
              <a:t>4/29/26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6B8E1-A221-486C-265D-B0F772865D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B091B-A022-D971-990D-DB18C3DEE7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A272F-E11C-0D49-A1EE-813733CAC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9366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9A63F-A652-A941-943E-42655CBE92DD}" type="datetimeFigureOut">
              <a:rPr lang="en-US" smtClean="0"/>
              <a:t>4/29/26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B6984-104E-F74E-AFCE-72849C323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36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7CBD4-C074-5945-B4D9-C20F0CA689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054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12192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7860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840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ACAF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66512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ocument 6"/>
          <p:cNvSpPr/>
          <p:nvPr/>
        </p:nvSpPr>
        <p:spPr>
          <a:xfrm flipV="1">
            <a:off x="-15393" y="4335690"/>
            <a:ext cx="12207393" cy="2522310"/>
          </a:xfrm>
          <a:prstGeom prst="flowChartDocument">
            <a:avLst/>
          </a:prstGeom>
          <a:gradFill flip="none" rotWithShape="1"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401990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1" y="0"/>
            <a:ext cx="12191998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11588371" y="6624263"/>
            <a:ext cx="6096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1" y="6636789"/>
            <a:ext cx="12191998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466725" indent="0">
              <a:lnSpc>
                <a:spcPct val="95000"/>
              </a:lnSpc>
              <a:spcBef>
                <a:spcPts val="1200"/>
              </a:spcBef>
              <a:tabLst>
                <a:tab pos="11368088" algn="r"/>
              </a:tabLst>
            </a:pPr>
            <a:r>
              <a:rPr lang="en-US" sz="1000" b="1" cap="none" baseline="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Picone et al.: </a:t>
            </a:r>
            <a:r>
              <a:rPr lang="en-US" sz="1000" b="1" kern="1200" cap="none" baseline="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Rapid and Inexpensive Precision Breast Cancer Screening 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March 17</a:t>
            </a:r>
            <a:r>
              <a:rPr lang="en-US" sz="1000" b="1" i="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2026</a:t>
            </a:r>
            <a:endParaRPr lang="en-US" sz="1000" b="1" i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 bwMode="auto">
          <a:xfrm flipV="1">
            <a:off x="523208" y="6624263"/>
            <a:ext cx="11668791" cy="5137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11655387" y="6657110"/>
            <a:ext cx="486315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1" y="1"/>
            <a:ext cx="12191998" cy="328461"/>
          </a:xfrm>
          <a:prstGeom prst="rect">
            <a:avLst/>
          </a:prstGeom>
        </p:spPr>
        <p:txBody>
          <a:bodyPr vert="horz" wrap="none" lIns="155448" tIns="0" rIns="0" bIns="0" rtlCol="0" anchor="ctr" anchorCtr="0">
            <a:noAutofit/>
          </a:bodyPr>
          <a:lstStyle/>
          <a:p>
            <a:r>
              <a:rPr lang="en-US" dirty="0"/>
              <a:t>AA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964" y="6492245"/>
            <a:ext cx="456488" cy="33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6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marL="103188" indent="-11113" algn="l" defTabSz="457200" rtl="0" eaLnBrk="1" latinLnBrk="0" hangingPunct="1">
        <a:spcBef>
          <a:spcPct val="0"/>
        </a:spcBef>
        <a:buNone/>
        <a:tabLst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ACAF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66512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ocument 6"/>
          <p:cNvSpPr/>
          <p:nvPr/>
        </p:nvSpPr>
        <p:spPr>
          <a:xfrm flipV="1">
            <a:off x="-15393" y="4335690"/>
            <a:ext cx="12207393" cy="2522310"/>
          </a:xfrm>
          <a:prstGeom prst="flowChartDocument">
            <a:avLst/>
          </a:prstGeom>
          <a:gradFill flip="none" rotWithShape="1"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527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isip.piconepress.com/projects/nedc/data/tuh_dpath_software/nedc_dpath_demo_v1.0.0.tar.gz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isip.piconepress.com/projects/nedc/html/resources.shtml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82A7EB73-6184-8B0E-2027-13D288A0D0A1}"/>
              </a:ext>
            </a:extLst>
          </p:cNvPr>
          <p:cNvGrpSpPr/>
          <p:nvPr/>
        </p:nvGrpSpPr>
        <p:grpSpPr>
          <a:xfrm>
            <a:off x="152400" y="180474"/>
            <a:ext cx="11537589" cy="4716379"/>
            <a:chOff x="152400" y="180474"/>
            <a:chExt cx="11537589" cy="4716379"/>
          </a:xfrm>
        </p:grpSpPr>
        <p:pic>
          <p:nvPicPr>
            <p:cNvPr id="9" name="Picture 8" descr="A screenshot of the visualization tool discussed in this poster.">
              <a:hlinkClick r:id="rId3"/>
              <a:extLst>
                <a:ext uri="{FF2B5EF4-FFF2-40B4-BE49-F238E27FC236}">
                  <a16:creationId xmlns:a16="http://schemas.microsoft.com/office/drawing/2014/main" id="{0F60687B-E0A3-F561-9B31-4B572254F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80474"/>
              <a:ext cx="3162300" cy="29954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Picture 13">
              <a:hlinkClick r:id="rId5"/>
              <a:extLst>
                <a:ext uri="{FF2B5EF4-FFF2-40B4-BE49-F238E27FC236}">
                  <a16:creationId xmlns:a16="http://schemas.microsoft.com/office/drawing/2014/main" id="{51291676-B514-5314-3D62-80B86E232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7" b="4637"/>
            <a:stretch/>
          </p:blipFill>
          <p:spPr>
            <a:xfrm>
              <a:off x="2246055" y="866500"/>
              <a:ext cx="4102608" cy="24814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203E191-8E9D-0BBD-4B20-E8184DA22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9" b="829"/>
            <a:stretch/>
          </p:blipFill>
          <p:spPr>
            <a:xfrm>
              <a:off x="4998668" y="1588167"/>
              <a:ext cx="4725003" cy="25747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 descr="A graphic showing a pathologist manually reviewing pathology images.">
              <a:extLst>
                <a:ext uri="{FF2B5EF4-FFF2-40B4-BE49-F238E27FC236}">
                  <a16:creationId xmlns:a16="http://schemas.microsoft.com/office/drawing/2014/main" id="{D8F2ADBE-E6EB-2F53-5322-9BC700B7C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51218" y="2337673"/>
              <a:ext cx="3838771" cy="255918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67539479"/>
      </p:ext>
    </p:extLst>
  </p:cSld>
  <p:clrMapOvr>
    <a:masterClrMapping/>
  </p:clrMapOvr>
</p:sld>
</file>

<file path=ppt/theme/theme1.xml><?xml version="1.0" encoding="utf-8"?>
<a:theme xmlns:a="http://schemas.openxmlformats.org/drawingml/2006/main" name="1_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24905</TotalTime>
  <Words>1</Words>
  <Application>Microsoft Macintosh PowerPoint</Application>
  <PresentationFormat>Widescreen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Calibri</vt:lpstr>
      <vt:lpstr>Times New Roman</vt:lpstr>
      <vt:lpstr>1_ISIP Title Slide</vt:lpstr>
      <vt:lpstr>2_ISIP Content Slide</vt:lpstr>
      <vt:lpstr>2_ISIP Title Slide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Approaches to Automate Seizure Detection</dc:title>
  <dc:creator>Vinit Shah</dc:creator>
  <cp:lastModifiedBy>Joseph Picone</cp:lastModifiedBy>
  <cp:revision>853</cp:revision>
  <cp:lastPrinted>2025-12-06T13:24:58Z</cp:lastPrinted>
  <dcterms:created xsi:type="dcterms:W3CDTF">2017-04-23T05:30:39Z</dcterms:created>
  <dcterms:modified xsi:type="dcterms:W3CDTF">2026-04-29T19:43:47Z</dcterms:modified>
</cp:coreProperties>
</file>