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9" r:id="rId3"/>
    <p:sldId id="270" r:id="rId4"/>
    <p:sldId id="271" r:id="rId5"/>
    <p:sldId id="274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8"/>
    <p:restoredTop sz="93608"/>
  </p:normalViewPr>
  <p:slideViewPr>
    <p:cSldViewPr snapToGrid="0" snapToObjects="1">
      <p:cViewPr varScale="1">
        <p:scale>
          <a:sx n="129" d="100"/>
          <a:sy n="129" d="100"/>
        </p:scale>
        <p:origin x="8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9A2BF-9966-2B40-86EC-C2A6214E2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A59E3D-CAC1-B447-8D9A-198D73663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72CED-4FC6-A44E-9EC2-CEF82E58E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964FC-F7BB-4543-988B-313B88764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29B0A-1E2A-A044-9F99-92EFE3E29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67BA5-2CEA-7A40-909E-1BEE09D26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B7FF2D-6F51-C645-BBE8-A95F19A78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FBED3-F355-BE41-9C62-81B0990D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039BE-73B3-0E49-929E-4DE43F45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A4437-F77A-A440-882E-504F49150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4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1C9E67-DB00-8B4F-A049-9CCB564906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CF138D-C8B1-1E49-9D73-DB1613A27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0C356-5D22-934F-BE94-4CFCACF81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88702-C4CB-4A41-88CA-4ED02479F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5CC8C-B71C-7F40-9CB6-E20C0ABB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9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715BB-D0BD-DB45-9939-EF9C56937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834DD-ACD1-A547-9948-C76384089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4B9B8-841F-B842-AE9D-9BD5EBD78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92384-1EF7-914E-A579-B6C889E4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04C07-8605-544B-9D57-5430A12A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0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D04D2-58D3-7743-88A2-C91A4131E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339A7-ECE8-0B4E-83F2-13A04E309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81D5F-4A4E-A049-BF47-48C71EEF3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BAC61-A2A1-D54A-AE9F-A955A68E6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8F44D-5618-2742-981E-2C83166BB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8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4FA5C-B096-8846-A8B5-68B4182AA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07776-5B45-6B4F-AD65-684FAA960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20217-02C0-D343-B994-089BB0D83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E35C9-5599-0A4D-A324-C9E0D9C6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1AD47-7304-9E49-BD2A-6AE28C185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14F56-85D0-DE42-AD04-B19612108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7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88DD2-CE3B-3C41-9CD3-FA394C074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7683B-C81E-0443-B0C6-80C9B9442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81406-6471-EB41-8D43-134D52C1F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55B4C6-62E0-AB4D-B216-1F9345B56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396A1-21FF-BA43-BBB6-5AA2498DEC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748B33-936A-DC43-B979-4E6173280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903AC1-E870-D840-AE24-51BD02311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9B5EE1-5279-5840-A984-31BD105B9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4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5EF06-E4BC-1C48-B690-3112448C7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94B29D-940D-FC49-8606-CC082C0FB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0616F4-2B3B-CB47-95BE-B604D09B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5E3CBE-3D10-024D-9886-A79A35AE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6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AD01A-ECE5-234E-9B43-8CD16CD3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14457-8560-494D-94A5-DC4DF4BE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6D231D-78F2-FB44-8488-366D24B7D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9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7303B-E4A2-D84C-AB52-786302630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D71C4-B3C0-374B-8BA5-BC554656A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5C4D0-FF40-734A-A4E5-BDAD651F3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A86C0-6672-7644-BCC4-D5295176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85BAC-B217-A34E-9704-A3289A94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85265-5007-4148-9780-8EB863EA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8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2E198-279C-1648-8F63-16317D848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6FFC0E-EE4B-8F41-9695-CEF583DD91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D5D34-12DD-4C43-A115-59F1E489D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559E0-AF34-C74E-BA96-A5DF03636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29AAE-7ABA-D049-90BA-2E109C0DD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0F3EA-67BA-2B45-85D3-489D39465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5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F3C5C3-6E6C-E648-88BA-9EA5BCC0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6901E-FAB2-524D-BC59-689C74F29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EDBCF-A73A-8341-A919-9F3D9D9AC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5E31E-B676-9348-A5CC-B08AAEDDA5CF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E8889-477F-2145-9553-86AFC2FF6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D42FA-2C59-3D43-A451-C2186D1D5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9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6B5E487-888C-4E48-9D8B-48C57C5B73E1}"/>
              </a:ext>
            </a:extLst>
          </p:cNvPr>
          <p:cNvSpPr/>
          <p:nvPr/>
        </p:nvSpPr>
        <p:spPr>
          <a:xfrm>
            <a:off x="6822706" y="1420528"/>
            <a:ext cx="4448456" cy="227871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0D98AE-BCF4-4E28-BA0A-52BF3398EBD7}"/>
              </a:ext>
            </a:extLst>
          </p:cNvPr>
          <p:cNvSpPr/>
          <p:nvPr/>
        </p:nvSpPr>
        <p:spPr>
          <a:xfrm>
            <a:off x="0" y="0"/>
            <a:ext cx="12192000" cy="585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540650"/>
            <a:ext cx="12192000" cy="21509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9216642" y="124286"/>
            <a:ext cx="2936204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OVERVIEW    BIO SIGNAL</a:t>
            </a:r>
            <a:endParaRPr lang="en-US" sz="12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6BA607-E2B5-442F-ACF0-02EDF69CF61D}"/>
              </a:ext>
            </a:extLst>
          </p:cNvPr>
          <p:cNvSpPr txBox="1"/>
          <p:nvPr/>
        </p:nvSpPr>
        <p:spPr>
          <a:xfrm>
            <a:off x="1201479" y="837761"/>
            <a:ext cx="4023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 panose="02000503020000020003" pitchFamily="2" charset="0"/>
              </a:rPr>
              <a:t>Mission Within </a:t>
            </a:r>
            <a:r>
              <a:rPr lang="en-US" dirty="0">
                <a:solidFill>
                  <a:srgbClr val="00B0F0"/>
                </a:solidFill>
                <a:latin typeface="Avenir Medium" panose="02000503020000020003" pitchFamily="2" charset="0"/>
              </a:rPr>
              <a:t>TUH EEG </a:t>
            </a:r>
            <a:r>
              <a:rPr lang="en-US" dirty="0">
                <a:latin typeface="Avenir Medium" panose="02000503020000020003" pitchFamily="2" charset="0"/>
              </a:rPr>
              <a:t>. . .</a:t>
            </a:r>
          </a:p>
          <a:p>
            <a:endParaRPr lang="en-US" dirty="0">
              <a:latin typeface="Avenir Medium" panose="02000503020000020003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7D8C9-A27D-4EF6-823E-4D995CDE37CA}"/>
              </a:ext>
            </a:extLst>
          </p:cNvPr>
          <p:cNvSpPr txBox="1"/>
          <p:nvPr/>
        </p:nvSpPr>
        <p:spPr>
          <a:xfrm>
            <a:off x="503547" y="104203"/>
            <a:ext cx="6875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NSF PFI-TT: REAL-TIME ANALYSIS OF ELECTROENCEPHALOGRAMS</a:t>
            </a:r>
          </a:p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 AN INTENSIVE CARE ENVIRONMENT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F09EB3E-0092-4127-B702-8BA5FE9F2BF6}"/>
              </a:ext>
            </a:extLst>
          </p:cNvPr>
          <p:cNvSpPr/>
          <p:nvPr/>
        </p:nvSpPr>
        <p:spPr>
          <a:xfrm>
            <a:off x="11197022" y="2251064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CA51B2-3727-4A0A-815B-8CB70C9B91FB}"/>
              </a:ext>
            </a:extLst>
          </p:cNvPr>
          <p:cNvSpPr/>
          <p:nvPr/>
        </p:nvSpPr>
        <p:spPr>
          <a:xfrm>
            <a:off x="6405675" y="2251064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hevron 37">
            <a:extLst>
              <a:ext uri="{FF2B5EF4-FFF2-40B4-BE49-F238E27FC236}">
                <a16:creationId xmlns:a16="http://schemas.microsoft.com/office/drawing/2014/main" id="{DD8A9BB4-2A19-4F26-A736-C0B22265A86B}"/>
              </a:ext>
            </a:extLst>
          </p:cNvPr>
          <p:cNvSpPr/>
          <p:nvPr/>
        </p:nvSpPr>
        <p:spPr>
          <a:xfrm>
            <a:off x="11368938" y="2367265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Chevron 39">
            <a:extLst>
              <a:ext uri="{FF2B5EF4-FFF2-40B4-BE49-F238E27FC236}">
                <a16:creationId xmlns:a16="http://schemas.microsoft.com/office/drawing/2014/main" id="{CB2144FF-C58C-45EF-A66E-91A460036D9F}"/>
              </a:ext>
            </a:extLst>
          </p:cNvPr>
          <p:cNvSpPr/>
          <p:nvPr/>
        </p:nvSpPr>
        <p:spPr>
          <a:xfrm rot="10800000">
            <a:off x="6566725" y="2343086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24094B-5A36-4EEB-BFC1-BB845FA272AB}"/>
              </a:ext>
            </a:extLst>
          </p:cNvPr>
          <p:cNvSpPr txBox="1"/>
          <p:nvPr/>
        </p:nvSpPr>
        <p:spPr>
          <a:xfrm>
            <a:off x="8331921" y="828613"/>
            <a:ext cx="223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 panose="02000503020000020003" pitchFamily="2" charset="0"/>
              </a:rPr>
              <a:t>DEMO VIDEO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875CAF-D551-419C-AEC2-63DE67485E6A}"/>
              </a:ext>
            </a:extLst>
          </p:cNvPr>
          <p:cNvSpPr txBox="1"/>
          <p:nvPr/>
        </p:nvSpPr>
        <p:spPr>
          <a:xfrm>
            <a:off x="6787797" y="1096699"/>
            <a:ext cx="4529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 panose="02000503020000020003" pitchFamily="2" charset="0"/>
              </a:rPr>
              <a:t>Our real-time EEG analysis applied for intensive care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B071072-F60A-45C6-81D7-46BFDBBB8354}"/>
              </a:ext>
            </a:extLst>
          </p:cNvPr>
          <p:cNvSpPr txBox="1"/>
          <p:nvPr/>
        </p:nvSpPr>
        <p:spPr>
          <a:xfrm>
            <a:off x="7806123" y="4069565"/>
            <a:ext cx="2958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Medium" panose="02000503020000020003" pitchFamily="2" charset="0"/>
              </a:rPr>
              <a:t>Intellectual merit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Medium" panose="02000503020000020003" pitchFamily="2" charset="0"/>
              </a:rPr>
              <a:t>Broader impact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A450D8C-777C-439E-902C-CB34F82118A1}"/>
              </a:ext>
            </a:extLst>
          </p:cNvPr>
          <p:cNvSpPr txBox="1"/>
          <p:nvPr/>
        </p:nvSpPr>
        <p:spPr>
          <a:xfrm>
            <a:off x="8525942" y="2298490"/>
            <a:ext cx="1022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1</a:t>
            </a:r>
          </a:p>
          <a:p>
            <a:pPr algn="ctr"/>
            <a:r>
              <a:rPr lang="en-US" dirty="0"/>
              <a:t>(Video)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5B411B3-2D36-DE45-BAB1-6DB9954C264E}"/>
              </a:ext>
            </a:extLst>
          </p:cNvPr>
          <p:cNvSpPr/>
          <p:nvPr/>
        </p:nvSpPr>
        <p:spPr>
          <a:xfrm>
            <a:off x="8808395" y="3847950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A2051FF-7833-C449-B59F-C1C5AD7C56BF}"/>
              </a:ext>
            </a:extLst>
          </p:cNvPr>
          <p:cNvSpPr/>
          <p:nvPr/>
        </p:nvSpPr>
        <p:spPr>
          <a:xfrm>
            <a:off x="9378467" y="3847950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D7518B0-BDC3-CE4F-9A06-159EEE4498ED}"/>
              </a:ext>
            </a:extLst>
          </p:cNvPr>
          <p:cNvSpPr/>
          <p:nvPr/>
        </p:nvSpPr>
        <p:spPr>
          <a:xfrm>
            <a:off x="8238323" y="3847950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5A42EC6-B699-3D4D-BD31-FD3809413930}"/>
              </a:ext>
            </a:extLst>
          </p:cNvPr>
          <p:cNvSpPr/>
          <p:nvPr/>
        </p:nvSpPr>
        <p:spPr>
          <a:xfrm flipV="1">
            <a:off x="9207804" y="583005"/>
            <a:ext cx="681570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hlinkClick r:id="rId3" action="ppaction://hlinksldjump"/>
            <a:extLst>
              <a:ext uri="{FF2B5EF4-FFF2-40B4-BE49-F238E27FC236}">
                <a16:creationId xmlns:a16="http://schemas.microsoft.com/office/drawing/2014/main" id="{CADC9028-CDBF-2A44-8F26-BC418976D10A}"/>
              </a:ext>
            </a:extLst>
          </p:cNvPr>
          <p:cNvSpPr/>
          <p:nvPr/>
        </p:nvSpPr>
        <p:spPr>
          <a:xfrm>
            <a:off x="10960997" y="6445306"/>
            <a:ext cx="1133687" cy="408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F4BD659-4866-4840-BFE7-6AB89E14EFC1}"/>
              </a:ext>
            </a:extLst>
          </p:cNvPr>
          <p:cNvSpPr/>
          <p:nvPr/>
        </p:nvSpPr>
        <p:spPr>
          <a:xfrm>
            <a:off x="676493" y="3839631"/>
            <a:ext cx="4448456" cy="227871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5E3E0A2-1EB7-664B-9F69-5AD31C5AB860}"/>
              </a:ext>
            </a:extLst>
          </p:cNvPr>
          <p:cNvSpPr/>
          <p:nvPr/>
        </p:nvSpPr>
        <p:spPr>
          <a:xfrm>
            <a:off x="5050809" y="4670167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CECF268-64AE-A545-B56D-63337A455058}"/>
              </a:ext>
            </a:extLst>
          </p:cNvPr>
          <p:cNvSpPr/>
          <p:nvPr/>
        </p:nvSpPr>
        <p:spPr>
          <a:xfrm>
            <a:off x="259462" y="4670167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hevron 37">
            <a:extLst>
              <a:ext uri="{FF2B5EF4-FFF2-40B4-BE49-F238E27FC236}">
                <a16:creationId xmlns:a16="http://schemas.microsoft.com/office/drawing/2014/main" id="{6EF0E810-509E-5A49-BF5A-D04CBE2041FB}"/>
              </a:ext>
            </a:extLst>
          </p:cNvPr>
          <p:cNvSpPr/>
          <p:nvPr/>
        </p:nvSpPr>
        <p:spPr>
          <a:xfrm>
            <a:off x="5222725" y="4786368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Chevron 39">
            <a:extLst>
              <a:ext uri="{FF2B5EF4-FFF2-40B4-BE49-F238E27FC236}">
                <a16:creationId xmlns:a16="http://schemas.microsoft.com/office/drawing/2014/main" id="{5B14D1F6-08BE-7B4B-BDB9-CAB77BD1FDDC}"/>
              </a:ext>
            </a:extLst>
          </p:cNvPr>
          <p:cNvSpPr/>
          <p:nvPr/>
        </p:nvSpPr>
        <p:spPr>
          <a:xfrm rot="10800000">
            <a:off x="420512" y="4762189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AD20AF5-26AB-3A46-BE30-C6AC38E53BB0}"/>
              </a:ext>
            </a:extLst>
          </p:cNvPr>
          <p:cNvSpPr txBox="1"/>
          <p:nvPr/>
        </p:nvSpPr>
        <p:spPr>
          <a:xfrm>
            <a:off x="2379729" y="4717593"/>
            <a:ext cx="1022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1</a:t>
            </a:r>
          </a:p>
          <a:p>
            <a:pPr algn="ctr"/>
            <a:r>
              <a:rPr lang="en-US" dirty="0"/>
              <a:t>(Video)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238D930-8818-4949-9A3D-2297C0B4F830}"/>
              </a:ext>
            </a:extLst>
          </p:cNvPr>
          <p:cNvSpPr/>
          <p:nvPr/>
        </p:nvSpPr>
        <p:spPr>
          <a:xfrm>
            <a:off x="2662182" y="6267053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2F16C23-2AC7-6646-B846-348B594917F5}"/>
              </a:ext>
            </a:extLst>
          </p:cNvPr>
          <p:cNvSpPr/>
          <p:nvPr/>
        </p:nvSpPr>
        <p:spPr>
          <a:xfrm>
            <a:off x="3232254" y="6267053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CF56B47-D80A-3C49-80D0-DF4064F6C7B8}"/>
              </a:ext>
            </a:extLst>
          </p:cNvPr>
          <p:cNvSpPr/>
          <p:nvPr/>
        </p:nvSpPr>
        <p:spPr>
          <a:xfrm>
            <a:off x="2092110" y="6267053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FE9FEB0-2200-A34E-8459-FC9ADC77296C}"/>
              </a:ext>
            </a:extLst>
          </p:cNvPr>
          <p:cNvSpPr txBox="1"/>
          <p:nvPr/>
        </p:nvSpPr>
        <p:spPr>
          <a:xfrm>
            <a:off x="1849196" y="3083110"/>
            <a:ext cx="2083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NSF STEM Challenge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E28A20B-502C-1C47-A4D1-A7F30283B3F8}"/>
              </a:ext>
            </a:extLst>
          </p:cNvPr>
          <p:cNvSpPr txBox="1"/>
          <p:nvPr/>
        </p:nvSpPr>
        <p:spPr>
          <a:xfrm>
            <a:off x="566334" y="3429000"/>
            <a:ext cx="4967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Promoting community immersion and inclusivity to all.</a:t>
            </a:r>
          </a:p>
        </p:txBody>
      </p:sp>
      <p:pic>
        <p:nvPicPr>
          <p:cNvPr id="62" name="Picture 61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A4E0E91F-76CB-AD42-94D5-59A77E2588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417" y="171850"/>
            <a:ext cx="414130" cy="41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848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6B5E487-888C-4E48-9D8B-48C57C5B73E1}"/>
              </a:ext>
            </a:extLst>
          </p:cNvPr>
          <p:cNvSpPr/>
          <p:nvPr/>
        </p:nvSpPr>
        <p:spPr>
          <a:xfrm>
            <a:off x="6822706" y="1420528"/>
            <a:ext cx="4448456" cy="227871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0D98AE-BCF4-4E28-BA0A-52BF3398EBD7}"/>
              </a:ext>
            </a:extLst>
          </p:cNvPr>
          <p:cNvSpPr/>
          <p:nvPr/>
        </p:nvSpPr>
        <p:spPr>
          <a:xfrm>
            <a:off x="0" y="0"/>
            <a:ext cx="12192000" cy="585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540650"/>
            <a:ext cx="12192000" cy="21509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17" y="171850"/>
            <a:ext cx="414130" cy="41413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6BA607-E2B5-442F-ACF0-02EDF69CF61D}"/>
              </a:ext>
            </a:extLst>
          </p:cNvPr>
          <p:cNvSpPr txBox="1"/>
          <p:nvPr/>
        </p:nvSpPr>
        <p:spPr>
          <a:xfrm>
            <a:off x="1201479" y="837761"/>
            <a:ext cx="4023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 panose="02000503020000020003" pitchFamily="2" charset="0"/>
              </a:rPr>
              <a:t>Mission Within </a:t>
            </a:r>
            <a:r>
              <a:rPr lang="en-US" dirty="0">
                <a:solidFill>
                  <a:srgbClr val="00B0F0"/>
                </a:solidFill>
                <a:latin typeface="Avenir Medium" panose="02000503020000020003" pitchFamily="2" charset="0"/>
              </a:rPr>
              <a:t>TUH EEG </a:t>
            </a:r>
            <a:r>
              <a:rPr lang="en-US" dirty="0">
                <a:latin typeface="Avenir Medium" panose="02000503020000020003" pitchFamily="2" charset="0"/>
              </a:rPr>
              <a:t>. . .</a:t>
            </a:r>
          </a:p>
          <a:p>
            <a:endParaRPr lang="en-US" dirty="0">
              <a:latin typeface="Avenir Medium" panose="02000503020000020003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7D8C9-A27D-4EF6-823E-4D995CDE37CA}"/>
              </a:ext>
            </a:extLst>
          </p:cNvPr>
          <p:cNvSpPr txBox="1"/>
          <p:nvPr/>
        </p:nvSpPr>
        <p:spPr>
          <a:xfrm>
            <a:off x="503547" y="104203"/>
            <a:ext cx="6875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NSF PFI-TT: REAL-TIME ANALYSIS OF ELECTROENCEPHALOGRAMS</a:t>
            </a:r>
          </a:p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 AN INTENSIVE CARE ENVIRONMENT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24094B-5A36-4EEB-BFC1-BB845FA272AB}"/>
              </a:ext>
            </a:extLst>
          </p:cNvPr>
          <p:cNvSpPr txBox="1"/>
          <p:nvPr/>
        </p:nvSpPr>
        <p:spPr>
          <a:xfrm>
            <a:off x="8331921" y="828613"/>
            <a:ext cx="223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 panose="02000503020000020003" pitchFamily="2" charset="0"/>
              </a:rPr>
              <a:t>DEMO VIDEO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875CAF-D551-419C-AEC2-63DE67485E6A}"/>
              </a:ext>
            </a:extLst>
          </p:cNvPr>
          <p:cNvSpPr txBox="1"/>
          <p:nvPr/>
        </p:nvSpPr>
        <p:spPr>
          <a:xfrm>
            <a:off x="6787797" y="1096699"/>
            <a:ext cx="4529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 panose="02000503020000020003" pitchFamily="2" charset="0"/>
              </a:rPr>
              <a:t>Our real-time EEG analysis applied for intensive care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A450D8C-777C-439E-902C-CB34F82118A1}"/>
              </a:ext>
            </a:extLst>
          </p:cNvPr>
          <p:cNvSpPr txBox="1"/>
          <p:nvPr/>
        </p:nvSpPr>
        <p:spPr>
          <a:xfrm>
            <a:off x="8525942" y="2298490"/>
            <a:ext cx="102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2</a:t>
            </a:r>
          </a:p>
        </p:txBody>
      </p:sp>
      <p:pic>
        <p:nvPicPr>
          <p:cNvPr id="28" name="Picture 27" descr="A close up of a device&#10;&#10;Description automatically generated">
            <a:extLst>
              <a:ext uri="{FF2B5EF4-FFF2-40B4-BE49-F238E27FC236}">
                <a16:creationId xmlns:a16="http://schemas.microsoft.com/office/drawing/2014/main" id="{A9613859-8A51-634B-8484-1DC1144F9B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6925" y="1486092"/>
            <a:ext cx="4257117" cy="218562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3F09EB3E-0092-4127-B702-8BA5FE9F2BF6}"/>
              </a:ext>
            </a:extLst>
          </p:cNvPr>
          <p:cNvSpPr/>
          <p:nvPr/>
        </p:nvSpPr>
        <p:spPr>
          <a:xfrm>
            <a:off x="11197022" y="2251064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CA51B2-3727-4A0A-815B-8CB70C9B91FB}"/>
              </a:ext>
            </a:extLst>
          </p:cNvPr>
          <p:cNvSpPr/>
          <p:nvPr/>
        </p:nvSpPr>
        <p:spPr>
          <a:xfrm>
            <a:off x="6405675" y="2251064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hevron 37">
            <a:extLst>
              <a:ext uri="{FF2B5EF4-FFF2-40B4-BE49-F238E27FC236}">
                <a16:creationId xmlns:a16="http://schemas.microsoft.com/office/drawing/2014/main" id="{DD8A9BB4-2A19-4F26-A736-C0B22265A86B}"/>
              </a:ext>
            </a:extLst>
          </p:cNvPr>
          <p:cNvSpPr/>
          <p:nvPr/>
        </p:nvSpPr>
        <p:spPr>
          <a:xfrm>
            <a:off x="11368938" y="2367265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Chevron 39">
            <a:extLst>
              <a:ext uri="{FF2B5EF4-FFF2-40B4-BE49-F238E27FC236}">
                <a16:creationId xmlns:a16="http://schemas.microsoft.com/office/drawing/2014/main" id="{CB2144FF-C58C-45EF-A66E-91A460036D9F}"/>
              </a:ext>
            </a:extLst>
          </p:cNvPr>
          <p:cNvSpPr/>
          <p:nvPr/>
        </p:nvSpPr>
        <p:spPr>
          <a:xfrm rot="10800000">
            <a:off x="6566725" y="2343086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ACAE413-5084-2845-9993-7210E828675B}"/>
              </a:ext>
            </a:extLst>
          </p:cNvPr>
          <p:cNvSpPr/>
          <p:nvPr/>
        </p:nvSpPr>
        <p:spPr>
          <a:xfrm>
            <a:off x="8808395" y="3847950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75C8C9C-55F8-0645-8090-FFFA1FF5E0D1}"/>
              </a:ext>
            </a:extLst>
          </p:cNvPr>
          <p:cNvSpPr/>
          <p:nvPr/>
        </p:nvSpPr>
        <p:spPr>
          <a:xfrm>
            <a:off x="9378467" y="3847950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86794A-15C9-5146-B2BB-D56078ED0139}"/>
              </a:ext>
            </a:extLst>
          </p:cNvPr>
          <p:cNvSpPr/>
          <p:nvPr/>
        </p:nvSpPr>
        <p:spPr>
          <a:xfrm>
            <a:off x="8238323" y="3847950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9" name="Rectangle 48">
            <a:hlinkClick r:id="rId5" action="ppaction://hlinksldjump"/>
            <a:extLst>
              <a:ext uri="{FF2B5EF4-FFF2-40B4-BE49-F238E27FC236}">
                <a16:creationId xmlns:a16="http://schemas.microsoft.com/office/drawing/2014/main" id="{8EA0E15C-A5D1-EB46-B854-E36A66AAD34E}"/>
              </a:ext>
            </a:extLst>
          </p:cNvPr>
          <p:cNvSpPr/>
          <p:nvPr/>
        </p:nvSpPr>
        <p:spPr>
          <a:xfrm>
            <a:off x="537093" y="0"/>
            <a:ext cx="6756842" cy="754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hlinkClick r:id="rId6" action="ppaction://hlinksldjump"/>
            <a:extLst>
              <a:ext uri="{FF2B5EF4-FFF2-40B4-BE49-F238E27FC236}">
                <a16:creationId xmlns:a16="http://schemas.microsoft.com/office/drawing/2014/main" id="{A581F339-3687-C34E-9764-48FA4E2D5733}"/>
              </a:ext>
            </a:extLst>
          </p:cNvPr>
          <p:cNvSpPr/>
          <p:nvPr/>
        </p:nvSpPr>
        <p:spPr>
          <a:xfrm>
            <a:off x="10960997" y="6445306"/>
            <a:ext cx="1133687" cy="408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89F1250-4104-CD41-9A34-175D9EA1B2B4}"/>
              </a:ext>
            </a:extLst>
          </p:cNvPr>
          <p:cNvSpPr/>
          <p:nvPr/>
        </p:nvSpPr>
        <p:spPr>
          <a:xfrm>
            <a:off x="676493" y="3839631"/>
            <a:ext cx="4448456" cy="227871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270F04B-A1ED-ED4F-893E-D3C889046EAB}"/>
              </a:ext>
            </a:extLst>
          </p:cNvPr>
          <p:cNvSpPr/>
          <p:nvPr/>
        </p:nvSpPr>
        <p:spPr>
          <a:xfrm>
            <a:off x="5050809" y="4670167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4C948DF-659A-1740-AEDD-EB22AFAB40E4}"/>
              </a:ext>
            </a:extLst>
          </p:cNvPr>
          <p:cNvSpPr/>
          <p:nvPr/>
        </p:nvSpPr>
        <p:spPr>
          <a:xfrm>
            <a:off x="259462" y="4670167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hevron 37">
            <a:extLst>
              <a:ext uri="{FF2B5EF4-FFF2-40B4-BE49-F238E27FC236}">
                <a16:creationId xmlns:a16="http://schemas.microsoft.com/office/drawing/2014/main" id="{C3B2C4F9-9C88-7641-A93C-0B499944CD02}"/>
              </a:ext>
            </a:extLst>
          </p:cNvPr>
          <p:cNvSpPr/>
          <p:nvPr/>
        </p:nvSpPr>
        <p:spPr>
          <a:xfrm>
            <a:off x="5222725" y="4786368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Chevron 39">
            <a:extLst>
              <a:ext uri="{FF2B5EF4-FFF2-40B4-BE49-F238E27FC236}">
                <a16:creationId xmlns:a16="http://schemas.microsoft.com/office/drawing/2014/main" id="{4E360936-6CB1-EB43-B698-41ACCA6A7D5E}"/>
              </a:ext>
            </a:extLst>
          </p:cNvPr>
          <p:cNvSpPr/>
          <p:nvPr/>
        </p:nvSpPr>
        <p:spPr>
          <a:xfrm rot="10800000">
            <a:off x="420512" y="4762189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3F07D61-2386-9344-99F1-81AFFBDA0B43}"/>
              </a:ext>
            </a:extLst>
          </p:cNvPr>
          <p:cNvSpPr txBox="1"/>
          <p:nvPr/>
        </p:nvSpPr>
        <p:spPr>
          <a:xfrm>
            <a:off x="2379729" y="4717593"/>
            <a:ext cx="102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2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52D0731-F765-184D-A806-779D2BAF4F95}"/>
              </a:ext>
            </a:extLst>
          </p:cNvPr>
          <p:cNvSpPr/>
          <p:nvPr/>
        </p:nvSpPr>
        <p:spPr>
          <a:xfrm>
            <a:off x="2662182" y="6267053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259C2F9-F4FA-E744-8EAD-70A462E876FE}"/>
              </a:ext>
            </a:extLst>
          </p:cNvPr>
          <p:cNvSpPr/>
          <p:nvPr/>
        </p:nvSpPr>
        <p:spPr>
          <a:xfrm>
            <a:off x="3232254" y="6267053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01CA884-E671-D945-81C1-D6E83FB08FEC}"/>
              </a:ext>
            </a:extLst>
          </p:cNvPr>
          <p:cNvSpPr/>
          <p:nvPr/>
        </p:nvSpPr>
        <p:spPr>
          <a:xfrm>
            <a:off x="2092110" y="6267053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EF7DBAE-A4AF-4D4F-8E85-9A893C515946}"/>
              </a:ext>
            </a:extLst>
          </p:cNvPr>
          <p:cNvSpPr txBox="1"/>
          <p:nvPr/>
        </p:nvSpPr>
        <p:spPr>
          <a:xfrm>
            <a:off x="1849196" y="3083110"/>
            <a:ext cx="2083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NSF STEM Challenge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E115583-84D5-6440-BB16-0F39D8B643BB}"/>
              </a:ext>
            </a:extLst>
          </p:cNvPr>
          <p:cNvSpPr txBox="1"/>
          <p:nvPr/>
        </p:nvSpPr>
        <p:spPr>
          <a:xfrm>
            <a:off x="566334" y="3429000"/>
            <a:ext cx="4967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Promoting community immersion and inclusivity to all.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72FFE75-24A9-1C41-ACE5-6748DF730DAD}"/>
              </a:ext>
            </a:extLst>
          </p:cNvPr>
          <p:cNvSpPr txBox="1"/>
          <p:nvPr/>
        </p:nvSpPr>
        <p:spPr>
          <a:xfrm>
            <a:off x="7806123" y="4069565"/>
            <a:ext cx="2958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Medium" panose="02000503020000020003" pitchFamily="2" charset="0"/>
              </a:rPr>
              <a:t>Intellectual merit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Medium" panose="02000503020000020003" pitchFamily="2" charset="0"/>
              </a:rPr>
              <a:t>Broader impact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37AC323-74C0-0C46-B995-A6FDFCE11F96}"/>
              </a:ext>
            </a:extLst>
          </p:cNvPr>
          <p:cNvSpPr/>
          <p:nvPr/>
        </p:nvSpPr>
        <p:spPr>
          <a:xfrm>
            <a:off x="9216642" y="124286"/>
            <a:ext cx="2936204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OVERVIEW    BIO SIGNAL</a:t>
            </a:r>
            <a:endParaRPr lang="en-US" sz="12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9E587F0-A4C4-C04E-A4CA-22AD84338C46}"/>
              </a:ext>
            </a:extLst>
          </p:cNvPr>
          <p:cNvSpPr/>
          <p:nvPr/>
        </p:nvSpPr>
        <p:spPr>
          <a:xfrm flipV="1">
            <a:off x="9207804" y="583005"/>
            <a:ext cx="681570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6B5E487-888C-4E48-9D8B-48C57C5B73E1}"/>
              </a:ext>
            </a:extLst>
          </p:cNvPr>
          <p:cNvSpPr/>
          <p:nvPr/>
        </p:nvSpPr>
        <p:spPr>
          <a:xfrm>
            <a:off x="6822706" y="1420528"/>
            <a:ext cx="4448456" cy="227871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0D98AE-BCF4-4E28-BA0A-52BF3398EBD7}"/>
              </a:ext>
            </a:extLst>
          </p:cNvPr>
          <p:cNvSpPr/>
          <p:nvPr/>
        </p:nvSpPr>
        <p:spPr>
          <a:xfrm>
            <a:off x="0" y="0"/>
            <a:ext cx="12192000" cy="585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540650"/>
            <a:ext cx="12192000" cy="21509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17" y="171850"/>
            <a:ext cx="414130" cy="41413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6BA607-E2B5-442F-ACF0-02EDF69CF61D}"/>
              </a:ext>
            </a:extLst>
          </p:cNvPr>
          <p:cNvSpPr txBox="1"/>
          <p:nvPr/>
        </p:nvSpPr>
        <p:spPr>
          <a:xfrm>
            <a:off x="1201479" y="837761"/>
            <a:ext cx="4023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 panose="02000503020000020003" pitchFamily="2" charset="0"/>
              </a:rPr>
              <a:t>Mission Within </a:t>
            </a:r>
            <a:r>
              <a:rPr lang="en-US" dirty="0">
                <a:solidFill>
                  <a:srgbClr val="00B0F0"/>
                </a:solidFill>
                <a:latin typeface="Avenir Medium" panose="02000503020000020003" pitchFamily="2" charset="0"/>
              </a:rPr>
              <a:t>TUH EEG </a:t>
            </a:r>
            <a:r>
              <a:rPr lang="en-US" dirty="0">
                <a:latin typeface="Avenir Medium" panose="02000503020000020003" pitchFamily="2" charset="0"/>
              </a:rPr>
              <a:t>. . .</a:t>
            </a:r>
          </a:p>
          <a:p>
            <a:endParaRPr lang="en-US" dirty="0">
              <a:latin typeface="Avenir Medium" panose="02000503020000020003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7D8C9-A27D-4EF6-823E-4D995CDE37CA}"/>
              </a:ext>
            </a:extLst>
          </p:cNvPr>
          <p:cNvSpPr txBox="1"/>
          <p:nvPr/>
        </p:nvSpPr>
        <p:spPr>
          <a:xfrm>
            <a:off x="503547" y="104203"/>
            <a:ext cx="6875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NSF PFI-TT: REAL-TIME ANALYSIS OF ELECTROENCEPHALOGRAMS</a:t>
            </a:r>
          </a:p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 AN INTENSIVE CARE ENVIRONMENT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F09EB3E-0092-4127-B702-8BA5FE9F2BF6}"/>
              </a:ext>
            </a:extLst>
          </p:cNvPr>
          <p:cNvSpPr/>
          <p:nvPr/>
        </p:nvSpPr>
        <p:spPr>
          <a:xfrm>
            <a:off x="11197022" y="2251064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CA51B2-3727-4A0A-815B-8CB70C9B91FB}"/>
              </a:ext>
            </a:extLst>
          </p:cNvPr>
          <p:cNvSpPr/>
          <p:nvPr/>
        </p:nvSpPr>
        <p:spPr>
          <a:xfrm>
            <a:off x="6405675" y="2251064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hevron 37">
            <a:extLst>
              <a:ext uri="{FF2B5EF4-FFF2-40B4-BE49-F238E27FC236}">
                <a16:creationId xmlns:a16="http://schemas.microsoft.com/office/drawing/2014/main" id="{DD8A9BB4-2A19-4F26-A736-C0B22265A86B}"/>
              </a:ext>
            </a:extLst>
          </p:cNvPr>
          <p:cNvSpPr/>
          <p:nvPr/>
        </p:nvSpPr>
        <p:spPr>
          <a:xfrm>
            <a:off x="11368938" y="2367265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24094B-5A36-4EEB-BFC1-BB845FA272AB}"/>
              </a:ext>
            </a:extLst>
          </p:cNvPr>
          <p:cNvSpPr txBox="1"/>
          <p:nvPr/>
        </p:nvSpPr>
        <p:spPr>
          <a:xfrm>
            <a:off x="8331921" y="828613"/>
            <a:ext cx="223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 panose="02000503020000020003" pitchFamily="2" charset="0"/>
              </a:rPr>
              <a:t>DEMO VIDEO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875CAF-D551-419C-AEC2-63DE67485E6A}"/>
              </a:ext>
            </a:extLst>
          </p:cNvPr>
          <p:cNvSpPr txBox="1"/>
          <p:nvPr/>
        </p:nvSpPr>
        <p:spPr>
          <a:xfrm>
            <a:off x="6787797" y="1096699"/>
            <a:ext cx="4529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 panose="02000503020000020003" pitchFamily="2" charset="0"/>
              </a:rPr>
              <a:t>Our real-time EEG analysis applied for intensive care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A450D8C-777C-439E-902C-CB34F82118A1}"/>
              </a:ext>
            </a:extLst>
          </p:cNvPr>
          <p:cNvSpPr txBox="1"/>
          <p:nvPr/>
        </p:nvSpPr>
        <p:spPr>
          <a:xfrm>
            <a:off x="8525942" y="2298490"/>
            <a:ext cx="102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2550987-08BB-B541-BECB-70168E75B5C2}"/>
              </a:ext>
            </a:extLst>
          </p:cNvPr>
          <p:cNvSpPr/>
          <p:nvPr/>
        </p:nvSpPr>
        <p:spPr>
          <a:xfrm>
            <a:off x="8808395" y="3847950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B218342-C8D3-EC48-AC56-9003A04B5355}"/>
              </a:ext>
            </a:extLst>
          </p:cNvPr>
          <p:cNvSpPr/>
          <p:nvPr/>
        </p:nvSpPr>
        <p:spPr>
          <a:xfrm>
            <a:off x="9378467" y="3847950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0EEFD2A-5A67-E84A-98ED-ABA4069F5A78}"/>
              </a:ext>
            </a:extLst>
          </p:cNvPr>
          <p:cNvSpPr/>
          <p:nvPr/>
        </p:nvSpPr>
        <p:spPr>
          <a:xfrm>
            <a:off x="8238323" y="3847950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4" name="Chevron 39">
            <a:extLst>
              <a:ext uri="{FF2B5EF4-FFF2-40B4-BE49-F238E27FC236}">
                <a16:creationId xmlns:a16="http://schemas.microsoft.com/office/drawing/2014/main" id="{2E512DA1-8FB4-B542-8068-7D3F73654A62}"/>
              </a:ext>
            </a:extLst>
          </p:cNvPr>
          <p:cNvSpPr/>
          <p:nvPr/>
        </p:nvSpPr>
        <p:spPr>
          <a:xfrm rot="10800000">
            <a:off x="6566725" y="2343086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Rectangle 48">
            <a:hlinkClick r:id="rId4" action="ppaction://hlinksldjump"/>
            <a:extLst>
              <a:ext uri="{FF2B5EF4-FFF2-40B4-BE49-F238E27FC236}">
                <a16:creationId xmlns:a16="http://schemas.microsoft.com/office/drawing/2014/main" id="{4BB0782E-1F7F-684C-A38F-39D244D48287}"/>
              </a:ext>
            </a:extLst>
          </p:cNvPr>
          <p:cNvSpPr/>
          <p:nvPr/>
        </p:nvSpPr>
        <p:spPr>
          <a:xfrm>
            <a:off x="537093" y="0"/>
            <a:ext cx="6756842" cy="754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hlinkClick r:id="rId5" action="ppaction://hlinksldjump"/>
            <a:extLst>
              <a:ext uri="{FF2B5EF4-FFF2-40B4-BE49-F238E27FC236}">
                <a16:creationId xmlns:a16="http://schemas.microsoft.com/office/drawing/2014/main" id="{53CFD49D-34FD-C242-86A0-E672804481F8}"/>
              </a:ext>
            </a:extLst>
          </p:cNvPr>
          <p:cNvSpPr/>
          <p:nvPr/>
        </p:nvSpPr>
        <p:spPr>
          <a:xfrm>
            <a:off x="10960997" y="6445306"/>
            <a:ext cx="1133687" cy="408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3B433A1-B633-E449-9DF8-1CA1E4FEDBA3}"/>
              </a:ext>
            </a:extLst>
          </p:cNvPr>
          <p:cNvSpPr/>
          <p:nvPr/>
        </p:nvSpPr>
        <p:spPr>
          <a:xfrm>
            <a:off x="676493" y="3839631"/>
            <a:ext cx="4448456" cy="227871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4B50D1-FD5C-9A41-8866-2DF7DE4A9477}"/>
              </a:ext>
            </a:extLst>
          </p:cNvPr>
          <p:cNvSpPr/>
          <p:nvPr/>
        </p:nvSpPr>
        <p:spPr>
          <a:xfrm>
            <a:off x="5050809" y="4670167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531D020-FF0B-E245-9B14-7DD1BCF8A788}"/>
              </a:ext>
            </a:extLst>
          </p:cNvPr>
          <p:cNvSpPr/>
          <p:nvPr/>
        </p:nvSpPr>
        <p:spPr>
          <a:xfrm>
            <a:off x="259462" y="4670167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hevron 37">
            <a:extLst>
              <a:ext uri="{FF2B5EF4-FFF2-40B4-BE49-F238E27FC236}">
                <a16:creationId xmlns:a16="http://schemas.microsoft.com/office/drawing/2014/main" id="{5A0445AF-C77A-9744-AA0B-A4674F5067D3}"/>
              </a:ext>
            </a:extLst>
          </p:cNvPr>
          <p:cNvSpPr/>
          <p:nvPr/>
        </p:nvSpPr>
        <p:spPr>
          <a:xfrm>
            <a:off x="5222725" y="4786368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Chevron 39">
            <a:extLst>
              <a:ext uri="{FF2B5EF4-FFF2-40B4-BE49-F238E27FC236}">
                <a16:creationId xmlns:a16="http://schemas.microsoft.com/office/drawing/2014/main" id="{B4B8D519-6D16-484A-B056-31D682FD7CEB}"/>
              </a:ext>
            </a:extLst>
          </p:cNvPr>
          <p:cNvSpPr/>
          <p:nvPr/>
        </p:nvSpPr>
        <p:spPr>
          <a:xfrm rot="10800000">
            <a:off x="420512" y="4762189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9173E7B-B52A-2E4E-97F6-F71BEA8DB1EB}"/>
              </a:ext>
            </a:extLst>
          </p:cNvPr>
          <p:cNvSpPr txBox="1"/>
          <p:nvPr/>
        </p:nvSpPr>
        <p:spPr>
          <a:xfrm>
            <a:off x="2379729" y="4717593"/>
            <a:ext cx="102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003A795-DC49-F54A-9601-5901FBF3E8EE}"/>
              </a:ext>
            </a:extLst>
          </p:cNvPr>
          <p:cNvSpPr/>
          <p:nvPr/>
        </p:nvSpPr>
        <p:spPr>
          <a:xfrm>
            <a:off x="2662182" y="6267053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705EF5B-AA56-6E41-B9C1-104311AD5AC6}"/>
              </a:ext>
            </a:extLst>
          </p:cNvPr>
          <p:cNvSpPr/>
          <p:nvPr/>
        </p:nvSpPr>
        <p:spPr>
          <a:xfrm>
            <a:off x="3232254" y="6267053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B1E4994-FEA2-2C4A-8C4E-902821F3632E}"/>
              </a:ext>
            </a:extLst>
          </p:cNvPr>
          <p:cNvSpPr/>
          <p:nvPr/>
        </p:nvSpPr>
        <p:spPr>
          <a:xfrm>
            <a:off x="2092110" y="6267053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80E7960-58A5-AA41-A4B4-E2F2F209567E}"/>
              </a:ext>
            </a:extLst>
          </p:cNvPr>
          <p:cNvSpPr txBox="1"/>
          <p:nvPr/>
        </p:nvSpPr>
        <p:spPr>
          <a:xfrm>
            <a:off x="1849196" y="3083110"/>
            <a:ext cx="2083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NSF STEM Challenge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E666776-0B1C-184B-BAB3-5F98639901A9}"/>
              </a:ext>
            </a:extLst>
          </p:cNvPr>
          <p:cNvSpPr txBox="1"/>
          <p:nvPr/>
        </p:nvSpPr>
        <p:spPr>
          <a:xfrm>
            <a:off x="566334" y="3429000"/>
            <a:ext cx="4967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Promoting community immersion and inclusivity to all.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56BDDB9-CF8C-8849-B9B5-46B297BBC977}"/>
              </a:ext>
            </a:extLst>
          </p:cNvPr>
          <p:cNvSpPr txBox="1"/>
          <p:nvPr/>
        </p:nvSpPr>
        <p:spPr>
          <a:xfrm>
            <a:off x="7806123" y="4069565"/>
            <a:ext cx="2958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Medium" panose="02000503020000020003" pitchFamily="2" charset="0"/>
              </a:rPr>
              <a:t>Intellectual merit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Medium" panose="02000503020000020003" pitchFamily="2" charset="0"/>
              </a:rPr>
              <a:t>Broader impact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83982A5-0190-0249-B91D-EA1631D06C84}"/>
              </a:ext>
            </a:extLst>
          </p:cNvPr>
          <p:cNvSpPr/>
          <p:nvPr/>
        </p:nvSpPr>
        <p:spPr>
          <a:xfrm>
            <a:off x="9216642" y="124286"/>
            <a:ext cx="2936204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OVERVIEW    BIO SIGNAL</a:t>
            </a:r>
            <a:endParaRPr lang="en-US" sz="12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47A08DD-F3D0-374D-8177-EA4CF43FAB44}"/>
              </a:ext>
            </a:extLst>
          </p:cNvPr>
          <p:cNvSpPr/>
          <p:nvPr/>
        </p:nvSpPr>
        <p:spPr>
          <a:xfrm flipV="1">
            <a:off x="9207804" y="583005"/>
            <a:ext cx="681570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0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D0D98AE-BCF4-4E28-BA0A-52BF3398EBD7}"/>
              </a:ext>
            </a:extLst>
          </p:cNvPr>
          <p:cNvSpPr/>
          <p:nvPr/>
        </p:nvSpPr>
        <p:spPr>
          <a:xfrm>
            <a:off x="0" y="0"/>
            <a:ext cx="12192000" cy="585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540650"/>
            <a:ext cx="12192000" cy="21509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17" y="171850"/>
            <a:ext cx="414130" cy="41413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7D8C9-A27D-4EF6-823E-4D995CDE37CA}"/>
              </a:ext>
            </a:extLst>
          </p:cNvPr>
          <p:cNvSpPr txBox="1"/>
          <p:nvPr/>
        </p:nvSpPr>
        <p:spPr>
          <a:xfrm>
            <a:off x="503547" y="104203"/>
            <a:ext cx="6875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NSF PFI-TT: REAL-TIME ANALYSIS OF ELECTROENCEPHALOGRAMS</a:t>
            </a:r>
          </a:p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 AN INTENSIVE CARE ENVIRONMENT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D414F8-7C09-724D-9B41-1BB340CEB84B}"/>
              </a:ext>
            </a:extLst>
          </p:cNvPr>
          <p:cNvSpPr txBox="1"/>
          <p:nvPr/>
        </p:nvSpPr>
        <p:spPr>
          <a:xfrm>
            <a:off x="4634975" y="1006693"/>
            <a:ext cx="292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Medium" panose="02000503020000020003" pitchFamily="2" charset="0"/>
              </a:rPr>
              <a:t>PROJECT SUMMARY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4B693F9-B792-A345-B63A-B27D4C8604C4}"/>
              </a:ext>
            </a:extLst>
          </p:cNvPr>
          <p:cNvSpPr txBox="1"/>
          <p:nvPr/>
        </p:nvSpPr>
        <p:spPr>
          <a:xfrm>
            <a:off x="4634975" y="3476865"/>
            <a:ext cx="292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Medium" panose="02000503020000020003" pitchFamily="2" charset="0"/>
              </a:rPr>
              <a:t>SIGNIFICANCE</a:t>
            </a:r>
          </a:p>
        </p:txBody>
      </p:sp>
      <p:sp>
        <p:nvSpPr>
          <p:cNvPr id="38" name="Rectangle 37">
            <a:hlinkClick r:id="rId4" action="ppaction://hlinksldjump"/>
            <a:extLst>
              <a:ext uri="{FF2B5EF4-FFF2-40B4-BE49-F238E27FC236}">
                <a16:creationId xmlns:a16="http://schemas.microsoft.com/office/drawing/2014/main" id="{3B347DBE-87ED-2B47-AEF8-6A98885B38CB}"/>
              </a:ext>
            </a:extLst>
          </p:cNvPr>
          <p:cNvSpPr/>
          <p:nvPr/>
        </p:nvSpPr>
        <p:spPr>
          <a:xfrm>
            <a:off x="537093" y="0"/>
            <a:ext cx="6756842" cy="754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hlinkClick r:id="rId5" action="ppaction://hlinksldjump"/>
            <a:extLst>
              <a:ext uri="{FF2B5EF4-FFF2-40B4-BE49-F238E27FC236}">
                <a16:creationId xmlns:a16="http://schemas.microsoft.com/office/drawing/2014/main" id="{FE9204F1-4D4D-7E46-A436-EF62870ABCCA}"/>
              </a:ext>
            </a:extLst>
          </p:cNvPr>
          <p:cNvSpPr/>
          <p:nvPr/>
        </p:nvSpPr>
        <p:spPr>
          <a:xfrm>
            <a:off x="10960997" y="6445306"/>
            <a:ext cx="1133687" cy="408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0D9469A-79E1-EA4F-AB85-AD62E2ACBC14}"/>
              </a:ext>
            </a:extLst>
          </p:cNvPr>
          <p:cNvSpPr/>
          <p:nvPr/>
        </p:nvSpPr>
        <p:spPr>
          <a:xfrm>
            <a:off x="9216642" y="124286"/>
            <a:ext cx="2936204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OVERVIEW    BIO SIGNAL</a:t>
            </a:r>
            <a:endParaRPr lang="en-US" sz="12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DCF8056-7B24-A149-8F8E-FE751666CB84}"/>
              </a:ext>
            </a:extLst>
          </p:cNvPr>
          <p:cNvSpPr/>
          <p:nvPr/>
        </p:nvSpPr>
        <p:spPr>
          <a:xfrm flipV="1">
            <a:off x="10042870" y="583005"/>
            <a:ext cx="681570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2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D0D98AE-BCF4-4E28-BA0A-52BF3398EBD7}"/>
              </a:ext>
            </a:extLst>
          </p:cNvPr>
          <p:cNvSpPr/>
          <p:nvPr/>
        </p:nvSpPr>
        <p:spPr>
          <a:xfrm>
            <a:off x="0" y="0"/>
            <a:ext cx="12192000" cy="585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540650"/>
            <a:ext cx="12192000" cy="21509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17" y="171850"/>
            <a:ext cx="414130" cy="41413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7D8C9-A27D-4EF6-823E-4D995CDE37CA}"/>
              </a:ext>
            </a:extLst>
          </p:cNvPr>
          <p:cNvSpPr txBox="1"/>
          <p:nvPr/>
        </p:nvSpPr>
        <p:spPr>
          <a:xfrm>
            <a:off x="503547" y="104203"/>
            <a:ext cx="6875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NSF PFI-TT: REAL-TIME ANALYSIS OF ELECTROENCEPHALOGRAMS</a:t>
            </a:r>
          </a:p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 AN INTENSIVE CARE ENVIRONMENT</a:t>
            </a:r>
          </a:p>
        </p:txBody>
      </p:sp>
      <p:sp>
        <p:nvSpPr>
          <p:cNvPr id="16" name="Rectangle 15">
            <a:hlinkClick r:id="rId4" action="ppaction://hlinksldjump"/>
            <a:extLst>
              <a:ext uri="{FF2B5EF4-FFF2-40B4-BE49-F238E27FC236}">
                <a16:creationId xmlns:a16="http://schemas.microsoft.com/office/drawing/2014/main" id="{1CE6CF3D-A082-B740-BD2F-CFC14EBDD922}"/>
              </a:ext>
            </a:extLst>
          </p:cNvPr>
          <p:cNvSpPr/>
          <p:nvPr/>
        </p:nvSpPr>
        <p:spPr>
          <a:xfrm>
            <a:off x="537093" y="0"/>
            <a:ext cx="6756842" cy="754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BCAF5E-61A8-AF40-9DE4-252D426ACD60}"/>
              </a:ext>
            </a:extLst>
          </p:cNvPr>
          <p:cNvSpPr txBox="1"/>
          <p:nvPr/>
        </p:nvSpPr>
        <p:spPr>
          <a:xfrm>
            <a:off x="4054549" y="993701"/>
            <a:ext cx="4082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Medium" panose="02000503020000020003" pitchFamily="2" charset="0"/>
              </a:rPr>
              <a:t>BIO SIGNAL</a:t>
            </a:r>
          </a:p>
        </p:txBody>
      </p:sp>
      <p:sp>
        <p:nvSpPr>
          <p:cNvPr id="22" name="Rectangle 21">
            <a:hlinkClick r:id="rId5" action="ppaction://hlinksldjump"/>
            <a:extLst>
              <a:ext uri="{FF2B5EF4-FFF2-40B4-BE49-F238E27FC236}">
                <a16:creationId xmlns:a16="http://schemas.microsoft.com/office/drawing/2014/main" id="{AD038DD1-B066-BB48-AE11-8DB8A31F1B0B}"/>
              </a:ext>
            </a:extLst>
          </p:cNvPr>
          <p:cNvSpPr/>
          <p:nvPr/>
        </p:nvSpPr>
        <p:spPr>
          <a:xfrm>
            <a:off x="10960997" y="6445306"/>
            <a:ext cx="1133687" cy="408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E9801C5-6B33-C742-9C73-652F3D7E558D}"/>
              </a:ext>
            </a:extLst>
          </p:cNvPr>
          <p:cNvSpPr/>
          <p:nvPr/>
        </p:nvSpPr>
        <p:spPr>
          <a:xfrm>
            <a:off x="9216642" y="124286"/>
            <a:ext cx="2936204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OVERVIEW    BIO SIGNAL</a:t>
            </a:r>
            <a:endParaRPr lang="en-US" sz="12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8611B9-250D-A44A-B1F3-70F9D70C54CA}"/>
              </a:ext>
            </a:extLst>
          </p:cNvPr>
          <p:cNvSpPr/>
          <p:nvPr/>
        </p:nvSpPr>
        <p:spPr>
          <a:xfrm flipV="1">
            <a:off x="11095959" y="583004"/>
            <a:ext cx="681570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58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D0D98AE-BCF4-4E28-BA0A-52BF3398EBD7}"/>
              </a:ext>
            </a:extLst>
          </p:cNvPr>
          <p:cNvSpPr/>
          <p:nvPr/>
        </p:nvSpPr>
        <p:spPr>
          <a:xfrm>
            <a:off x="0" y="0"/>
            <a:ext cx="12192000" cy="585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540650"/>
            <a:ext cx="12192000" cy="21509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17" y="171850"/>
            <a:ext cx="414130" cy="41413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7D8C9-A27D-4EF6-823E-4D995CDE37CA}"/>
              </a:ext>
            </a:extLst>
          </p:cNvPr>
          <p:cNvSpPr txBox="1"/>
          <p:nvPr/>
        </p:nvSpPr>
        <p:spPr>
          <a:xfrm>
            <a:off x="503547" y="104203"/>
            <a:ext cx="6875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NSF PFI-TT: REAL-TIME ANALYSIS OF ELECTROENCEPHALOGRAMS</a:t>
            </a:r>
          </a:p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 AN INTENSIVE CARE ENVIRONMENT</a:t>
            </a:r>
          </a:p>
        </p:txBody>
      </p:sp>
      <p:sp>
        <p:nvSpPr>
          <p:cNvPr id="16" name="Rectangle 15">
            <a:hlinkClick r:id="rId4" action="ppaction://hlinksldjump"/>
            <a:extLst>
              <a:ext uri="{FF2B5EF4-FFF2-40B4-BE49-F238E27FC236}">
                <a16:creationId xmlns:a16="http://schemas.microsoft.com/office/drawing/2014/main" id="{1CE6CF3D-A082-B740-BD2F-CFC14EBDD922}"/>
              </a:ext>
            </a:extLst>
          </p:cNvPr>
          <p:cNvSpPr/>
          <p:nvPr/>
        </p:nvSpPr>
        <p:spPr>
          <a:xfrm>
            <a:off x="537093" y="0"/>
            <a:ext cx="6756842" cy="754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BCAF5E-61A8-AF40-9DE4-252D426ACD60}"/>
              </a:ext>
            </a:extLst>
          </p:cNvPr>
          <p:cNvSpPr txBox="1"/>
          <p:nvPr/>
        </p:nvSpPr>
        <p:spPr>
          <a:xfrm>
            <a:off x="4054549" y="993701"/>
            <a:ext cx="4082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Medium" panose="02000503020000020003" pitchFamily="2" charset="0"/>
              </a:rPr>
              <a:t>CONTACT US</a:t>
            </a:r>
          </a:p>
        </p:txBody>
      </p:sp>
      <p:sp>
        <p:nvSpPr>
          <p:cNvPr id="22" name="Rectangle 21">
            <a:hlinkClick r:id="rId5" action="ppaction://hlinksldjump"/>
            <a:extLst>
              <a:ext uri="{FF2B5EF4-FFF2-40B4-BE49-F238E27FC236}">
                <a16:creationId xmlns:a16="http://schemas.microsoft.com/office/drawing/2014/main" id="{AD038DD1-B066-BB48-AE11-8DB8A31F1B0B}"/>
              </a:ext>
            </a:extLst>
          </p:cNvPr>
          <p:cNvSpPr/>
          <p:nvPr/>
        </p:nvSpPr>
        <p:spPr>
          <a:xfrm>
            <a:off x="10960997" y="6445306"/>
            <a:ext cx="1133687" cy="408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E9801C5-6B33-C742-9C73-652F3D7E558D}"/>
              </a:ext>
            </a:extLst>
          </p:cNvPr>
          <p:cNvSpPr/>
          <p:nvPr/>
        </p:nvSpPr>
        <p:spPr>
          <a:xfrm>
            <a:off x="9216642" y="124286"/>
            <a:ext cx="2936204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OVERVIEW    BIO SIGNAL</a:t>
            </a:r>
            <a:endParaRPr lang="en-US" sz="12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72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265</Words>
  <Application>Microsoft Macintosh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Black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Liang</dc:creator>
  <cp:lastModifiedBy>Dennis Liang</cp:lastModifiedBy>
  <cp:revision>31</cp:revision>
  <dcterms:created xsi:type="dcterms:W3CDTF">2020-05-07T19:20:13Z</dcterms:created>
  <dcterms:modified xsi:type="dcterms:W3CDTF">2020-05-08T21:00:01Z</dcterms:modified>
</cp:coreProperties>
</file>