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9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93608"/>
  </p:normalViewPr>
  <p:slideViewPr>
    <p:cSldViewPr snapToGrid="0" snapToObjects="1">
      <p:cViewPr varScale="1">
        <p:scale>
          <a:sx n="120" d="100"/>
          <a:sy n="120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A2BF-9966-2B40-86EC-C2A6214E2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59E3D-CAC1-B447-8D9A-198D73663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72CED-4FC6-A44E-9EC2-CEF82E58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964FC-F7BB-4543-988B-313B8876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29B0A-1E2A-A044-9F99-92EFE3E2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7BA5-2CEA-7A40-909E-1BEE09D2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7FF2D-6F51-C645-BBE8-A95F19A7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FBED3-F355-BE41-9C62-81B0990D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39BE-73B3-0E49-929E-4DE43F4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4437-F77A-A440-882E-504F4915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1C9E67-DB00-8B4F-A049-9CCB56490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F138D-C8B1-1E49-9D73-DB1613A27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C356-5D22-934F-BE94-4CFCACF8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88702-C4CB-4A41-88CA-4ED02479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CC8C-B71C-7F40-9CB6-E20C0AB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9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15BB-D0BD-DB45-9939-EF9C56937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34DD-ACD1-A547-9948-C7638408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4B9B8-841F-B842-AE9D-9BD5EBD7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92384-1EF7-914E-A579-B6C889E4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04C07-8605-544B-9D57-5430A12A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04D2-58D3-7743-88A2-C91A4131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339A7-ECE8-0B4E-83F2-13A04E309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1D5F-4A4E-A049-BF47-48C71EEF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AC61-A2A1-D54A-AE9F-A955A68E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8F44D-5618-2742-981E-2C83166B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FA5C-B096-8846-A8B5-68B4182A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7776-5B45-6B4F-AD65-684FAA960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20217-02C0-D343-B994-089BB0D83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E35C9-5599-0A4D-A324-C9E0D9C6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1AD47-7304-9E49-BD2A-6AE28C18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14F56-85D0-DE42-AD04-B1961210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8DD2-CE3B-3C41-9CD3-FA394C07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7683B-C81E-0443-B0C6-80C9B9442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81406-6471-EB41-8D43-134D52C1F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5B4C6-62E0-AB4D-B216-1F9345B56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396A1-21FF-BA43-BBB6-5AA2498DE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48B33-936A-DC43-B979-4E617328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03AC1-E870-D840-AE24-51BD0231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B5EE1-5279-5840-A984-31BD105B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EF06-E4BC-1C48-B690-3112448C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4B29D-940D-FC49-8606-CC082C0F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616F4-2B3B-CB47-95BE-B604D09B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E3CBE-3D10-024D-9886-A79A35AE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6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AD01A-ECE5-234E-9B43-8CD16CD3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14457-8560-494D-94A5-DC4DF4BE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D231D-78F2-FB44-8488-366D24B7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303B-E4A2-D84C-AB52-78630263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71C4-B3C0-374B-8BA5-BC554656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5C4D0-FF40-734A-A4E5-BDAD651F3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A86C0-6672-7644-BCC4-D5295176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85BAC-B217-A34E-9704-A3289A94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85265-5007-4148-9780-8EB863EA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8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E198-279C-1648-8F63-16317D848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6FFC0E-EE4B-8F41-9695-CEF583DD9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D5D34-12DD-4C43-A115-59F1E489D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559E0-AF34-C74E-BA96-A5DF0363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29AAE-7ABA-D049-90BA-2E109C0D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0F3EA-67BA-2B45-85D3-489D3946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5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3C5C3-6E6C-E648-88BA-9EA5BCC0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6901E-FAB2-524D-BC59-689C74F29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EDBCF-A73A-8341-A919-9F3D9D9AC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8889-477F-2145-9553-86AFC2FF6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D42FA-2C59-3D43-A451-C2186D1D5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9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3.xml"/><Relationship Id="rId4" Type="http://schemas.openxmlformats.org/officeDocument/2006/relationships/slide" Target="slide1.xml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.png"/><Relationship Id="rId7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10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1.xm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6B5E487-888C-4E48-9D8B-48C57C5B73E1}"/>
              </a:ext>
            </a:extLst>
          </p:cNvPr>
          <p:cNvSpPr/>
          <p:nvPr/>
        </p:nvSpPr>
        <p:spPr>
          <a:xfrm>
            <a:off x="6822706" y="1420528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165805" y="132929"/>
            <a:ext cx="3936778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DOWNLOADS    ABOUT US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1201479" y="837761"/>
            <a:ext cx="4023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Mission Within </a:t>
            </a:r>
            <a:r>
              <a:rPr lang="en-US" dirty="0">
                <a:solidFill>
                  <a:srgbClr val="00B0F0"/>
                </a:solidFill>
                <a:latin typeface="Avenir Medium" panose="02000503020000020003" pitchFamily="2" charset="0"/>
              </a:rPr>
              <a:t>TUH EEG </a:t>
            </a:r>
            <a:r>
              <a:rPr lang="en-US" dirty="0">
                <a:latin typeface="Avenir Medium" panose="02000503020000020003" pitchFamily="2" charset="0"/>
              </a:rPr>
              <a:t>. . .</a:t>
            </a:r>
          </a:p>
          <a:p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09EB3E-0092-4127-B702-8BA5FE9F2BF6}"/>
              </a:ext>
            </a:extLst>
          </p:cNvPr>
          <p:cNvSpPr/>
          <p:nvPr/>
        </p:nvSpPr>
        <p:spPr>
          <a:xfrm>
            <a:off x="11197022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CA51B2-3727-4A0A-815B-8CB70C9B91FB}"/>
              </a:ext>
            </a:extLst>
          </p:cNvPr>
          <p:cNvSpPr/>
          <p:nvPr/>
        </p:nvSpPr>
        <p:spPr>
          <a:xfrm>
            <a:off x="6405675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368938" y="236726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566725" y="234308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4094B-5A36-4EEB-BFC1-BB845FA272AB}"/>
              </a:ext>
            </a:extLst>
          </p:cNvPr>
          <p:cNvSpPr txBox="1"/>
          <p:nvPr/>
        </p:nvSpPr>
        <p:spPr>
          <a:xfrm>
            <a:off x="8331921" y="828613"/>
            <a:ext cx="223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DEMO VIDEO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875CAF-D551-419C-AEC2-63DE67485E6A}"/>
              </a:ext>
            </a:extLst>
          </p:cNvPr>
          <p:cNvSpPr txBox="1"/>
          <p:nvPr/>
        </p:nvSpPr>
        <p:spPr>
          <a:xfrm>
            <a:off x="6787797" y="1096699"/>
            <a:ext cx="4529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 panose="02000503020000020003" pitchFamily="2" charset="0"/>
              </a:rPr>
              <a:t>Our real-time EEG analysis applied for intensive care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B071072-F60A-45C6-81D7-46BFDBBB8354}"/>
              </a:ext>
            </a:extLst>
          </p:cNvPr>
          <p:cNvSpPr txBox="1"/>
          <p:nvPr/>
        </p:nvSpPr>
        <p:spPr>
          <a:xfrm>
            <a:off x="8238323" y="4038946"/>
            <a:ext cx="178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What’s New?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450D8C-777C-439E-902C-CB34F82118A1}"/>
              </a:ext>
            </a:extLst>
          </p:cNvPr>
          <p:cNvSpPr txBox="1"/>
          <p:nvPr/>
        </p:nvSpPr>
        <p:spPr>
          <a:xfrm>
            <a:off x="8525942" y="2298490"/>
            <a:ext cx="102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1</a:t>
            </a:r>
          </a:p>
          <a:p>
            <a:pPr algn="ctr"/>
            <a:r>
              <a:rPr lang="en-US" dirty="0"/>
              <a:t>(Video)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B411B3-2D36-DE45-BAB1-6DB9954C264E}"/>
              </a:ext>
            </a:extLst>
          </p:cNvPr>
          <p:cNvSpPr/>
          <p:nvPr/>
        </p:nvSpPr>
        <p:spPr>
          <a:xfrm>
            <a:off x="8808395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A2051FF-7833-C449-B59F-C1C5AD7C56BF}"/>
              </a:ext>
            </a:extLst>
          </p:cNvPr>
          <p:cNvSpPr/>
          <p:nvPr/>
        </p:nvSpPr>
        <p:spPr>
          <a:xfrm>
            <a:off x="9378467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D7518B0-BDC3-CE4F-9A06-159EEE4498ED}"/>
              </a:ext>
            </a:extLst>
          </p:cNvPr>
          <p:cNvSpPr/>
          <p:nvPr/>
        </p:nvSpPr>
        <p:spPr>
          <a:xfrm>
            <a:off x="8238323" y="3847950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5A42EC6-B699-3D4D-BD31-FD3809413930}"/>
              </a:ext>
            </a:extLst>
          </p:cNvPr>
          <p:cNvSpPr/>
          <p:nvPr/>
        </p:nvSpPr>
        <p:spPr>
          <a:xfrm flipV="1">
            <a:off x="8165805" y="552487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4" action="ppaction://hlinksldjump"/>
            <a:extLst>
              <a:ext uri="{FF2B5EF4-FFF2-40B4-BE49-F238E27FC236}">
                <a16:creationId xmlns:a16="http://schemas.microsoft.com/office/drawing/2014/main" id="{DDCCD333-3509-9E43-BCDF-6D3AF9F9E720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0C75F631-CBD3-2F40-853F-3ADBC2668379}"/>
              </a:ext>
            </a:extLst>
          </p:cNvPr>
          <p:cNvSpPr/>
          <p:nvPr/>
        </p:nvSpPr>
        <p:spPr>
          <a:xfrm>
            <a:off x="8087550" y="30577"/>
            <a:ext cx="778623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  <a:extLst>
              <a:ext uri="{FF2B5EF4-FFF2-40B4-BE49-F238E27FC236}">
                <a16:creationId xmlns:a16="http://schemas.microsoft.com/office/drawing/2014/main" id="{785BA408-4104-F44E-BFE9-CEA4CF4A7358}"/>
              </a:ext>
            </a:extLst>
          </p:cNvPr>
          <p:cNvSpPr/>
          <p:nvPr/>
        </p:nvSpPr>
        <p:spPr>
          <a:xfrm>
            <a:off x="8866173" y="30577"/>
            <a:ext cx="913930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 action="ppaction://hlinksldjump"/>
            <a:extLst>
              <a:ext uri="{FF2B5EF4-FFF2-40B4-BE49-F238E27FC236}">
                <a16:creationId xmlns:a16="http://schemas.microsoft.com/office/drawing/2014/main" id="{69153E15-C763-0F46-AB4E-DBDD483149BF}"/>
              </a:ext>
            </a:extLst>
          </p:cNvPr>
          <p:cNvSpPr/>
          <p:nvPr/>
        </p:nvSpPr>
        <p:spPr>
          <a:xfrm>
            <a:off x="9855545" y="30577"/>
            <a:ext cx="1181050" cy="724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7" action="ppaction://hlinksldjump"/>
            <a:extLst>
              <a:ext uri="{FF2B5EF4-FFF2-40B4-BE49-F238E27FC236}">
                <a16:creationId xmlns:a16="http://schemas.microsoft.com/office/drawing/2014/main" id="{0ABE68EA-8C60-114B-94EF-8F8B05FF6D30}"/>
              </a:ext>
            </a:extLst>
          </p:cNvPr>
          <p:cNvSpPr/>
          <p:nvPr/>
        </p:nvSpPr>
        <p:spPr>
          <a:xfrm>
            <a:off x="11028696" y="4085"/>
            <a:ext cx="1065988" cy="709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8" action="ppaction://hlinksldjump"/>
            <a:extLst>
              <a:ext uri="{FF2B5EF4-FFF2-40B4-BE49-F238E27FC236}">
                <a16:creationId xmlns:a16="http://schemas.microsoft.com/office/drawing/2014/main" id="{B81D1B29-F9A1-FB43-988C-5599B7D15AB4}"/>
              </a:ext>
            </a:extLst>
          </p:cNvPr>
          <p:cNvSpPr/>
          <p:nvPr/>
        </p:nvSpPr>
        <p:spPr>
          <a:xfrm>
            <a:off x="11197022" y="2251064"/>
            <a:ext cx="457885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hlinkClick r:id="rId9" action="ppaction://hlinksldjump"/>
            <a:extLst>
              <a:ext uri="{FF2B5EF4-FFF2-40B4-BE49-F238E27FC236}">
                <a16:creationId xmlns:a16="http://schemas.microsoft.com/office/drawing/2014/main" id="{CADC9028-CDBF-2A44-8F26-BC418976D10A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hlinkClick r:id="rId10" action="ppaction://hlinksldjump"/>
            <a:extLst>
              <a:ext uri="{FF2B5EF4-FFF2-40B4-BE49-F238E27FC236}">
                <a16:creationId xmlns:a16="http://schemas.microsoft.com/office/drawing/2014/main" id="{9AB07661-DAC9-9E45-A7C6-789604E2AEA4}"/>
              </a:ext>
            </a:extLst>
          </p:cNvPr>
          <p:cNvSpPr/>
          <p:nvPr/>
        </p:nvSpPr>
        <p:spPr>
          <a:xfrm>
            <a:off x="6413864" y="2275056"/>
            <a:ext cx="457885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4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6B5E487-888C-4E48-9D8B-48C57C5B73E1}"/>
              </a:ext>
            </a:extLst>
          </p:cNvPr>
          <p:cNvSpPr/>
          <p:nvPr/>
        </p:nvSpPr>
        <p:spPr>
          <a:xfrm>
            <a:off x="6822706" y="1420528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165805" y="132929"/>
            <a:ext cx="3936778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DOWNLOADS    ABOUT US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1201479" y="837761"/>
            <a:ext cx="4023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Mission Within </a:t>
            </a:r>
            <a:r>
              <a:rPr lang="en-US" dirty="0">
                <a:solidFill>
                  <a:srgbClr val="00B0F0"/>
                </a:solidFill>
                <a:latin typeface="Avenir Medium" panose="02000503020000020003" pitchFamily="2" charset="0"/>
              </a:rPr>
              <a:t>TUH EEG </a:t>
            </a:r>
            <a:r>
              <a:rPr lang="en-US" dirty="0">
                <a:latin typeface="Avenir Medium" panose="02000503020000020003" pitchFamily="2" charset="0"/>
              </a:rPr>
              <a:t>. . .</a:t>
            </a:r>
          </a:p>
          <a:p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4094B-5A36-4EEB-BFC1-BB845FA272AB}"/>
              </a:ext>
            </a:extLst>
          </p:cNvPr>
          <p:cNvSpPr txBox="1"/>
          <p:nvPr/>
        </p:nvSpPr>
        <p:spPr>
          <a:xfrm>
            <a:off x="8331921" y="828613"/>
            <a:ext cx="223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DEMO VIDEO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875CAF-D551-419C-AEC2-63DE67485E6A}"/>
              </a:ext>
            </a:extLst>
          </p:cNvPr>
          <p:cNvSpPr txBox="1"/>
          <p:nvPr/>
        </p:nvSpPr>
        <p:spPr>
          <a:xfrm>
            <a:off x="6787797" y="1096699"/>
            <a:ext cx="4529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 panose="02000503020000020003" pitchFamily="2" charset="0"/>
              </a:rPr>
              <a:t>Our real-time EEG analysis applied for intensive care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450D8C-777C-439E-902C-CB34F82118A1}"/>
              </a:ext>
            </a:extLst>
          </p:cNvPr>
          <p:cNvSpPr txBox="1"/>
          <p:nvPr/>
        </p:nvSpPr>
        <p:spPr>
          <a:xfrm>
            <a:off x="8525942" y="2298490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2</a:t>
            </a:r>
          </a:p>
        </p:txBody>
      </p:sp>
      <p:pic>
        <p:nvPicPr>
          <p:cNvPr id="28" name="Picture 27" descr="A close up of a device&#10;&#10;Description automatically generated">
            <a:extLst>
              <a:ext uri="{FF2B5EF4-FFF2-40B4-BE49-F238E27FC236}">
                <a16:creationId xmlns:a16="http://schemas.microsoft.com/office/drawing/2014/main" id="{A9613859-8A51-634B-8484-1DC1144F9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6925" y="1486092"/>
            <a:ext cx="4257117" cy="218562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3F09EB3E-0092-4127-B702-8BA5FE9F2BF6}"/>
              </a:ext>
            </a:extLst>
          </p:cNvPr>
          <p:cNvSpPr/>
          <p:nvPr/>
        </p:nvSpPr>
        <p:spPr>
          <a:xfrm>
            <a:off x="11197022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CA51B2-3727-4A0A-815B-8CB70C9B91FB}"/>
              </a:ext>
            </a:extLst>
          </p:cNvPr>
          <p:cNvSpPr/>
          <p:nvPr/>
        </p:nvSpPr>
        <p:spPr>
          <a:xfrm>
            <a:off x="6405675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368938" y="236726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Chevron 39">
            <a:extLst>
              <a:ext uri="{FF2B5EF4-FFF2-40B4-BE49-F238E27FC236}">
                <a16:creationId xmlns:a16="http://schemas.microsoft.com/office/drawing/2014/main" id="{CB2144FF-C58C-45EF-A66E-91A460036D9F}"/>
              </a:ext>
            </a:extLst>
          </p:cNvPr>
          <p:cNvSpPr/>
          <p:nvPr/>
        </p:nvSpPr>
        <p:spPr>
          <a:xfrm rot="10800000">
            <a:off x="6566725" y="234308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ACAE413-5084-2845-9993-7210E828675B}"/>
              </a:ext>
            </a:extLst>
          </p:cNvPr>
          <p:cNvSpPr/>
          <p:nvPr/>
        </p:nvSpPr>
        <p:spPr>
          <a:xfrm>
            <a:off x="8808395" y="3847950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75C8C9C-55F8-0645-8090-FFFA1FF5E0D1}"/>
              </a:ext>
            </a:extLst>
          </p:cNvPr>
          <p:cNvSpPr/>
          <p:nvPr/>
        </p:nvSpPr>
        <p:spPr>
          <a:xfrm>
            <a:off x="9378467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86794A-15C9-5146-B2BB-D56078ED0139}"/>
              </a:ext>
            </a:extLst>
          </p:cNvPr>
          <p:cNvSpPr/>
          <p:nvPr/>
        </p:nvSpPr>
        <p:spPr>
          <a:xfrm>
            <a:off x="8238323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EF454D-D2FC-8D45-9414-BE5CA6CDB75D}"/>
              </a:ext>
            </a:extLst>
          </p:cNvPr>
          <p:cNvSpPr txBox="1"/>
          <p:nvPr/>
        </p:nvSpPr>
        <p:spPr>
          <a:xfrm>
            <a:off x="8238323" y="4038946"/>
            <a:ext cx="178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What’s New?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2C6C390-E3F5-E240-A6CD-C449013217A8}"/>
              </a:ext>
            </a:extLst>
          </p:cNvPr>
          <p:cNvSpPr/>
          <p:nvPr/>
        </p:nvSpPr>
        <p:spPr>
          <a:xfrm flipV="1">
            <a:off x="8165805" y="552487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hlinkClick r:id="rId5" action="ppaction://hlinksldjump"/>
            <a:extLst>
              <a:ext uri="{FF2B5EF4-FFF2-40B4-BE49-F238E27FC236}">
                <a16:creationId xmlns:a16="http://schemas.microsoft.com/office/drawing/2014/main" id="{8EA0E15C-A5D1-EB46-B854-E36A66AAD34E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hlinkClick r:id="rId5" action="ppaction://hlinksldjump"/>
            <a:extLst>
              <a:ext uri="{FF2B5EF4-FFF2-40B4-BE49-F238E27FC236}">
                <a16:creationId xmlns:a16="http://schemas.microsoft.com/office/drawing/2014/main" id="{2EABEF5D-A81F-BF4F-AAFE-43EA65C4A36A}"/>
              </a:ext>
            </a:extLst>
          </p:cNvPr>
          <p:cNvSpPr/>
          <p:nvPr/>
        </p:nvSpPr>
        <p:spPr>
          <a:xfrm>
            <a:off x="8087550" y="30577"/>
            <a:ext cx="778623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hlinkClick r:id="rId6" action="ppaction://hlinksldjump"/>
            <a:extLst>
              <a:ext uri="{FF2B5EF4-FFF2-40B4-BE49-F238E27FC236}">
                <a16:creationId xmlns:a16="http://schemas.microsoft.com/office/drawing/2014/main" id="{B0013396-7F8A-824D-A0C1-CD9343CD781D}"/>
              </a:ext>
            </a:extLst>
          </p:cNvPr>
          <p:cNvSpPr/>
          <p:nvPr/>
        </p:nvSpPr>
        <p:spPr>
          <a:xfrm>
            <a:off x="8866173" y="30577"/>
            <a:ext cx="913930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hlinkClick r:id="rId7" action="ppaction://hlinksldjump"/>
            <a:extLst>
              <a:ext uri="{FF2B5EF4-FFF2-40B4-BE49-F238E27FC236}">
                <a16:creationId xmlns:a16="http://schemas.microsoft.com/office/drawing/2014/main" id="{517AE015-CA64-F345-8779-0AE29BE6B88B}"/>
              </a:ext>
            </a:extLst>
          </p:cNvPr>
          <p:cNvSpPr/>
          <p:nvPr/>
        </p:nvSpPr>
        <p:spPr>
          <a:xfrm>
            <a:off x="9855545" y="30577"/>
            <a:ext cx="1181050" cy="724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rId8" action="ppaction://hlinksldjump"/>
            <a:extLst>
              <a:ext uri="{FF2B5EF4-FFF2-40B4-BE49-F238E27FC236}">
                <a16:creationId xmlns:a16="http://schemas.microsoft.com/office/drawing/2014/main" id="{EA75D9DD-EA34-264B-A65A-E8BCE8572BEC}"/>
              </a:ext>
            </a:extLst>
          </p:cNvPr>
          <p:cNvSpPr/>
          <p:nvPr/>
        </p:nvSpPr>
        <p:spPr>
          <a:xfrm>
            <a:off x="11028696" y="4085"/>
            <a:ext cx="1065988" cy="709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hlinkClick r:id="rId9" action="ppaction://hlinksldjump"/>
            <a:extLst>
              <a:ext uri="{FF2B5EF4-FFF2-40B4-BE49-F238E27FC236}">
                <a16:creationId xmlns:a16="http://schemas.microsoft.com/office/drawing/2014/main" id="{A581F339-3687-C34E-9764-48FA4E2D5733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hlinkClick r:id="rId10" action="ppaction://hlinksldjump"/>
            <a:extLst>
              <a:ext uri="{FF2B5EF4-FFF2-40B4-BE49-F238E27FC236}">
                <a16:creationId xmlns:a16="http://schemas.microsoft.com/office/drawing/2014/main" id="{F735BF2B-9FD9-274E-A425-F4E15D50E178}"/>
              </a:ext>
            </a:extLst>
          </p:cNvPr>
          <p:cNvSpPr/>
          <p:nvPr/>
        </p:nvSpPr>
        <p:spPr>
          <a:xfrm>
            <a:off x="11197022" y="2251064"/>
            <a:ext cx="457885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hlinkClick r:id="rId5" action="ppaction://hlinksldjump"/>
            <a:extLst>
              <a:ext uri="{FF2B5EF4-FFF2-40B4-BE49-F238E27FC236}">
                <a16:creationId xmlns:a16="http://schemas.microsoft.com/office/drawing/2014/main" id="{51E3D8DA-DBA1-6545-A59E-569D5D5E837B}"/>
              </a:ext>
            </a:extLst>
          </p:cNvPr>
          <p:cNvSpPr/>
          <p:nvPr/>
        </p:nvSpPr>
        <p:spPr>
          <a:xfrm>
            <a:off x="6437262" y="2240529"/>
            <a:ext cx="457885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6B5E487-888C-4E48-9D8B-48C57C5B73E1}"/>
              </a:ext>
            </a:extLst>
          </p:cNvPr>
          <p:cNvSpPr/>
          <p:nvPr/>
        </p:nvSpPr>
        <p:spPr>
          <a:xfrm>
            <a:off x="6822706" y="1420528"/>
            <a:ext cx="4448456" cy="227871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165805" y="132929"/>
            <a:ext cx="3936778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DOWNLOADS    ABOUT US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BA607-E2B5-442F-ACF0-02EDF69CF61D}"/>
              </a:ext>
            </a:extLst>
          </p:cNvPr>
          <p:cNvSpPr txBox="1"/>
          <p:nvPr/>
        </p:nvSpPr>
        <p:spPr>
          <a:xfrm>
            <a:off x="1201479" y="837761"/>
            <a:ext cx="4023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Mission Within </a:t>
            </a:r>
            <a:r>
              <a:rPr lang="en-US" dirty="0">
                <a:solidFill>
                  <a:srgbClr val="00B0F0"/>
                </a:solidFill>
                <a:latin typeface="Avenir Medium" panose="02000503020000020003" pitchFamily="2" charset="0"/>
              </a:rPr>
              <a:t>TUH EEG </a:t>
            </a:r>
            <a:r>
              <a:rPr lang="en-US" dirty="0">
                <a:latin typeface="Avenir Medium" panose="02000503020000020003" pitchFamily="2" charset="0"/>
              </a:rPr>
              <a:t>. . .</a:t>
            </a:r>
          </a:p>
          <a:p>
            <a:endParaRPr lang="en-US" dirty="0">
              <a:latin typeface="Avenir Medium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09EB3E-0092-4127-B702-8BA5FE9F2BF6}"/>
              </a:ext>
            </a:extLst>
          </p:cNvPr>
          <p:cNvSpPr/>
          <p:nvPr/>
        </p:nvSpPr>
        <p:spPr>
          <a:xfrm>
            <a:off x="11197022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CA51B2-3727-4A0A-815B-8CB70C9B91FB}"/>
              </a:ext>
            </a:extLst>
          </p:cNvPr>
          <p:cNvSpPr/>
          <p:nvPr/>
        </p:nvSpPr>
        <p:spPr>
          <a:xfrm>
            <a:off x="6405675" y="2251064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evron 37">
            <a:extLst>
              <a:ext uri="{FF2B5EF4-FFF2-40B4-BE49-F238E27FC236}">
                <a16:creationId xmlns:a16="http://schemas.microsoft.com/office/drawing/2014/main" id="{DD8A9BB4-2A19-4F26-A736-C0B22265A86B}"/>
              </a:ext>
            </a:extLst>
          </p:cNvPr>
          <p:cNvSpPr/>
          <p:nvPr/>
        </p:nvSpPr>
        <p:spPr>
          <a:xfrm>
            <a:off x="11368938" y="2367265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4094B-5A36-4EEB-BFC1-BB845FA272AB}"/>
              </a:ext>
            </a:extLst>
          </p:cNvPr>
          <p:cNvSpPr txBox="1"/>
          <p:nvPr/>
        </p:nvSpPr>
        <p:spPr>
          <a:xfrm>
            <a:off x="8331921" y="828613"/>
            <a:ext cx="223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DEMO VIDEO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875CAF-D551-419C-AEC2-63DE67485E6A}"/>
              </a:ext>
            </a:extLst>
          </p:cNvPr>
          <p:cNvSpPr txBox="1"/>
          <p:nvPr/>
        </p:nvSpPr>
        <p:spPr>
          <a:xfrm>
            <a:off x="6787797" y="1096699"/>
            <a:ext cx="4529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 panose="02000503020000020003" pitchFamily="2" charset="0"/>
              </a:rPr>
              <a:t>Our real-time EEG analysis applied for intensive care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450D8C-777C-439E-902C-CB34F82118A1}"/>
              </a:ext>
            </a:extLst>
          </p:cNvPr>
          <p:cNvSpPr txBox="1"/>
          <p:nvPr/>
        </p:nvSpPr>
        <p:spPr>
          <a:xfrm>
            <a:off x="8525942" y="2298490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550987-08BB-B541-BECB-70168E75B5C2}"/>
              </a:ext>
            </a:extLst>
          </p:cNvPr>
          <p:cNvSpPr/>
          <p:nvPr/>
        </p:nvSpPr>
        <p:spPr>
          <a:xfrm>
            <a:off x="8808395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218342-C8D3-EC48-AC56-9003A04B5355}"/>
              </a:ext>
            </a:extLst>
          </p:cNvPr>
          <p:cNvSpPr/>
          <p:nvPr/>
        </p:nvSpPr>
        <p:spPr>
          <a:xfrm>
            <a:off x="9378467" y="3847950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EEFD2A-5A67-E84A-98ED-ABA4069F5A78}"/>
              </a:ext>
            </a:extLst>
          </p:cNvPr>
          <p:cNvSpPr/>
          <p:nvPr/>
        </p:nvSpPr>
        <p:spPr>
          <a:xfrm>
            <a:off x="8238323" y="3847950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5C31BA-AA64-8B49-8B1B-2C87A1B5EA3D}"/>
              </a:ext>
            </a:extLst>
          </p:cNvPr>
          <p:cNvSpPr txBox="1"/>
          <p:nvPr/>
        </p:nvSpPr>
        <p:spPr>
          <a:xfrm>
            <a:off x="8238323" y="4038946"/>
            <a:ext cx="178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 panose="02000503020000020003" pitchFamily="2" charset="0"/>
              </a:rPr>
              <a:t>What’s New?</a:t>
            </a:r>
          </a:p>
        </p:txBody>
      </p:sp>
      <p:sp>
        <p:nvSpPr>
          <p:cNvPr id="44" name="Chevron 39">
            <a:extLst>
              <a:ext uri="{FF2B5EF4-FFF2-40B4-BE49-F238E27FC236}">
                <a16:creationId xmlns:a16="http://schemas.microsoft.com/office/drawing/2014/main" id="{2E512DA1-8FB4-B542-8068-7D3F73654A62}"/>
              </a:ext>
            </a:extLst>
          </p:cNvPr>
          <p:cNvSpPr/>
          <p:nvPr/>
        </p:nvSpPr>
        <p:spPr>
          <a:xfrm rot="10800000">
            <a:off x="6566725" y="2343086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647076E-04A1-FD49-A51F-C3A666148172}"/>
              </a:ext>
            </a:extLst>
          </p:cNvPr>
          <p:cNvSpPr/>
          <p:nvPr/>
        </p:nvSpPr>
        <p:spPr>
          <a:xfrm flipV="1">
            <a:off x="8165805" y="552487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hlinkClick r:id="rId4" action="ppaction://hlinksldjump"/>
            <a:extLst>
              <a:ext uri="{FF2B5EF4-FFF2-40B4-BE49-F238E27FC236}">
                <a16:creationId xmlns:a16="http://schemas.microsoft.com/office/drawing/2014/main" id="{4BB0782E-1F7F-684C-A38F-39D244D48287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hlinkClick r:id="rId4" action="ppaction://hlinksldjump"/>
            <a:extLst>
              <a:ext uri="{FF2B5EF4-FFF2-40B4-BE49-F238E27FC236}">
                <a16:creationId xmlns:a16="http://schemas.microsoft.com/office/drawing/2014/main" id="{A056A5A5-662B-D346-837F-EC56DC6C9128}"/>
              </a:ext>
            </a:extLst>
          </p:cNvPr>
          <p:cNvSpPr/>
          <p:nvPr/>
        </p:nvSpPr>
        <p:spPr>
          <a:xfrm>
            <a:off x="8087550" y="30577"/>
            <a:ext cx="778623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hlinkClick r:id="rId5" action="ppaction://hlinksldjump"/>
            <a:extLst>
              <a:ext uri="{FF2B5EF4-FFF2-40B4-BE49-F238E27FC236}">
                <a16:creationId xmlns:a16="http://schemas.microsoft.com/office/drawing/2014/main" id="{FF5E5FF9-0B54-6C4C-BAB6-68C7FFE15BF3}"/>
              </a:ext>
            </a:extLst>
          </p:cNvPr>
          <p:cNvSpPr/>
          <p:nvPr/>
        </p:nvSpPr>
        <p:spPr>
          <a:xfrm>
            <a:off x="8866173" y="30577"/>
            <a:ext cx="913930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hlinkClick r:id="rId6" action="ppaction://hlinksldjump"/>
            <a:extLst>
              <a:ext uri="{FF2B5EF4-FFF2-40B4-BE49-F238E27FC236}">
                <a16:creationId xmlns:a16="http://schemas.microsoft.com/office/drawing/2014/main" id="{630EDF0C-C908-044B-A999-176772732563}"/>
              </a:ext>
            </a:extLst>
          </p:cNvPr>
          <p:cNvSpPr/>
          <p:nvPr/>
        </p:nvSpPr>
        <p:spPr>
          <a:xfrm>
            <a:off x="9855545" y="30577"/>
            <a:ext cx="1181050" cy="724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hlinkClick r:id="rId7" action="ppaction://hlinksldjump"/>
            <a:extLst>
              <a:ext uri="{FF2B5EF4-FFF2-40B4-BE49-F238E27FC236}">
                <a16:creationId xmlns:a16="http://schemas.microsoft.com/office/drawing/2014/main" id="{6B90B8B5-6EE6-F444-BAFC-1C0AA9C34D6C}"/>
              </a:ext>
            </a:extLst>
          </p:cNvPr>
          <p:cNvSpPr/>
          <p:nvPr/>
        </p:nvSpPr>
        <p:spPr>
          <a:xfrm>
            <a:off x="11028696" y="4085"/>
            <a:ext cx="1065988" cy="709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hlinkClick r:id="rId8" action="ppaction://hlinksldjump"/>
            <a:extLst>
              <a:ext uri="{FF2B5EF4-FFF2-40B4-BE49-F238E27FC236}">
                <a16:creationId xmlns:a16="http://schemas.microsoft.com/office/drawing/2014/main" id="{53CFD49D-34FD-C242-86A0-E672804481F8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hlinkClick r:id="rId4" action="ppaction://hlinksldjump"/>
            <a:extLst>
              <a:ext uri="{FF2B5EF4-FFF2-40B4-BE49-F238E27FC236}">
                <a16:creationId xmlns:a16="http://schemas.microsoft.com/office/drawing/2014/main" id="{FAE2B664-D42C-B84F-ADA8-E40C67F2181D}"/>
              </a:ext>
            </a:extLst>
          </p:cNvPr>
          <p:cNvSpPr/>
          <p:nvPr/>
        </p:nvSpPr>
        <p:spPr>
          <a:xfrm>
            <a:off x="11197022" y="2251064"/>
            <a:ext cx="457885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hlinkClick r:id="rId9" action="ppaction://hlinksldjump"/>
            <a:extLst>
              <a:ext uri="{FF2B5EF4-FFF2-40B4-BE49-F238E27FC236}">
                <a16:creationId xmlns:a16="http://schemas.microsoft.com/office/drawing/2014/main" id="{E0D5B13E-201C-D148-BA1B-FE06F9CB6FD6}"/>
              </a:ext>
            </a:extLst>
          </p:cNvPr>
          <p:cNvSpPr/>
          <p:nvPr/>
        </p:nvSpPr>
        <p:spPr>
          <a:xfrm>
            <a:off x="6411324" y="2260958"/>
            <a:ext cx="457885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165805" y="132929"/>
            <a:ext cx="3936778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DOWNLOADS    ABOUT US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A7A6CE-DF09-BF4D-B017-1CFDE0769409}"/>
              </a:ext>
            </a:extLst>
          </p:cNvPr>
          <p:cNvSpPr/>
          <p:nvPr/>
        </p:nvSpPr>
        <p:spPr>
          <a:xfrm flipV="1">
            <a:off x="9018050" y="559037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D414F8-7C09-724D-9B41-1BB340CEB84B}"/>
              </a:ext>
            </a:extLst>
          </p:cNvPr>
          <p:cNvSpPr txBox="1"/>
          <p:nvPr/>
        </p:nvSpPr>
        <p:spPr>
          <a:xfrm>
            <a:off x="4634975" y="1124543"/>
            <a:ext cx="292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PROJECT SUMMARY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B693F9-B792-A345-B63A-B27D4C8604C4}"/>
              </a:ext>
            </a:extLst>
          </p:cNvPr>
          <p:cNvSpPr txBox="1"/>
          <p:nvPr/>
        </p:nvSpPr>
        <p:spPr>
          <a:xfrm>
            <a:off x="4634975" y="3476865"/>
            <a:ext cx="292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SIGNIFICANCE</a:t>
            </a:r>
          </a:p>
        </p:txBody>
      </p:sp>
      <p:sp>
        <p:nvSpPr>
          <p:cNvPr id="38" name="Rectangle 37">
            <a:hlinkClick r:id="rId4" action="ppaction://hlinksldjump"/>
            <a:extLst>
              <a:ext uri="{FF2B5EF4-FFF2-40B4-BE49-F238E27FC236}">
                <a16:creationId xmlns:a16="http://schemas.microsoft.com/office/drawing/2014/main" id="{3B347DBE-87ED-2B47-AEF8-6A98885B38CB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hlinkClick r:id="rId4" action="ppaction://hlinksldjump"/>
            <a:extLst>
              <a:ext uri="{FF2B5EF4-FFF2-40B4-BE49-F238E27FC236}">
                <a16:creationId xmlns:a16="http://schemas.microsoft.com/office/drawing/2014/main" id="{86592687-A2BA-C84E-8F6F-A13448210386}"/>
              </a:ext>
            </a:extLst>
          </p:cNvPr>
          <p:cNvSpPr/>
          <p:nvPr/>
        </p:nvSpPr>
        <p:spPr>
          <a:xfrm>
            <a:off x="8087550" y="30577"/>
            <a:ext cx="778623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hlinkClick r:id="rId5" action="ppaction://hlinksldjump"/>
            <a:extLst>
              <a:ext uri="{FF2B5EF4-FFF2-40B4-BE49-F238E27FC236}">
                <a16:creationId xmlns:a16="http://schemas.microsoft.com/office/drawing/2014/main" id="{3D84E3CC-05B6-DF4A-A2DC-200EA051CBEC}"/>
              </a:ext>
            </a:extLst>
          </p:cNvPr>
          <p:cNvSpPr/>
          <p:nvPr/>
        </p:nvSpPr>
        <p:spPr>
          <a:xfrm>
            <a:off x="8866173" y="30577"/>
            <a:ext cx="913930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hlinkClick r:id="rId6" action="ppaction://hlinksldjump"/>
            <a:extLst>
              <a:ext uri="{FF2B5EF4-FFF2-40B4-BE49-F238E27FC236}">
                <a16:creationId xmlns:a16="http://schemas.microsoft.com/office/drawing/2014/main" id="{21A8659A-03CC-DC4A-A9E2-E99416D1F7EE}"/>
              </a:ext>
            </a:extLst>
          </p:cNvPr>
          <p:cNvSpPr/>
          <p:nvPr/>
        </p:nvSpPr>
        <p:spPr>
          <a:xfrm>
            <a:off x="9855545" y="30577"/>
            <a:ext cx="1181050" cy="724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hlinkClick r:id="rId7" action="ppaction://hlinksldjump"/>
            <a:extLst>
              <a:ext uri="{FF2B5EF4-FFF2-40B4-BE49-F238E27FC236}">
                <a16:creationId xmlns:a16="http://schemas.microsoft.com/office/drawing/2014/main" id="{C94ADE5C-EEDE-EA41-852D-04FE5FD886FA}"/>
              </a:ext>
            </a:extLst>
          </p:cNvPr>
          <p:cNvSpPr/>
          <p:nvPr/>
        </p:nvSpPr>
        <p:spPr>
          <a:xfrm>
            <a:off x="11028696" y="4085"/>
            <a:ext cx="1065988" cy="709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hlinkClick r:id="rId8" action="ppaction://hlinksldjump"/>
            <a:extLst>
              <a:ext uri="{FF2B5EF4-FFF2-40B4-BE49-F238E27FC236}">
                <a16:creationId xmlns:a16="http://schemas.microsoft.com/office/drawing/2014/main" id="{FE9204F1-4D4D-7E46-A436-EF62870ABCCA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165805" y="132929"/>
            <a:ext cx="3936778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DOWNLOADS    ABOUT US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D414F8-7C09-724D-9B41-1BB340CEB84B}"/>
              </a:ext>
            </a:extLst>
          </p:cNvPr>
          <p:cNvSpPr txBox="1"/>
          <p:nvPr/>
        </p:nvSpPr>
        <p:spPr>
          <a:xfrm>
            <a:off x="2673242" y="1124543"/>
            <a:ext cx="68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&lt;Symbolic link to the TUH EEG downloads page&gt;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BE0521-A962-7441-859D-D525A383529D}"/>
              </a:ext>
            </a:extLst>
          </p:cNvPr>
          <p:cNvSpPr/>
          <p:nvPr/>
        </p:nvSpPr>
        <p:spPr>
          <a:xfrm flipV="1">
            <a:off x="10115656" y="559891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Click r:id="rId4" action="ppaction://hlinksldjump"/>
            <a:extLst>
              <a:ext uri="{FF2B5EF4-FFF2-40B4-BE49-F238E27FC236}">
                <a16:creationId xmlns:a16="http://schemas.microsoft.com/office/drawing/2014/main" id="{1CE6CF3D-A082-B740-BD2F-CFC14EBDD922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4" action="ppaction://hlinksldjump"/>
            <a:extLst>
              <a:ext uri="{FF2B5EF4-FFF2-40B4-BE49-F238E27FC236}">
                <a16:creationId xmlns:a16="http://schemas.microsoft.com/office/drawing/2014/main" id="{B87E7DC0-434A-694B-BF15-58F0CD1EF515}"/>
              </a:ext>
            </a:extLst>
          </p:cNvPr>
          <p:cNvSpPr/>
          <p:nvPr/>
        </p:nvSpPr>
        <p:spPr>
          <a:xfrm>
            <a:off x="8087550" y="30577"/>
            <a:ext cx="778623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1B4191A-79C5-CE4D-9614-132B7A6B94E0}"/>
              </a:ext>
            </a:extLst>
          </p:cNvPr>
          <p:cNvSpPr/>
          <p:nvPr/>
        </p:nvSpPr>
        <p:spPr>
          <a:xfrm>
            <a:off x="8866173" y="30577"/>
            <a:ext cx="913930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rId6" action="ppaction://hlinksldjump"/>
            <a:extLst>
              <a:ext uri="{FF2B5EF4-FFF2-40B4-BE49-F238E27FC236}">
                <a16:creationId xmlns:a16="http://schemas.microsoft.com/office/drawing/2014/main" id="{C537E20C-5351-064C-96FE-114990976656}"/>
              </a:ext>
            </a:extLst>
          </p:cNvPr>
          <p:cNvSpPr/>
          <p:nvPr/>
        </p:nvSpPr>
        <p:spPr>
          <a:xfrm>
            <a:off x="9855545" y="30577"/>
            <a:ext cx="1181050" cy="724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7" action="ppaction://hlinksldjump"/>
            <a:extLst>
              <a:ext uri="{FF2B5EF4-FFF2-40B4-BE49-F238E27FC236}">
                <a16:creationId xmlns:a16="http://schemas.microsoft.com/office/drawing/2014/main" id="{05F5C11E-4E0A-AF4A-BD26-031D619CF32D}"/>
              </a:ext>
            </a:extLst>
          </p:cNvPr>
          <p:cNvSpPr/>
          <p:nvPr/>
        </p:nvSpPr>
        <p:spPr>
          <a:xfrm>
            <a:off x="11028696" y="4085"/>
            <a:ext cx="1065988" cy="709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8" action="ppaction://hlinksldjump"/>
            <a:extLst>
              <a:ext uri="{FF2B5EF4-FFF2-40B4-BE49-F238E27FC236}">
                <a16:creationId xmlns:a16="http://schemas.microsoft.com/office/drawing/2014/main" id="{7225965F-187E-8045-AC84-C64092CC2E15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7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165805" y="132929"/>
            <a:ext cx="3936778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DOWNLOADS    ABOUT US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D414F8-7C09-724D-9B41-1BB340CEB84B}"/>
              </a:ext>
            </a:extLst>
          </p:cNvPr>
          <p:cNvSpPr txBox="1"/>
          <p:nvPr/>
        </p:nvSpPr>
        <p:spPr>
          <a:xfrm>
            <a:off x="2673242" y="1124543"/>
            <a:ext cx="68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FACULTY AND UNIVERSITIES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CBC90A-27A5-794B-9B45-F7599581168D}"/>
              </a:ext>
            </a:extLst>
          </p:cNvPr>
          <p:cNvSpPr/>
          <p:nvPr/>
        </p:nvSpPr>
        <p:spPr>
          <a:xfrm flipV="1">
            <a:off x="11216308" y="559891"/>
            <a:ext cx="681570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F5A774-F064-5241-B1E5-9AA1C4057D59}"/>
              </a:ext>
            </a:extLst>
          </p:cNvPr>
          <p:cNvSpPr txBox="1"/>
          <p:nvPr/>
        </p:nvSpPr>
        <p:spPr>
          <a:xfrm>
            <a:off x="2673242" y="1572526"/>
            <a:ext cx="68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&lt;Names, Faces and brief description&gt;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01AEE0-F470-E74D-90A6-F8C2FDBC1ED5}"/>
              </a:ext>
            </a:extLst>
          </p:cNvPr>
          <p:cNvSpPr txBox="1"/>
          <p:nvPr/>
        </p:nvSpPr>
        <p:spPr>
          <a:xfrm>
            <a:off x="2673241" y="2490053"/>
            <a:ext cx="68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GRADUATE STUDENTS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FE9683-EA33-4F4B-820D-DA1273276771}"/>
              </a:ext>
            </a:extLst>
          </p:cNvPr>
          <p:cNvSpPr txBox="1"/>
          <p:nvPr/>
        </p:nvSpPr>
        <p:spPr>
          <a:xfrm>
            <a:off x="2673242" y="3889953"/>
            <a:ext cx="68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UNDERGRADUATE STUDENTS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6C606A-B1B6-C642-8AE7-757A8560953D}"/>
              </a:ext>
            </a:extLst>
          </p:cNvPr>
          <p:cNvSpPr txBox="1"/>
          <p:nvPr/>
        </p:nvSpPr>
        <p:spPr>
          <a:xfrm>
            <a:off x="2673242" y="4623579"/>
            <a:ext cx="684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&lt;Scroll down&gt;</a:t>
            </a:r>
          </a:p>
        </p:txBody>
      </p:sp>
      <p:sp>
        <p:nvSpPr>
          <p:cNvPr id="28" name="Rectangle 27">
            <a:hlinkClick r:id="rId4" action="ppaction://hlinksldjump"/>
            <a:extLst>
              <a:ext uri="{FF2B5EF4-FFF2-40B4-BE49-F238E27FC236}">
                <a16:creationId xmlns:a16="http://schemas.microsoft.com/office/drawing/2014/main" id="{95E9E963-C7DD-CD49-A351-8DCB09CE1199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 action="ppaction://hlinksldjump"/>
            <a:extLst>
              <a:ext uri="{FF2B5EF4-FFF2-40B4-BE49-F238E27FC236}">
                <a16:creationId xmlns:a16="http://schemas.microsoft.com/office/drawing/2014/main" id="{AD410E05-CD55-C743-9E11-3F54FD3D3371}"/>
              </a:ext>
            </a:extLst>
          </p:cNvPr>
          <p:cNvSpPr/>
          <p:nvPr/>
        </p:nvSpPr>
        <p:spPr>
          <a:xfrm>
            <a:off x="8087550" y="30577"/>
            <a:ext cx="778623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hlinkClick r:id="rId5" action="ppaction://hlinksldjump"/>
            <a:extLst>
              <a:ext uri="{FF2B5EF4-FFF2-40B4-BE49-F238E27FC236}">
                <a16:creationId xmlns:a16="http://schemas.microsoft.com/office/drawing/2014/main" id="{1E734C07-60B1-4842-9767-0B1739FA440C}"/>
              </a:ext>
            </a:extLst>
          </p:cNvPr>
          <p:cNvSpPr/>
          <p:nvPr/>
        </p:nvSpPr>
        <p:spPr>
          <a:xfrm>
            <a:off x="8866173" y="30577"/>
            <a:ext cx="913930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hlinkClick r:id="rId6" action="ppaction://hlinksldjump"/>
            <a:extLst>
              <a:ext uri="{FF2B5EF4-FFF2-40B4-BE49-F238E27FC236}">
                <a16:creationId xmlns:a16="http://schemas.microsoft.com/office/drawing/2014/main" id="{66DB5337-D59A-364F-9881-AECA16BFC71E}"/>
              </a:ext>
            </a:extLst>
          </p:cNvPr>
          <p:cNvSpPr/>
          <p:nvPr/>
        </p:nvSpPr>
        <p:spPr>
          <a:xfrm>
            <a:off x="9855545" y="30577"/>
            <a:ext cx="1181050" cy="724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7" action="ppaction://hlinksldjump"/>
            <a:extLst>
              <a:ext uri="{FF2B5EF4-FFF2-40B4-BE49-F238E27FC236}">
                <a16:creationId xmlns:a16="http://schemas.microsoft.com/office/drawing/2014/main" id="{87099BCB-3379-004D-8A2E-021CC9B6B60D}"/>
              </a:ext>
            </a:extLst>
          </p:cNvPr>
          <p:cNvSpPr/>
          <p:nvPr/>
        </p:nvSpPr>
        <p:spPr>
          <a:xfrm>
            <a:off x="11028696" y="4085"/>
            <a:ext cx="1065988" cy="709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hlinkClick r:id="rId8" action="ppaction://hlinksldjump"/>
            <a:extLst>
              <a:ext uri="{FF2B5EF4-FFF2-40B4-BE49-F238E27FC236}">
                <a16:creationId xmlns:a16="http://schemas.microsoft.com/office/drawing/2014/main" id="{22270034-EE3A-764A-8B0A-25F286FC1971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0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D0D98AE-BCF4-4E28-BA0A-52BF3398EBD7}"/>
              </a:ext>
            </a:extLst>
          </p:cNvPr>
          <p:cNvSpPr/>
          <p:nvPr/>
        </p:nvSpPr>
        <p:spPr>
          <a:xfrm>
            <a:off x="0" y="0"/>
            <a:ext cx="12192000" cy="585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540650"/>
            <a:ext cx="12192000" cy="21509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7" y="171850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8165805" y="132929"/>
            <a:ext cx="3936778" cy="4154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OVERVIEW    DOWNLOADS    ABOUT US</a:t>
            </a:r>
            <a:endParaRPr lang="en-US" sz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7D8C9-A27D-4EF6-823E-4D995CDE37CA}"/>
              </a:ext>
            </a:extLst>
          </p:cNvPr>
          <p:cNvSpPr txBox="1"/>
          <p:nvPr/>
        </p:nvSpPr>
        <p:spPr>
          <a:xfrm>
            <a:off x="503547" y="104203"/>
            <a:ext cx="687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NSF PFI-TT: REAL-TIME ANALYSIS OF ELECTROENCEPHALOGRAMS</a:t>
            </a:r>
          </a:p>
          <a:p>
            <a:r>
              <a:rPr lang="en-US" sz="1600" b="1" dirty="0">
                <a:solidFill>
                  <a:schemeClr val="bg1"/>
                </a:solidFill>
                <a:latin typeface="Avenir Black" panose="02000503020000020003" pitchFamily="2" charset="0"/>
                <a:cs typeface="Arial" panose="020B0604020202020204" pitchFamily="34" charset="0"/>
              </a:rPr>
              <a:t>IN AN INTENSIVE CARE ENVIRONMENT</a:t>
            </a:r>
          </a:p>
        </p:txBody>
      </p:sp>
      <p:sp>
        <p:nvSpPr>
          <p:cNvPr id="16" name="Rectangle 15">
            <a:hlinkClick r:id="rId4" action="ppaction://hlinksldjump"/>
            <a:extLst>
              <a:ext uri="{FF2B5EF4-FFF2-40B4-BE49-F238E27FC236}">
                <a16:creationId xmlns:a16="http://schemas.microsoft.com/office/drawing/2014/main" id="{1CE6CF3D-A082-B740-BD2F-CFC14EBDD922}"/>
              </a:ext>
            </a:extLst>
          </p:cNvPr>
          <p:cNvSpPr/>
          <p:nvPr/>
        </p:nvSpPr>
        <p:spPr>
          <a:xfrm>
            <a:off x="537093" y="0"/>
            <a:ext cx="6756842" cy="754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BCAF5E-61A8-AF40-9DE4-252D426ACD60}"/>
              </a:ext>
            </a:extLst>
          </p:cNvPr>
          <p:cNvSpPr txBox="1"/>
          <p:nvPr/>
        </p:nvSpPr>
        <p:spPr>
          <a:xfrm>
            <a:off x="4054549" y="993701"/>
            <a:ext cx="408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Medium" panose="02000503020000020003" pitchFamily="2" charset="0"/>
              </a:rPr>
              <a:t>CONTACT US</a:t>
            </a:r>
          </a:p>
        </p:txBody>
      </p:sp>
      <p:sp>
        <p:nvSpPr>
          <p:cNvPr id="18" name="Rectangle 17">
            <a:hlinkClick r:id="rId4" action="ppaction://hlinksldjump"/>
            <a:extLst>
              <a:ext uri="{FF2B5EF4-FFF2-40B4-BE49-F238E27FC236}">
                <a16:creationId xmlns:a16="http://schemas.microsoft.com/office/drawing/2014/main" id="{F0E82148-30FF-D147-8003-6B84CC958A9A}"/>
              </a:ext>
            </a:extLst>
          </p:cNvPr>
          <p:cNvSpPr/>
          <p:nvPr/>
        </p:nvSpPr>
        <p:spPr>
          <a:xfrm>
            <a:off x="8087550" y="30577"/>
            <a:ext cx="778623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216FB8E2-5B0E-4B4A-998C-A6C96CB6A20E}"/>
              </a:ext>
            </a:extLst>
          </p:cNvPr>
          <p:cNvSpPr/>
          <p:nvPr/>
        </p:nvSpPr>
        <p:spPr>
          <a:xfrm>
            <a:off x="8866173" y="30577"/>
            <a:ext cx="913930" cy="69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rId6" action="ppaction://hlinksldjump"/>
            <a:extLst>
              <a:ext uri="{FF2B5EF4-FFF2-40B4-BE49-F238E27FC236}">
                <a16:creationId xmlns:a16="http://schemas.microsoft.com/office/drawing/2014/main" id="{263BA4B8-75EB-004D-B38E-334D9115BB1D}"/>
              </a:ext>
            </a:extLst>
          </p:cNvPr>
          <p:cNvSpPr/>
          <p:nvPr/>
        </p:nvSpPr>
        <p:spPr>
          <a:xfrm>
            <a:off x="9855545" y="30577"/>
            <a:ext cx="1181050" cy="724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7" action="ppaction://hlinksldjump"/>
            <a:extLst>
              <a:ext uri="{FF2B5EF4-FFF2-40B4-BE49-F238E27FC236}">
                <a16:creationId xmlns:a16="http://schemas.microsoft.com/office/drawing/2014/main" id="{29390933-B74F-8B47-A980-BD0878C89BED}"/>
              </a:ext>
            </a:extLst>
          </p:cNvPr>
          <p:cNvSpPr/>
          <p:nvPr/>
        </p:nvSpPr>
        <p:spPr>
          <a:xfrm>
            <a:off x="11028696" y="4085"/>
            <a:ext cx="1065988" cy="709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8" action="ppaction://hlinksldjump"/>
            <a:extLst>
              <a:ext uri="{FF2B5EF4-FFF2-40B4-BE49-F238E27FC236}">
                <a16:creationId xmlns:a16="http://schemas.microsoft.com/office/drawing/2014/main" id="{AD038DD1-B066-BB48-AE11-8DB8A31F1B0B}"/>
              </a:ext>
            </a:extLst>
          </p:cNvPr>
          <p:cNvSpPr/>
          <p:nvPr/>
        </p:nvSpPr>
        <p:spPr>
          <a:xfrm>
            <a:off x="10960997" y="6445306"/>
            <a:ext cx="1133687" cy="40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5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278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Black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Liang</dc:creator>
  <cp:lastModifiedBy>Dennis Liang</cp:lastModifiedBy>
  <cp:revision>28</cp:revision>
  <dcterms:created xsi:type="dcterms:W3CDTF">2020-05-07T19:20:13Z</dcterms:created>
  <dcterms:modified xsi:type="dcterms:W3CDTF">2020-05-08T00:07:13Z</dcterms:modified>
</cp:coreProperties>
</file>