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65" r:id="rId3"/>
    <p:sldId id="258" r:id="rId4"/>
    <p:sldId id="266" r:id="rId5"/>
    <p:sldId id="267" r:id="rId6"/>
    <p:sldId id="26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66"/>
    <p:restoredTop sz="93616"/>
  </p:normalViewPr>
  <p:slideViewPr>
    <p:cSldViewPr snapToGrid="0" snapToObjects="1">
      <p:cViewPr varScale="1">
        <p:scale>
          <a:sx n="87" d="100"/>
          <a:sy n="87" d="100"/>
        </p:scale>
        <p:origin x="16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9A2BF-9966-2B40-86EC-C2A6214E2A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A59E3D-CAC1-B447-8D9A-198D73663D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472CED-4FC6-A44E-9EC2-CEF82E58E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E31E-B676-9348-A5CC-B08AAEDDA5CF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7964FC-F7BB-4543-988B-313B88764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829B0A-1E2A-A044-9F99-92EFE3E29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4DF84-02C5-934A-8097-A82D4ABF3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77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67BA5-2CEA-7A40-909E-1BEE09D26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B7FF2D-6F51-C645-BBE8-A95F19A78F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2FBED3-F355-BE41-9C62-81B0990DC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E31E-B676-9348-A5CC-B08AAEDDA5CF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6039BE-73B3-0E49-929E-4DE43F45E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BA4437-F77A-A440-882E-504F49150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4DF84-02C5-934A-8097-A82D4ABF3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843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1C9E67-DB00-8B4F-A049-9CCB564906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CF138D-C8B1-1E49-9D73-DB1613A275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10C356-5D22-934F-BE94-4CFCACF81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E31E-B676-9348-A5CC-B08AAEDDA5CF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88702-C4CB-4A41-88CA-4ED02479F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C5CC8C-B71C-7F40-9CB6-E20C0ABB3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4DF84-02C5-934A-8097-A82D4ABF3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693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715BB-D0BD-DB45-9939-EF9C56937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B834DD-ACD1-A547-9948-C76384089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D4B9B8-841F-B842-AE9D-9BD5EBD78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E31E-B676-9348-A5CC-B08AAEDDA5CF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692384-1EF7-914E-A579-B6C889E4C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304C07-8605-544B-9D57-5430A12A4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4DF84-02C5-934A-8097-A82D4ABF3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403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D04D2-58D3-7743-88A2-C91A4131E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2339A7-ECE8-0B4E-83F2-13A04E309E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81D5F-4A4E-A049-BF47-48C71EEF3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E31E-B676-9348-A5CC-B08AAEDDA5CF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DBAC61-A2A1-D54A-AE9F-A955A68E6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38F44D-5618-2742-981E-2C83166BB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4DF84-02C5-934A-8097-A82D4ABF3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183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4FA5C-B096-8846-A8B5-68B4182AA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07776-5B45-6B4F-AD65-684FAA9609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220217-02C0-D343-B994-089BB0D838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AE35C9-5599-0A4D-A324-C9E0D9C6F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E31E-B676-9348-A5CC-B08AAEDDA5CF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71AD47-7304-9E49-BD2A-6AE28C185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914F56-85D0-DE42-AD04-B19612108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4DF84-02C5-934A-8097-A82D4ABF3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772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88DD2-CE3B-3C41-9CD3-FA394C074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97683B-C81E-0443-B0C6-80C9B94427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681406-6471-EB41-8D43-134D52C1F7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55B4C6-62E0-AB4D-B216-1F9345B56B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4396A1-21FF-BA43-BBB6-5AA2498DEC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748B33-936A-DC43-B979-4E6173280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E31E-B676-9348-A5CC-B08AAEDDA5CF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903AC1-E870-D840-AE24-51BD02311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9B5EE1-5279-5840-A984-31BD105B9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4DF84-02C5-934A-8097-A82D4ABF3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247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5EF06-E4BC-1C48-B690-3112448C7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94B29D-940D-FC49-8606-CC082C0FB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E31E-B676-9348-A5CC-B08AAEDDA5CF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0616F4-2B3B-CB47-95BE-B604D09B8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5E3CBE-3D10-024D-9886-A79A35AE7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4DF84-02C5-934A-8097-A82D4ABF3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764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3AD01A-ECE5-234E-9B43-8CD16CD34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E31E-B676-9348-A5CC-B08AAEDDA5CF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614457-8560-494D-94A5-DC4DF4BE7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6D231D-78F2-FB44-8488-366D24B7D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4DF84-02C5-934A-8097-A82D4ABF3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791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7303B-E4A2-D84C-AB52-786302630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D71C4-B3C0-374B-8BA5-BC554656A4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35C4D0-FF40-734A-A4E5-BDAD651F35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6A86C0-6672-7644-BCC4-D5295176B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E31E-B676-9348-A5CC-B08AAEDDA5CF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885BAC-B217-A34E-9704-A3289A94C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D85265-5007-4148-9780-8EB863EAA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4DF84-02C5-934A-8097-A82D4ABF3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285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2E198-279C-1648-8F63-16317D848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6FFC0E-EE4B-8F41-9695-CEF583DD91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7D5D34-12DD-4C43-A115-59F1E489D8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0559E0-AF34-C74E-BA96-A5DF03636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E31E-B676-9348-A5CC-B08AAEDDA5CF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F29AAE-7ABA-D049-90BA-2E109C0DD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90F3EA-67BA-2B45-85D3-489D39465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4DF84-02C5-934A-8097-A82D4ABF3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654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F3C5C3-6E6C-E648-88BA-9EA5BCC02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6901E-FAB2-524D-BC59-689C74F29C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AEDBCF-A73A-8341-A919-9F3D9D9ACA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5E31E-B676-9348-A5CC-B08AAEDDA5CF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9E8889-477F-2145-9553-86AFC2FF64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CD42FA-2C59-3D43-A451-C2186D1D5E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4DF84-02C5-934A-8097-A82D4ABF3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596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F6B5E487-888C-4E48-9D8B-48C57C5B73E1}"/>
              </a:ext>
            </a:extLst>
          </p:cNvPr>
          <p:cNvSpPr/>
          <p:nvPr/>
        </p:nvSpPr>
        <p:spPr>
          <a:xfrm>
            <a:off x="6908417" y="1667799"/>
            <a:ext cx="4448456" cy="227871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D0D98AE-BCF4-4E28-BA0A-52BF3398EBD7}"/>
              </a:ext>
            </a:extLst>
          </p:cNvPr>
          <p:cNvSpPr/>
          <p:nvPr/>
        </p:nvSpPr>
        <p:spPr>
          <a:xfrm>
            <a:off x="0" y="10055"/>
            <a:ext cx="12192000" cy="58598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1354281-3239-FB40-9C76-EAB1FF17D561}"/>
              </a:ext>
            </a:extLst>
          </p:cNvPr>
          <p:cNvSpPr/>
          <p:nvPr/>
        </p:nvSpPr>
        <p:spPr>
          <a:xfrm>
            <a:off x="0" y="540650"/>
            <a:ext cx="12192000" cy="50689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A picture containing transport, wheel&#10;&#10;Description automatically generated">
            <a:extLst>
              <a:ext uri="{FF2B5EF4-FFF2-40B4-BE49-F238E27FC236}">
                <a16:creationId xmlns:a16="http://schemas.microsoft.com/office/drawing/2014/main" id="{32CBD935-2AD0-7C4B-9BB0-DB34EA92D7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319" y="143027"/>
            <a:ext cx="414130" cy="41413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25759158-39A3-8448-8350-B98F9CF74EC4}"/>
              </a:ext>
            </a:extLst>
          </p:cNvPr>
          <p:cNvSpPr/>
          <p:nvPr/>
        </p:nvSpPr>
        <p:spPr>
          <a:xfrm>
            <a:off x="8745536" y="19993"/>
            <a:ext cx="3995449" cy="10082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160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    HOME       OVERVIEW      </a:t>
            </a:r>
          </a:p>
          <a:p>
            <a:pPr algn="ctr">
              <a:lnSpc>
                <a:spcPct val="200000"/>
              </a:lnSpc>
            </a:pPr>
            <a:r>
              <a:rPr lang="en-US" sz="160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 DOWNLOADS     ABOUT US</a:t>
            </a:r>
            <a:endParaRPr lang="en-US" sz="160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E4A9EFD-D8F0-894D-A92D-60F57A98E32B}"/>
              </a:ext>
            </a:extLst>
          </p:cNvPr>
          <p:cNvSpPr/>
          <p:nvPr/>
        </p:nvSpPr>
        <p:spPr>
          <a:xfrm>
            <a:off x="0" y="6488668"/>
            <a:ext cx="12192000" cy="36933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3" name="Picture 22" descr="A picture containing plate, table, white&#10;&#10;Description automatically generated">
            <a:extLst>
              <a:ext uri="{FF2B5EF4-FFF2-40B4-BE49-F238E27FC236}">
                <a16:creationId xmlns:a16="http://schemas.microsoft.com/office/drawing/2014/main" id="{DB46A587-7A61-A745-A442-FA42E98F89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84" y="6535121"/>
            <a:ext cx="276425" cy="276425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93D8D7BB-A76E-6F46-92CE-D94C3587A862}"/>
              </a:ext>
            </a:extLst>
          </p:cNvPr>
          <p:cNvSpPr/>
          <p:nvPr/>
        </p:nvSpPr>
        <p:spPr>
          <a:xfrm>
            <a:off x="-954156" y="6567319"/>
            <a:ext cx="6490252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THE NEURAL ENGINEERING DATA CONSORTIUM</a:t>
            </a:r>
            <a:endParaRPr lang="en-US" sz="12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108425B-C46D-A24A-A786-DDE4CF35A4DF}"/>
              </a:ext>
            </a:extLst>
          </p:cNvPr>
          <p:cNvSpPr/>
          <p:nvPr/>
        </p:nvSpPr>
        <p:spPr>
          <a:xfrm>
            <a:off x="9780103" y="6581867"/>
            <a:ext cx="2872410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HELP      CONTACT US</a:t>
            </a:r>
            <a:endParaRPr lang="en-US" sz="12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D921CAC-087C-BE4F-B170-544C2275999F}"/>
              </a:ext>
            </a:extLst>
          </p:cNvPr>
          <p:cNvSpPr/>
          <p:nvPr/>
        </p:nvSpPr>
        <p:spPr>
          <a:xfrm>
            <a:off x="9504295" y="3711605"/>
            <a:ext cx="477078" cy="4571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Chevron 37">
            <a:extLst>
              <a:ext uri="{FF2B5EF4-FFF2-40B4-BE49-F238E27FC236}">
                <a16:creationId xmlns:a16="http://schemas.microsoft.com/office/drawing/2014/main" id="{D16CB001-B4F9-EA4B-981B-84D96F212C7F}"/>
              </a:ext>
            </a:extLst>
          </p:cNvPr>
          <p:cNvSpPr/>
          <p:nvPr/>
        </p:nvSpPr>
        <p:spPr>
          <a:xfrm>
            <a:off x="5604734" y="2314490"/>
            <a:ext cx="139148" cy="213754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Chevron 39">
            <a:extLst>
              <a:ext uri="{FF2B5EF4-FFF2-40B4-BE49-F238E27FC236}">
                <a16:creationId xmlns:a16="http://schemas.microsoft.com/office/drawing/2014/main" id="{8B1F6C66-24E8-9F47-A52D-3176E75AFE9F}"/>
              </a:ext>
            </a:extLst>
          </p:cNvPr>
          <p:cNvSpPr/>
          <p:nvPr/>
        </p:nvSpPr>
        <p:spPr>
          <a:xfrm rot="10800000">
            <a:off x="292991" y="2298431"/>
            <a:ext cx="139148" cy="213754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170C7DB-70C1-F44E-A68B-376A3A32CBF1}"/>
              </a:ext>
            </a:extLst>
          </p:cNvPr>
          <p:cNvSpPr/>
          <p:nvPr/>
        </p:nvSpPr>
        <p:spPr>
          <a:xfrm>
            <a:off x="8290492" y="3711604"/>
            <a:ext cx="477078" cy="4571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8198484-5DA8-8C44-906A-C73372E0EADA}"/>
              </a:ext>
            </a:extLst>
          </p:cNvPr>
          <p:cNvSpPr/>
          <p:nvPr/>
        </p:nvSpPr>
        <p:spPr>
          <a:xfrm>
            <a:off x="8906472" y="3711605"/>
            <a:ext cx="477078" cy="4571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CAFF5BF-F13B-4411-8AA7-AB6A9FD9F61E}"/>
              </a:ext>
            </a:extLst>
          </p:cNvPr>
          <p:cNvSpPr/>
          <p:nvPr/>
        </p:nvSpPr>
        <p:spPr>
          <a:xfrm>
            <a:off x="9893271" y="493236"/>
            <a:ext cx="623247" cy="4571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B6BA607-E2B5-442F-ACF0-02EDF69CF61D}"/>
              </a:ext>
            </a:extLst>
          </p:cNvPr>
          <p:cNvSpPr txBox="1"/>
          <p:nvPr/>
        </p:nvSpPr>
        <p:spPr>
          <a:xfrm>
            <a:off x="2151372" y="1210946"/>
            <a:ext cx="987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Mission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E57D8C9-A27D-4EF6-823E-4D995CDE37CA}"/>
              </a:ext>
            </a:extLst>
          </p:cNvPr>
          <p:cNvSpPr txBox="1"/>
          <p:nvPr/>
        </p:nvSpPr>
        <p:spPr>
          <a:xfrm>
            <a:off x="1306410" y="121976"/>
            <a:ext cx="84373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venir Black" panose="02000503020000020003" pitchFamily="2" charset="0"/>
                <a:cs typeface="Arial" panose="020B0604020202020204" pitchFamily="34" charset="0"/>
              </a:rPr>
              <a:t>NSF PFI-TT: REAL-TIME ANALYSIS OF ELECTROENCEPHALOGRAMS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Avenir Black" panose="02000503020000020003" pitchFamily="2" charset="0"/>
                <a:cs typeface="Arial" panose="020B0604020202020204" pitchFamily="34" charset="0"/>
              </a:rPr>
              <a:t>IN AN INTENSIVE CARE ENVIRONMENT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E16C7A3-A952-480C-B019-857482831816}"/>
              </a:ext>
            </a:extLst>
          </p:cNvPr>
          <p:cNvSpPr txBox="1"/>
          <p:nvPr/>
        </p:nvSpPr>
        <p:spPr>
          <a:xfrm>
            <a:off x="1716793" y="3452515"/>
            <a:ext cx="2083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NSF STEM Challenge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18D621F-F35E-477D-9A5C-8A1F2D8C6C36}"/>
              </a:ext>
            </a:extLst>
          </p:cNvPr>
          <p:cNvSpPr txBox="1"/>
          <p:nvPr/>
        </p:nvSpPr>
        <p:spPr>
          <a:xfrm>
            <a:off x="461403" y="3720086"/>
            <a:ext cx="49674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Promoting community immersion and inclusivity to all.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F09EB3E-0092-4127-B702-8BA5FE9F2BF6}"/>
              </a:ext>
            </a:extLst>
          </p:cNvPr>
          <p:cNvSpPr/>
          <p:nvPr/>
        </p:nvSpPr>
        <p:spPr>
          <a:xfrm>
            <a:off x="11282733" y="2498335"/>
            <a:ext cx="482982" cy="44615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4CA51B2-3727-4A0A-815B-8CB70C9B91FB}"/>
              </a:ext>
            </a:extLst>
          </p:cNvPr>
          <p:cNvSpPr/>
          <p:nvPr/>
        </p:nvSpPr>
        <p:spPr>
          <a:xfrm>
            <a:off x="6491386" y="2498335"/>
            <a:ext cx="482982" cy="44615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Chevron 37">
            <a:extLst>
              <a:ext uri="{FF2B5EF4-FFF2-40B4-BE49-F238E27FC236}">
                <a16:creationId xmlns:a16="http://schemas.microsoft.com/office/drawing/2014/main" id="{DD8A9BB4-2A19-4F26-A736-C0B22265A86B}"/>
              </a:ext>
            </a:extLst>
          </p:cNvPr>
          <p:cNvSpPr/>
          <p:nvPr/>
        </p:nvSpPr>
        <p:spPr>
          <a:xfrm>
            <a:off x="11454649" y="2614536"/>
            <a:ext cx="139148" cy="213754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Chevron 39">
            <a:extLst>
              <a:ext uri="{FF2B5EF4-FFF2-40B4-BE49-F238E27FC236}">
                <a16:creationId xmlns:a16="http://schemas.microsoft.com/office/drawing/2014/main" id="{CB2144FF-C58C-45EF-A66E-91A460036D9F}"/>
              </a:ext>
            </a:extLst>
          </p:cNvPr>
          <p:cNvSpPr/>
          <p:nvPr/>
        </p:nvSpPr>
        <p:spPr>
          <a:xfrm rot="10800000">
            <a:off x="6652436" y="2590357"/>
            <a:ext cx="139148" cy="213754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66475BA-9F66-484E-914C-2A1D8CA8B749}"/>
              </a:ext>
            </a:extLst>
          </p:cNvPr>
          <p:cNvSpPr/>
          <p:nvPr/>
        </p:nvSpPr>
        <p:spPr>
          <a:xfrm>
            <a:off x="551318" y="4038635"/>
            <a:ext cx="4448456" cy="227871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724094B-5A36-4EEB-BFC1-BB845FA272AB}"/>
              </a:ext>
            </a:extLst>
          </p:cNvPr>
          <p:cNvSpPr txBox="1"/>
          <p:nvPr/>
        </p:nvSpPr>
        <p:spPr>
          <a:xfrm>
            <a:off x="8417632" y="1075884"/>
            <a:ext cx="1388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Demo Video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6875CAF-D551-419C-AEC2-63DE67485E6A}"/>
              </a:ext>
            </a:extLst>
          </p:cNvPr>
          <p:cNvSpPr txBox="1"/>
          <p:nvPr/>
        </p:nvSpPr>
        <p:spPr>
          <a:xfrm>
            <a:off x="6873508" y="1343970"/>
            <a:ext cx="45298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Our real-time EEG analysis applied for intensive care.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B071072-F60A-45C6-81D7-46BFDBBB8354}"/>
              </a:ext>
            </a:extLst>
          </p:cNvPr>
          <p:cNvSpPr txBox="1"/>
          <p:nvPr/>
        </p:nvSpPr>
        <p:spPr>
          <a:xfrm>
            <a:off x="8347667" y="4126126"/>
            <a:ext cx="1497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What’s New?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0AB4441B-8387-4830-834F-1A22468CBB9F}"/>
              </a:ext>
            </a:extLst>
          </p:cNvPr>
          <p:cNvSpPr/>
          <p:nvPr/>
        </p:nvSpPr>
        <p:spPr>
          <a:xfrm>
            <a:off x="4917773" y="4952984"/>
            <a:ext cx="482982" cy="44615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6E9B7585-C5D8-491B-9A0E-AC833F6B030D}"/>
              </a:ext>
            </a:extLst>
          </p:cNvPr>
          <p:cNvSpPr/>
          <p:nvPr/>
        </p:nvSpPr>
        <p:spPr>
          <a:xfrm>
            <a:off x="150337" y="4977706"/>
            <a:ext cx="482982" cy="44615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Chevron 37">
            <a:extLst>
              <a:ext uri="{FF2B5EF4-FFF2-40B4-BE49-F238E27FC236}">
                <a16:creationId xmlns:a16="http://schemas.microsoft.com/office/drawing/2014/main" id="{0CDB8644-6E8D-4B19-A17C-C39661BBE325}"/>
              </a:ext>
            </a:extLst>
          </p:cNvPr>
          <p:cNvSpPr/>
          <p:nvPr/>
        </p:nvSpPr>
        <p:spPr>
          <a:xfrm>
            <a:off x="5089689" y="5069185"/>
            <a:ext cx="139148" cy="213754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4" name="Chevron 39">
            <a:extLst>
              <a:ext uri="{FF2B5EF4-FFF2-40B4-BE49-F238E27FC236}">
                <a16:creationId xmlns:a16="http://schemas.microsoft.com/office/drawing/2014/main" id="{8C05D0FB-C6AD-49CB-8A27-D74DC5106540}"/>
              </a:ext>
            </a:extLst>
          </p:cNvPr>
          <p:cNvSpPr/>
          <p:nvPr/>
        </p:nvSpPr>
        <p:spPr>
          <a:xfrm rot="10800000">
            <a:off x="323910" y="5077848"/>
            <a:ext cx="139148" cy="213754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A454922-087C-4A13-BC70-E5E98CD2B1B0}"/>
              </a:ext>
            </a:extLst>
          </p:cNvPr>
          <p:cNvSpPr txBox="1"/>
          <p:nvPr/>
        </p:nvSpPr>
        <p:spPr>
          <a:xfrm>
            <a:off x="2160683" y="4974408"/>
            <a:ext cx="10226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IMAGE 1</a:t>
            </a:r>
          </a:p>
          <a:p>
            <a:pPr algn="ctr"/>
            <a:r>
              <a:rPr lang="en-US" dirty="0"/>
              <a:t>(Video)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A450D8C-777C-439E-902C-CB34F82118A1}"/>
              </a:ext>
            </a:extLst>
          </p:cNvPr>
          <p:cNvSpPr txBox="1"/>
          <p:nvPr/>
        </p:nvSpPr>
        <p:spPr>
          <a:xfrm>
            <a:off x="8611653" y="2545761"/>
            <a:ext cx="10226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IMAGE 1</a:t>
            </a:r>
          </a:p>
          <a:p>
            <a:pPr algn="ctr"/>
            <a:r>
              <a:rPr lang="en-US" dirty="0"/>
              <a:t>(Video)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F83859FC-BE68-4EF2-BC34-83EF458A264E}"/>
              </a:ext>
            </a:extLst>
          </p:cNvPr>
          <p:cNvSpPr/>
          <p:nvPr/>
        </p:nvSpPr>
        <p:spPr>
          <a:xfrm>
            <a:off x="3068609" y="6071740"/>
            <a:ext cx="477078" cy="4571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6F07DB52-88EE-402E-B846-632B4BDCBF03}"/>
              </a:ext>
            </a:extLst>
          </p:cNvPr>
          <p:cNvSpPr/>
          <p:nvPr/>
        </p:nvSpPr>
        <p:spPr>
          <a:xfrm>
            <a:off x="1854806" y="6071739"/>
            <a:ext cx="477078" cy="4571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FB4F38F9-4484-443B-A843-9354F5A64FC5}"/>
              </a:ext>
            </a:extLst>
          </p:cNvPr>
          <p:cNvSpPr/>
          <p:nvPr/>
        </p:nvSpPr>
        <p:spPr>
          <a:xfrm>
            <a:off x="2470786" y="6071740"/>
            <a:ext cx="477078" cy="4571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7F5F95F7-F51A-4E22-B3F6-9E69596C7DAF}"/>
              </a:ext>
            </a:extLst>
          </p:cNvPr>
          <p:cNvSpPr txBox="1"/>
          <p:nvPr/>
        </p:nvSpPr>
        <p:spPr>
          <a:xfrm>
            <a:off x="1801188" y="1483568"/>
            <a:ext cx="18162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Within </a:t>
            </a:r>
            <a:r>
              <a:rPr lang="en-US" sz="1600" dirty="0">
                <a:solidFill>
                  <a:srgbClr val="00B0F0"/>
                </a:solidFill>
              </a:rPr>
              <a:t>TUH EEG </a:t>
            </a:r>
            <a:r>
              <a:rPr lang="en-US" sz="1600" dirty="0"/>
              <a:t>. . .</a:t>
            </a:r>
          </a:p>
        </p:txBody>
      </p:sp>
    </p:spTree>
    <p:extLst>
      <p:ext uri="{BB962C8B-B14F-4D97-AF65-F5344CB8AC3E}">
        <p14:creationId xmlns:p14="http://schemas.microsoft.com/office/powerpoint/2010/main" val="2206848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F6B5E487-888C-4E48-9D8B-48C57C5B73E1}"/>
              </a:ext>
            </a:extLst>
          </p:cNvPr>
          <p:cNvSpPr/>
          <p:nvPr/>
        </p:nvSpPr>
        <p:spPr>
          <a:xfrm>
            <a:off x="6904795" y="1667799"/>
            <a:ext cx="4448456" cy="227871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pic>
        <p:nvPicPr>
          <p:cNvPr id="49" name="Picture 48" descr="A close up of a device&#10;&#10;Description automatically generated">
            <a:extLst>
              <a:ext uri="{FF2B5EF4-FFF2-40B4-BE49-F238E27FC236}">
                <a16:creationId xmlns:a16="http://schemas.microsoft.com/office/drawing/2014/main" id="{0AF59342-CEEE-43BE-BE15-14EE01FAB5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4368" y="1687626"/>
            <a:ext cx="4378884" cy="2248144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2D0D98AE-BCF4-4E28-BA0A-52BF3398EBD7}"/>
              </a:ext>
            </a:extLst>
          </p:cNvPr>
          <p:cNvSpPr/>
          <p:nvPr/>
        </p:nvSpPr>
        <p:spPr>
          <a:xfrm>
            <a:off x="0" y="10055"/>
            <a:ext cx="12192000" cy="58598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1354281-3239-FB40-9C76-EAB1FF17D561}"/>
              </a:ext>
            </a:extLst>
          </p:cNvPr>
          <p:cNvSpPr/>
          <p:nvPr/>
        </p:nvSpPr>
        <p:spPr>
          <a:xfrm>
            <a:off x="0" y="540650"/>
            <a:ext cx="12192000" cy="50689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A picture containing transport, wheel&#10;&#10;Description automatically generated">
            <a:extLst>
              <a:ext uri="{FF2B5EF4-FFF2-40B4-BE49-F238E27FC236}">
                <a16:creationId xmlns:a16="http://schemas.microsoft.com/office/drawing/2014/main" id="{32CBD935-2AD0-7C4B-9BB0-DB34EA92D7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319" y="143027"/>
            <a:ext cx="414130" cy="41413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25759158-39A3-8448-8350-B98F9CF74EC4}"/>
              </a:ext>
            </a:extLst>
          </p:cNvPr>
          <p:cNvSpPr/>
          <p:nvPr/>
        </p:nvSpPr>
        <p:spPr>
          <a:xfrm>
            <a:off x="8745536" y="19993"/>
            <a:ext cx="3995449" cy="10082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160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    HOME       OVERVIEW      </a:t>
            </a:r>
          </a:p>
          <a:p>
            <a:pPr algn="ctr">
              <a:lnSpc>
                <a:spcPct val="200000"/>
              </a:lnSpc>
            </a:pPr>
            <a:r>
              <a:rPr lang="en-US" sz="160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 DOWNLOADS     ABOUT US</a:t>
            </a:r>
            <a:endParaRPr lang="en-US" sz="160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E4A9EFD-D8F0-894D-A92D-60F57A98E32B}"/>
              </a:ext>
            </a:extLst>
          </p:cNvPr>
          <p:cNvSpPr/>
          <p:nvPr/>
        </p:nvSpPr>
        <p:spPr>
          <a:xfrm>
            <a:off x="0" y="6488668"/>
            <a:ext cx="12192000" cy="36933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3" name="Picture 22" descr="A picture containing plate, table, white&#10;&#10;Description automatically generated">
            <a:extLst>
              <a:ext uri="{FF2B5EF4-FFF2-40B4-BE49-F238E27FC236}">
                <a16:creationId xmlns:a16="http://schemas.microsoft.com/office/drawing/2014/main" id="{DB46A587-7A61-A745-A442-FA42E98F891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484" y="6535121"/>
            <a:ext cx="276425" cy="276425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93D8D7BB-A76E-6F46-92CE-D94C3587A862}"/>
              </a:ext>
            </a:extLst>
          </p:cNvPr>
          <p:cNvSpPr/>
          <p:nvPr/>
        </p:nvSpPr>
        <p:spPr>
          <a:xfrm>
            <a:off x="-954156" y="6567319"/>
            <a:ext cx="6490252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THE NEURAL ENGINEERING DATA CONSORTIUM</a:t>
            </a:r>
            <a:endParaRPr lang="en-US" sz="12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108425B-C46D-A24A-A786-DDE4CF35A4DF}"/>
              </a:ext>
            </a:extLst>
          </p:cNvPr>
          <p:cNvSpPr/>
          <p:nvPr/>
        </p:nvSpPr>
        <p:spPr>
          <a:xfrm>
            <a:off x="9780103" y="6581867"/>
            <a:ext cx="2872410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HELP      CONTACT US</a:t>
            </a:r>
            <a:endParaRPr lang="en-US" sz="12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D921CAC-087C-BE4F-B170-544C2275999F}"/>
              </a:ext>
            </a:extLst>
          </p:cNvPr>
          <p:cNvSpPr/>
          <p:nvPr/>
        </p:nvSpPr>
        <p:spPr>
          <a:xfrm>
            <a:off x="8907386" y="3712723"/>
            <a:ext cx="477078" cy="4571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Chevron 37">
            <a:extLst>
              <a:ext uri="{FF2B5EF4-FFF2-40B4-BE49-F238E27FC236}">
                <a16:creationId xmlns:a16="http://schemas.microsoft.com/office/drawing/2014/main" id="{D16CB001-B4F9-EA4B-981B-84D96F212C7F}"/>
              </a:ext>
            </a:extLst>
          </p:cNvPr>
          <p:cNvSpPr/>
          <p:nvPr/>
        </p:nvSpPr>
        <p:spPr>
          <a:xfrm>
            <a:off x="5604734" y="2314490"/>
            <a:ext cx="139148" cy="213754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Chevron 39">
            <a:extLst>
              <a:ext uri="{FF2B5EF4-FFF2-40B4-BE49-F238E27FC236}">
                <a16:creationId xmlns:a16="http://schemas.microsoft.com/office/drawing/2014/main" id="{8B1F6C66-24E8-9F47-A52D-3176E75AFE9F}"/>
              </a:ext>
            </a:extLst>
          </p:cNvPr>
          <p:cNvSpPr/>
          <p:nvPr/>
        </p:nvSpPr>
        <p:spPr>
          <a:xfrm rot="10800000">
            <a:off x="292991" y="2298431"/>
            <a:ext cx="139148" cy="213754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170C7DB-70C1-F44E-A68B-376A3A32CBF1}"/>
              </a:ext>
            </a:extLst>
          </p:cNvPr>
          <p:cNvSpPr/>
          <p:nvPr/>
        </p:nvSpPr>
        <p:spPr>
          <a:xfrm>
            <a:off x="9505209" y="3712723"/>
            <a:ext cx="477078" cy="45719"/>
          </a:xfrm>
          <a:prstGeom prst="rect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8198484-5DA8-8C44-906A-C73372E0EADA}"/>
              </a:ext>
            </a:extLst>
          </p:cNvPr>
          <p:cNvSpPr/>
          <p:nvPr/>
        </p:nvSpPr>
        <p:spPr>
          <a:xfrm>
            <a:off x="8309563" y="3712723"/>
            <a:ext cx="477078" cy="4571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CAFF5BF-F13B-4411-8AA7-AB6A9FD9F61E}"/>
              </a:ext>
            </a:extLst>
          </p:cNvPr>
          <p:cNvSpPr/>
          <p:nvPr/>
        </p:nvSpPr>
        <p:spPr>
          <a:xfrm>
            <a:off x="9893271" y="493236"/>
            <a:ext cx="623247" cy="4571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B6BA607-E2B5-442F-ACF0-02EDF69CF61D}"/>
              </a:ext>
            </a:extLst>
          </p:cNvPr>
          <p:cNvSpPr txBox="1"/>
          <p:nvPr/>
        </p:nvSpPr>
        <p:spPr>
          <a:xfrm>
            <a:off x="2151372" y="1210946"/>
            <a:ext cx="987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Mission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E57D8C9-A27D-4EF6-823E-4D995CDE37CA}"/>
              </a:ext>
            </a:extLst>
          </p:cNvPr>
          <p:cNvSpPr txBox="1"/>
          <p:nvPr/>
        </p:nvSpPr>
        <p:spPr>
          <a:xfrm>
            <a:off x="1306410" y="121976"/>
            <a:ext cx="84373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venir Black" panose="02000503020000020003" pitchFamily="2" charset="0"/>
                <a:cs typeface="Arial" panose="020B0604020202020204" pitchFamily="34" charset="0"/>
              </a:rPr>
              <a:t>NSF PFI-TT: REAL-TIME ANALYSIS OF ELECTROENCEPHALOGRAMS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Avenir Black" panose="02000503020000020003" pitchFamily="2" charset="0"/>
                <a:cs typeface="Arial" panose="020B0604020202020204" pitchFamily="34" charset="0"/>
              </a:rPr>
              <a:t>IN AN INTENSIVE CARE ENVIRONMENT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E16C7A3-A952-480C-B019-857482831816}"/>
              </a:ext>
            </a:extLst>
          </p:cNvPr>
          <p:cNvSpPr txBox="1"/>
          <p:nvPr/>
        </p:nvSpPr>
        <p:spPr>
          <a:xfrm>
            <a:off x="1716793" y="3452515"/>
            <a:ext cx="2083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NSF STEM Challenge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18D621F-F35E-477D-9A5C-8A1F2D8C6C36}"/>
              </a:ext>
            </a:extLst>
          </p:cNvPr>
          <p:cNvSpPr txBox="1"/>
          <p:nvPr/>
        </p:nvSpPr>
        <p:spPr>
          <a:xfrm>
            <a:off x="461403" y="3720086"/>
            <a:ext cx="49674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Promoting community immersion and inclusivity to all.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F09EB3E-0092-4127-B702-8BA5FE9F2BF6}"/>
              </a:ext>
            </a:extLst>
          </p:cNvPr>
          <p:cNvSpPr/>
          <p:nvPr/>
        </p:nvSpPr>
        <p:spPr>
          <a:xfrm>
            <a:off x="11282733" y="2498335"/>
            <a:ext cx="482982" cy="44615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4CA51B2-3727-4A0A-815B-8CB70C9B91FB}"/>
              </a:ext>
            </a:extLst>
          </p:cNvPr>
          <p:cNvSpPr/>
          <p:nvPr/>
        </p:nvSpPr>
        <p:spPr>
          <a:xfrm>
            <a:off x="6491386" y="2498335"/>
            <a:ext cx="482982" cy="44615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Chevron 37">
            <a:extLst>
              <a:ext uri="{FF2B5EF4-FFF2-40B4-BE49-F238E27FC236}">
                <a16:creationId xmlns:a16="http://schemas.microsoft.com/office/drawing/2014/main" id="{DD8A9BB4-2A19-4F26-A736-C0B22265A86B}"/>
              </a:ext>
            </a:extLst>
          </p:cNvPr>
          <p:cNvSpPr/>
          <p:nvPr/>
        </p:nvSpPr>
        <p:spPr>
          <a:xfrm>
            <a:off x="11454649" y="2614536"/>
            <a:ext cx="139148" cy="213754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Chevron 39">
            <a:extLst>
              <a:ext uri="{FF2B5EF4-FFF2-40B4-BE49-F238E27FC236}">
                <a16:creationId xmlns:a16="http://schemas.microsoft.com/office/drawing/2014/main" id="{CB2144FF-C58C-45EF-A66E-91A460036D9F}"/>
              </a:ext>
            </a:extLst>
          </p:cNvPr>
          <p:cNvSpPr/>
          <p:nvPr/>
        </p:nvSpPr>
        <p:spPr>
          <a:xfrm rot="10800000">
            <a:off x="6652436" y="2590357"/>
            <a:ext cx="139148" cy="213754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66475BA-9F66-484E-914C-2A1D8CA8B749}"/>
              </a:ext>
            </a:extLst>
          </p:cNvPr>
          <p:cNvSpPr/>
          <p:nvPr/>
        </p:nvSpPr>
        <p:spPr>
          <a:xfrm>
            <a:off x="551318" y="4038635"/>
            <a:ext cx="4448456" cy="227871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724094B-5A36-4EEB-BFC1-BB845FA272AB}"/>
              </a:ext>
            </a:extLst>
          </p:cNvPr>
          <p:cNvSpPr txBox="1"/>
          <p:nvPr/>
        </p:nvSpPr>
        <p:spPr>
          <a:xfrm>
            <a:off x="8417632" y="1075884"/>
            <a:ext cx="1388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Demo Video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6875CAF-D551-419C-AEC2-63DE67485E6A}"/>
              </a:ext>
            </a:extLst>
          </p:cNvPr>
          <p:cNvSpPr txBox="1"/>
          <p:nvPr/>
        </p:nvSpPr>
        <p:spPr>
          <a:xfrm>
            <a:off x="6873508" y="1343970"/>
            <a:ext cx="45298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Our real-time EEG analysis applied for intensive care.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B071072-F60A-45C6-81D7-46BFDBBB8354}"/>
              </a:ext>
            </a:extLst>
          </p:cNvPr>
          <p:cNvSpPr txBox="1"/>
          <p:nvPr/>
        </p:nvSpPr>
        <p:spPr>
          <a:xfrm>
            <a:off x="8347667" y="4126126"/>
            <a:ext cx="1497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What’s New?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0AB4441B-8387-4830-834F-1A22468CBB9F}"/>
              </a:ext>
            </a:extLst>
          </p:cNvPr>
          <p:cNvSpPr/>
          <p:nvPr/>
        </p:nvSpPr>
        <p:spPr>
          <a:xfrm>
            <a:off x="4917773" y="4952984"/>
            <a:ext cx="482982" cy="44615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6E9B7585-C5D8-491B-9A0E-AC833F6B030D}"/>
              </a:ext>
            </a:extLst>
          </p:cNvPr>
          <p:cNvSpPr/>
          <p:nvPr/>
        </p:nvSpPr>
        <p:spPr>
          <a:xfrm>
            <a:off x="150337" y="4977706"/>
            <a:ext cx="482982" cy="44615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Chevron 37">
            <a:extLst>
              <a:ext uri="{FF2B5EF4-FFF2-40B4-BE49-F238E27FC236}">
                <a16:creationId xmlns:a16="http://schemas.microsoft.com/office/drawing/2014/main" id="{0CDB8644-6E8D-4B19-A17C-C39661BBE325}"/>
              </a:ext>
            </a:extLst>
          </p:cNvPr>
          <p:cNvSpPr/>
          <p:nvPr/>
        </p:nvSpPr>
        <p:spPr>
          <a:xfrm>
            <a:off x="5089689" y="5069185"/>
            <a:ext cx="139148" cy="213754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4" name="Chevron 39">
            <a:extLst>
              <a:ext uri="{FF2B5EF4-FFF2-40B4-BE49-F238E27FC236}">
                <a16:creationId xmlns:a16="http://schemas.microsoft.com/office/drawing/2014/main" id="{8C05D0FB-C6AD-49CB-8A27-D74DC5106540}"/>
              </a:ext>
            </a:extLst>
          </p:cNvPr>
          <p:cNvSpPr/>
          <p:nvPr/>
        </p:nvSpPr>
        <p:spPr>
          <a:xfrm rot="10800000">
            <a:off x="323910" y="5077848"/>
            <a:ext cx="139148" cy="213754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F5D7E428-34D0-46C0-85A8-304B47038382}"/>
              </a:ext>
            </a:extLst>
          </p:cNvPr>
          <p:cNvSpPr txBox="1"/>
          <p:nvPr/>
        </p:nvSpPr>
        <p:spPr>
          <a:xfrm>
            <a:off x="2182968" y="4981924"/>
            <a:ext cx="1033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IMAGE 2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DA2C03BA-81AA-4421-A88A-1B94F94A330E}"/>
              </a:ext>
            </a:extLst>
          </p:cNvPr>
          <p:cNvSpPr/>
          <p:nvPr/>
        </p:nvSpPr>
        <p:spPr>
          <a:xfrm>
            <a:off x="2473771" y="6068325"/>
            <a:ext cx="477078" cy="4571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59F273AE-D17E-4B82-9568-C8F039AB195B}"/>
              </a:ext>
            </a:extLst>
          </p:cNvPr>
          <p:cNvSpPr/>
          <p:nvPr/>
        </p:nvSpPr>
        <p:spPr>
          <a:xfrm>
            <a:off x="3071594" y="6068325"/>
            <a:ext cx="477078" cy="4571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63E21A18-F062-440B-9648-A913243BE762}"/>
              </a:ext>
            </a:extLst>
          </p:cNvPr>
          <p:cNvSpPr/>
          <p:nvPr/>
        </p:nvSpPr>
        <p:spPr>
          <a:xfrm>
            <a:off x="1875948" y="6068325"/>
            <a:ext cx="477078" cy="4571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9EC3332-84DC-4504-B85E-DF4F1C616E56}"/>
              </a:ext>
            </a:extLst>
          </p:cNvPr>
          <p:cNvSpPr txBox="1"/>
          <p:nvPr/>
        </p:nvSpPr>
        <p:spPr>
          <a:xfrm>
            <a:off x="1801188" y="1483568"/>
            <a:ext cx="18162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Within </a:t>
            </a:r>
            <a:r>
              <a:rPr lang="en-US" sz="1600" dirty="0">
                <a:solidFill>
                  <a:srgbClr val="00B0F0"/>
                </a:solidFill>
              </a:rPr>
              <a:t>TUH EEG </a:t>
            </a:r>
            <a:r>
              <a:rPr lang="en-US" sz="1600" dirty="0"/>
              <a:t>. . .</a:t>
            </a:r>
          </a:p>
        </p:txBody>
      </p:sp>
    </p:spTree>
    <p:extLst>
      <p:ext uri="{BB962C8B-B14F-4D97-AF65-F5344CB8AC3E}">
        <p14:creationId xmlns:p14="http://schemas.microsoft.com/office/powerpoint/2010/main" val="393184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F6B5E487-888C-4E48-9D8B-48C57C5B73E1}"/>
              </a:ext>
            </a:extLst>
          </p:cNvPr>
          <p:cNvSpPr/>
          <p:nvPr/>
        </p:nvSpPr>
        <p:spPr>
          <a:xfrm>
            <a:off x="6904795" y="1667799"/>
            <a:ext cx="4448456" cy="227871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D0D98AE-BCF4-4E28-BA0A-52BF3398EBD7}"/>
              </a:ext>
            </a:extLst>
          </p:cNvPr>
          <p:cNvSpPr/>
          <p:nvPr/>
        </p:nvSpPr>
        <p:spPr>
          <a:xfrm>
            <a:off x="0" y="10055"/>
            <a:ext cx="12192000" cy="58598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1354281-3239-FB40-9C76-EAB1FF17D561}"/>
              </a:ext>
            </a:extLst>
          </p:cNvPr>
          <p:cNvSpPr/>
          <p:nvPr/>
        </p:nvSpPr>
        <p:spPr>
          <a:xfrm>
            <a:off x="0" y="540650"/>
            <a:ext cx="12192000" cy="50689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A picture containing transport, wheel&#10;&#10;Description automatically generated">
            <a:extLst>
              <a:ext uri="{FF2B5EF4-FFF2-40B4-BE49-F238E27FC236}">
                <a16:creationId xmlns:a16="http://schemas.microsoft.com/office/drawing/2014/main" id="{32CBD935-2AD0-7C4B-9BB0-DB34EA92D7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319" y="143027"/>
            <a:ext cx="414130" cy="41413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25759158-39A3-8448-8350-B98F9CF74EC4}"/>
              </a:ext>
            </a:extLst>
          </p:cNvPr>
          <p:cNvSpPr/>
          <p:nvPr/>
        </p:nvSpPr>
        <p:spPr>
          <a:xfrm>
            <a:off x="8745536" y="19993"/>
            <a:ext cx="3995449" cy="10082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160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    HOME       OVERVIEW      </a:t>
            </a:r>
          </a:p>
          <a:p>
            <a:pPr algn="ctr">
              <a:lnSpc>
                <a:spcPct val="200000"/>
              </a:lnSpc>
            </a:pPr>
            <a:r>
              <a:rPr lang="en-US" sz="160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 DOWNLOADS     ABOUT US</a:t>
            </a:r>
            <a:endParaRPr lang="en-US" sz="160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E4A9EFD-D8F0-894D-A92D-60F57A98E32B}"/>
              </a:ext>
            </a:extLst>
          </p:cNvPr>
          <p:cNvSpPr/>
          <p:nvPr/>
        </p:nvSpPr>
        <p:spPr>
          <a:xfrm>
            <a:off x="0" y="6488668"/>
            <a:ext cx="12192000" cy="36933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3" name="Picture 22" descr="A picture containing plate, table, white&#10;&#10;Description automatically generated">
            <a:extLst>
              <a:ext uri="{FF2B5EF4-FFF2-40B4-BE49-F238E27FC236}">
                <a16:creationId xmlns:a16="http://schemas.microsoft.com/office/drawing/2014/main" id="{DB46A587-7A61-A745-A442-FA42E98F89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84" y="6535121"/>
            <a:ext cx="276425" cy="276425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93D8D7BB-A76E-6F46-92CE-D94C3587A862}"/>
              </a:ext>
            </a:extLst>
          </p:cNvPr>
          <p:cNvSpPr/>
          <p:nvPr/>
        </p:nvSpPr>
        <p:spPr>
          <a:xfrm>
            <a:off x="-954156" y="6567319"/>
            <a:ext cx="6490252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THE NEURAL ENGINEERING DATA CONSORTIUM</a:t>
            </a:r>
            <a:endParaRPr lang="en-US" sz="12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108425B-C46D-A24A-A786-DDE4CF35A4DF}"/>
              </a:ext>
            </a:extLst>
          </p:cNvPr>
          <p:cNvSpPr/>
          <p:nvPr/>
        </p:nvSpPr>
        <p:spPr>
          <a:xfrm>
            <a:off x="9780103" y="6581867"/>
            <a:ext cx="2872410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HELP      CONTACT US</a:t>
            </a:r>
            <a:endParaRPr lang="en-US" sz="12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5F72FA6-ED89-8549-91BA-055B9300D951}"/>
              </a:ext>
            </a:extLst>
          </p:cNvPr>
          <p:cNvSpPr txBox="1"/>
          <p:nvPr/>
        </p:nvSpPr>
        <p:spPr>
          <a:xfrm>
            <a:off x="8626208" y="2548721"/>
            <a:ext cx="1013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IMAGE 3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D921CAC-087C-BE4F-B170-544C2275999F}"/>
              </a:ext>
            </a:extLst>
          </p:cNvPr>
          <p:cNvSpPr/>
          <p:nvPr/>
        </p:nvSpPr>
        <p:spPr>
          <a:xfrm>
            <a:off x="8907386" y="3712723"/>
            <a:ext cx="477078" cy="4571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Chevron 37">
            <a:extLst>
              <a:ext uri="{FF2B5EF4-FFF2-40B4-BE49-F238E27FC236}">
                <a16:creationId xmlns:a16="http://schemas.microsoft.com/office/drawing/2014/main" id="{D16CB001-B4F9-EA4B-981B-84D96F212C7F}"/>
              </a:ext>
            </a:extLst>
          </p:cNvPr>
          <p:cNvSpPr/>
          <p:nvPr/>
        </p:nvSpPr>
        <p:spPr>
          <a:xfrm>
            <a:off x="5604734" y="2314490"/>
            <a:ext cx="139148" cy="213754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Chevron 39">
            <a:extLst>
              <a:ext uri="{FF2B5EF4-FFF2-40B4-BE49-F238E27FC236}">
                <a16:creationId xmlns:a16="http://schemas.microsoft.com/office/drawing/2014/main" id="{8B1F6C66-24E8-9F47-A52D-3176E75AFE9F}"/>
              </a:ext>
            </a:extLst>
          </p:cNvPr>
          <p:cNvSpPr/>
          <p:nvPr/>
        </p:nvSpPr>
        <p:spPr>
          <a:xfrm rot="10800000">
            <a:off x="292991" y="2298431"/>
            <a:ext cx="139148" cy="213754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170C7DB-70C1-F44E-A68B-376A3A32CBF1}"/>
              </a:ext>
            </a:extLst>
          </p:cNvPr>
          <p:cNvSpPr/>
          <p:nvPr/>
        </p:nvSpPr>
        <p:spPr>
          <a:xfrm>
            <a:off x="9505209" y="3712723"/>
            <a:ext cx="477078" cy="4571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8198484-5DA8-8C44-906A-C73372E0EADA}"/>
              </a:ext>
            </a:extLst>
          </p:cNvPr>
          <p:cNvSpPr/>
          <p:nvPr/>
        </p:nvSpPr>
        <p:spPr>
          <a:xfrm>
            <a:off x="8309563" y="3712723"/>
            <a:ext cx="477078" cy="4571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CAFF5BF-F13B-4411-8AA7-AB6A9FD9F61E}"/>
              </a:ext>
            </a:extLst>
          </p:cNvPr>
          <p:cNvSpPr/>
          <p:nvPr/>
        </p:nvSpPr>
        <p:spPr>
          <a:xfrm>
            <a:off x="9893271" y="493236"/>
            <a:ext cx="623247" cy="4571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B6BA607-E2B5-442F-ACF0-02EDF69CF61D}"/>
              </a:ext>
            </a:extLst>
          </p:cNvPr>
          <p:cNvSpPr txBox="1"/>
          <p:nvPr/>
        </p:nvSpPr>
        <p:spPr>
          <a:xfrm>
            <a:off x="2151372" y="1210946"/>
            <a:ext cx="987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Mission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E57D8C9-A27D-4EF6-823E-4D995CDE37CA}"/>
              </a:ext>
            </a:extLst>
          </p:cNvPr>
          <p:cNvSpPr txBox="1"/>
          <p:nvPr/>
        </p:nvSpPr>
        <p:spPr>
          <a:xfrm>
            <a:off x="1306410" y="121976"/>
            <a:ext cx="84373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venir Black" panose="02000503020000020003" pitchFamily="2" charset="0"/>
                <a:cs typeface="Arial" panose="020B0604020202020204" pitchFamily="34" charset="0"/>
              </a:rPr>
              <a:t>NSF PFI-TT: REAL-TIME ANALYSIS OF ELECTROENCEPHALOGRAMS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Avenir Black" panose="02000503020000020003" pitchFamily="2" charset="0"/>
                <a:cs typeface="Arial" panose="020B0604020202020204" pitchFamily="34" charset="0"/>
              </a:rPr>
              <a:t>IN AN INTENSIVE CARE ENVIRONMENT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E16C7A3-A952-480C-B019-857482831816}"/>
              </a:ext>
            </a:extLst>
          </p:cNvPr>
          <p:cNvSpPr txBox="1"/>
          <p:nvPr/>
        </p:nvSpPr>
        <p:spPr>
          <a:xfrm>
            <a:off x="1716793" y="3452515"/>
            <a:ext cx="2083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NSF STEM Challenge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18D621F-F35E-477D-9A5C-8A1F2D8C6C36}"/>
              </a:ext>
            </a:extLst>
          </p:cNvPr>
          <p:cNvSpPr txBox="1"/>
          <p:nvPr/>
        </p:nvSpPr>
        <p:spPr>
          <a:xfrm>
            <a:off x="461403" y="3720086"/>
            <a:ext cx="49674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Promoting community immersion and inclusivity to all.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F09EB3E-0092-4127-B702-8BA5FE9F2BF6}"/>
              </a:ext>
            </a:extLst>
          </p:cNvPr>
          <p:cNvSpPr/>
          <p:nvPr/>
        </p:nvSpPr>
        <p:spPr>
          <a:xfrm>
            <a:off x="11282733" y="2498335"/>
            <a:ext cx="482982" cy="44615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4CA51B2-3727-4A0A-815B-8CB70C9B91FB}"/>
              </a:ext>
            </a:extLst>
          </p:cNvPr>
          <p:cNvSpPr/>
          <p:nvPr/>
        </p:nvSpPr>
        <p:spPr>
          <a:xfrm>
            <a:off x="6491386" y="2498335"/>
            <a:ext cx="482982" cy="44615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Chevron 37">
            <a:extLst>
              <a:ext uri="{FF2B5EF4-FFF2-40B4-BE49-F238E27FC236}">
                <a16:creationId xmlns:a16="http://schemas.microsoft.com/office/drawing/2014/main" id="{DD8A9BB4-2A19-4F26-A736-C0B22265A86B}"/>
              </a:ext>
            </a:extLst>
          </p:cNvPr>
          <p:cNvSpPr/>
          <p:nvPr/>
        </p:nvSpPr>
        <p:spPr>
          <a:xfrm>
            <a:off x="11454649" y="2614536"/>
            <a:ext cx="139148" cy="213754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Chevron 39">
            <a:extLst>
              <a:ext uri="{FF2B5EF4-FFF2-40B4-BE49-F238E27FC236}">
                <a16:creationId xmlns:a16="http://schemas.microsoft.com/office/drawing/2014/main" id="{CB2144FF-C58C-45EF-A66E-91A460036D9F}"/>
              </a:ext>
            </a:extLst>
          </p:cNvPr>
          <p:cNvSpPr/>
          <p:nvPr/>
        </p:nvSpPr>
        <p:spPr>
          <a:xfrm rot="10800000">
            <a:off x="6652436" y="2590357"/>
            <a:ext cx="139148" cy="213754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66475BA-9F66-484E-914C-2A1D8CA8B749}"/>
              </a:ext>
            </a:extLst>
          </p:cNvPr>
          <p:cNvSpPr/>
          <p:nvPr/>
        </p:nvSpPr>
        <p:spPr>
          <a:xfrm>
            <a:off x="551318" y="4038635"/>
            <a:ext cx="4448456" cy="227871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724094B-5A36-4EEB-BFC1-BB845FA272AB}"/>
              </a:ext>
            </a:extLst>
          </p:cNvPr>
          <p:cNvSpPr txBox="1"/>
          <p:nvPr/>
        </p:nvSpPr>
        <p:spPr>
          <a:xfrm>
            <a:off x="8417632" y="1075884"/>
            <a:ext cx="1388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Demo Video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6875CAF-D551-419C-AEC2-63DE67485E6A}"/>
              </a:ext>
            </a:extLst>
          </p:cNvPr>
          <p:cNvSpPr txBox="1"/>
          <p:nvPr/>
        </p:nvSpPr>
        <p:spPr>
          <a:xfrm>
            <a:off x="6873508" y="1343970"/>
            <a:ext cx="45298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Our real-time EEG analysis applied for intensive care.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B071072-F60A-45C6-81D7-46BFDBBB8354}"/>
              </a:ext>
            </a:extLst>
          </p:cNvPr>
          <p:cNvSpPr txBox="1"/>
          <p:nvPr/>
        </p:nvSpPr>
        <p:spPr>
          <a:xfrm>
            <a:off x="8347667" y="4126126"/>
            <a:ext cx="1497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What’s New?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0AB4441B-8387-4830-834F-1A22468CBB9F}"/>
              </a:ext>
            </a:extLst>
          </p:cNvPr>
          <p:cNvSpPr/>
          <p:nvPr/>
        </p:nvSpPr>
        <p:spPr>
          <a:xfrm>
            <a:off x="4917773" y="4952984"/>
            <a:ext cx="482982" cy="44615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6E9B7585-C5D8-491B-9A0E-AC833F6B030D}"/>
              </a:ext>
            </a:extLst>
          </p:cNvPr>
          <p:cNvSpPr/>
          <p:nvPr/>
        </p:nvSpPr>
        <p:spPr>
          <a:xfrm>
            <a:off x="150337" y="4977706"/>
            <a:ext cx="482982" cy="44615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Chevron 37">
            <a:extLst>
              <a:ext uri="{FF2B5EF4-FFF2-40B4-BE49-F238E27FC236}">
                <a16:creationId xmlns:a16="http://schemas.microsoft.com/office/drawing/2014/main" id="{0CDB8644-6E8D-4B19-A17C-C39661BBE325}"/>
              </a:ext>
            </a:extLst>
          </p:cNvPr>
          <p:cNvSpPr/>
          <p:nvPr/>
        </p:nvSpPr>
        <p:spPr>
          <a:xfrm>
            <a:off x="5089689" y="5069185"/>
            <a:ext cx="139148" cy="213754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4" name="Chevron 39">
            <a:extLst>
              <a:ext uri="{FF2B5EF4-FFF2-40B4-BE49-F238E27FC236}">
                <a16:creationId xmlns:a16="http://schemas.microsoft.com/office/drawing/2014/main" id="{8C05D0FB-C6AD-49CB-8A27-D74DC5106540}"/>
              </a:ext>
            </a:extLst>
          </p:cNvPr>
          <p:cNvSpPr/>
          <p:nvPr/>
        </p:nvSpPr>
        <p:spPr>
          <a:xfrm rot="10800000">
            <a:off x="323910" y="5077848"/>
            <a:ext cx="139148" cy="213754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F5D7E428-34D0-46C0-85A8-304B47038382}"/>
              </a:ext>
            </a:extLst>
          </p:cNvPr>
          <p:cNvSpPr txBox="1"/>
          <p:nvPr/>
        </p:nvSpPr>
        <p:spPr>
          <a:xfrm>
            <a:off x="2182968" y="4981924"/>
            <a:ext cx="1033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IMAGE 3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DA2C03BA-81AA-4421-A88A-1B94F94A330E}"/>
              </a:ext>
            </a:extLst>
          </p:cNvPr>
          <p:cNvSpPr/>
          <p:nvPr/>
        </p:nvSpPr>
        <p:spPr>
          <a:xfrm>
            <a:off x="2473771" y="6068325"/>
            <a:ext cx="477078" cy="4571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59F273AE-D17E-4B82-9568-C8F039AB195B}"/>
              </a:ext>
            </a:extLst>
          </p:cNvPr>
          <p:cNvSpPr/>
          <p:nvPr/>
        </p:nvSpPr>
        <p:spPr>
          <a:xfrm>
            <a:off x="3071594" y="6068325"/>
            <a:ext cx="477078" cy="4571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63E21A18-F062-440B-9648-A913243BE762}"/>
              </a:ext>
            </a:extLst>
          </p:cNvPr>
          <p:cNvSpPr/>
          <p:nvPr/>
        </p:nvSpPr>
        <p:spPr>
          <a:xfrm>
            <a:off x="1875948" y="6068325"/>
            <a:ext cx="477078" cy="4571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76B739C-3BDC-4FEC-8FB5-8D87F3631397}"/>
              </a:ext>
            </a:extLst>
          </p:cNvPr>
          <p:cNvSpPr txBox="1"/>
          <p:nvPr/>
        </p:nvSpPr>
        <p:spPr>
          <a:xfrm>
            <a:off x="1801188" y="1483568"/>
            <a:ext cx="18162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Within </a:t>
            </a:r>
            <a:r>
              <a:rPr lang="en-US" sz="1600" dirty="0">
                <a:solidFill>
                  <a:srgbClr val="00B0F0"/>
                </a:solidFill>
              </a:rPr>
              <a:t>TUH EEG </a:t>
            </a:r>
            <a:r>
              <a:rPr lang="en-US" sz="1600" dirty="0"/>
              <a:t>. . .</a:t>
            </a:r>
          </a:p>
        </p:txBody>
      </p:sp>
    </p:spTree>
    <p:extLst>
      <p:ext uri="{BB962C8B-B14F-4D97-AF65-F5344CB8AC3E}">
        <p14:creationId xmlns:p14="http://schemas.microsoft.com/office/powerpoint/2010/main" val="3897027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2D0D98AE-BCF4-4E28-BA0A-52BF3398EBD7}"/>
              </a:ext>
            </a:extLst>
          </p:cNvPr>
          <p:cNvSpPr/>
          <p:nvPr/>
        </p:nvSpPr>
        <p:spPr>
          <a:xfrm>
            <a:off x="0" y="10055"/>
            <a:ext cx="12192000" cy="58598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1354281-3239-FB40-9C76-EAB1FF17D561}"/>
              </a:ext>
            </a:extLst>
          </p:cNvPr>
          <p:cNvSpPr/>
          <p:nvPr/>
        </p:nvSpPr>
        <p:spPr>
          <a:xfrm>
            <a:off x="0" y="540650"/>
            <a:ext cx="12192000" cy="50689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A picture containing transport, wheel&#10;&#10;Description automatically generated">
            <a:extLst>
              <a:ext uri="{FF2B5EF4-FFF2-40B4-BE49-F238E27FC236}">
                <a16:creationId xmlns:a16="http://schemas.microsoft.com/office/drawing/2014/main" id="{32CBD935-2AD0-7C4B-9BB0-DB34EA92D7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319" y="143027"/>
            <a:ext cx="414130" cy="41413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25759158-39A3-8448-8350-B98F9CF74EC4}"/>
              </a:ext>
            </a:extLst>
          </p:cNvPr>
          <p:cNvSpPr/>
          <p:nvPr/>
        </p:nvSpPr>
        <p:spPr>
          <a:xfrm>
            <a:off x="8745536" y="19993"/>
            <a:ext cx="3995449" cy="10082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160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    HOME       OVERVIEW      </a:t>
            </a:r>
          </a:p>
          <a:p>
            <a:pPr algn="ctr">
              <a:lnSpc>
                <a:spcPct val="200000"/>
              </a:lnSpc>
            </a:pPr>
            <a:r>
              <a:rPr lang="en-US" sz="160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 DOWNLOADS     ABOUT US</a:t>
            </a:r>
            <a:endParaRPr lang="en-US" sz="160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E4A9EFD-D8F0-894D-A92D-60F57A98E32B}"/>
              </a:ext>
            </a:extLst>
          </p:cNvPr>
          <p:cNvSpPr/>
          <p:nvPr/>
        </p:nvSpPr>
        <p:spPr>
          <a:xfrm>
            <a:off x="0" y="6488668"/>
            <a:ext cx="12192000" cy="36933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3" name="Picture 22" descr="A picture containing plate, table, white&#10;&#10;Description automatically generated">
            <a:extLst>
              <a:ext uri="{FF2B5EF4-FFF2-40B4-BE49-F238E27FC236}">
                <a16:creationId xmlns:a16="http://schemas.microsoft.com/office/drawing/2014/main" id="{DB46A587-7A61-A745-A442-FA42E98F89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84" y="6535121"/>
            <a:ext cx="276425" cy="276425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93D8D7BB-A76E-6F46-92CE-D94C3587A862}"/>
              </a:ext>
            </a:extLst>
          </p:cNvPr>
          <p:cNvSpPr/>
          <p:nvPr/>
        </p:nvSpPr>
        <p:spPr>
          <a:xfrm>
            <a:off x="-954156" y="6567319"/>
            <a:ext cx="6490252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THE NEURAL ENGINEERING DATA CONSORTIUM</a:t>
            </a:r>
            <a:endParaRPr lang="en-US" sz="12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108425B-C46D-A24A-A786-DDE4CF35A4DF}"/>
              </a:ext>
            </a:extLst>
          </p:cNvPr>
          <p:cNvSpPr/>
          <p:nvPr/>
        </p:nvSpPr>
        <p:spPr>
          <a:xfrm>
            <a:off x="9780103" y="6581867"/>
            <a:ext cx="2872410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HELP      CONTACT US</a:t>
            </a:r>
            <a:endParaRPr lang="en-US" sz="12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38" name="Chevron 37">
            <a:extLst>
              <a:ext uri="{FF2B5EF4-FFF2-40B4-BE49-F238E27FC236}">
                <a16:creationId xmlns:a16="http://schemas.microsoft.com/office/drawing/2014/main" id="{D16CB001-B4F9-EA4B-981B-84D96F212C7F}"/>
              </a:ext>
            </a:extLst>
          </p:cNvPr>
          <p:cNvSpPr/>
          <p:nvPr/>
        </p:nvSpPr>
        <p:spPr>
          <a:xfrm>
            <a:off x="5604734" y="2314490"/>
            <a:ext cx="139148" cy="213754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Chevron 39">
            <a:extLst>
              <a:ext uri="{FF2B5EF4-FFF2-40B4-BE49-F238E27FC236}">
                <a16:creationId xmlns:a16="http://schemas.microsoft.com/office/drawing/2014/main" id="{8B1F6C66-24E8-9F47-A52D-3176E75AFE9F}"/>
              </a:ext>
            </a:extLst>
          </p:cNvPr>
          <p:cNvSpPr/>
          <p:nvPr/>
        </p:nvSpPr>
        <p:spPr>
          <a:xfrm rot="10800000">
            <a:off x="292991" y="2298431"/>
            <a:ext cx="139148" cy="213754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CAFF5BF-F13B-4411-8AA7-AB6A9FD9F61E}"/>
              </a:ext>
            </a:extLst>
          </p:cNvPr>
          <p:cNvSpPr/>
          <p:nvPr/>
        </p:nvSpPr>
        <p:spPr>
          <a:xfrm>
            <a:off x="10796530" y="512312"/>
            <a:ext cx="892992" cy="4571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B6BA607-E2B5-442F-ACF0-02EDF69CF61D}"/>
              </a:ext>
            </a:extLst>
          </p:cNvPr>
          <p:cNvSpPr txBox="1"/>
          <p:nvPr/>
        </p:nvSpPr>
        <p:spPr>
          <a:xfrm>
            <a:off x="4921963" y="1272102"/>
            <a:ext cx="2348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Project Summary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E57D8C9-A27D-4EF6-823E-4D995CDE37CA}"/>
              </a:ext>
            </a:extLst>
          </p:cNvPr>
          <p:cNvSpPr txBox="1"/>
          <p:nvPr/>
        </p:nvSpPr>
        <p:spPr>
          <a:xfrm>
            <a:off x="1306410" y="121976"/>
            <a:ext cx="84373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venir Black" panose="02000503020000020003" pitchFamily="2" charset="0"/>
                <a:cs typeface="Arial" panose="020B0604020202020204" pitchFamily="34" charset="0"/>
              </a:rPr>
              <a:t>NSF PFI-TT: REAL-TIME ANALYSIS OF ELECTROENCEPHALOGRAMS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Avenir Black" panose="02000503020000020003" pitchFamily="2" charset="0"/>
                <a:cs typeface="Arial" panose="020B0604020202020204" pitchFamily="34" charset="0"/>
              </a:rPr>
              <a:t>IN AN INTENSIVE CARE ENVIRONMENT</a:t>
            </a:r>
          </a:p>
        </p:txBody>
      </p:sp>
      <p:sp>
        <p:nvSpPr>
          <p:cNvPr id="39" name="Chevron 37">
            <a:extLst>
              <a:ext uri="{FF2B5EF4-FFF2-40B4-BE49-F238E27FC236}">
                <a16:creationId xmlns:a16="http://schemas.microsoft.com/office/drawing/2014/main" id="{DD8A9BB4-2A19-4F26-A736-C0B22265A86B}"/>
              </a:ext>
            </a:extLst>
          </p:cNvPr>
          <p:cNvSpPr/>
          <p:nvPr/>
        </p:nvSpPr>
        <p:spPr>
          <a:xfrm>
            <a:off x="11454649" y="2614536"/>
            <a:ext cx="139148" cy="213754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Chevron 39">
            <a:extLst>
              <a:ext uri="{FF2B5EF4-FFF2-40B4-BE49-F238E27FC236}">
                <a16:creationId xmlns:a16="http://schemas.microsoft.com/office/drawing/2014/main" id="{CB2144FF-C58C-45EF-A66E-91A460036D9F}"/>
              </a:ext>
            </a:extLst>
          </p:cNvPr>
          <p:cNvSpPr/>
          <p:nvPr/>
        </p:nvSpPr>
        <p:spPr>
          <a:xfrm rot="10800000">
            <a:off x="6652436" y="2590357"/>
            <a:ext cx="139148" cy="213754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3" name="Chevron 37">
            <a:extLst>
              <a:ext uri="{FF2B5EF4-FFF2-40B4-BE49-F238E27FC236}">
                <a16:creationId xmlns:a16="http://schemas.microsoft.com/office/drawing/2014/main" id="{0CDB8644-6E8D-4B19-A17C-C39661BBE325}"/>
              </a:ext>
            </a:extLst>
          </p:cNvPr>
          <p:cNvSpPr/>
          <p:nvPr/>
        </p:nvSpPr>
        <p:spPr>
          <a:xfrm>
            <a:off x="5089689" y="5069185"/>
            <a:ext cx="139148" cy="213754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60F49BC-0251-4FF4-9321-13BD5329D7D6}"/>
              </a:ext>
            </a:extLst>
          </p:cNvPr>
          <p:cNvSpPr txBox="1"/>
          <p:nvPr/>
        </p:nvSpPr>
        <p:spPr>
          <a:xfrm>
            <a:off x="5242193" y="3891533"/>
            <a:ext cx="17076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Significance</a:t>
            </a:r>
          </a:p>
        </p:txBody>
      </p:sp>
    </p:spTree>
    <p:extLst>
      <p:ext uri="{BB962C8B-B14F-4D97-AF65-F5344CB8AC3E}">
        <p14:creationId xmlns:p14="http://schemas.microsoft.com/office/powerpoint/2010/main" val="3877817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2D0D98AE-BCF4-4E28-BA0A-52BF3398EBD7}"/>
              </a:ext>
            </a:extLst>
          </p:cNvPr>
          <p:cNvSpPr/>
          <p:nvPr/>
        </p:nvSpPr>
        <p:spPr>
          <a:xfrm>
            <a:off x="0" y="10055"/>
            <a:ext cx="12192000" cy="58598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1354281-3239-FB40-9C76-EAB1FF17D561}"/>
              </a:ext>
            </a:extLst>
          </p:cNvPr>
          <p:cNvSpPr/>
          <p:nvPr/>
        </p:nvSpPr>
        <p:spPr>
          <a:xfrm>
            <a:off x="0" y="540650"/>
            <a:ext cx="12192000" cy="50689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A picture containing transport, wheel&#10;&#10;Description automatically generated">
            <a:extLst>
              <a:ext uri="{FF2B5EF4-FFF2-40B4-BE49-F238E27FC236}">
                <a16:creationId xmlns:a16="http://schemas.microsoft.com/office/drawing/2014/main" id="{32CBD935-2AD0-7C4B-9BB0-DB34EA92D7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319" y="143027"/>
            <a:ext cx="414130" cy="41413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25759158-39A3-8448-8350-B98F9CF74EC4}"/>
              </a:ext>
            </a:extLst>
          </p:cNvPr>
          <p:cNvSpPr/>
          <p:nvPr/>
        </p:nvSpPr>
        <p:spPr>
          <a:xfrm>
            <a:off x="8745536" y="19993"/>
            <a:ext cx="3995449" cy="10082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160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    HOME       OVERVIEW      </a:t>
            </a:r>
          </a:p>
          <a:p>
            <a:pPr algn="ctr">
              <a:lnSpc>
                <a:spcPct val="200000"/>
              </a:lnSpc>
            </a:pPr>
            <a:r>
              <a:rPr lang="en-US" sz="160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 DOWNLOADS     ABOUT US</a:t>
            </a:r>
            <a:endParaRPr lang="en-US" sz="160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E4A9EFD-D8F0-894D-A92D-60F57A98E32B}"/>
              </a:ext>
            </a:extLst>
          </p:cNvPr>
          <p:cNvSpPr/>
          <p:nvPr/>
        </p:nvSpPr>
        <p:spPr>
          <a:xfrm>
            <a:off x="0" y="6488668"/>
            <a:ext cx="12192000" cy="36933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3" name="Picture 22" descr="A picture containing plate, table, white&#10;&#10;Description automatically generated">
            <a:extLst>
              <a:ext uri="{FF2B5EF4-FFF2-40B4-BE49-F238E27FC236}">
                <a16:creationId xmlns:a16="http://schemas.microsoft.com/office/drawing/2014/main" id="{DB46A587-7A61-A745-A442-FA42E98F89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84" y="6535121"/>
            <a:ext cx="276425" cy="276425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93D8D7BB-A76E-6F46-92CE-D94C3587A862}"/>
              </a:ext>
            </a:extLst>
          </p:cNvPr>
          <p:cNvSpPr/>
          <p:nvPr/>
        </p:nvSpPr>
        <p:spPr>
          <a:xfrm>
            <a:off x="-954156" y="6567319"/>
            <a:ext cx="6490252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THE NEURAL ENGINEERING DATA CONSORTIUM</a:t>
            </a:r>
            <a:endParaRPr lang="en-US" sz="12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108425B-C46D-A24A-A786-DDE4CF35A4DF}"/>
              </a:ext>
            </a:extLst>
          </p:cNvPr>
          <p:cNvSpPr/>
          <p:nvPr/>
        </p:nvSpPr>
        <p:spPr>
          <a:xfrm>
            <a:off x="9780103" y="6581867"/>
            <a:ext cx="2872410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HELP      CONTACT US</a:t>
            </a:r>
            <a:endParaRPr lang="en-US" sz="12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38" name="Chevron 37">
            <a:extLst>
              <a:ext uri="{FF2B5EF4-FFF2-40B4-BE49-F238E27FC236}">
                <a16:creationId xmlns:a16="http://schemas.microsoft.com/office/drawing/2014/main" id="{D16CB001-B4F9-EA4B-981B-84D96F212C7F}"/>
              </a:ext>
            </a:extLst>
          </p:cNvPr>
          <p:cNvSpPr/>
          <p:nvPr/>
        </p:nvSpPr>
        <p:spPr>
          <a:xfrm>
            <a:off x="5604734" y="2314490"/>
            <a:ext cx="139148" cy="213754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Chevron 39">
            <a:extLst>
              <a:ext uri="{FF2B5EF4-FFF2-40B4-BE49-F238E27FC236}">
                <a16:creationId xmlns:a16="http://schemas.microsoft.com/office/drawing/2014/main" id="{8B1F6C66-24E8-9F47-A52D-3176E75AFE9F}"/>
              </a:ext>
            </a:extLst>
          </p:cNvPr>
          <p:cNvSpPr/>
          <p:nvPr/>
        </p:nvSpPr>
        <p:spPr>
          <a:xfrm rot="10800000">
            <a:off x="292991" y="2298431"/>
            <a:ext cx="139148" cy="213754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CAFF5BF-F13B-4411-8AA7-AB6A9FD9F61E}"/>
              </a:ext>
            </a:extLst>
          </p:cNvPr>
          <p:cNvSpPr/>
          <p:nvPr/>
        </p:nvSpPr>
        <p:spPr>
          <a:xfrm flipV="1">
            <a:off x="9628385" y="976658"/>
            <a:ext cx="1179161" cy="4571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B6BA607-E2B5-442F-ACF0-02EDF69CF61D}"/>
              </a:ext>
            </a:extLst>
          </p:cNvPr>
          <p:cNvSpPr txBox="1"/>
          <p:nvPr/>
        </p:nvSpPr>
        <p:spPr>
          <a:xfrm>
            <a:off x="2973910" y="1596596"/>
            <a:ext cx="6244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&lt;Symbolic Link to the TUH EEG Downloads page&gt;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E57D8C9-A27D-4EF6-823E-4D995CDE37CA}"/>
              </a:ext>
            </a:extLst>
          </p:cNvPr>
          <p:cNvSpPr txBox="1"/>
          <p:nvPr/>
        </p:nvSpPr>
        <p:spPr>
          <a:xfrm>
            <a:off x="1306410" y="121976"/>
            <a:ext cx="84373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venir Black" panose="02000503020000020003" pitchFamily="2" charset="0"/>
                <a:cs typeface="Arial" panose="020B0604020202020204" pitchFamily="34" charset="0"/>
              </a:rPr>
              <a:t>NSF PFI-TT: REAL-TIME ANALYSIS OF ELECTROENCEPHALOGRAMS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Avenir Black" panose="02000503020000020003" pitchFamily="2" charset="0"/>
                <a:cs typeface="Arial" panose="020B0604020202020204" pitchFamily="34" charset="0"/>
              </a:rPr>
              <a:t>IN AN INTENSIVE CARE ENVIRONMENT</a:t>
            </a:r>
          </a:p>
        </p:txBody>
      </p:sp>
      <p:sp>
        <p:nvSpPr>
          <p:cNvPr id="39" name="Chevron 37">
            <a:extLst>
              <a:ext uri="{FF2B5EF4-FFF2-40B4-BE49-F238E27FC236}">
                <a16:creationId xmlns:a16="http://schemas.microsoft.com/office/drawing/2014/main" id="{DD8A9BB4-2A19-4F26-A736-C0B22265A86B}"/>
              </a:ext>
            </a:extLst>
          </p:cNvPr>
          <p:cNvSpPr/>
          <p:nvPr/>
        </p:nvSpPr>
        <p:spPr>
          <a:xfrm>
            <a:off x="11454649" y="2614536"/>
            <a:ext cx="139148" cy="213754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Chevron 39">
            <a:extLst>
              <a:ext uri="{FF2B5EF4-FFF2-40B4-BE49-F238E27FC236}">
                <a16:creationId xmlns:a16="http://schemas.microsoft.com/office/drawing/2014/main" id="{CB2144FF-C58C-45EF-A66E-91A460036D9F}"/>
              </a:ext>
            </a:extLst>
          </p:cNvPr>
          <p:cNvSpPr/>
          <p:nvPr/>
        </p:nvSpPr>
        <p:spPr>
          <a:xfrm rot="10800000">
            <a:off x="6652436" y="2590357"/>
            <a:ext cx="139148" cy="213754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3" name="Chevron 37">
            <a:extLst>
              <a:ext uri="{FF2B5EF4-FFF2-40B4-BE49-F238E27FC236}">
                <a16:creationId xmlns:a16="http://schemas.microsoft.com/office/drawing/2014/main" id="{0CDB8644-6E8D-4B19-A17C-C39661BBE325}"/>
              </a:ext>
            </a:extLst>
          </p:cNvPr>
          <p:cNvSpPr/>
          <p:nvPr/>
        </p:nvSpPr>
        <p:spPr>
          <a:xfrm>
            <a:off x="5089689" y="5069185"/>
            <a:ext cx="139148" cy="213754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055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2D0D98AE-BCF4-4E28-BA0A-52BF3398EBD7}"/>
              </a:ext>
            </a:extLst>
          </p:cNvPr>
          <p:cNvSpPr/>
          <p:nvPr/>
        </p:nvSpPr>
        <p:spPr>
          <a:xfrm>
            <a:off x="0" y="10055"/>
            <a:ext cx="12192000" cy="58598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1354281-3239-FB40-9C76-EAB1FF17D561}"/>
              </a:ext>
            </a:extLst>
          </p:cNvPr>
          <p:cNvSpPr/>
          <p:nvPr/>
        </p:nvSpPr>
        <p:spPr>
          <a:xfrm>
            <a:off x="0" y="540650"/>
            <a:ext cx="12192000" cy="50689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A picture containing transport, wheel&#10;&#10;Description automatically generated">
            <a:extLst>
              <a:ext uri="{FF2B5EF4-FFF2-40B4-BE49-F238E27FC236}">
                <a16:creationId xmlns:a16="http://schemas.microsoft.com/office/drawing/2014/main" id="{32CBD935-2AD0-7C4B-9BB0-DB34EA92D7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319" y="143027"/>
            <a:ext cx="414130" cy="41413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25759158-39A3-8448-8350-B98F9CF74EC4}"/>
              </a:ext>
            </a:extLst>
          </p:cNvPr>
          <p:cNvSpPr/>
          <p:nvPr/>
        </p:nvSpPr>
        <p:spPr>
          <a:xfrm>
            <a:off x="8745536" y="19993"/>
            <a:ext cx="3995449" cy="10082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160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    HOME       OVERVIEW      </a:t>
            </a:r>
          </a:p>
          <a:p>
            <a:pPr algn="ctr">
              <a:lnSpc>
                <a:spcPct val="200000"/>
              </a:lnSpc>
            </a:pPr>
            <a:r>
              <a:rPr lang="en-US" sz="160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 DOWNLOADS     ABOUT US</a:t>
            </a:r>
            <a:endParaRPr lang="en-US" sz="160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E4A9EFD-D8F0-894D-A92D-60F57A98E32B}"/>
              </a:ext>
            </a:extLst>
          </p:cNvPr>
          <p:cNvSpPr/>
          <p:nvPr/>
        </p:nvSpPr>
        <p:spPr>
          <a:xfrm>
            <a:off x="0" y="6488668"/>
            <a:ext cx="12192000" cy="36933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3" name="Picture 22" descr="A picture containing plate, table, white&#10;&#10;Description automatically generated">
            <a:extLst>
              <a:ext uri="{FF2B5EF4-FFF2-40B4-BE49-F238E27FC236}">
                <a16:creationId xmlns:a16="http://schemas.microsoft.com/office/drawing/2014/main" id="{DB46A587-7A61-A745-A442-FA42E98F89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84" y="6535121"/>
            <a:ext cx="276425" cy="276425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93D8D7BB-A76E-6F46-92CE-D94C3587A862}"/>
              </a:ext>
            </a:extLst>
          </p:cNvPr>
          <p:cNvSpPr/>
          <p:nvPr/>
        </p:nvSpPr>
        <p:spPr>
          <a:xfrm>
            <a:off x="-954156" y="6567319"/>
            <a:ext cx="6490252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THE NEURAL ENGINEERING DATA CONSORTIUM</a:t>
            </a:r>
            <a:endParaRPr lang="en-US" sz="12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108425B-C46D-A24A-A786-DDE4CF35A4DF}"/>
              </a:ext>
            </a:extLst>
          </p:cNvPr>
          <p:cNvSpPr/>
          <p:nvPr/>
        </p:nvSpPr>
        <p:spPr>
          <a:xfrm>
            <a:off x="9780103" y="6581867"/>
            <a:ext cx="2872410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HELP      CONTACT US</a:t>
            </a:r>
            <a:endParaRPr lang="en-US" sz="12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38" name="Chevron 37">
            <a:extLst>
              <a:ext uri="{FF2B5EF4-FFF2-40B4-BE49-F238E27FC236}">
                <a16:creationId xmlns:a16="http://schemas.microsoft.com/office/drawing/2014/main" id="{D16CB001-B4F9-EA4B-981B-84D96F212C7F}"/>
              </a:ext>
            </a:extLst>
          </p:cNvPr>
          <p:cNvSpPr/>
          <p:nvPr/>
        </p:nvSpPr>
        <p:spPr>
          <a:xfrm>
            <a:off x="5604734" y="2314490"/>
            <a:ext cx="139148" cy="213754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Chevron 39">
            <a:extLst>
              <a:ext uri="{FF2B5EF4-FFF2-40B4-BE49-F238E27FC236}">
                <a16:creationId xmlns:a16="http://schemas.microsoft.com/office/drawing/2014/main" id="{8B1F6C66-24E8-9F47-A52D-3176E75AFE9F}"/>
              </a:ext>
            </a:extLst>
          </p:cNvPr>
          <p:cNvSpPr/>
          <p:nvPr/>
        </p:nvSpPr>
        <p:spPr>
          <a:xfrm rot="10800000">
            <a:off x="292991" y="2298431"/>
            <a:ext cx="139148" cy="213754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CAFF5BF-F13B-4411-8AA7-AB6A9FD9F61E}"/>
              </a:ext>
            </a:extLst>
          </p:cNvPr>
          <p:cNvSpPr/>
          <p:nvPr/>
        </p:nvSpPr>
        <p:spPr>
          <a:xfrm>
            <a:off x="11008153" y="952973"/>
            <a:ext cx="892992" cy="4571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E57D8C9-A27D-4EF6-823E-4D995CDE37CA}"/>
              </a:ext>
            </a:extLst>
          </p:cNvPr>
          <p:cNvSpPr txBox="1"/>
          <p:nvPr/>
        </p:nvSpPr>
        <p:spPr>
          <a:xfrm>
            <a:off x="1306410" y="121976"/>
            <a:ext cx="84373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venir Black" panose="02000503020000020003" pitchFamily="2" charset="0"/>
                <a:cs typeface="Arial" panose="020B0604020202020204" pitchFamily="34" charset="0"/>
              </a:rPr>
              <a:t>NSF PFI-TT: REAL-TIME ANALYSIS OF ELECTROENCEPHALOGRAMS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Avenir Black" panose="02000503020000020003" pitchFamily="2" charset="0"/>
                <a:cs typeface="Arial" panose="020B0604020202020204" pitchFamily="34" charset="0"/>
              </a:rPr>
              <a:t>IN AN INTENSIVE CARE ENVIRONMENT</a:t>
            </a:r>
          </a:p>
        </p:txBody>
      </p:sp>
      <p:sp>
        <p:nvSpPr>
          <p:cNvPr id="39" name="Chevron 37">
            <a:extLst>
              <a:ext uri="{FF2B5EF4-FFF2-40B4-BE49-F238E27FC236}">
                <a16:creationId xmlns:a16="http://schemas.microsoft.com/office/drawing/2014/main" id="{DD8A9BB4-2A19-4F26-A736-C0B22265A86B}"/>
              </a:ext>
            </a:extLst>
          </p:cNvPr>
          <p:cNvSpPr/>
          <p:nvPr/>
        </p:nvSpPr>
        <p:spPr>
          <a:xfrm>
            <a:off x="11454649" y="2614536"/>
            <a:ext cx="139148" cy="213754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Chevron 39">
            <a:extLst>
              <a:ext uri="{FF2B5EF4-FFF2-40B4-BE49-F238E27FC236}">
                <a16:creationId xmlns:a16="http://schemas.microsoft.com/office/drawing/2014/main" id="{CB2144FF-C58C-45EF-A66E-91A460036D9F}"/>
              </a:ext>
            </a:extLst>
          </p:cNvPr>
          <p:cNvSpPr/>
          <p:nvPr/>
        </p:nvSpPr>
        <p:spPr>
          <a:xfrm rot="10800000">
            <a:off x="6652436" y="2590357"/>
            <a:ext cx="139148" cy="213754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3" name="Chevron 37">
            <a:extLst>
              <a:ext uri="{FF2B5EF4-FFF2-40B4-BE49-F238E27FC236}">
                <a16:creationId xmlns:a16="http://schemas.microsoft.com/office/drawing/2014/main" id="{0CDB8644-6E8D-4B19-A17C-C39661BBE325}"/>
              </a:ext>
            </a:extLst>
          </p:cNvPr>
          <p:cNvSpPr/>
          <p:nvPr/>
        </p:nvSpPr>
        <p:spPr>
          <a:xfrm>
            <a:off x="5089689" y="5069185"/>
            <a:ext cx="139148" cy="213754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60F49BC-0251-4FF4-9321-13BD5329D7D6}"/>
              </a:ext>
            </a:extLst>
          </p:cNvPr>
          <p:cNvSpPr txBox="1"/>
          <p:nvPr/>
        </p:nvSpPr>
        <p:spPr>
          <a:xfrm>
            <a:off x="4398484" y="1473904"/>
            <a:ext cx="33950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Faculty and Universities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25EB9ED-388E-4642-AC47-F602842DC3EF}"/>
              </a:ext>
            </a:extLst>
          </p:cNvPr>
          <p:cNvSpPr txBox="1"/>
          <p:nvPr/>
        </p:nvSpPr>
        <p:spPr>
          <a:xfrm>
            <a:off x="4581180" y="3405932"/>
            <a:ext cx="26018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Graduate Students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CF3EDC5-2F86-487B-9C6D-C18B7E6447B6}"/>
              </a:ext>
            </a:extLst>
          </p:cNvPr>
          <p:cNvSpPr txBox="1"/>
          <p:nvPr/>
        </p:nvSpPr>
        <p:spPr>
          <a:xfrm>
            <a:off x="4250673" y="5336798"/>
            <a:ext cx="32628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Undergraduate Students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4455810-D0CB-4AB9-8448-8AD32EC69230}"/>
              </a:ext>
            </a:extLst>
          </p:cNvPr>
          <p:cNvSpPr txBox="1"/>
          <p:nvPr/>
        </p:nvSpPr>
        <p:spPr>
          <a:xfrm>
            <a:off x="5027802" y="5973144"/>
            <a:ext cx="1554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&lt;Scroll Down&gt;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2A3C44C-FABF-4F27-B11D-25E31AAF9D9E}"/>
              </a:ext>
            </a:extLst>
          </p:cNvPr>
          <p:cNvSpPr txBox="1"/>
          <p:nvPr/>
        </p:nvSpPr>
        <p:spPr>
          <a:xfrm>
            <a:off x="4708630" y="1969906"/>
            <a:ext cx="2346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&lt;Names, faces and brief description&gt;</a:t>
            </a:r>
          </a:p>
        </p:txBody>
      </p:sp>
    </p:spTree>
    <p:extLst>
      <p:ext uri="{BB962C8B-B14F-4D97-AF65-F5344CB8AC3E}">
        <p14:creationId xmlns:p14="http://schemas.microsoft.com/office/powerpoint/2010/main" val="2591665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306</Words>
  <Application>Microsoft Office PowerPoint</Application>
  <PresentationFormat>Widescreen</PresentationFormat>
  <Paragraphs>72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Avenir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Dennis Liang</dc:creator>
  <cp:lastModifiedBy>Julien J. Simons</cp:lastModifiedBy>
  <cp:revision>18</cp:revision>
  <dcterms:created xsi:type="dcterms:W3CDTF">2020-05-07T19:20:13Z</dcterms:created>
  <dcterms:modified xsi:type="dcterms:W3CDTF">2020-05-07T22:55:16Z</dcterms:modified>
</cp:coreProperties>
</file>