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9"/>
    <p:restoredTop sz="93605"/>
  </p:normalViewPr>
  <p:slideViewPr>
    <p:cSldViewPr snapToGrid="0" snapToObjects="1">
      <p:cViewPr varScale="1">
        <p:scale>
          <a:sx n="120" d="100"/>
          <a:sy n="120" d="100"/>
        </p:scale>
        <p:origin x="84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9DBA80-6BA3-0040-ACC2-328089AFF6EA}" type="datetimeFigureOut">
              <a:rPr lang="en-US" smtClean="0"/>
              <a:t>5/7/20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9A07FF-954A-CD4A-ABE7-D15832714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788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-Host video through YouTube or other services so that the server space isn’t taken up by the video?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9A07FF-954A-CD4A-ABE7-D15832714B1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96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9A2BF-9966-2B40-86EC-C2A6214E2A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A59E3D-CAC1-B447-8D9A-198D73663D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472CED-4FC6-A44E-9EC2-CEF82E58E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E31E-B676-9348-A5CC-B08AAEDDA5CF}" type="datetimeFigureOut">
              <a:rPr lang="en-US" smtClean="0"/>
              <a:t>5/7/20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7964FC-F7BB-4543-988B-313B88764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829B0A-1E2A-A044-9F99-92EFE3E29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4DF84-02C5-934A-8097-A82D4ABF3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77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67BA5-2CEA-7A40-909E-1BEE09D26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B7FF2D-6F51-C645-BBE8-A95F19A78F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2FBED3-F355-BE41-9C62-81B0990DC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E31E-B676-9348-A5CC-B08AAEDDA5CF}" type="datetimeFigureOut">
              <a:rPr lang="en-US" smtClean="0"/>
              <a:t>5/7/20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6039BE-73B3-0E49-929E-4DE43F45E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BA4437-F77A-A440-882E-504F49150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4DF84-02C5-934A-8097-A82D4ABF3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843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1C9E67-DB00-8B4F-A049-9CCB564906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CF138D-C8B1-1E49-9D73-DB1613A275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10C356-5D22-934F-BE94-4CFCACF81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E31E-B676-9348-A5CC-B08AAEDDA5CF}" type="datetimeFigureOut">
              <a:rPr lang="en-US" smtClean="0"/>
              <a:t>5/7/20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88702-C4CB-4A41-88CA-4ED02479F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C5CC8C-B71C-7F40-9CB6-E20C0ABB3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4DF84-02C5-934A-8097-A82D4ABF3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693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715BB-D0BD-DB45-9939-EF9C56937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B834DD-ACD1-A547-9948-C76384089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D4B9B8-841F-B842-AE9D-9BD5EBD78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E31E-B676-9348-A5CC-B08AAEDDA5CF}" type="datetimeFigureOut">
              <a:rPr lang="en-US" smtClean="0"/>
              <a:t>5/7/20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692384-1EF7-914E-A579-B6C889E4C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304C07-8605-544B-9D57-5430A12A4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4DF84-02C5-934A-8097-A82D4ABF3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403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D04D2-58D3-7743-88A2-C91A4131E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2339A7-ECE8-0B4E-83F2-13A04E309E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81D5F-4A4E-A049-BF47-48C71EEF3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E31E-B676-9348-A5CC-B08AAEDDA5CF}" type="datetimeFigureOut">
              <a:rPr lang="en-US" smtClean="0"/>
              <a:t>5/7/20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DBAC61-A2A1-D54A-AE9F-A955A68E6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38F44D-5618-2742-981E-2C83166BB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4DF84-02C5-934A-8097-A82D4ABF3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183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4FA5C-B096-8846-A8B5-68B4182AA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07776-5B45-6B4F-AD65-684FAA9609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220217-02C0-D343-B994-089BB0D838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AE35C9-5599-0A4D-A324-C9E0D9C6F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E31E-B676-9348-A5CC-B08AAEDDA5CF}" type="datetimeFigureOut">
              <a:rPr lang="en-US" smtClean="0"/>
              <a:t>5/7/20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71AD47-7304-9E49-BD2A-6AE28C185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914F56-85D0-DE42-AD04-B19612108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4DF84-02C5-934A-8097-A82D4ABF3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772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88DD2-CE3B-3C41-9CD3-FA394C074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97683B-C81E-0443-B0C6-80C9B94427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681406-6471-EB41-8D43-134D52C1F7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55B4C6-62E0-AB4D-B216-1F9345B56B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4396A1-21FF-BA43-BBB6-5AA2498DEC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748B33-936A-DC43-B979-4E6173280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E31E-B676-9348-A5CC-B08AAEDDA5CF}" type="datetimeFigureOut">
              <a:rPr lang="en-US" smtClean="0"/>
              <a:t>5/7/20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903AC1-E870-D840-AE24-51BD02311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9B5EE1-5279-5840-A984-31BD105B9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4DF84-02C5-934A-8097-A82D4ABF3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247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5EF06-E4BC-1C48-B690-3112448C7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94B29D-940D-FC49-8606-CC082C0FB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E31E-B676-9348-A5CC-B08AAEDDA5CF}" type="datetimeFigureOut">
              <a:rPr lang="en-US" smtClean="0"/>
              <a:t>5/7/20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0616F4-2B3B-CB47-95BE-B604D09B8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5E3CBE-3D10-024D-9886-A79A35AE7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4DF84-02C5-934A-8097-A82D4ABF3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764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3AD01A-ECE5-234E-9B43-8CD16CD34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E31E-B676-9348-A5CC-B08AAEDDA5CF}" type="datetimeFigureOut">
              <a:rPr lang="en-US" smtClean="0"/>
              <a:t>5/7/20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614457-8560-494D-94A5-DC4DF4BE7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6D231D-78F2-FB44-8488-366D24B7D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4DF84-02C5-934A-8097-A82D4ABF3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791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7303B-E4A2-D84C-AB52-786302630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D71C4-B3C0-374B-8BA5-BC554656A4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35C4D0-FF40-734A-A4E5-BDAD651F35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6A86C0-6672-7644-BCC4-D5295176B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E31E-B676-9348-A5CC-B08AAEDDA5CF}" type="datetimeFigureOut">
              <a:rPr lang="en-US" smtClean="0"/>
              <a:t>5/7/20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885BAC-B217-A34E-9704-A3289A94C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D85265-5007-4148-9780-8EB863EAA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4DF84-02C5-934A-8097-A82D4ABF3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285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2E198-279C-1648-8F63-16317D848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6FFC0E-EE4B-8F41-9695-CEF583DD91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7D5D34-12DD-4C43-A115-59F1E489D8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0559E0-AF34-C74E-BA96-A5DF03636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E31E-B676-9348-A5CC-B08AAEDDA5CF}" type="datetimeFigureOut">
              <a:rPr lang="en-US" smtClean="0"/>
              <a:t>5/7/20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F29AAE-7ABA-D049-90BA-2E109C0DD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90F3EA-67BA-2B45-85D3-489D39465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4DF84-02C5-934A-8097-A82D4ABF3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654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F3C5C3-6E6C-E648-88BA-9EA5BCC02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6901E-FAB2-524D-BC59-689C74F29C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AEDBCF-A73A-8341-A919-9F3D9D9ACA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5E31E-B676-9348-A5CC-B08AAEDDA5CF}" type="datetimeFigureOut">
              <a:rPr lang="en-US" smtClean="0"/>
              <a:t>5/7/20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9E8889-477F-2145-9553-86AFC2FF64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D42FA-2C59-3D43-A451-C2186D1D5E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4DF84-02C5-934A-8097-A82D4ABF3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596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image" Target="../media/image2.png"/><Relationship Id="rId7" Type="http://schemas.openxmlformats.org/officeDocument/2006/relationships/slide" Target="slide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5" Type="http://schemas.openxmlformats.org/officeDocument/2006/relationships/slide" Target="slide2.xml"/><Relationship Id="rId10" Type="http://schemas.openxmlformats.org/officeDocument/2006/relationships/slide" Target="slide7.xml"/><Relationship Id="rId4" Type="http://schemas.openxmlformats.org/officeDocument/2006/relationships/slide" Target="slide1.xml"/><Relationship Id="rId9" Type="http://schemas.openxmlformats.org/officeDocument/2006/relationships/slide" Target="slide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image" Target="../media/image1.png"/><Relationship Id="rId7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1.xml"/><Relationship Id="rId4" Type="http://schemas.openxmlformats.org/officeDocument/2006/relationships/image" Target="../media/image2.png"/><Relationship Id="rId9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image" Target="../media/image2.png"/><Relationship Id="rId7" Type="http://schemas.openxmlformats.org/officeDocument/2006/relationships/slide" Target="slide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5" Type="http://schemas.openxmlformats.org/officeDocument/2006/relationships/slide" Target="slide2.xml"/><Relationship Id="rId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image" Target="../media/image2.png"/><Relationship Id="rId7" Type="http://schemas.openxmlformats.org/officeDocument/2006/relationships/slide" Target="slide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5" Type="http://schemas.openxmlformats.org/officeDocument/2006/relationships/slide" Target="slide2.xml"/><Relationship Id="rId4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image" Target="../media/image2.png"/><Relationship Id="rId7" Type="http://schemas.openxmlformats.org/officeDocument/2006/relationships/slide" Target="slide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5" Type="http://schemas.openxmlformats.org/officeDocument/2006/relationships/slide" Target="slide2.xml"/><Relationship Id="rId10" Type="http://schemas.openxmlformats.org/officeDocument/2006/relationships/slide" Target="slide7.xml"/><Relationship Id="rId4" Type="http://schemas.openxmlformats.org/officeDocument/2006/relationships/slide" Target="slide1.xml"/><Relationship Id="rId9" Type="http://schemas.openxmlformats.org/officeDocument/2006/relationships/slide" Target="slide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image" Target="../media/image2.png"/><Relationship Id="rId7" Type="http://schemas.openxmlformats.org/officeDocument/2006/relationships/slide" Target="slide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5" Type="http://schemas.openxmlformats.org/officeDocument/2006/relationships/slide" Target="slide2.xml"/><Relationship Id="rId10" Type="http://schemas.openxmlformats.org/officeDocument/2006/relationships/slide" Target="slide7.xml"/><Relationship Id="rId4" Type="http://schemas.openxmlformats.org/officeDocument/2006/relationships/slide" Target="slide1.xml"/><Relationship Id="rId9" Type="http://schemas.openxmlformats.org/officeDocument/2006/relationships/slide" Target="slide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image" Target="../media/image2.png"/><Relationship Id="rId7" Type="http://schemas.openxmlformats.org/officeDocument/2006/relationships/slide" Target="slide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5" Type="http://schemas.openxmlformats.org/officeDocument/2006/relationships/slide" Target="slide2.xml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1354281-3239-FB40-9C76-EAB1FF17D561}"/>
              </a:ext>
            </a:extLst>
          </p:cNvPr>
          <p:cNvSpPr/>
          <p:nvPr/>
        </p:nvSpPr>
        <p:spPr>
          <a:xfrm>
            <a:off x="0" y="0"/>
            <a:ext cx="12192000" cy="50689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E2D58F-19EE-254C-AAFF-08C02BB9EA35}"/>
              </a:ext>
            </a:extLst>
          </p:cNvPr>
          <p:cNvSpPr txBox="1"/>
          <p:nvPr/>
        </p:nvSpPr>
        <p:spPr>
          <a:xfrm>
            <a:off x="-1" y="618774"/>
            <a:ext cx="12191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venir Black" panose="02000503020000020003" pitchFamily="2" charset="0"/>
                <a:cs typeface="Arial" panose="020B0604020202020204" pitchFamily="34" charset="0"/>
              </a:rPr>
              <a:t>REAL-TIME ANALYSIS OF ELECTROENCEPHALOGRAMS IN AN INTENSIVE CARE ENVIRONMENT</a:t>
            </a:r>
          </a:p>
        </p:txBody>
      </p:sp>
      <p:pic>
        <p:nvPicPr>
          <p:cNvPr id="9" name="Picture 8" descr="A picture containing transport, wheel&#10;&#10;Description automatically generated">
            <a:extLst>
              <a:ext uri="{FF2B5EF4-FFF2-40B4-BE49-F238E27FC236}">
                <a16:creationId xmlns:a16="http://schemas.microsoft.com/office/drawing/2014/main" id="{32CBD935-2AD0-7C4B-9BB0-DB34EA92D7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84" y="69067"/>
            <a:ext cx="414130" cy="41413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25759158-39A3-8448-8350-B98F9CF74EC4}"/>
              </a:ext>
            </a:extLst>
          </p:cNvPr>
          <p:cNvSpPr/>
          <p:nvPr/>
        </p:nvSpPr>
        <p:spPr>
          <a:xfrm>
            <a:off x="7746725" y="137633"/>
            <a:ext cx="4445275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HOME       OVERVIEW       DOWNLOADS       ABOUT US</a:t>
            </a:r>
            <a:endParaRPr lang="en-US" sz="12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197992A-9D01-6644-8C93-15D76018967B}"/>
              </a:ext>
            </a:extLst>
          </p:cNvPr>
          <p:cNvSpPr/>
          <p:nvPr/>
        </p:nvSpPr>
        <p:spPr>
          <a:xfrm>
            <a:off x="319709" y="91467"/>
            <a:ext cx="1805607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NSF PFI-TT</a:t>
            </a:r>
            <a:endParaRPr lang="en-US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E4A9EFD-D8F0-894D-A92D-60F57A98E32B}"/>
              </a:ext>
            </a:extLst>
          </p:cNvPr>
          <p:cNvSpPr/>
          <p:nvPr/>
        </p:nvSpPr>
        <p:spPr>
          <a:xfrm>
            <a:off x="0" y="6488668"/>
            <a:ext cx="12192000" cy="36933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3" name="Picture 22" descr="A picture containing plate, table, white&#10;&#10;Description automatically generated">
            <a:extLst>
              <a:ext uri="{FF2B5EF4-FFF2-40B4-BE49-F238E27FC236}">
                <a16:creationId xmlns:a16="http://schemas.microsoft.com/office/drawing/2014/main" id="{DB46A587-7A61-A745-A442-FA42E98F89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84" y="6535121"/>
            <a:ext cx="276425" cy="276425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93D8D7BB-A76E-6F46-92CE-D94C3587A862}"/>
              </a:ext>
            </a:extLst>
          </p:cNvPr>
          <p:cNvSpPr/>
          <p:nvPr/>
        </p:nvSpPr>
        <p:spPr>
          <a:xfrm>
            <a:off x="-954156" y="6567319"/>
            <a:ext cx="6490252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THE NEURAL ENGINEERING DATA CONSORTIUM</a:t>
            </a:r>
            <a:endParaRPr lang="en-US" sz="12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108425B-C46D-A24A-A786-DDE4CF35A4DF}"/>
              </a:ext>
            </a:extLst>
          </p:cNvPr>
          <p:cNvSpPr/>
          <p:nvPr/>
        </p:nvSpPr>
        <p:spPr>
          <a:xfrm>
            <a:off x="9780103" y="6581867"/>
            <a:ext cx="2872410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HELP      CONTACT US</a:t>
            </a:r>
            <a:endParaRPr lang="en-US" sz="12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75D5A60-843A-9C4D-A289-FBFEF25E91E4}"/>
              </a:ext>
            </a:extLst>
          </p:cNvPr>
          <p:cNvSpPr/>
          <p:nvPr/>
        </p:nvSpPr>
        <p:spPr>
          <a:xfrm>
            <a:off x="360909" y="1035979"/>
            <a:ext cx="5313400" cy="2770776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0F61DFC-3C9A-7149-96B3-5549B9B601CE}"/>
              </a:ext>
            </a:extLst>
          </p:cNvPr>
          <p:cNvSpPr/>
          <p:nvPr/>
        </p:nvSpPr>
        <p:spPr>
          <a:xfrm>
            <a:off x="5432818" y="2198289"/>
            <a:ext cx="482982" cy="44615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D651EC8-7763-794C-BBEC-161C2BB56A53}"/>
              </a:ext>
            </a:extLst>
          </p:cNvPr>
          <p:cNvSpPr/>
          <p:nvPr/>
        </p:nvSpPr>
        <p:spPr>
          <a:xfrm>
            <a:off x="119418" y="2198289"/>
            <a:ext cx="482982" cy="44615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5F72FA6-ED89-8549-91BA-055B9300D951}"/>
              </a:ext>
            </a:extLst>
          </p:cNvPr>
          <p:cNvSpPr txBox="1"/>
          <p:nvPr/>
        </p:nvSpPr>
        <p:spPr>
          <a:xfrm>
            <a:off x="2506285" y="2087136"/>
            <a:ext cx="1022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IMAGE 1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D921CAC-087C-BE4F-B170-544C2275999F}"/>
              </a:ext>
            </a:extLst>
          </p:cNvPr>
          <p:cNvSpPr/>
          <p:nvPr/>
        </p:nvSpPr>
        <p:spPr>
          <a:xfrm>
            <a:off x="2779070" y="3514248"/>
            <a:ext cx="477078" cy="4571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Chevron 37">
            <a:extLst>
              <a:ext uri="{FF2B5EF4-FFF2-40B4-BE49-F238E27FC236}">
                <a16:creationId xmlns:a16="http://schemas.microsoft.com/office/drawing/2014/main" id="{D16CB001-B4F9-EA4B-981B-84D96F212C7F}"/>
              </a:ext>
            </a:extLst>
          </p:cNvPr>
          <p:cNvSpPr/>
          <p:nvPr/>
        </p:nvSpPr>
        <p:spPr>
          <a:xfrm>
            <a:off x="5604734" y="2314490"/>
            <a:ext cx="139148" cy="213754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Chevron 39">
            <a:extLst>
              <a:ext uri="{FF2B5EF4-FFF2-40B4-BE49-F238E27FC236}">
                <a16:creationId xmlns:a16="http://schemas.microsoft.com/office/drawing/2014/main" id="{8B1F6C66-24E8-9F47-A52D-3176E75AFE9F}"/>
              </a:ext>
            </a:extLst>
          </p:cNvPr>
          <p:cNvSpPr/>
          <p:nvPr/>
        </p:nvSpPr>
        <p:spPr>
          <a:xfrm rot="10800000">
            <a:off x="292991" y="2298431"/>
            <a:ext cx="139148" cy="213754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170C7DB-70C1-F44E-A68B-376A3A32CBF1}"/>
              </a:ext>
            </a:extLst>
          </p:cNvPr>
          <p:cNvSpPr/>
          <p:nvPr/>
        </p:nvSpPr>
        <p:spPr>
          <a:xfrm>
            <a:off x="3376893" y="3514248"/>
            <a:ext cx="477078" cy="4571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8198484-5DA8-8C44-906A-C73372E0EADA}"/>
              </a:ext>
            </a:extLst>
          </p:cNvPr>
          <p:cNvSpPr/>
          <p:nvPr/>
        </p:nvSpPr>
        <p:spPr>
          <a:xfrm>
            <a:off x="2181247" y="3514248"/>
            <a:ext cx="477078" cy="4571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0C5E179-B699-8B4F-A928-3EBD4D5FAB12}"/>
              </a:ext>
            </a:extLst>
          </p:cNvPr>
          <p:cNvSpPr/>
          <p:nvPr/>
        </p:nvSpPr>
        <p:spPr>
          <a:xfrm>
            <a:off x="7746725" y="391772"/>
            <a:ext cx="830745" cy="4571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hlinkClick r:id="rId4" action="ppaction://hlinksldjump"/>
            <a:extLst>
              <a:ext uri="{FF2B5EF4-FFF2-40B4-BE49-F238E27FC236}">
                <a16:creationId xmlns:a16="http://schemas.microsoft.com/office/drawing/2014/main" id="{068C8A6C-9268-4247-AF86-CB5388D2B588}"/>
              </a:ext>
            </a:extLst>
          </p:cNvPr>
          <p:cNvSpPr/>
          <p:nvPr/>
        </p:nvSpPr>
        <p:spPr>
          <a:xfrm>
            <a:off x="7759270" y="6841"/>
            <a:ext cx="865647" cy="4932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hlinkClick r:id="rId5" action="ppaction://hlinksldjump"/>
            <a:extLst>
              <a:ext uri="{FF2B5EF4-FFF2-40B4-BE49-F238E27FC236}">
                <a16:creationId xmlns:a16="http://schemas.microsoft.com/office/drawing/2014/main" id="{C81C8985-2D37-C84F-8868-E16AE3523FA8}"/>
              </a:ext>
            </a:extLst>
          </p:cNvPr>
          <p:cNvSpPr/>
          <p:nvPr/>
        </p:nvSpPr>
        <p:spPr>
          <a:xfrm>
            <a:off x="8637462" y="14115"/>
            <a:ext cx="1059431" cy="4932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hlinkClick r:id="rId6" action="ppaction://hlinksldjump"/>
            <a:extLst>
              <a:ext uri="{FF2B5EF4-FFF2-40B4-BE49-F238E27FC236}">
                <a16:creationId xmlns:a16="http://schemas.microsoft.com/office/drawing/2014/main" id="{6243D2EF-8600-8C4D-8734-3E64C0067EF0}"/>
              </a:ext>
            </a:extLst>
          </p:cNvPr>
          <p:cNvSpPr/>
          <p:nvPr/>
        </p:nvSpPr>
        <p:spPr>
          <a:xfrm>
            <a:off x="9703347" y="6841"/>
            <a:ext cx="1375779" cy="4932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hlinkClick r:id="rId7" action="ppaction://hlinksldjump"/>
            <a:extLst>
              <a:ext uri="{FF2B5EF4-FFF2-40B4-BE49-F238E27FC236}">
                <a16:creationId xmlns:a16="http://schemas.microsoft.com/office/drawing/2014/main" id="{F049CCBB-7C8D-6B48-9203-3B1038EF4CCC}"/>
              </a:ext>
            </a:extLst>
          </p:cNvPr>
          <p:cNvSpPr/>
          <p:nvPr/>
        </p:nvSpPr>
        <p:spPr>
          <a:xfrm>
            <a:off x="11085580" y="6841"/>
            <a:ext cx="1112874" cy="4932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hlinkClick r:id="rId8" action="ppaction://hlinksldjump"/>
            <a:extLst>
              <a:ext uri="{FF2B5EF4-FFF2-40B4-BE49-F238E27FC236}">
                <a16:creationId xmlns:a16="http://schemas.microsoft.com/office/drawing/2014/main" id="{BC308878-F87C-CE4E-B234-DEA6926D23B4}"/>
              </a:ext>
            </a:extLst>
          </p:cNvPr>
          <p:cNvSpPr/>
          <p:nvPr/>
        </p:nvSpPr>
        <p:spPr>
          <a:xfrm>
            <a:off x="5432817" y="2198289"/>
            <a:ext cx="482983" cy="4461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hlinkClick r:id="rId9" action="ppaction://hlinksldjump"/>
            <a:extLst>
              <a:ext uri="{FF2B5EF4-FFF2-40B4-BE49-F238E27FC236}">
                <a16:creationId xmlns:a16="http://schemas.microsoft.com/office/drawing/2014/main" id="{D23757B1-EF4B-A14F-9127-F059170708F5}"/>
              </a:ext>
            </a:extLst>
          </p:cNvPr>
          <p:cNvSpPr/>
          <p:nvPr/>
        </p:nvSpPr>
        <p:spPr>
          <a:xfrm>
            <a:off x="119417" y="2205130"/>
            <a:ext cx="482983" cy="4461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hlinkClick r:id="rId8" action="ppaction://hlinksldjump"/>
            <a:extLst>
              <a:ext uri="{FF2B5EF4-FFF2-40B4-BE49-F238E27FC236}">
                <a16:creationId xmlns:a16="http://schemas.microsoft.com/office/drawing/2014/main" id="{5C6115A0-0531-7742-876C-0337BE9C89CB}"/>
              </a:ext>
            </a:extLst>
          </p:cNvPr>
          <p:cNvSpPr/>
          <p:nvPr/>
        </p:nvSpPr>
        <p:spPr>
          <a:xfrm>
            <a:off x="2784528" y="3521089"/>
            <a:ext cx="452940" cy="457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hlinkClick r:id="rId9" action="ppaction://hlinksldjump"/>
            <a:extLst>
              <a:ext uri="{FF2B5EF4-FFF2-40B4-BE49-F238E27FC236}">
                <a16:creationId xmlns:a16="http://schemas.microsoft.com/office/drawing/2014/main" id="{6306A574-6ED4-E242-B149-60CC5F51F15E}"/>
              </a:ext>
            </a:extLst>
          </p:cNvPr>
          <p:cNvSpPr/>
          <p:nvPr/>
        </p:nvSpPr>
        <p:spPr>
          <a:xfrm>
            <a:off x="3379478" y="3524888"/>
            <a:ext cx="452940" cy="457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hlinkClick r:id="rId4" action="ppaction://hlinksldjump"/>
            <a:extLst>
              <a:ext uri="{FF2B5EF4-FFF2-40B4-BE49-F238E27FC236}">
                <a16:creationId xmlns:a16="http://schemas.microsoft.com/office/drawing/2014/main" id="{6AB1E9A3-0E1A-FC4A-9B06-8AB6296733F2}"/>
              </a:ext>
            </a:extLst>
          </p:cNvPr>
          <p:cNvSpPr/>
          <p:nvPr/>
        </p:nvSpPr>
        <p:spPr>
          <a:xfrm>
            <a:off x="2192163" y="3518743"/>
            <a:ext cx="452940" cy="457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hlinkClick r:id="rId10" action="ppaction://hlinksldjump"/>
            <a:extLst>
              <a:ext uri="{FF2B5EF4-FFF2-40B4-BE49-F238E27FC236}">
                <a16:creationId xmlns:a16="http://schemas.microsoft.com/office/drawing/2014/main" id="{4F1D7801-D34D-B04C-9188-117F7670762F}"/>
              </a:ext>
            </a:extLst>
          </p:cNvPr>
          <p:cNvSpPr/>
          <p:nvPr/>
        </p:nvSpPr>
        <p:spPr>
          <a:xfrm>
            <a:off x="10898372" y="6496444"/>
            <a:ext cx="1293628" cy="3478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hlinkClick r:id="rId4" action="ppaction://hlinksldjump"/>
            <a:extLst>
              <a:ext uri="{FF2B5EF4-FFF2-40B4-BE49-F238E27FC236}">
                <a16:creationId xmlns:a16="http://schemas.microsoft.com/office/drawing/2014/main" id="{23CE50F7-1E08-5C4E-80FC-0384CB873B66}"/>
              </a:ext>
            </a:extLst>
          </p:cNvPr>
          <p:cNvSpPr/>
          <p:nvPr/>
        </p:nvSpPr>
        <p:spPr>
          <a:xfrm>
            <a:off x="498614" y="22970"/>
            <a:ext cx="1626702" cy="4770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15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1354281-3239-FB40-9C76-EAB1FF17D561}"/>
              </a:ext>
            </a:extLst>
          </p:cNvPr>
          <p:cNvSpPr/>
          <p:nvPr/>
        </p:nvSpPr>
        <p:spPr>
          <a:xfrm>
            <a:off x="0" y="0"/>
            <a:ext cx="12192000" cy="50689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A picture containing transport, wheel&#10;&#10;Description automatically generated">
            <a:extLst>
              <a:ext uri="{FF2B5EF4-FFF2-40B4-BE49-F238E27FC236}">
                <a16:creationId xmlns:a16="http://schemas.microsoft.com/office/drawing/2014/main" id="{32CBD935-2AD0-7C4B-9BB0-DB34EA92D7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84" y="69067"/>
            <a:ext cx="414130" cy="41413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25759158-39A3-8448-8350-B98F9CF74EC4}"/>
              </a:ext>
            </a:extLst>
          </p:cNvPr>
          <p:cNvSpPr/>
          <p:nvPr/>
        </p:nvSpPr>
        <p:spPr>
          <a:xfrm>
            <a:off x="7746725" y="137633"/>
            <a:ext cx="4445275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HOME       OVERVIEW       DOWNLOADS       ABOUT US</a:t>
            </a:r>
            <a:endParaRPr lang="en-US" sz="12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197992A-9D01-6644-8C93-15D76018967B}"/>
              </a:ext>
            </a:extLst>
          </p:cNvPr>
          <p:cNvSpPr/>
          <p:nvPr/>
        </p:nvSpPr>
        <p:spPr>
          <a:xfrm>
            <a:off x="319709" y="91467"/>
            <a:ext cx="1805607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NSF PFI-TT</a:t>
            </a:r>
            <a:endParaRPr lang="en-US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E4A9EFD-D8F0-894D-A92D-60F57A98E32B}"/>
              </a:ext>
            </a:extLst>
          </p:cNvPr>
          <p:cNvSpPr/>
          <p:nvPr/>
        </p:nvSpPr>
        <p:spPr>
          <a:xfrm>
            <a:off x="0" y="6488668"/>
            <a:ext cx="12192000" cy="36933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3" name="Picture 22" descr="A picture containing plate, table, white&#10;&#10;Description automatically generated">
            <a:extLst>
              <a:ext uri="{FF2B5EF4-FFF2-40B4-BE49-F238E27FC236}">
                <a16:creationId xmlns:a16="http://schemas.microsoft.com/office/drawing/2014/main" id="{DB46A587-7A61-A745-A442-FA42E98F891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484" y="6535121"/>
            <a:ext cx="276425" cy="276425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93D8D7BB-A76E-6F46-92CE-D94C3587A862}"/>
              </a:ext>
            </a:extLst>
          </p:cNvPr>
          <p:cNvSpPr/>
          <p:nvPr/>
        </p:nvSpPr>
        <p:spPr>
          <a:xfrm>
            <a:off x="-954156" y="6567319"/>
            <a:ext cx="6490252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THE NEURAL ENGINEERING DATA CONSORTIUM</a:t>
            </a:r>
            <a:endParaRPr lang="en-US" sz="12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108425B-C46D-A24A-A786-DDE4CF35A4DF}"/>
              </a:ext>
            </a:extLst>
          </p:cNvPr>
          <p:cNvSpPr/>
          <p:nvPr/>
        </p:nvSpPr>
        <p:spPr>
          <a:xfrm>
            <a:off x="9780103" y="6581867"/>
            <a:ext cx="2872410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HELP      CONTACT US</a:t>
            </a:r>
            <a:endParaRPr lang="en-US" sz="12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3A115FD-BFDA-BA4C-9E24-7614288104C7}"/>
              </a:ext>
            </a:extLst>
          </p:cNvPr>
          <p:cNvSpPr/>
          <p:nvPr/>
        </p:nvSpPr>
        <p:spPr>
          <a:xfrm>
            <a:off x="8714133" y="391771"/>
            <a:ext cx="830745" cy="4571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hlinkClick r:id="rId5" action="ppaction://hlinksldjump"/>
            <a:extLst>
              <a:ext uri="{FF2B5EF4-FFF2-40B4-BE49-F238E27FC236}">
                <a16:creationId xmlns:a16="http://schemas.microsoft.com/office/drawing/2014/main" id="{47D9C174-6170-5749-8CFB-9FD22215011F}"/>
              </a:ext>
            </a:extLst>
          </p:cNvPr>
          <p:cNvSpPr/>
          <p:nvPr/>
        </p:nvSpPr>
        <p:spPr>
          <a:xfrm>
            <a:off x="7759270" y="6841"/>
            <a:ext cx="865647" cy="4932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hlinkClick r:id="rId6" action="ppaction://hlinksldjump"/>
            <a:extLst>
              <a:ext uri="{FF2B5EF4-FFF2-40B4-BE49-F238E27FC236}">
                <a16:creationId xmlns:a16="http://schemas.microsoft.com/office/drawing/2014/main" id="{8B12B083-88AB-A54E-8DD4-00AC4959EA09}"/>
              </a:ext>
            </a:extLst>
          </p:cNvPr>
          <p:cNvSpPr/>
          <p:nvPr/>
        </p:nvSpPr>
        <p:spPr>
          <a:xfrm>
            <a:off x="8637462" y="14115"/>
            <a:ext cx="1059431" cy="4932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hlinkClick r:id="rId7" action="ppaction://hlinksldjump"/>
            <a:extLst>
              <a:ext uri="{FF2B5EF4-FFF2-40B4-BE49-F238E27FC236}">
                <a16:creationId xmlns:a16="http://schemas.microsoft.com/office/drawing/2014/main" id="{730A5F21-4D92-034A-A1A0-8A4A2747D832}"/>
              </a:ext>
            </a:extLst>
          </p:cNvPr>
          <p:cNvSpPr/>
          <p:nvPr/>
        </p:nvSpPr>
        <p:spPr>
          <a:xfrm>
            <a:off x="9703347" y="6841"/>
            <a:ext cx="1375779" cy="4932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hlinkClick r:id="rId8" action="ppaction://hlinksldjump"/>
            <a:extLst>
              <a:ext uri="{FF2B5EF4-FFF2-40B4-BE49-F238E27FC236}">
                <a16:creationId xmlns:a16="http://schemas.microsoft.com/office/drawing/2014/main" id="{B9127935-0930-E64C-B654-A6BADF64D728}"/>
              </a:ext>
            </a:extLst>
          </p:cNvPr>
          <p:cNvSpPr/>
          <p:nvPr/>
        </p:nvSpPr>
        <p:spPr>
          <a:xfrm>
            <a:off x="11085580" y="6841"/>
            <a:ext cx="1112874" cy="4932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hlinkClick r:id="rId9" action="ppaction://hlinksldjump"/>
            <a:extLst>
              <a:ext uri="{FF2B5EF4-FFF2-40B4-BE49-F238E27FC236}">
                <a16:creationId xmlns:a16="http://schemas.microsoft.com/office/drawing/2014/main" id="{A103A212-1A29-AB46-9E67-11062FC4E19D}"/>
              </a:ext>
            </a:extLst>
          </p:cNvPr>
          <p:cNvSpPr/>
          <p:nvPr/>
        </p:nvSpPr>
        <p:spPr>
          <a:xfrm>
            <a:off x="10898372" y="6496444"/>
            <a:ext cx="1293628" cy="3478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06541E6-0B3D-7949-A1DB-964367F500F2}"/>
              </a:ext>
            </a:extLst>
          </p:cNvPr>
          <p:cNvSpPr txBox="1"/>
          <p:nvPr/>
        </p:nvSpPr>
        <p:spPr>
          <a:xfrm>
            <a:off x="0" y="618774"/>
            <a:ext cx="1219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venir Black" panose="02000503020000020003" pitchFamily="2" charset="0"/>
                <a:cs typeface="Arial" panose="020B0604020202020204" pitchFamily="34" charset="0"/>
              </a:rPr>
              <a:t>OVERVIEW</a:t>
            </a:r>
          </a:p>
        </p:txBody>
      </p:sp>
      <p:sp>
        <p:nvSpPr>
          <p:cNvPr id="35" name="Rectangle 34">
            <a:hlinkClick r:id="rId5" action="ppaction://hlinksldjump"/>
            <a:extLst>
              <a:ext uri="{FF2B5EF4-FFF2-40B4-BE49-F238E27FC236}">
                <a16:creationId xmlns:a16="http://schemas.microsoft.com/office/drawing/2014/main" id="{68759B89-255A-3A46-8128-2833C2D7D6BE}"/>
              </a:ext>
            </a:extLst>
          </p:cNvPr>
          <p:cNvSpPr/>
          <p:nvPr/>
        </p:nvSpPr>
        <p:spPr>
          <a:xfrm>
            <a:off x="498614" y="22970"/>
            <a:ext cx="1626702" cy="4770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56F055E-FE3A-B94D-8BAD-76A5964955DB}"/>
              </a:ext>
            </a:extLst>
          </p:cNvPr>
          <p:cNvSpPr txBox="1"/>
          <p:nvPr/>
        </p:nvSpPr>
        <p:spPr>
          <a:xfrm>
            <a:off x="3116921" y="4752753"/>
            <a:ext cx="595815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>
                <a:latin typeface="Avenir Medium" panose="02000503020000020003" pitchFamily="2" charset="0"/>
              </a:rPr>
              <a:t>In this project, we have developed a real-time version of our state-of-the-art automated seizure detection software. We have also improved performance of the system. The overall goal is to develop technology that is marketable.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EE3FA5-8FDC-FE42-B218-9467F694843D}"/>
              </a:ext>
            </a:extLst>
          </p:cNvPr>
          <p:cNvSpPr/>
          <p:nvPr/>
        </p:nvSpPr>
        <p:spPr>
          <a:xfrm>
            <a:off x="3116921" y="1068773"/>
            <a:ext cx="5874679" cy="33279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293684-0E23-2447-B99D-A6BEB9AD9A63}"/>
              </a:ext>
            </a:extLst>
          </p:cNvPr>
          <p:cNvSpPr txBox="1"/>
          <p:nvPr/>
        </p:nvSpPr>
        <p:spPr>
          <a:xfrm>
            <a:off x="5536096" y="2219942"/>
            <a:ext cx="824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VIDEO</a:t>
            </a:r>
          </a:p>
        </p:txBody>
      </p:sp>
    </p:spTree>
    <p:extLst>
      <p:ext uri="{BB962C8B-B14F-4D97-AF65-F5344CB8AC3E}">
        <p14:creationId xmlns:p14="http://schemas.microsoft.com/office/powerpoint/2010/main" val="2741195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1354281-3239-FB40-9C76-EAB1FF17D561}"/>
              </a:ext>
            </a:extLst>
          </p:cNvPr>
          <p:cNvSpPr/>
          <p:nvPr/>
        </p:nvSpPr>
        <p:spPr>
          <a:xfrm>
            <a:off x="0" y="0"/>
            <a:ext cx="12192000" cy="50689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A picture containing transport, wheel&#10;&#10;Description automatically generated">
            <a:extLst>
              <a:ext uri="{FF2B5EF4-FFF2-40B4-BE49-F238E27FC236}">
                <a16:creationId xmlns:a16="http://schemas.microsoft.com/office/drawing/2014/main" id="{32CBD935-2AD0-7C4B-9BB0-DB34EA92D7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84" y="69067"/>
            <a:ext cx="414130" cy="41413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25759158-39A3-8448-8350-B98F9CF74EC4}"/>
              </a:ext>
            </a:extLst>
          </p:cNvPr>
          <p:cNvSpPr/>
          <p:nvPr/>
        </p:nvSpPr>
        <p:spPr>
          <a:xfrm>
            <a:off x="7746725" y="137633"/>
            <a:ext cx="4445275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HOME       OVERVIEW       DOWNLOADS       ABOUT US</a:t>
            </a:r>
            <a:endParaRPr lang="en-US" sz="12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197992A-9D01-6644-8C93-15D76018967B}"/>
              </a:ext>
            </a:extLst>
          </p:cNvPr>
          <p:cNvSpPr/>
          <p:nvPr/>
        </p:nvSpPr>
        <p:spPr>
          <a:xfrm>
            <a:off x="319709" y="91467"/>
            <a:ext cx="1805607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NSF PFI-TT</a:t>
            </a:r>
            <a:endParaRPr lang="en-US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E4A9EFD-D8F0-894D-A92D-60F57A98E32B}"/>
              </a:ext>
            </a:extLst>
          </p:cNvPr>
          <p:cNvSpPr/>
          <p:nvPr/>
        </p:nvSpPr>
        <p:spPr>
          <a:xfrm>
            <a:off x="0" y="6488668"/>
            <a:ext cx="12192000" cy="36933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3" name="Picture 22" descr="A picture containing plate, table, white&#10;&#10;Description automatically generated">
            <a:extLst>
              <a:ext uri="{FF2B5EF4-FFF2-40B4-BE49-F238E27FC236}">
                <a16:creationId xmlns:a16="http://schemas.microsoft.com/office/drawing/2014/main" id="{DB46A587-7A61-A745-A442-FA42E98F89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84" y="6535121"/>
            <a:ext cx="276425" cy="276425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93D8D7BB-A76E-6F46-92CE-D94C3587A862}"/>
              </a:ext>
            </a:extLst>
          </p:cNvPr>
          <p:cNvSpPr/>
          <p:nvPr/>
        </p:nvSpPr>
        <p:spPr>
          <a:xfrm>
            <a:off x="-954156" y="6567319"/>
            <a:ext cx="6490252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THE NEURAL ENGINEERING DATA CONSORTIUM</a:t>
            </a:r>
            <a:endParaRPr lang="en-US" sz="12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108425B-C46D-A24A-A786-DDE4CF35A4DF}"/>
              </a:ext>
            </a:extLst>
          </p:cNvPr>
          <p:cNvSpPr/>
          <p:nvPr/>
        </p:nvSpPr>
        <p:spPr>
          <a:xfrm>
            <a:off x="9780103" y="6581867"/>
            <a:ext cx="2872410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HELP      CONTACT US</a:t>
            </a:r>
            <a:endParaRPr lang="en-US" sz="12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4B9F4C3-0160-1F49-9539-23456283C327}"/>
              </a:ext>
            </a:extLst>
          </p:cNvPr>
          <p:cNvSpPr/>
          <p:nvPr/>
        </p:nvSpPr>
        <p:spPr>
          <a:xfrm>
            <a:off x="9969362" y="397722"/>
            <a:ext cx="830745" cy="4571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hlinkClick r:id="rId4" action="ppaction://hlinksldjump"/>
            <a:extLst>
              <a:ext uri="{FF2B5EF4-FFF2-40B4-BE49-F238E27FC236}">
                <a16:creationId xmlns:a16="http://schemas.microsoft.com/office/drawing/2014/main" id="{77AEB269-4100-424F-93F9-242808C5A975}"/>
              </a:ext>
            </a:extLst>
          </p:cNvPr>
          <p:cNvSpPr/>
          <p:nvPr/>
        </p:nvSpPr>
        <p:spPr>
          <a:xfrm>
            <a:off x="7759270" y="6841"/>
            <a:ext cx="865647" cy="4932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hlinkClick r:id="rId5" action="ppaction://hlinksldjump"/>
            <a:extLst>
              <a:ext uri="{FF2B5EF4-FFF2-40B4-BE49-F238E27FC236}">
                <a16:creationId xmlns:a16="http://schemas.microsoft.com/office/drawing/2014/main" id="{396169B0-A657-4F44-8D75-4155BEDF3565}"/>
              </a:ext>
            </a:extLst>
          </p:cNvPr>
          <p:cNvSpPr/>
          <p:nvPr/>
        </p:nvSpPr>
        <p:spPr>
          <a:xfrm>
            <a:off x="8637462" y="14115"/>
            <a:ext cx="1059431" cy="4932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hlinkClick r:id="rId6" action="ppaction://hlinksldjump"/>
            <a:extLst>
              <a:ext uri="{FF2B5EF4-FFF2-40B4-BE49-F238E27FC236}">
                <a16:creationId xmlns:a16="http://schemas.microsoft.com/office/drawing/2014/main" id="{ADFCA148-91B9-9344-AE22-DF9C4CFC7A24}"/>
              </a:ext>
            </a:extLst>
          </p:cNvPr>
          <p:cNvSpPr/>
          <p:nvPr/>
        </p:nvSpPr>
        <p:spPr>
          <a:xfrm>
            <a:off x="9703347" y="6841"/>
            <a:ext cx="1375779" cy="4932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hlinkClick r:id="rId7" action="ppaction://hlinksldjump"/>
            <a:extLst>
              <a:ext uri="{FF2B5EF4-FFF2-40B4-BE49-F238E27FC236}">
                <a16:creationId xmlns:a16="http://schemas.microsoft.com/office/drawing/2014/main" id="{BABD001A-2B01-A844-80A0-9BB63B37F33A}"/>
              </a:ext>
            </a:extLst>
          </p:cNvPr>
          <p:cNvSpPr/>
          <p:nvPr/>
        </p:nvSpPr>
        <p:spPr>
          <a:xfrm>
            <a:off x="11085580" y="6841"/>
            <a:ext cx="1112874" cy="4932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hlinkClick r:id="rId8" action="ppaction://hlinksldjump"/>
            <a:extLst>
              <a:ext uri="{FF2B5EF4-FFF2-40B4-BE49-F238E27FC236}">
                <a16:creationId xmlns:a16="http://schemas.microsoft.com/office/drawing/2014/main" id="{F2244F8B-2944-4C47-8FA1-55F877B7E832}"/>
              </a:ext>
            </a:extLst>
          </p:cNvPr>
          <p:cNvSpPr/>
          <p:nvPr/>
        </p:nvSpPr>
        <p:spPr>
          <a:xfrm>
            <a:off x="10898372" y="6496444"/>
            <a:ext cx="1293628" cy="3478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ECC7805-CE18-044B-AD8A-022ECAD7BA9A}"/>
              </a:ext>
            </a:extLst>
          </p:cNvPr>
          <p:cNvSpPr txBox="1"/>
          <p:nvPr/>
        </p:nvSpPr>
        <p:spPr>
          <a:xfrm>
            <a:off x="-1" y="618774"/>
            <a:ext cx="12191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venir Black" panose="02000503020000020003" pitchFamily="2" charset="0"/>
                <a:cs typeface="Arial" panose="020B0604020202020204" pitchFamily="34" charset="0"/>
              </a:rPr>
              <a:t>DOWNLOADS</a:t>
            </a:r>
          </a:p>
        </p:txBody>
      </p:sp>
      <p:sp>
        <p:nvSpPr>
          <p:cNvPr id="29" name="Rectangle 28">
            <a:hlinkClick r:id="rId4" action="ppaction://hlinksldjump"/>
            <a:extLst>
              <a:ext uri="{FF2B5EF4-FFF2-40B4-BE49-F238E27FC236}">
                <a16:creationId xmlns:a16="http://schemas.microsoft.com/office/drawing/2014/main" id="{F28E92DA-3257-1D4F-9B86-AC4723E7E169}"/>
              </a:ext>
            </a:extLst>
          </p:cNvPr>
          <p:cNvSpPr/>
          <p:nvPr/>
        </p:nvSpPr>
        <p:spPr>
          <a:xfrm>
            <a:off x="498614" y="22970"/>
            <a:ext cx="1626702" cy="4770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236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1354281-3239-FB40-9C76-EAB1FF17D561}"/>
              </a:ext>
            </a:extLst>
          </p:cNvPr>
          <p:cNvSpPr/>
          <p:nvPr/>
        </p:nvSpPr>
        <p:spPr>
          <a:xfrm>
            <a:off x="0" y="0"/>
            <a:ext cx="12192000" cy="50689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A picture containing transport, wheel&#10;&#10;Description automatically generated">
            <a:extLst>
              <a:ext uri="{FF2B5EF4-FFF2-40B4-BE49-F238E27FC236}">
                <a16:creationId xmlns:a16="http://schemas.microsoft.com/office/drawing/2014/main" id="{32CBD935-2AD0-7C4B-9BB0-DB34EA92D7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84" y="69067"/>
            <a:ext cx="414130" cy="41413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25759158-39A3-8448-8350-B98F9CF74EC4}"/>
              </a:ext>
            </a:extLst>
          </p:cNvPr>
          <p:cNvSpPr/>
          <p:nvPr/>
        </p:nvSpPr>
        <p:spPr>
          <a:xfrm>
            <a:off x="7746725" y="137633"/>
            <a:ext cx="4445275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HOME       OVERVIEW       DOWNLOADS       ABOUT US</a:t>
            </a:r>
            <a:endParaRPr lang="en-US" sz="12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197992A-9D01-6644-8C93-15D76018967B}"/>
              </a:ext>
            </a:extLst>
          </p:cNvPr>
          <p:cNvSpPr/>
          <p:nvPr/>
        </p:nvSpPr>
        <p:spPr>
          <a:xfrm>
            <a:off x="319709" y="91467"/>
            <a:ext cx="1805607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NSF PFI-TT</a:t>
            </a:r>
            <a:endParaRPr lang="en-US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E4A9EFD-D8F0-894D-A92D-60F57A98E32B}"/>
              </a:ext>
            </a:extLst>
          </p:cNvPr>
          <p:cNvSpPr/>
          <p:nvPr/>
        </p:nvSpPr>
        <p:spPr>
          <a:xfrm>
            <a:off x="0" y="6488668"/>
            <a:ext cx="12192000" cy="36933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3" name="Picture 22" descr="A picture containing plate, table, white&#10;&#10;Description automatically generated">
            <a:extLst>
              <a:ext uri="{FF2B5EF4-FFF2-40B4-BE49-F238E27FC236}">
                <a16:creationId xmlns:a16="http://schemas.microsoft.com/office/drawing/2014/main" id="{DB46A587-7A61-A745-A442-FA42E98F89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84" y="6535121"/>
            <a:ext cx="276425" cy="276425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93D8D7BB-A76E-6F46-92CE-D94C3587A862}"/>
              </a:ext>
            </a:extLst>
          </p:cNvPr>
          <p:cNvSpPr/>
          <p:nvPr/>
        </p:nvSpPr>
        <p:spPr>
          <a:xfrm>
            <a:off x="-954156" y="6567319"/>
            <a:ext cx="6490252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THE NEURAL ENGINEERING DATA CONSORTIUM</a:t>
            </a:r>
            <a:endParaRPr lang="en-US" sz="12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108425B-C46D-A24A-A786-DDE4CF35A4DF}"/>
              </a:ext>
            </a:extLst>
          </p:cNvPr>
          <p:cNvSpPr/>
          <p:nvPr/>
        </p:nvSpPr>
        <p:spPr>
          <a:xfrm>
            <a:off x="9780103" y="6581867"/>
            <a:ext cx="2872410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HELP      CONTACT US</a:t>
            </a:r>
            <a:endParaRPr lang="en-US" sz="12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D3D8C67-711C-1C4E-97AD-CE82E126332D}"/>
              </a:ext>
            </a:extLst>
          </p:cNvPr>
          <p:cNvSpPr/>
          <p:nvPr/>
        </p:nvSpPr>
        <p:spPr>
          <a:xfrm>
            <a:off x="11216308" y="380342"/>
            <a:ext cx="830745" cy="4571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hlinkClick r:id="rId4" action="ppaction://hlinksldjump"/>
            <a:extLst>
              <a:ext uri="{FF2B5EF4-FFF2-40B4-BE49-F238E27FC236}">
                <a16:creationId xmlns:a16="http://schemas.microsoft.com/office/drawing/2014/main" id="{782042AE-49D6-7842-B93D-FF89E82F4EB2}"/>
              </a:ext>
            </a:extLst>
          </p:cNvPr>
          <p:cNvSpPr/>
          <p:nvPr/>
        </p:nvSpPr>
        <p:spPr>
          <a:xfrm>
            <a:off x="7759270" y="6841"/>
            <a:ext cx="865647" cy="4932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hlinkClick r:id="rId5" action="ppaction://hlinksldjump"/>
            <a:extLst>
              <a:ext uri="{FF2B5EF4-FFF2-40B4-BE49-F238E27FC236}">
                <a16:creationId xmlns:a16="http://schemas.microsoft.com/office/drawing/2014/main" id="{F37D9B84-2E57-9A48-812F-644E54D9F286}"/>
              </a:ext>
            </a:extLst>
          </p:cNvPr>
          <p:cNvSpPr/>
          <p:nvPr/>
        </p:nvSpPr>
        <p:spPr>
          <a:xfrm>
            <a:off x="8637462" y="14115"/>
            <a:ext cx="1059431" cy="4932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hlinkClick r:id="rId6" action="ppaction://hlinksldjump"/>
            <a:extLst>
              <a:ext uri="{FF2B5EF4-FFF2-40B4-BE49-F238E27FC236}">
                <a16:creationId xmlns:a16="http://schemas.microsoft.com/office/drawing/2014/main" id="{F3B17B08-3773-E24D-814A-3DFC27A0F556}"/>
              </a:ext>
            </a:extLst>
          </p:cNvPr>
          <p:cNvSpPr/>
          <p:nvPr/>
        </p:nvSpPr>
        <p:spPr>
          <a:xfrm>
            <a:off x="9703347" y="6841"/>
            <a:ext cx="1375779" cy="4932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hlinkClick r:id="rId7" action="ppaction://hlinksldjump"/>
            <a:extLst>
              <a:ext uri="{FF2B5EF4-FFF2-40B4-BE49-F238E27FC236}">
                <a16:creationId xmlns:a16="http://schemas.microsoft.com/office/drawing/2014/main" id="{84B05EFB-49E9-B749-AA43-F92700BB77D7}"/>
              </a:ext>
            </a:extLst>
          </p:cNvPr>
          <p:cNvSpPr/>
          <p:nvPr/>
        </p:nvSpPr>
        <p:spPr>
          <a:xfrm>
            <a:off x="11085580" y="6841"/>
            <a:ext cx="1112874" cy="4932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hlinkClick r:id="rId8" action="ppaction://hlinksldjump"/>
            <a:extLst>
              <a:ext uri="{FF2B5EF4-FFF2-40B4-BE49-F238E27FC236}">
                <a16:creationId xmlns:a16="http://schemas.microsoft.com/office/drawing/2014/main" id="{EBB376AB-EBC3-6744-B9FF-15AFAD4F9CAA}"/>
              </a:ext>
            </a:extLst>
          </p:cNvPr>
          <p:cNvSpPr/>
          <p:nvPr/>
        </p:nvSpPr>
        <p:spPr>
          <a:xfrm>
            <a:off x="10898372" y="6496444"/>
            <a:ext cx="1293628" cy="3478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8E70B27-3D1F-6240-B015-A72E9D0C8255}"/>
              </a:ext>
            </a:extLst>
          </p:cNvPr>
          <p:cNvSpPr txBox="1"/>
          <p:nvPr/>
        </p:nvSpPr>
        <p:spPr>
          <a:xfrm>
            <a:off x="-1" y="618774"/>
            <a:ext cx="12191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venir Black" panose="02000503020000020003" pitchFamily="2" charset="0"/>
                <a:cs typeface="Arial" panose="020B0604020202020204" pitchFamily="34" charset="0"/>
              </a:rPr>
              <a:t>ABOUT US</a:t>
            </a:r>
          </a:p>
        </p:txBody>
      </p:sp>
      <p:sp>
        <p:nvSpPr>
          <p:cNvPr id="33" name="Rectangle 32">
            <a:hlinkClick r:id="rId4" action="ppaction://hlinksldjump"/>
            <a:extLst>
              <a:ext uri="{FF2B5EF4-FFF2-40B4-BE49-F238E27FC236}">
                <a16:creationId xmlns:a16="http://schemas.microsoft.com/office/drawing/2014/main" id="{67E2C20D-423B-1F4D-8EC5-A8A47EE4E25C}"/>
              </a:ext>
            </a:extLst>
          </p:cNvPr>
          <p:cNvSpPr/>
          <p:nvPr/>
        </p:nvSpPr>
        <p:spPr>
          <a:xfrm>
            <a:off x="498614" y="22970"/>
            <a:ext cx="1626702" cy="4770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619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1354281-3239-FB40-9C76-EAB1FF17D561}"/>
              </a:ext>
            </a:extLst>
          </p:cNvPr>
          <p:cNvSpPr/>
          <p:nvPr/>
        </p:nvSpPr>
        <p:spPr>
          <a:xfrm>
            <a:off x="0" y="0"/>
            <a:ext cx="12192000" cy="50689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A picture containing transport, wheel&#10;&#10;Description automatically generated">
            <a:extLst>
              <a:ext uri="{FF2B5EF4-FFF2-40B4-BE49-F238E27FC236}">
                <a16:creationId xmlns:a16="http://schemas.microsoft.com/office/drawing/2014/main" id="{32CBD935-2AD0-7C4B-9BB0-DB34EA92D7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84" y="69067"/>
            <a:ext cx="414130" cy="41413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25759158-39A3-8448-8350-B98F9CF74EC4}"/>
              </a:ext>
            </a:extLst>
          </p:cNvPr>
          <p:cNvSpPr/>
          <p:nvPr/>
        </p:nvSpPr>
        <p:spPr>
          <a:xfrm>
            <a:off x="7746725" y="137633"/>
            <a:ext cx="4445275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HOME       OVERVIEW       DOWNLOADS       ABOUT US</a:t>
            </a:r>
            <a:endParaRPr lang="en-US" sz="12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197992A-9D01-6644-8C93-15D76018967B}"/>
              </a:ext>
            </a:extLst>
          </p:cNvPr>
          <p:cNvSpPr/>
          <p:nvPr/>
        </p:nvSpPr>
        <p:spPr>
          <a:xfrm>
            <a:off x="319709" y="91467"/>
            <a:ext cx="1805607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NSF PFI-TT</a:t>
            </a:r>
            <a:endParaRPr lang="en-US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E4A9EFD-D8F0-894D-A92D-60F57A98E32B}"/>
              </a:ext>
            </a:extLst>
          </p:cNvPr>
          <p:cNvSpPr/>
          <p:nvPr/>
        </p:nvSpPr>
        <p:spPr>
          <a:xfrm>
            <a:off x="0" y="6488668"/>
            <a:ext cx="12192000" cy="36933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3" name="Picture 22" descr="A picture containing plate, table, white&#10;&#10;Description automatically generated">
            <a:extLst>
              <a:ext uri="{FF2B5EF4-FFF2-40B4-BE49-F238E27FC236}">
                <a16:creationId xmlns:a16="http://schemas.microsoft.com/office/drawing/2014/main" id="{DB46A587-7A61-A745-A442-FA42E98F89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84" y="6535121"/>
            <a:ext cx="276425" cy="276425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93D8D7BB-A76E-6F46-92CE-D94C3587A862}"/>
              </a:ext>
            </a:extLst>
          </p:cNvPr>
          <p:cNvSpPr/>
          <p:nvPr/>
        </p:nvSpPr>
        <p:spPr>
          <a:xfrm>
            <a:off x="-954156" y="6567319"/>
            <a:ext cx="6490252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THE NEURAL ENGINEERING DATA CONSORTIUM</a:t>
            </a:r>
            <a:endParaRPr lang="en-US" sz="12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108425B-C46D-A24A-A786-DDE4CF35A4DF}"/>
              </a:ext>
            </a:extLst>
          </p:cNvPr>
          <p:cNvSpPr/>
          <p:nvPr/>
        </p:nvSpPr>
        <p:spPr>
          <a:xfrm>
            <a:off x="9780103" y="6581867"/>
            <a:ext cx="2872410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HELP      CONTACT US</a:t>
            </a:r>
            <a:endParaRPr lang="en-US" sz="12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75D5A60-843A-9C4D-A289-FBFEF25E91E4}"/>
              </a:ext>
            </a:extLst>
          </p:cNvPr>
          <p:cNvSpPr/>
          <p:nvPr/>
        </p:nvSpPr>
        <p:spPr>
          <a:xfrm>
            <a:off x="360909" y="1035979"/>
            <a:ext cx="5313400" cy="2770776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0F61DFC-3C9A-7149-96B3-5549B9B601CE}"/>
              </a:ext>
            </a:extLst>
          </p:cNvPr>
          <p:cNvSpPr/>
          <p:nvPr/>
        </p:nvSpPr>
        <p:spPr>
          <a:xfrm>
            <a:off x="5432818" y="2198289"/>
            <a:ext cx="482982" cy="44615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D651EC8-7763-794C-BBEC-161C2BB56A53}"/>
              </a:ext>
            </a:extLst>
          </p:cNvPr>
          <p:cNvSpPr/>
          <p:nvPr/>
        </p:nvSpPr>
        <p:spPr>
          <a:xfrm>
            <a:off x="119418" y="2198289"/>
            <a:ext cx="482982" cy="44615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5F72FA6-ED89-8549-91BA-055B9300D951}"/>
              </a:ext>
            </a:extLst>
          </p:cNvPr>
          <p:cNvSpPr txBox="1"/>
          <p:nvPr/>
        </p:nvSpPr>
        <p:spPr>
          <a:xfrm>
            <a:off x="2506285" y="2087136"/>
            <a:ext cx="1022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IMAGE 2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D921CAC-087C-BE4F-B170-544C2275999F}"/>
              </a:ext>
            </a:extLst>
          </p:cNvPr>
          <p:cNvSpPr/>
          <p:nvPr/>
        </p:nvSpPr>
        <p:spPr>
          <a:xfrm>
            <a:off x="2779070" y="3514248"/>
            <a:ext cx="477078" cy="4571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Chevron 37">
            <a:extLst>
              <a:ext uri="{FF2B5EF4-FFF2-40B4-BE49-F238E27FC236}">
                <a16:creationId xmlns:a16="http://schemas.microsoft.com/office/drawing/2014/main" id="{D16CB001-B4F9-EA4B-981B-84D96F212C7F}"/>
              </a:ext>
            </a:extLst>
          </p:cNvPr>
          <p:cNvSpPr/>
          <p:nvPr/>
        </p:nvSpPr>
        <p:spPr>
          <a:xfrm>
            <a:off x="5604734" y="2314490"/>
            <a:ext cx="139148" cy="213754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Chevron 39">
            <a:extLst>
              <a:ext uri="{FF2B5EF4-FFF2-40B4-BE49-F238E27FC236}">
                <a16:creationId xmlns:a16="http://schemas.microsoft.com/office/drawing/2014/main" id="{8B1F6C66-24E8-9F47-A52D-3176E75AFE9F}"/>
              </a:ext>
            </a:extLst>
          </p:cNvPr>
          <p:cNvSpPr/>
          <p:nvPr/>
        </p:nvSpPr>
        <p:spPr>
          <a:xfrm rot="10800000">
            <a:off x="292991" y="2298431"/>
            <a:ext cx="139148" cy="213754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170C7DB-70C1-F44E-A68B-376A3A32CBF1}"/>
              </a:ext>
            </a:extLst>
          </p:cNvPr>
          <p:cNvSpPr/>
          <p:nvPr/>
        </p:nvSpPr>
        <p:spPr>
          <a:xfrm>
            <a:off x="3376893" y="3514248"/>
            <a:ext cx="477078" cy="4571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8198484-5DA8-8C44-906A-C73372E0EADA}"/>
              </a:ext>
            </a:extLst>
          </p:cNvPr>
          <p:cNvSpPr/>
          <p:nvPr/>
        </p:nvSpPr>
        <p:spPr>
          <a:xfrm>
            <a:off x="2181247" y="3514248"/>
            <a:ext cx="477078" cy="4571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0C5E179-B699-8B4F-A928-3EBD4D5FAB12}"/>
              </a:ext>
            </a:extLst>
          </p:cNvPr>
          <p:cNvSpPr/>
          <p:nvPr/>
        </p:nvSpPr>
        <p:spPr>
          <a:xfrm>
            <a:off x="7746725" y="391772"/>
            <a:ext cx="830745" cy="4571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hlinkClick r:id="rId4" action="ppaction://hlinksldjump"/>
            <a:extLst>
              <a:ext uri="{FF2B5EF4-FFF2-40B4-BE49-F238E27FC236}">
                <a16:creationId xmlns:a16="http://schemas.microsoft.com/office/drawing/2014/main" id="{068C8A6C-9268-4247-AF86-CB5388D2B588}"/>
              </a:ext>
            </a:extLst>
          </p:cNvPr>
          <p:cNvSpPr/>
          <p:nvPr/>
        </p:nvSpPr>
        <p:spPr>
          <a:xfrm>
            <a:off x="7759270" y="6841"/>
            <a:ext cx="865647" cy="4932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hlinkClick r:id="rId5" action="ppaction://hlinksldjump"/>
            <a:extLst>
              <a:ext uri="{FF2B5EF4-FFF2-40B4-BE49-F238E27FC236}">
                <a16:creationId xmlns:a16="http://schemas.microsoft.com/office/drawing/2014/main" id="{C81C8985-2D37-C84F-8868-E16AE3523FA8}"/>
              </a:ext>
            </a:extLst>
          </p:cNvPr>
          <p:cNvSpPr/>
          <p:nvPr/>
        </p:nvSpPr>
        <p:spPr>
          <a:xfrm>
            <a:off x="8637462" y="14115"/>
            <a:ext cx="1059431" cy="4932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hlinkClick r:id="rId6" action="ppaction://hlinksldjump"/>
            <a:extLst>
              <a:ext uri="{FF2B5EF4-FFF2-40B4-BE49-F238E27FC236}">
                <a16:creationId xmlns:a16="http://schemas.microsoft.com/office/drawing/2014/main" id="{6243D2EF-8600-8C4D-8734-3E64C0067EF0}"/>
              </a:ext>
            </a:extLst>
          </p:cNvPr>
          <p:cNvSpPr/>
          <p:nvPr/>
        </p:nvSpPr>
        <p:spPr>
          <a:xfrm>
            <a:off x="9703347" y="6841"/>
            <a:ext cx="1375779" cy="4932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hlinkClick r:id="rId7" action="ppaction://hlinksldjump"/>
            <a:extLst>
              <a:ext uri="{FF2B5EF4-FFF2-40B4-BE49-F238E27FC236}">
                <a16:creationId xmlns:a16="http://schemas.microsoft.com/office/drawing/2014/main" id="{F049CCBB-7C8D-6B48-9203-3B1038EF4CCC}"/>
              </a:ext>
            </a:extLst>
          </p:cNvPr>
          <p:cNvSpPr/>
          <p:nvPr/>
        </p:nvSpPr>
        <p:spPr>
          <a:xfrm>
            <a:off x="11085580" y="6841"/>
            <a:ext cx="1112874" cy="4932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hlinkClick r:id="rId8" action="ppaction://hlinksldjump"/>
            <a:extLst>
              <a:ext uri="{FF2B5EF4-FFF2-40B4-BE49-F238E27FC236}">
                <a16:creationId xmlns:a16="http://schemas.microsoft.com/office/drawing/2014/main" id="{0F5B944D-346B-C946-8C6F-2C389DD901D0}"/>
              </a:ext>
            </a:extLst>
          </p:cNvPr>
          <p:cNvSpPr/>
          <p:nvPr/>
        </p:nvSpPr>
        <p:spPr>
          <a:xfrm>
            <a:off x="5432817" y="2198289"/>
            <a:ext cx="482983" cy="4461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hlinkClick r:id="rId4" action="ppaction://hlinksldjump"/>
            <a:extLst>
              <a:ext uri="{FF2B5EF4-FFF2-40B4-BE49-F238E27FC236}">
                <a16:creationId xmlns:a16="http://schemas.microsoft.com/office/drawing/2014/main" id="{F38673EE-A03C-EA4F-90C5-ACBC0598DD3D}"/>
              </a:ext>
            </a:extLst>
          </p:cNvPr>
          <p:cNvSpPr/>
          <p:nvPr/>
        </p:nvSpPr>
        <p:spPr>
          <a:xfrm>
            <a:off x="119416" y="2198289"/>
            <a:ext cx="482983" cy="4461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hlinkClick r:id="rId9" action="ppaction://hlinksldjump"/>
            <a:extLst>
              <a:ext uri="{FF2B5EF4-FFF2-40B4-BE49-F238E27FC236}">
                <a16:creationId xmlns:a16="http://schemas.microsoft.com/office/drawing/2014/main" id="{7CFEE0ED-6425-9C41-956D-D95F60B505F1}"/>
              </a:ext>
            </a:extLst>
          </p:cNvPr>
          <p:cNvSpPr/>
          <p:nvPr/>
        </p:nvSpPr>
        <p:spPr>
          <a:xfrm>
            <a:off x="2784528" y="3521089"/>
            <a:ext cx="452940" cy="457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hlinkClick r:id="rId8" action="ppaction://hlinksldjump"/>
            <a:extLst>
              <a:ext uri="{FF2B5EF4-FFF2-40B4-BE49-F238E27FC236}">
                <a16:creationId xmlns:a16="http://schemas.microsoft.com/office/drawing/2014/main" id="{7152C5F7-6C02-FE45-931E-D16678FA5CC9}"/>
              </a:ext>
            </a:extLst>
          </p:cNvPr>
          <p:cNvSpPr/>
          <p:nvPr/>
        </p:nvSpPr>
        <p:spPr>
          <a:xfrm>
            <a:off x="3379478" y="3524888"/>
            <a:ext cx="452940" cy="457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hlinkClick r:id="rId4" action="ppaction://hlinksldjump"/>
            <a:extLst>
              <a:ext uri="{FF2B5EF4-FFF2-40B4-BE49-F238E27FC236}">
                <a16:creationId xmlns:a16="http://schemas.microsoft.com/office/drawing/2014/main" id="{861263B9-729A-7242-A33F-692611394197}"/>
              </a:ext>
            </a:extLst>
          </p:cNvPr>
          <p:cNvSpPr/>
          <p:nvPr/>
        </p:nvSpPr>
        <p:spPr>
          <a:xfrm>
            <a:off x="2192163" y="3518743"/>
            <a:ext cx="452940" cy="457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hlinkClick r:id="rId10" action="ppaction://hlinksldjump"/>
            <a:extLst>
              <a:ext uri="{FF2B5EF4-FFF2-40B4-BE49-F238E27FC236}">
                <a16:creationId xmlns:a16="http://schemas.microsoft.com/office/drawing/2014/main" id="{E2665CC8-1AE0-6A45-A9A4-1A9140B2F768}"/>
              </a:ext>
            </a:extLst>
          </p:cNvPr>
          <p:cNvSpPr/>
          <p:nvPr/>
        </p:nvSpPr>
        <p:spPr>
          <a:xfrm>
            <a:off x="10898372" y="6496444"/>
            <a:ext cx="1293628" cy="3478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773B6B9-2378-D642-A5B1-3C6864FBC4F0}"/>
              </a:ext>
            </a:extLst>
          </p:cNvPr>
          <p:cNvSpPr txBox="1"/>
          <p:nvPr/>
        </p:nvSpPr>
        <p:spPr>
          <a:xfrm>
            <a:off x="-1" y="618774"/>
            <a:ext cx="12191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venir Black" panose="02000503020000020003" pitchFamily="2" charset="0"/>
                <a:cs typeface="Arial" panose="020B0604020202020204" pitchFamily="34" charset="0"/>
              </a:rPr>
              <a:t>REAL-TIME ANALYSIS OF ELECTROENCEPHALOGRAMS IN AN INTENSIVE CARE ENVIRONMENT</a:t>
            </a:r>
          </a:p>
        </p:txBody>
      </p:sp>
      <p:sp>
        <p:nvSpPr>
          <p:cNvPr id="44" name="Rectangle 43">
            <a:hlinkClick r:id="rId4" action="ppaction://hlinksldjump"/>
            <a:extLst>
              <a:ext uri="{FF2B5EF4-FFF2-40B4-BE49-F238E27FC236}">
                <a16:creationId xmlns:a16="http://schemas.microsoft.com/office/drawing/2014/main" id="{FC7255D9-281B-A748-B1EB-EEBB62D7134D}"/>
              </a:ext>
            </a:extLst>
          </p:cNvPr>
          <p:cNvSpPr/>
          <p:nvPr/>
        </p:nvSpPr>
        <p:spPr>
          <a:xfrm>
            <a:off x="498614" y="22970"/>
            <a:ext cx="1626702" cy="4770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221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1354281-3239-FB40-9C76-EAB1FF17D561}"/>
              </a:ext>
            </a:extLst>
          </p:cNvPr>
          <p:cNvSpPr/>
          <p:nvPr/>
        </p:nvSpPr>
        <p:spPr>
          <a:xfrm>
            <a:off x="0" y="0"/>
            <a:ext cx="12192000" cy="50689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A picture containing transport, wheel&#10;&#10;Description automatically generated">
            <a:extLst>
              <a:ext uri="{FF2B5EF4-FFF2-40B4-BE49-F238E27FC236}">
                <a16:creationId xmlns:a16="http://schemas.microsoft.com/office/drawing/2014/main" id="{32CBD935-2AD0-7C4B-9BB0-DB34EA92D7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84" y="69067"/>
            <a:ext cx="414130" cy="41413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25759158-39A3-8448-8350-B98F9CF74EC4}"/>
              </a:ext>
            </a:extLst>
          </p:cNvPr>
          <p:cNvSpPr/>
          <p:nvPr/>
        </p:nvSpPr>
        <p:spPr>
          <a:xfrm>
            <a:off x="7746725" y="137633"/>
            <a:ext cx="4445275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HOME       OVERVIEW       DOWNLOADS       ABOUT US</a:t>
            </a:r>
            <a:endParaRPr lang="en-US" sz="12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197992A-9D01-6644-8C93-15D76018967B}"/>
              </a:ext>
            </a:extLst>
          </p:cNvPr>
          <p:cNvSpPr/>
          <p:nvPr/>
        </p:nvSpPr>
        <p:spPr>
          <a:xfrm>
            <a:off x="319709" y="91467"/>
            <a:ext cx="1805607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NSF PFI-TT</a:t>
            </a:r>
            <a:endParaRPr lang="en-US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E4A9EFD-D8F0-894D-A92D-60F57A98E32B}"/>
              </a:ext>
            </a:extLst>
          </p:cNvPr>
          <p:cNvSpPr/>
          <p:nvPr/>
        </p:nvSpPr>
        <p:spPr>
          <a:xfrm>
            <a:off x="0" y="6488668"/>
            <a:ext cx="12192000" cy="36933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3" name="Picture 22" descr="A picture containing plate, table, white&#10;&#10;Description automatically generated">
            <a:extLst>
              <a:ext uri="{FF2B5EF4-FFF2-40B4-BE49-F238E27FC236}">
                <a16:creationId xmlns:a16="http://schemas.microsoft.com/office/drawing/2014/main" id="{DB46A587-7A61-A745-A442-FA42E98F89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84" y="6535121"/>
            <a:ext cx="276425" cy="276425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93D8D7BB-A76E-6F46-92CE-D94C3587A862}"/>
              </a:ext>
            </a:extLst>
          </p:cNvPr>
          <p:cNvSpPr/>
          <p:nvPr/>
        </p:nvSpPr>
        <p:spPr>
          <a:xfrm>
            <a:off x="-954156" y="6567319"/>
            <a:ext cx="6490252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THE NEURAL ENGINEERING DATA CONSORTIUM</a:t>
            </a:r>
            <a:endParaRPr lang="en-US" sz="12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108425B-C46D-A24A-A786-DDE4CF35A4DF}"/>
              </a:ext>
            </a:extLst>
          </p:cNvPr>
          <p:cNvSpPr/>
          <p:nvPr/>
        </p:nvSpPr>
        <p:spPr>
          <a:xfrm>
            <a:off x="9780103" y="6581867"/>
            <a:ext cx="2872410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HELP      CONTACT US</a:t>
            </a:r>
            <a:endParaRPr lang="en-US" sz="12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75D5A60-843A-9C4D-A289-FBFEF25E91E4}"/>
              </a:ext>
            </a:extLst>
          </p:cNvPr>
          <p:cNvSpPr/>
          <p:nvPr/>
        </p:nvSpPr>
        <p:spPr>
          <a:xfrm>
            <a:off x="360909" y="1035979"/>
            <a:ext cx="5313400" cy="2770776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0F61DFC-3C9A-7149-96B3-5549B9B601CE}"/>
              </a:ext>
            </a:extLst>
          </p:cNvPr>
          <p:cNvSpPr/>
          <p:nvPr/>
        </p:nvSpPr>
        <p:spPr>
          <a:xfrm>
            <a:off x="5432818" y="2198289"/>
            <a:ext cx="482982" cy="44615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D651EC8-7763-794C-BBEC-161C2BB56A53}"/>
              </a:ext>
            </a:extLst>
          </p:cNvPr>
          <p:cNvSpPr/>
          <p:nvPr/>
        </p:nvSpPr>
        <p:spPr>
          <a:xfrm>
            <a:off x="119418" y="2198289"/>
            <a:ext cx="482982" cy="44615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5F72FA6-ED89-8549-91BA-055B9300D951}"/>
              </a:ext>
            </a:extLst>
          </p:cNvPr>
          <p:cNvSpPr txBox="1"/>
          <p:nvPr/>
        </p:nvSpPr>
        <p:spPr>
          <a:xfrm>
            <a:off x="2506285" y="2087136"/>
            <a:ext cx="1022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IMAGE 3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D921CAC-087C-BE4F-B170-544C2275999F}"/>
              </a:ext>
            </a:extLst>
          </p:cNvPr>
          <p:cNvSpPr/>
          <p:nvPr/>
        </p:nvSpPr>
        <p:spPr>
          <a:xfrm>
            <a:off x="2779070" y="3514248"/>
            <a:ext cx="477078" cy="4571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Chevron 37">
            <a:extLst>
              <a:ext uri="{FF2B5EF4-FFF2-40B4-BE49-F238E27FC236}">
                <a16:creationId xmlns:a16="http://schemas.microsoft.com/office/drawing/2014/main" id="{D16CB001-B4F9-EA4B-981B-84D96F212C7F}"/>
              </a:ext>
            </a:extLst>
          </p:cNvPr>
          <p:cNvSpPr/>
          <p:nvPr/>
        </p:nvSpPr>
        <p:spPr>
          <a:xfrm>
            <a:off x="5604734" y="2314490"/>
            <a:ext cx="139148" cy="213754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Chevron 39">
            <a:extLst>
              <a:ext uri="{FF2B5EF4-FFF2-40B4-BE49-F238E27FC236}">
                <a16:creationId xmlns:a16="http://schemas.microsoft.com/office/drawing/2014/main" id="{8B1F6C66-24E8-9F47-A52D-3176E75AFE9F}"/>
              </a:ext>
            </a:extLst>
          </p:cNvPr>
          <p:cNvSpPr/>
          <p:nvPr/>
        </p:nvSpPr>
        <p:spPr>
          <a:xfrm rot="10800000">
            <a:off x="292991" y="2298431"/>
            <a:ext cx="139148" cy="213754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170C7DB-70C1-F44E-A68B-376A3A32CBF1}"/>
              </a:ext>
            </a:extLst>
          </p:cNvPr>
          <p:cNvSpPr/>
          <p:nvPr/>
        </p:nvSpPr>
        <p:spPr>
          <a:xfrm>
            <a:off x="3376893" y="3514248"/>
            <a:ext cx="477078" cy="4571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8198484-5DA8-8C44-906A-C73372E0EADA}"/>
              </a:ext>
            </a:extLst>
          </p:cNvPr>
          <p:cNvSpPr/>
          <p:nvPr/>
        </p:nvSpPr>
        <p:spPr>
          <a:xfrm>
            <a:off x="2181247" y="3514248"/>
            <a:ext cx="477078" cy="4571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0C5E179-B699-8B4F-A928-3EBD4D5FAB12}"/>
              </a:ext>
            </a:extLst>
          </p:cNvPr>
          <p:cNvSpPr/>
          <p:nvPr/>
        </p:nvSpPr>
        <p:spPr>
          <a:xfrm>
            <a:off x="7746725" y="391772"/>
            <a:ext cx="830745" cy="4571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hlinkClick r:id="rId4" action="ppaction://hlinksldjump"/>
            <a:extLst>
              <a:ext uri="{FF2B5EF4-FFF2-40B4-BE49-F238E27FC236}">
                <a16:creationId xmlns:a16="http://schemas.microsoft.com/office/drawing/2014/main" id="{068C8A6C-9268-4247-AF86-CB5388D2B588}"/>
              </a:ext>
            </a:extLst>
          </p:cNvPr>
          <p:cNvSpPr/>
          <p:nvPr/>
        </p:nvSpPr>
        <p:spPr>
          <a:xfrm>
            <a:off x="7759270" y="6841"/>
            <a:ext cx="865647" cy="4932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hlinkClick r:id="rId5" action="ppaction://hlinksldjump"/>
            <a:extLst>
              <a:ext uri="{FF2B5EF4-FFF2-40B4-BE49-F238E27FC236}">
                <a16:creationId xmlns:a16="http://schemas.microsoft.com/office/drawing/2014/main" id="{C81C8985-2D37-C84F-8868-E16AE3523FA8}"/>
              </a:ext>
            </a:extLst>
          </p:cNvPr>
          <p:cNvSpPr/>
          <p:nvPr/>
        </p:nvSpPr>
        <p:spPr>
          <a:xfrm>
            <a:off x="8637462" y="14115"/>
            <a:ext cx="1059431" cy="4932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hlinkClick r:id="rId6" action="ppaction://hlinksldjump"/>
            <a:extLst>
              <a:ext uri="{FF2B5EF4-FFF2-40B4-BE49-F238E27FC236}">
                <a16:creationId xmlns:a16="http://schemas.microsoft.com/office/drawing/2014/main" id="{6243D2EF-8600-8C4D-8734-3E64C0067EF0}"/>
              </a:ext>
            </a:extLst>
          </p:cNvPr>
          <p:cNvSpPr/>
          <p:nvPr/>
        </p:nvSpPr>
        <p:spPr>
          <a:xfrm>
            <a:off x="9703347" y="6841"/>
            <a:ext cx="1375779" cy="4932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hlinkClick r:id="rId7" action="ppaction://hlinksldjump"/>
            <a:extLst>
              <a:ext uri="{FF2B5EF4-FFF2-40B4-BE49-F238E27FC236}">
                <a16:creationId xmlns:a16="http://schemas.microsoft.com/office/drawing/2014/main" id="{F049CCBB-7C8D-6B48-9203-3B1038EF4CCC}"/>
              </a:ext>
            </a:extLst>
          </p:cNvPr>
          <p:cNvSpPr/>
          <p:nvPr/>
        </p:nvSpPr>
        <p:spPr>
          <a:xfrm>
            <a:off x="11085580" y="6841"/>
            <a:ext cx="1112874" cy="4932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hlinkClick r:id="rId4" action="ppaction://hlinksldjump"/>
            <a:extLst>
              <a:ext uri="{FF2B5EF4-FFF2-40B4-BE49-F238E27FC236}">
                <a16:creationId xmlns:a16="http://schemas.microsoft.com/office/drawing/2014/main" id="{0E13F8F8-64A6-D442-8016-2C2E2A1FCC74}"/>
              </a:ext>
            </a:extLst>
          </p:cNvPr>
          <p:cNvSpPr/>
          <p:nvPr/>
        </p:nvSpPr>
        <p:spPr>
          <a:xfrm>
            <a:off x="5432817" y="2198289"/>
            <a:ext cx="482983" cy="4461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hlinkClick r:id="rId8" action="ppaction://hlinksldjump"/>
            <a:extLst>
              <a:ext uri="{FF2B5EF4-FFF2-40B4-BE49-F238E27FC236}">
                <a16:creationId xmlns:a16="http://schemas.microsoft.com/office/drawing/2014/main" id="{62A53AF9-CC75-064E-A534-B711EAA44ADF}"/>
              </a:ext>
            </a:extLst>
          </p:cNvPr>
          <p:cNvSpPr/>
          <p:nvPr/>
        </p:nvSpPr>
        <p:spPr>
          <a:xfrm>
            <a:off x="119416" y="2203624"/>
            <a:ext cx="482983" cy="4461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hlinkClick r:id="rId8" action="ppaction://hlinksldjump"/>
            <a:extLst>
              <a:ext uri="{FF2B5EF4-FFF2-40B4-BE49-F238E27FC236}">
                <a16:creationId xmlns:a16="http://schemas.microsoft.com/office/drawing/2014/main" id="{CC28E2D9-4AC4-9A45-9491-B0980B1F146A}"/>
              </a:ext>
            </a:extLst>
          </p:cNvPr>
          <p:cNvSpPr/>
          <p:nvPr/>
        </p:nvSpPr>
        <p:spPr>
          <a:xfrm>
            <a:off x="2784528" y="3521089"/>
            <a:ext cx="452940" cy="457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hlinkClick r:id="rId9" action="ppaction://hlinksldjump"/>
            <a:extLst>
              <a:ext uri="{FF2B5EF4-FFF2-40B4-BE49-F238E27FC236}">
                <a16:creationId xmlns:a16="http://schemas.microsoft.com/office/drawing/2014/main" id="{114D3D42-C376-5B4B-8920-658BE1223058}"/>
              </a:ext>
            </a:extLst>
          </p:cNvPr>
          <p:cNvSpPr/>
          <p:nvPr/>
        </p:nvSpPr>
        <p:spPr>
          <a:xfrm>
            <a:off x="3379478" y="3524888"/>
            <a:ext cx="452940" cy="457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hlinkClick r:id="rId4" action="ppaction://hlinksldjump"/>
            <a:extLst>
              <a:ext uri="{FF2B5EF4-FFF2-40B4-BE49-F238E27FC236}">
                <a16:creationId xmlns:a16="http://schemas.microsoft.com/office/drawing/2014/main" id="{5686516F-3B30-424A-A86A-E4D981721AF8}"/>
              </a:ext>
            </a:extLst>
          </p:cNvPr>
          <p:cNvSpPr/>
          <p:nvPr/>
        </p:nvSpPr>
        <p:spPr>
          <a:xfrm>
            <a:off x="2192163" y="3518743"/>
            <a:ext cx="452940" cy="457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hlinkClick r:id="rId10" action="ppaction://hlinksldjump"/>
            <a:extLst>
              <a:ext uri="{FF2B5EF4-FFF2-40B4-BE49-F238E27FC236}">
                <a16:creationId xmlns:a16="http://schemas.microsoft.com/office/drawing/2014/main" id="{990BCF7C-4C46-474B-812A-8DAC70D03969}"/>
              </a:ext>
            </a:extLst>
          </p:cNvPr>
          <p:cNvSpPr/>
          <p:nvPr/>
        </p:nvSpPr>
        <p:spPr>
          <a:xfrm>
            <a:off x="10898372" y="6496444"/>
            <a:ext cx="1293628" cy="3478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1A23047-9A4A-AE4F-8F06-5AF112399EBF}"/>
              </a:ext>
            </a:extLst>
          </p:cNvPr>
          <p:cNvSpPr txBox="1"/>
          <p:nvPr/>
        </p:nvSpPr>
        <p:spPr>
          <a:xfrm>
            <a:off x="-1" y="618774"/>
            <a:ext cx="12191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venir Black" panose="02000503020000020003" pitchFamily="2" charset="0"/>
                <a:cs typeface="Arial" panose="020B0604020202020204" pitchFamily="34" charset="0"/>
              </a:rPr>
              <a:t>REAL-TIME ANALYSIS OF ELECTROENCEPHALOGRAMS IN AN INTENSIVE CARE ENVIRONMENT</a:t>
            </a:r>
          </a:p>
        </p:txBody>
      </p:sp>
      <p:sp>
        <p:nvSpPr>
          <p:cNvPr id="44" name="Rectangle 43">
            <a:hlinkClick r:id="rId4" action="ppaction://hlinksldjump"/>
            <a:extLst>
              <a:ext uri="{FF2B5EF4-FFF2-40B4-BE49-F238E27FC236}">
                <a16:creationId xmlns:a16="http://schemas.microsoft.com/office/drawing/2014/main" id="{F0242220-8484-7843-904E-0C193F178647}"/>
              </a:ext>
            </a:extLst>
          </p:cNvPr>
          <p:cNvSpPr/>
          <p:nvPr/>
        </p:nvSpPr>
        <p:spPr>
          <a:xfrm>
            <a:off x="498614" y="22970"/>
            <a:ext cx="1626702" cy="4770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269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1354281-3239-FB40-9C76-EAB1FF17D561}"/>
              </a:ext>
            </a:extLst>
          </p:cNvPr>
          <p:cNvSpPr/>
          <p:nvPr/>
        </p:nvSpPr>
        <p:spPr>
          <a:xfrm>
            <a:off x="0" y="0"/>
            <a:ext cx="12192000" cy="50689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A picture containing transport, wheel&#10;&#10;Description automatically generated">
            <a:extLst>
              <a:ext uri="{FF2B5EF4-FFF2-40B4-BE49-F238E27FC236}">
                <a16:creationId xmlns:a16="http://schemas.microsoft.com/office/drawing/2014/main" id="{32CBD935-2AD0-7C4B-9BB0-DB34EA92D7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84" y="69067"/>
            <a:ext cx="414130" cy="41413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25759158-39A3-8448-8350-B98F9CF74EC4}"/>
              </a:ext>
            </a:extLst>
          </p:cNvPr>
          <p:cNvSpPr/>
          <p:nvPr/>
        </p:nvSpPr>
        <p:spPr>
          <a:xfrm>
            <a:off x="7746725" y="137633"/>
            <a:ext cx="4445275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HOME       OVERVIEW       DOWNLOADS       ABOUT US</a:t>
            </a:r>
            <a:endParaRPr lang="en-US" sz="12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197992A-9D01-6644-8C93-15D76018967B}"/>
              </a:ext>
            </a:extLst>
          </p:cNvPr>
          <p:cNvSpPr/>
          <p:nvPr/>
        </p:nvSpPr>
        <p:spPr>
          <a:xfrm>
            <a:off x="319709" y="91467"/>
            <a:ext cx="1805607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NSF PFI-TT</a:t>
            </a:r>
            <a:endParaRPr lang="en-US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E4A9EFD-D8F0-894D-A92D-60F57A98E32B}"/>
              </a:ext>
            </a:extLst>
          </p:cNvPr>
          <p:cNvSpPr/>
          <p:nvPr/>
        </p:nvSpPr>
        <p:spPr>
          <a:xfrm>
            <a:off x="0" y="6488668"/>
            <a:ext cx="12192000" cy="36933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3" name="Picture 22" descr="A picture containing plate, table, white&#10;&#10;Description automatically generated">
            <a:extLst>
              <a:ext uri="{FF2B5EF4-FFF2-40B4-BE49-F238E27FC236}">
                <a16:creationId xmlns:a16="http://schemas.microsoft.com/office/drawing/2014/main" id="{DB46A587-7A61-A745-A442-FA42E98F89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84" y="6535121"/>
            <a:ext cx="276425" cy="276425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93D8D7BB-A76E-6F46-92CE-D94C3587A862}"/>
              </a:ext>
            </a:extLst>
          </p:cNvPr>
          <p:cNvSpPr/>
          <p:nvPr/>
        </p:nvSpPr>
        <p:spPr>
          <a:xfrm>
            <a:off x="-954156" y="6567319"/>
            <a:ext cx="6490252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THE NEURAL ENGINEERING DATA CONSORTIUM</a:t>
            </a:r>
            <a:endParaRPr lang="en-US" sz="12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108425B-C46D-A24A-A786-DDE4CF35A4DF}"/>
              </a:ext>
            </a:extLst>
          </p:cNvPr>
          <p:cNvSpPr/>
          <p:nvPr/>
        </p:nvSpPr>
        <p:spPr>
          <a:xfrm>
            <a:off x="9780103" y="6581867"/>
            <a:ext cx="2872410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venir Black" panose="02000503020000020003" pitchFamily="2" charset="0"/>
                <a:cs typeface="Arial" panose="020B0604020202020204" pitchFamily="34" charset="0"/>
              </a:rPr>
              <a:t>HELP      CONTACT US</a:t>
            </a:r>
            <a:endParaRPr lang="en-US" sz="12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venir Black" panose="02000503020000020003" pitchFamily="2" charset="0"/>
            </a:endParaRPr>
          </a:p>
        </p:txBody>
      </p:sp>
      <p:sp>
        <p:nvSpPr>
          <p:cNvPr id="29" name="Rectangle 28">
            <a:hlinkClick r:id="rId4" action="ppaction://hlinksldjump"/>
            <a:extLst>
              <a:ext uri="{FF2B5EF4-FFF2-40B4-BE49-F238E27FC236}">
                <a16:creationId xmlns:a16="http://schemas.microsoft.com/office/drawing/2014/main" id="{47D9C174-6170-5749-8CFB-9FD22215011F}"/>
              </a:ext>
            </a:extLst>
          </p:cNvPr>
          <p:cNvSpPr/>
          <p:nvPr/>
        </p:nvSpPr>
        <p:spPr>
          <a:xfrm>
            <a:off x="7759270" y="6841"/>
            <a:ext cx="865647" cy="4932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hlinkClick r:id="rId5" action="ppaction://hlinksldjump"/>
            <a:extLst>
              <a:ext uri="{FF2B5EF4-FFF2-40B4-BE49-F238E27FC236}">
                <a16:creationId xmlns:a16="http://schemas.microsoft.com/office/drawing/2014/main" id="{8B12B083-88AB-A54E-8DD4-00AC4959EA09}"/>
              </a:ext>
            </a:extLst>
          </p:cNvPr>
          <p:cNvSpPr/>
          <p:nvPr/>
        </p:nvSpPr>
        <p:spPr>
          <a:xfrm>
            <a:off x="8624917" y="13682"/>
            <a:ext cx="1059431" cy="4932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hlinkClick r:id="rId6" action="ppaction://hlinksldjump"/>
            <a:extLst>
              <a:ext uri="{FF2B5EF4-FFF2-40B4-BE49-F238E27FC236}">
                <a16:creationId xmlns:a16="http://schemas.microsoft.com/office/drawing/2014/main" id="{730A5F21-4D92-034A-A1A0-8A4A2747D832}"/>
              </a:ext>
            </a:extLst>
          </p:cNvPr>
          <p:cNvSpPr/>
          <p:nvPr/>
        </p:nvSpPr>
        <p:spPr>
          <a:xfrm>
            <a:off x="9703347" y="6841"/>
            <a:ext cx="1375779" cy="4932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hlinkClick r:id="rId7" action="ppaction://hlinksldjump"/>
            <a:extLst>
              <a:ext uri="{FF2B5EF4-FFF2-40B4-BE49-F238E27FC236}">
                <a16:creationId xmlns:a16="http://schemas.microsoft.com/office/drawing/2014/main" id="{B9127935-0930-E64C-B654-A6BADF64D728}"/>
              </a:ext>
            </a:extLst>
          </p:cNvPr>
          <p:cNvSpPr/>
          <p:nvPr/>
        </p:nvSpPr>
        <p:spPr>
          <a:xfrm>
            <a:off x="11085580" y="6841"/>
            <a:ext cx="1112874" cy="4932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hlinkClick r:id="rId8" action="ppaction://hlinksldjump"/>
            <a:extLst>
              <a:ext uri="{FF2B5EF4-FFF2-40B4-BE49-F238E27FC236}">
                <a16:creationId xmlns:a16="http://schemas.microsoft.com/office/drawing/2014/main" id="{0BAE4740-2AEF-D741-A575-B96B532A567C}"/>
              </a:ext>
            </a:extLst>
          </p:cNvPr>
          <p:cNvSpPr/>
          <p:nvPr/>
        </p:nvSpPr>
        <p:spPr>
          <a:xfrm>
            <a:off x="10898372" y="6496444"/>
            <a:ext cx="1293628" cy="3478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ED574CF-4DE0-6F4E-A20E-95890CC7E10B}"/>
              </a:ext>
            </a:extLst>
          </p:cNvPr>
          <p:cNvSpPr txBox="1"/>
          <p:nvPr/>
        </p:nvSpPr>
        <p:spPr>
          <a:xfrm>
            <a:off x="-1" y="618774"/>
            <a:ext cx="12191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venir Black" panose="02000503020000020003" pitchFamily="2" charset="0"/>
                <a:cs typeface="Arial" panose="020B0604020202020204" pitchFamily="34" charset="0"/>
              </a:rPr>
              <a:t>CONTACT US</a:t>
            </a:r>
          </a:p>
        </p:txBody>
      </p:sp>
      <p:sp>
        <p:nvSpPr>
          <p:cNvPr id="19" name="Rectangle 18">
            <a:hlinkClick r:id="rId4" action="ppaction://hlinksldjump"/>
            <a:extLst>
              <a:ext uri="{FF2B5EF4-FFF2-40B4-BE49-F238E27FC236}">
                <a16:creationId xmlns:a16="http://schemas.microsoft.com/office/drawing/2014/main" id="{4CBD8D37-14A8-EC4D-A468-31C9B95D45A9}"/>
              </a:ext>
            </a:extLst>
          </p:cNvPr>
          <p:cNvSpPr/>
          <p:nvPr/>
        </p:nvSpPr>
        <p:spPr>
          <a:xfrm>
            <a:off x="498614" y="22970"/>
            <a:ext cx="1626702" cy="4770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992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204</Words>
  <Application>Microsoft Macintosh PowerPoint</Application>
  <PresentationFormat>Widescreen</PresentationFormat>
  <Paragraphs>42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Avenir Black</vt:lpstr>
      <vt:lpstr>Avenir Medium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Dennis Liang</dc:creator>
  <cp:lastModifiedBy>Dennis Liang</cp:lastModifiedBy>
  <cp:revision>18</cp:revision>
  <dcterms:created xsi:type="dcterms:W3CDTF">2020-05-07T19:20:13Z</dcterms:created>
  <dcterms:modified xsi:type="dcterms:W3CDTF">2020-05-07T23:11:43Z</dcterms:modified>
</cp:coreProperties>
</file>