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media/audio1.bin" ContentType="audio/unknown"/>
  <Override PartName="/ppt/media/audio2.bin" ContentType="audio/unknown"/>
  <Override PartName="/ppt/media/audio3.bin" ContentType="audio/unknown"/>
  <Override PartName="/ppt/notesSlides/notesSlide1.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media/audio4.bin" ContentType="audio/unknown"/>
  <Override PartName="/ppt/embeddings/oleObject3.bin" ContentType="application/vnd.openxmlformats-officedocument.oleObject"/>
  <Override PartName="/ppt/media/audio5.bin" ContentType="audio/unknown"/>
  <Override PartName="/ppt/embeddings/oleObject4.bin" ContentType="application/vnd.openxmlformats-officedocument.oleObject"/>
  <Override PartName="/ppt/media/audio6.bin" ContentType="audio/unknown"/>
  <Override PartName="/ppt/media/audio7.bin" ContentType="audio/unknown"/>
  <Override PartName="/ppt/media/audio8.bin" ContentType="audio/unknown"/>
  <Override PartName="/ppt/embeddings/oleObject5.bin" ContentType="application/vnd.openxmlformats-officedocument.oleObject"/>
  <Override PartName="/ppt/media/audio9.bin" ContentType="audio/unknown"/>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52"/>
  </p:notesMasterIdLst>
  <p:sldIdLst>
    <p:sldId id="256" r:id="rId2"/>
    <p:sldId id="259" r:id="rId3"/>
    <p:sldId id="260" r:id="rId4"/>
    <p:sldId id="271" r:id="rId5"/>
    <p:sldId id="267" r:id="rId6"/>
    <p:sldId id="261" r:id="rId7"/>
    <p:sldId id="262" r:id="rId8"/>
    <p:sldId id="264" r:id="rId9"/>
    <p:sldId id="265" r:id="rId10"/>
    <p:sldId id="277" r:id="rId11"/>
    <p:sldId id="519" r:id="rId12"/>
    <p:sldId id="286" r:id="rId13"/>
    <p:sldId id="292" r:id="rId14"/>
    <p:sldId id="505" r:id="rId15"/>
    <p:sldId id="263" r:id="rId16"/>
    <p:sldId id="520" r:id="rId17"/>
    <p:sldId id="299" r:id="rId18"/>
    <p:sldId id="307" r:id="rId19"/>
    <p:sldId id="316" r:id="rId20"/>
    <p:sldId id="506" r:id="rId21"/>
    <p:sldId id="461" r:id="rId22"/>
    <p:sldId id="407" r:id="rId23"/>
    <p:sldId id="424" r:id="rId24"/>
    <p:sldId id="507" r:id="rId25"/>
    <p:sldId id="266" r:id="rId26"/>
    <p:sldId id="274" r:id="rId27"/>
    <p:sldId id="269" r:id="rId28"/>
    <p:sldId id="270" r:id="rId29"/>
    <p:sldId id="508" r:id="rId30"/>
    <p:sldId id="268" r:id="rId31"/>
    <p:sldId id="512" r:id="rId32"/>
    <p:sldId id="513" r:id="rId33"/>
    <p:sldId id="516" r:id="rId34"/>
    <p:sldId id="514" r:id="rId35"/>
    <p:sldId id="515" r:id="rId36"/>
    <p:sldId id="272" r:id="rId37"/>
    <p:sldId id="517" r:id="rId38"/>
    <p:sldId id="518" r:id="rId39"/>
    <p:sldId id="509" r:id="rId40"/>
    <p:sldId id="349" r:id="rId41"/>
    <p:sldId id="362" r:id="rId42"/>
    <p:sldId id="326" r:id="rId43"/>
    <p:sldId id="337" r:id="rId44"/>
    <p:sldId id="376" r:id="rId45"/>
    <p:sldId id="391" r:id="rId46"/>
    <p:sldId id="510" r:id="rId47"/>
    <p:sldId id="442" r:id="rId48"/>
    <p:sldId id="503" r:id="rId49"/>
    <p:sldId id="502" r:id="rId50"/>
    <p:sldId id="511" r:id="rId5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showGuides="1">
      <p:cViewPr varScale="1">
        <p:scale>
          <a:sx n="82" d="100"/>
          <a:sy n="82" d="100"/>
        </p:scale>
        <p:origin x="-1168"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7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printerSettings" Target="printerSettings/printerSettings1.bin"/><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7651" name="Rectangle 1027"/>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7652" name="Rectangle 1028"/>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7653" name="Rectangle 1029"/>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7654" name="Rectangle 1030"/>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7655" name="Rectangle 1031"/>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DC22FEC1-E535-EE4D-B856-1C85003F834F}" type="slidenum">
              <a:rPr lang="en-US"/>
              <a:pPr/>
              <a:t>‹#›</a:t>
            </a:fld>
            <a:endParaRPr lang="en-US"/>
          </a:p>
        </p:txBody>
      </p:sp>
    </p:spTree>
    <p:extLst>
      <p:ext uri="{BB962C8B-B14F-4D97-AF65-F5344CB8AC3E}">
        <p14:creationId xmlns:p14="http://schemas.microsoft.com/office/powerpoint/2010/main" val="37986034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ＭＳ Ｐゴシック" charset="0"/>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1A417121-12B5-E145-9359-3F8EEAE45BB2}" type="slidenum">
              <a:rPr lang="en-US"/>
              <a:pPr/>
              <a:t>10</a:t>
            </a:fld>
            <a:endParaRPr lang="en-US"/>
          </a:p>
        </p:txBody>
      </p:sp>
      <p:sp>
        <p:nvSpPr>
          <p:cNvPr id="26626" name="Rectangle 2"/>
          <p:cNvSpPr>
            <a:spLocks noGrp="1" noChangeArrowheads="1"/>
          </p:cNvSpPr>
          <p:nvPr>
            <p:ph type="body" idx="1"/>
          </p:nvPr>
        </p:nvSpPr>
        <p:spPr>
          <a:ln/>
          <a:extLst>
            <a:ext uri="{91240B29-F687-4f45-9708-019B960494DF}">
              <a14:hiddenLine xmlns:a14="http://schemas.microsoft.com/office/drawing/2010/main" w="12700">
                <a:solidFill>
                  <a:schemeClr val="tx1"/>
                </a:solidFill>
                <a:miter lim="800000"/>
                <a:headEnd/>
                <a:tailEnd/>
              </a14:hiddenLine>
            </a:ext>
          </a:extLst>
        </p:spPr>
        <p:txBody>
          <a:bodyPr lIns="90476" tIns="44444" rIns="90476" bIns="44444"/>
          <a:lstStyle/>
          <a:p>
            <a:endParaRPr lang="en-US"/>
          </a:p>
        </p:txBody>
      </p:sp>
      <p:sp>
        <p:nvSpPr>
          <p:cNvPr id="26627" name="Rectangle 3"/>
          <p:cNvSpPr>
            <a:spLocks noChangeArrowheads="1" noTextEdit="1"/>
          </p:cNvSpPr>
          <p:nvPr>
            <p:ph type="sldImg"/>
          </p:nvPr>
        </p:nvSpPr>
        <p:spPr>
          <a:ln w="12700" cap="flat">
            <a:solidFill>
              <a:schemeClr val="tx1"/>
            </a:solidFill>
          </a:ln>
          <a:extLst>
            <a:ext uri="{909E8E84-426E-40dd-AFC4-6F175D3DCCD1}">
              <a14:hiddenFill xmlns:a14="http://schemas.microsoft.com/office/drawing/2010/main">
                <a:noFill/>
              </a14:hiddenFill>
            </a:ext>
            <a:ext uri="{FAA26D3D-D897-4be2-8F04-BA451C77F1D7}">
              <ma14:placeholderFlag xmlns:ma14="http://schemas.microsoft.com/office/mac/drawingml/2011/main" val="1"/>
            </a:ext>
          </a:extLs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6" name="Rectangle 4"/>
          <p:cNvSpPr>
            <a:spLocks noGrp="1" noChangeArrowheads="1"/>
          </p:cNvSpPr>
          <p:nvPr>
            <p:ph type="dt" sz="quarter" idx="2"/>
          </p:nvPr>
        </p:nvSpPr>
        <p:spPr>
          <a:xfrm>
            <a:off x="344488" y="6035675"/>
            <a:ext cx="2474912" cy="457200"/>
          </a:xfrm>
        </p:spPr>
        <p:txBody>
          <a:bodyPr/>
          <a:lstStyle>
            <a:lvl1pPr>
              <a:defRPr/>
            </a:lvl1pPr>
          </a:lstStyle>
          <a:p>
            <a:endParaRPr lang="en-US"/>
          </a:p>
        </p:txBody>
      </p:sp>
      <p:sp>
        <p:nvSpPr>
          <p:cNvPr id="3077" name="Rectangle 5"/>
          <p:cNvSpPr>
            <a:spLocks noGrp="1" noChangeArrowheads="1"/>
          </p:cNvSpPr>
          <p:nvPr>
            <p:ph type="ftr" sz="quarter" idx="3"/>
          </p:nvPr>
        </p:nvSpPr>
        <p:spPr>
          <a:xfrm>
            <a:off x="2895600" y="6035675"/>
            <a:ext cx="3657600" cy="45720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629400" y="6035675"/>
            <a:ext cx="2170113" cy="444500"/>
          </a:xfrm>
        </p:spPr>
        <p:txBody>
          <a:bodyPr/>
          <a:lstStyle>
            <a:lvl1pPr>
              <a:defRPr/>
            </a:lvl1pPr>
          </a:lstStyle>
          <a:p>
            <a:endParaRPr lang="en-US"/>
          </a:p>
        </p:txBody>
      </p:sp>
      <p:grpSp>
        <p:nvGrpSpPr>
          <p:cNvPr id="3079" name="Group 7"/>
          <p:cNvGrpSpPr>
            <a:grpSpLocks/>
          </p:cNvGrpSpPr>
          <p:nvPr/>
        </p:nvGrpSpPr>
        <p:grpSpPr bwMode="auto">
          <a:xfrm>
            <a:off x="0" y="-6350"/>
            <a:ext cx="9142413" cy="6856413"/>
            <a:chOff x="0" y="-4"/>
            <a:chExt cx="5759" cy="4319"/>
          </a:xfrm>
        </p:grpSpPr>
        <p:grpSp>
          <p:nvGrpSpPr>
            <p:cNvPr id="3080" name="Group 8"/>
            <p:cNvGrpSpPr>
              <a:grpSpLocks/>
            </p:cNvGrpSpPr>
            <p:nvPr/>
          </p:nvGrpSpPr>
          <p:grpSpPr bwMode="auto">
            <a:xfrm>
              <a:off x="33" y="-4"/>
              <a:ext cx="328" cy="3928"/>
              <a:chOff x="33" y="-4"/>
              <a:chExt cx="328" cy="3928"/>
            </a:xfrm>
          </p:grpSpPr>
          <p:sp>
            <p:nvSpPr>
              <p:cNvPr id="3081" name="Rectangle 9"/>
              <p:cNvSpPr>
                <a:spLocks noChangeArrowheads="1"/>
              </p:cNvSpPr>
              <p:nvPr/>
            </p:nvSpPr>
            <p:spPr bwMode="auto">
              <a:xfrm>
                <a:off x="33" y="110"/>
                <a:ext cx="106" cy="3814"/>
              </a:xfrm>
              <a:prstGeom prst="rect">
                <a:avLst/>
              </a:prstGeom>
              <a:gradFill rotWithShape="0">
                <a:gsLst>
                  <a:gs pos="0">
                    <a:schemeClr val="hlink"/>
                  </a:gs>
                  <a:gs pos="100000">
                    <a:schemeClr val="accent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grpSp>
            <p:nvGrpSpPr>
              <p:cNvPr id="3082" name="Group 10"/>
              <p:cNvGrpSpPr>
                <a:grpSpLocks/>
              </p:cNvGrpSpPr>
              <p:nvPr/>
            </p:nvGrpSpPr>
            <p:grpSpPr bwMode="auto">
              <a:xfrm>
                <a:off x="41" y="-4"/>
                <a:ext cx="320" cy="205"/>
                <a:chOff x="41" y="-4"/>
                <a:chExt cx="320" cy="205"/>
              </a:xfrm>
            </p:grpSpPr>
            <p:sp>
              <p:nvSpPr>
                <p:cNvPr id="3083" name="Oval 11"/>
                <p:cNvSpPr>
                  <a:spLocks noChangeArrowheads="1"/>
                </p:cNvSpPr>
                <p:nvPr/>
              </p:nvSpPr>
              <p:spPr bwMode="auto">
                <a:xfrm>
                  <a:off x="41" y="48"/>
                  <a:ext cx="113" cy="107"/>
                </a:xfrm>
                <a:prstGeom prst="ellipse">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sp>
              <p:nvSpPr>
                <p:cNvPr id="3084" name="AutoShape 12"/>
                <p:cNvSpPr>
                  <a:spLocks noChangeArrowheads="1"/>
                </p:cNvSpPr>
                <p:nvPr/>
              </p:nvSpPr>
              <p:spPr bwMode="auto">
                <a:xfrm>
                  <a:off x="104" y="-4"/>
                  <a:ext cx="257" cy="205"/>
                </a:xfrm>
                <a:prstGeom prst="rightArrow">
                  <a:avLst>
                    <a:gd name="adj1" fmla="val 50000"/>
                    <a:gd name="adj2" fmla="val 62689"/>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grpSp>
        </p:grpSp>
        <p:grpSp>
          <p:nvGrpSpPr>
            <p:cNvPr id="3085" name="Group 13"/>
            <p:cNvGrpSpPr>
              <a:grpSpLocks/>
            </p:cNvGrpSpPr>
            <p:nvPr/>
          </p:nvGrpSpPr>
          <p:grpSpPr bwMode="auto">
            <a:xfrm>
              <a:off x="411" y="44"/>
              <a:ext cx="5348" cy="322"/>
              <a:chOff x="411" y="44"/>
              <a:chExt cx="5348" cy="322"/>
            </a:xfrm>
          </p:grpSpPr>
          <p:sp>
            <p:nvSpPr>
              <p:cNvPr id="3086" name="Rectangle 14"/>
              <p:cNvSpPr>
                <a:spLocks noChangeArrowheads="1"/>
              </p:cNvSpPr>
              <p:nvPr/>
            </p:nvSpPr>
            <p:spPr bwMode="auto">
              <a:xfrm>
                <a:off x="411" y="44"/>
                <a:ext cx="5256" cy="103"/>
              </a:xfrm>
              <a:prstGeom prst="rect">
                <a:avLst/>
              </a:prstGeom>
              <a:gradFill rotWithShape="0">
                <a:gsLst>
                  <a:gs pos="0">
                    <a:schemeClr val="hlink"/>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grpSp>
            <p:nvGrpSpPr>
              <p:cNvPr id="3087" name="Group 15"/>
              <p:cNvGrpSpPr>
                <a:grpSpLocks/>
              </p:cNvGrpSpPr>
              <p:nvPr/>
            </p:nvGrpSpPr>
            <p:grpSpPr bwMode="auto">
              <a:xfrm>
                <a:off x="5563" y="45"/>
                <a:ext cx="196" cy="321"/>
                <a:chOff x="5563" y="45"/>
                <a:chExt cx="196" cy="321"/>
              </a:xfrm>
            </p:grpSpPr>
            <p:sp>
              <p:nvSpPr>
                <p:cNvPr id="3088" name="Oval 16"/>
                <p:cNvSpPr>
                  <a:spLocks noChangeArrowheads="1"/>
                </p:cNvSpPr>
                <p:nvPr/>
              </p:nvSpPr>
              <p:spPr bwMode="auto">
                <a:xfrm>
                  <a:off x="5607" y="45"/>
                  <a:ext cx="104" cy="113"/>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sp>
              <p:nvSpPr>
                <p:cNvPr id="3089" name="AutoShape 17"/>
                <p:cNvSpPr>
                  <a:spLocks noChangeArrowheads="1"/>
                </p:cNvSpPr>
                <p:nvPr/>
              </p:nvSpPr>
              <p:spPr bwMode="auto">
                <a:xfrm>
                  <a:off x="5563" y="107"/>
                  <a:ext cx="196" cy="259"/>
                </a:xfrm>
                <a:prstGeom prst="downArrow">
                  <a:avLst>
                    <a:gd name="adj1" fmla="val 50000"/>
                    <a:gd name="adj2" fmla="val 66078"/>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grpSp>
        </p:grpSp>
        <p:grpSp>
          <p:nvGrpSpPr>
            <p:cNvPr id="3090" name="Group 18"/>
            <p:cNvGrpSpPr>
              <a:grpSpLocks/>
            </p:cNvGrpSpPr>
            <p:nvPr/>
          </p:nvGrpSpPr>
          <p:grpSpPr bwMode="auto">
            <a:xfrm>
              <a:off x="0" y="3958"/>
              <a:ext cx="5347" cy="323"/>
              <a:chOff x="0" y="3958"/>
              <a:chExt cx="5347" cy="323"/>
            </a:xfrm>
          </p:grpSpPr>
          <p:sp>
            <p:nvSpPr>
              <p:cNvPr id="3091" name="Rectangle 19"/>
              <p:cNvSpPr>
                <a:spLocks noChangeArrowheads="1"/>
              </p:cNvSpPr>
              <p:nvPr/>
            </p:nvSpPr>
            <p:spPr bwMode="auto">
              <a:xfrm>
                <a:off x="94" y="4178"/>
                <a:ext cx="5253" cy="103"/>
              </a:xfrm>
              <a:prstGeom prst="rect">
                <a:avLst/>
              </a:prstGeom>
              <a:gradFill rotWithShape="0">
                <a:gsLst>
                  <a:gs pos="0">
                    <a:schemeClr val="accent2"/>
                  </a:gs>
                  <a:gs pos="100000">
                    <a:schemeClr val="folHlink"/>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grpSp>
            <p:nvGrpSpPr>
              <p:cNvPr id="3092" name="Group 20"/>
              <p:cNvGrpSpPr>
                <a:grpSpLocks/>
              </p:cNvGrpSpPr>
              <p:nvPr/>
            </p:nvGrpSpPr>
            <p:grpSpPr bwMode="auto">
              <a:xfrm>
                <a:off x="0" y="3958"/>
                <a:ext cx="195" cy="322"/>
                <a:chOff x="0" y="3958"/>
                <a:chExt cx="195" cy="322"/>
              </a:xfrm>
            </p:grpSpPr>
            <p:sp>
              <p:nvSpPr>
                <p:cNvPr id="3093" name="Oval 21"/>
                <p:cNvSpPr>
                  <a:spLocks noChangeArrowheads="1"/>
                </p:cNvSpPr>
                <p:nvPr/>
              </p:nvSpPr>
              <p:spPr bwMode="auto">
                <a:xfrm>
                  <a:off x="48" y="4166"/>
                  <a:ext cx="104" cy="114"/>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sp>
              <p:nvSpPr>
                <p:cNvPr id="3094" name="AutoShape 22"/>
                <p:cNvSpPr>
                  <a:spLocks noChangeArrowheads="1"/>
                </p:cNvSpPr>
                <p:nvPr/>
              </p:nvSpPr>
              <p:spPr bwMode="auto">
                <a:xfrm>
                  <a:off x="0" y="3958"/>
                  <a:ext cx="195" cy="259"/>
                </a:xfrm>
                <a:prstGeom prst="upArrow">
                  <a:avLst>
                    <a:gd name="adj1" fmla="val 50000"/>
                    <a:gd name="adj2" fmla="val 66404"/>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grpSp>
        </p:grpSp>
        <p:grpSp>
          <p:nvGrpSpPr>
            <p:cNvPr id="3095" name="Group 23"/>
            <p:cNvGrpSpPr>
              <a:grpSpLocks/>
            </p:cNvGrpSpPr>
            <p:nvPr/>
          </p:nvGrpSpPr>
          <p:grpSpPr bwMode="auto">
            <a:xfrm>
              <a:off x="5398" y="401"/>
              <a:ext cx="320" cy="3914"/>
              <a:chOff x="5398" y="401"/>
              <a:chExt cx="320" cy="3914"/>
            </a:xfrm>
          </p:grpSpPr>
          <p:sp>
            <p:nvSpPr>
              <p:cNvPr id="3096" name="Rectangle 24"/>
              <p:cNvSpPr>
                <a:spLocks noChangeArrowheads="1"/>
              </p:cNvSpPr>
              <p:nvPr/>
            </p:nvSpPr>
            <p:spPr bwMode="auto">
              <a:xfrm>
                <a:off x="5612" y="401"/>
                <a:ext cx="106" cy="3800"/>
              </a:xfrm>
              <a:prstGeom prst="rect">
                <a:avLst/>
              </a:prstGeom>
              <a:gradFill rotWithShape="0">
                <a:gsLst>
                  <a:gs pos="0">
                    <a:schemeClr val="accent1"/>
                  </a:gs>
                  <a:gs pos="100000">
                    <a:schemeClr val="fo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grpSp>
            <p:nvGrpSpPr>
              <p:cNvPr id="3097" name="Group 25"/>
              <p:cNvGrpSpPr>
                <a:grpSpLocks/>
              </p:cNvGrpSpPr>
              <p:nvPr/>
            </p:nvGrpSpPr>
            <p:grpSpPr bwMode="auto">
              <a:xfrm>
                <a:off x="5398" y="4111"/>
                <a:ext cx="320" cy="204"/>
                <a:chOff x="5398" y="4111"/>
                <a:chExt cx="320" cy="204"/>
              </a:xfrm>
            </p:grpSpPr>
            <p:sp>
              <p:nvSpPr>
                <p:cNvPr id="3098" name="Oval 26"/>
                <p:cNvSpPr>
                  <a:spLocks noChangeArrowheads="1"/>
                </p:cNvSpPr>
                <p:nvPr/>
              </p:nvSpPr>
              <p:spPr bwMode="auto">
                <a:xfrm>
                  <a:off x="5605" y="4157"/>
                  <a:ext cx="113" cy="106"/>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sp>
              <p:nvSpPr>
                <p:cNvPr id="3099" name="AutoShape 27"/>
                <p:cNvSpPr>
                  <a:spLocks noChangeArrowheads="1"/>
                </p:cNvSpPr>
                <p:nvPr/>
              </p:nvSpPr>
              <p:spPr bwMode="auto">
                <a:xfrm>
                  <a:off x="5398" y="4111"/>
                  <a:ext cx="257" cy="204"/>
                </a:xfrm>
                <a:prstGeom prst="leftArrow">
                  <a:avLst>
                    <a:gd name="adj1" fmla="val 50000"/>
                    <a:gd name="adj2" fmla="val 62984"/>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grpSp>
        </p:grpSp>
      </p:grpSp>
      <p:sp>
        <p:nvSpPr>
          <p:cNvPr id="3101" name="Rectangle 29"/>
          <p:cNvSpPr>
            <a:spLocks noGrp="1" noChangeArrowheads="1"/>
          </p:cNvSpPr>
          <p:nvPr>
            <p:ph type="ctrTitle" sz="quarter"/>
          </p:nvPr>
        </p:nvSpPr>
        <p:spPr>
          <a:xfrm>
            <a:off x="685800" y="2286000"/>
            <a:ext cx="7772400" cy="11430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lstStyle>
            <a:lvl1pPr>
              <a:defRPr/>
            </a:lvl1pPr>
          </a:lstStyle>
          <a:p>
            <a:pPr lvl="0"/>
            <a:r>
              <a:rPr lang="en-US" noProof="0" smtClean="0"/>
              <a:t>Click to edit Master title style</a:t>
            </a:r>
          </a:p>
        </p:txBody>
      </p:sp>
      <p:sp>
        <p:nvSpPr>
          <p:cNvPr id="3102" name="Rectangle 30"/>
          <p:cNvSpPr>
            <a:spLocks noGrp="1" noChangeArrowheads="1"/>
          </p:cNvSpPr>
          <p:nvPr>
            <p:ph type="subTitle" sz="quarter" idx="1"/>
          </p:nvPr>
        </p:nvSpPr>
        <p:spPr>
          <a:xfrm>
            <a:off x="1371600" y="3886200"/>
            <a:ext cx="6400800" cy="1752600"/>
          </a:xfrm>
          <a:extLs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1440" tIns="45720" rIns="91440" bIns="45720"/>
          <a:lstStyle>
            <a:lvl1pPr marL="0" indent="0" algn="ctr">
              <a:buFont typeface="Monotype Sorts" charset="0"/>
              <a:buNone/>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256329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5788" y="288925"/>
            <a:ext cx="2025650" cy="5730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5663" y="288925"/>
            <a:ext cx="5927725" cy="5730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2383123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079500" y="288925"/>
            <a:ext cx="7726363"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855663" y="1593850"/>
            <a:ext cx="3976687"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84750" y="1593850"/>
            <a:ext cx="3976688"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235700"/>
            <a:ext cx="2449513" cy="45720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24588"/>
            <a:ext cx="2420938" cy="457200"/>
          </a:xfrm>
        </p:spPr>
        <p:txBody>
          <a:bodyPr/>
          <a:lstStyle>
            <a:lvl1pPr>
              <a:defRPr/>
            </a:lvl1pPr>
          </a:lstStyle>
          <a:p>
            <a:endParaRPr lang="en-US"/>
          </a:p>
        </p:txBody>
      </p:sp>
      <p:sp>
        <p:nvSpPr>
          <p:cNvPr id="7" name="Footer Placeholder 6"/>
          <p:cNvSpPr>
            <a:spLocks noGrp="1"/>
          </p:cNvSpPr>
          <p:nvPr>
            <p:ph type="ftr" sz="quarter" idx="12"/>
          </p:nvPr>
        </p:nvSpPr>
        <p:spPr>
          <a:xfrm>
            <a:off x="3484563" y="6237288"/>
            <a:ext cx="2895600" cy="457200"/>
          </a:xfrm>
        </p:spPr>
        <p:txBody>
          <a:bodyPr/>
          <a:lstStyle>
            <a:lvl1pPr>
              <a:defRPr/>
            </a:lvl1pPr>
          </a:lstStyle>
          <a:p>
            <a:endParaRPr lang="en-US"/>
          </a:p>
        </p:txBody>
      </p:sp>
    </p:spTree>
    <p:extLst>
      <p:ext uri="{BB962C8B-B14F-4D97-AF65-F5344CB8AC3E}">
        <p14:creationId xmlns:p14="http://schemas.microsoft.com/office/powerpoint/2010/main" val="1266982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079500" y="288925"/>
            <a:ext cx="7726363"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855663" y="1593850"/>
            <a:ext cx="3976687" cy="4425950"/>
          </a:xfrm>
        </p:spPr>
        <p:txBody>
          <a:bodyPr/>
          <a:lstStyle/>
          <a:p>
            <a:endParaRPr lang="en-US"/>
          </a:p>
        </p:txBody>
      </p:sp>
      <p:sp>
        <p:nvSpPr>
          <p:cNvPr id="4" name="Text Placeholder 3"/>
          <p:cNvSpPr>
            <a:spLocks noGrp="1"/>
          </p:cNvSpPr>
          <p:nvPr>
            <p:ph type="body" sz="half" idx="2"/>
          </p:nvPr>
        </p:nvSpPr>
        <p:spPr>
          <a:xfrm>
            <a:off x="4984750" y="1593850"/>
            <a:ext cx="3976688"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235700"/>
            <a:ext cx="2449513" cy="45720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24588"/>
            <a:ext cx="2420938" cy="457200"/>
          </a:xfrm>
        </p:spPr>
        <p:txBody>
          <a:bodyPr/>
          <a:lstStyle>
            <a:lvl1pPr>
              <a:defRPr/>
            </a:lvl1pPr>
          </a:lstStyle>
          <a:p>
            <a:endParaRPr lang="en-US"/>
          </a:p>
        </p:txBody>
      </p:sp>
      <p:sp>
        <p:nvSpPr>
          <p:cNvPr id="7" name="Footer Placeholder 6"/>
          <p:cNvSpPr>
            <a:spLocks noGrp="1"/>
          </p:cNvSpPr>
          <p:nvPr>
            <p:ph type="ftr" sz="quarter" idx="12"/>
          </p:nvPr>
        </p:nvSpPr>
        <p:spPr>
          <a:xfrm>
            <a:off x="3484563" y="6237288"/>
            <a:ext cx="2895600" cy="457200"/>
          </a:xfrm>
        </p:spPr>
        <p:txBody>
          <a:bodyPr/>
          <a:lstStyle>
            <a:lvl1pPr>
              <a:defRPr/>
            </a:lvl1pPr>
          </a:lstStyle>
          <a:p>
            <a:endParaRPr lang="en-US"/>
          </a:p>
        </p:txBody>
      </p:sp>
    </p:spTree>
    <p:extLst>
      <p:ext uri="{BB962C8B-B14F-4D97-AF65-F5344CB8AC3E}">
        <p14:creationId xmlns:p14="http://schemas.microsoft.com/office/powerpoint/2010/main" val="3584484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226506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4103052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55663" y="1593850"/>
            <a:ext cx="3976687"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84750" y="1593850"/>
            <a:ext cx="3976688" cy="4425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3186101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30468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4242061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1544490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2217906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317833466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36362B"/>
            </a:gs>
            <a:gs pos="100000">
              <a:schemeClr val="bg1"/>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079500" y="288925"/>
            <a:ext cx="7726363"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855663" y="1593850"/>
            <a:ext cx="8105775"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2" name="Rectangle 4"/>
          <p:cNvSpPr>
            <a:spLocks noGrp="1" noChangeArrowheads="1"/>
          </p:cNvSpPr>
          <p:nvPr>
            <p:ph type="dt" sz="half" idx="2"/>
          </p:nvPr>
        </p:nvSpPr>
        <p:spPr bwMode="auto">
          <a:xfrm>
            <a:off x="838200" y="6235700"/>
            <a:ext cx="2449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none" lIns="92075" tIns="46038" rIns="92075" bIns="46038" numCol="1" anchor="ctr" anchorCtr="0" compatLnSpc="1">
            <a:prstTxWarp prst="textNoShape">
              <a:avLst/>
            </a:prstTxWarp>
          </a:bodyPr>
          <a:lstStyle>
            <a:lvl1pPr>
              <a:defRPr sz="1400"/>
            </a:lvl1pPr>
          </a:lstStyle>
          <a:p>
            <a:endParaRPr lang="en-US"/>
          </a:p>
        </p:txBody>
      </p:sp>
      <p:sp>
        <p:nvSpPr>
          <p:cNvPr id="2053" name="Rectangle 5"/>
          <p:cNvSpPr>
            <a:spLocks noGrp="1" noChangeArrowheads="1"/>
          </p:cNvSpPr>
          <p:nvPr>
            <p:ph type="sldNum" sz="quarter" idx="4"/>
          </p:nvPr>
        </p:nvSpPr>
        <p:spPr bwMode="auto">
          <a:xfrm>
            <a:off x="6553200" y="6224588"/>
            <a:ext cx="2420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none" lIns="92075" tIns="46038" rIns="92075" bIns="46038" numCol="1" anchor="ctr" anchorCtr="0" compatLnSpc="1">
            <a:prstTxWarp prst="textNoShape">
              <a:avLst/>
            </a:prstTxWarp>
          </a:bodyPr>
          <a:lstStyle>
            <a:lvl1pPr algn="r">
              <a:defRPr sz="1400"/>
            </a:lvl1pPr>
          </a:lstStyle>
          <a:p>
            <a:endParaRPr lang="en-US"/>
          </a:p>
        </p:txBody>
      </p:sp>
      <p:sp>
        <p:nvSpPr>
          <p:cNvPr id="2054" name="Rectangle 6"/>
          <p:cNvSpPr>
            <a:spLocks noGrp="1" noChangeArrowheads="1"/>
          </p:cNvSpPr>
          <p:nvPr>
            <p:ph type="ftr" sz="quarter" idx="3"/>
          </p:nvPr>
        </p:nvSpPr>
        <p:spPr bwMode="auto">
          <a:xfrm>
            <a:off x="3484563" y="62372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none" lIns="92075" tIns="46038" rIns="92075" bIns="46038" numCol="1" anchor="ctr" anchorCtr="0" compatLnSpc="1">
            <a:prstTxWarp prst="textNoShape">
              <a:avLst/>
            </a:prstTxWarp>
          </a:bodyPr>
          <a:lstStyle>
            <a:lvl1pPr algn="ctr">
              <a:defRPr sz="1400"/>
            </a:lvl1pPr>
          </a:lstStyle>
          <a:p>
            <a:endParaRPr lang="en-US"/>
          </a:p>
        </p:txBody>
      </p:sp>
      <p:sp>
        <p:nvSpPr>
          <p:cNvPr id="2055" name="Rectangle 7"/>
          <p:cNvSpPr>
            <a:spLocks noChangeArrowheads="1"/>
          </p:cNvSpPr>
          <p:nvPr/>
        </p:nvSpPr>
        <p:spPr bwMode="auto">
          <a:xfrm>
            <a:off x="258763" y="500063"/>
            <a:ext cx="142875" cy="1571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sp>
        <p:nvSpPr>
          <p:cNvPr id="2056" name="Freeform 8"/>
          <p:cNvSpPr>
            <a:spLocks/>
          </p:cNvSpPr>
          <p:nvPr/>
        </p:nvSpPr>
        <p:spPr bwMode="auto">
          <a:xfrm>
            <a:off x="406400" y="506413"/>
            <a:ext cx="242888" cy="239712"/>
          </a:xfrm>
          <a:custGeom>
            <a:avLst/>
            <a:gdLst>
              <a:gd name="T0" fmla="*/ 0 w 153"/>
              <a:gd name="T1" fmla="*/ 0 h 151"/>
              <a:gd name="T2" fmla="*/ 0 w 153"/>
              <a:gd name="T3" fmla="*/ 98 h 151"/>
              <a:gd name="T4" fmla="*/ 17 w 153"/>
              <a:gd name="T5" fmla="*/ 98 h 151"/>
              <a:gd name="T6" fmla="*/ 36 w 153"/>
              <a:gd name="T7" fmla="*/ 102 h 151"/>
              <a:gd name="T8" fmla="*/ 51 w 153"/>
              <a:gd name="T9" fmla="*/ 116 h 151"/>
              <a:gd name="T10" fmla="*/ 58 w 153"/>
              <a:gd name="T11" fmla="*/ 133 h 151"/>
              <a:gd name="T12" fmla="*/ 58 w 153"/>
              <a:gd name="T13" fmla="*/ 150 h 151"/>
              <a:gd name="T14" fmla="*/ 152 w 153"/>
              <a:gd name="T15" fmla="*/ 149 h 151"/>
              <a:gd name="T16" fmla="*/ 152 w 153"/>
              <a:gd name="T17" fmla="*/ 131 h 151"/>
              <a:gd name="T18" fmla="*/ 150 w 153"/>
              <a:gd name="T19" fmla="*/ 114 h 151"/>
              <a:gd name="T20" fmla="*/ 147 w 153"/>
              <a:gd name="T21" fmla="*/ 100 h 151"/>
              <a:gd name="T22" fmla="*/ 143 w 153"/>
              <a:gd name="T23" fmla="*/ 88 h 151"/>
              <a:gd name="T24" fmla="*/ 138 w 153"/>
              <a:gd name="T25" fmla="*/ 70 h 151"/>
              <a:gd name="T26" fmla="*/ 133 w 153"/>
              <a:gd name="T27" fmla="*/ 57 h 151"/>
              <a:gd name="T28" fmla="*/ 125 w 153"/>
              <a:gd name="T29" fmla="*/ 47 h 151"/>
              <a:gd name="T30" fmla="*/ 116 w 153"/>
              <a:gd name="T31" fmla="*/ 35 h 151"/>
              <a:gd name="T32" fmla="*/ 102 w 153"/>
              <a:gd name="T33" fmla="*/ 24 h 151"/>
              <a:gd name="T34" fmla="*/ 88 w 153"/>
              <a:gd name="T35" fmla="*/ 15 h 151"/>
              <a:gd name="T36" fmla="*/ 66 w 153"/>
              <a:gd name="T37" fmla="*/ 7 h 151"/>
              <a:gd name="T38" fmla="*/ 39 w 153"/>
              <a:gd name="T39" fmla="*/ 1 h 151"/>
              <a:gd name="T40" fmla="*/ 21 w 153"/>
              <a:gd name="T41" fmla="*/ 0 h 151"/>
              <a:gd name="T42" fmla="*/ 0 w 153"/>
              <a:gd name="T43" fmla="*/ 0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3" h="151">
                <a:moveTo>
                  <a:pt x="0" y="0"/>
                </a:moveTo>
                <a:lnTo>
                  <a:pt x="0" y="98"/>
                </a:lnTo>
                <a:lnTo>
                  <a:pt x="17" y="98"/>
                </a:lnTo>
                <a:lnTo>
                  <a:pt x="36" y="102"/>
                </a:lnTo>
                <a:lnTo>
                  <a:pt x="51" y="116"/>
                </a:lnTo>
                <a:lnTo>
                  <a:pt x="58" y="133"/>
                </a:lnTo>
                <a:lnTo>
                  <a:pt x="58" y="150"/>
                </a:lnTo>
                <a:lnTo>
                  <a:pt x="152" y="149"/>
                </a:lnTo>
                <a:lnTo>
                  <a:pt x="152" y="131"/>
                </a:lnTo>
                <a:lnTo>
                  <a:pt x="150" y="114"/>
                </a:lnTo>
                <a:lnTo>
                  <a:pt x="147" y="100"/>
                </a:lnTo>
                <a:lnTo>
                  <a:pt x="143" y="88"/>
                </a:lnTo>
                <a:lnTo>
                  <a:pt x="138" y="70"/>
                </a:lnTo>
                <a:lnTo>
                  <a:pt x="133" y="57"/>
                </a:lnTo>
                <a:lnTo>
                  <a:pt x="125" y="47"/>
                </a:lnTo>
                <a:lnTo>
                  <a:pt x="116" y="35"/>
                </a:lnTo>
                <a:lnTo>
                  <a:pt x="102" y="24"/>
                </a:lnTo>
                <a:lnTo>
                  <a:pt x="88" y="15"/>
                </a:lnTo>
                <a:lnTo>
                  <a:pt x="66" y="7"/>
                </a:lnTo>
                <a:lnTo>
                  <a:pt x="39" y="1"/>
                </a:lnTo>
                <a:lnTo>
                  <a:pt x="21" y="0"/>
                </a:lnTo>
                <a:lnTo>
                  <a:pt x="0" y="0"/>
                </a:lnTo>
              </a:path>
            </a:pathLst>
          </a:custGeom>
          <a:solidFill>
            <a:schemeClr val="fo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sp>
        <p:nvSpPr>
          <p:cNvPr id="2057" name="AutoShape 9"/>
          <p:cNvSpPr>
            <a:spLocks noChangeArrowheads="1"/>
          </p:cNvSpPr>
          <p:nvPr/>
        </p:nvSpPr>
        <p:spPr bwMode="auto">
          <a:xfrm rot="16200000">
            <a:off x="-11112" y="457200"/>
            <a:ext cx="295275" cy="250825"/>
          </a:xfrm>
          <a:prstGeom prst="triangle">
            <a:avLst>
              <a:gd name="adj" fmla="val 49995"/>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sp>
        <p:nvSpPr>
          <p:cNvPr id="2058" name="AutoShape 10"/>
          <p:cNvSpPr>
            <a:spLocks noChangeArrowheads="1"/>
          </p:cNvSpPr>
          <p:nvPr/>
        </p:nvSpPr>
        <p:spPr bwMode="auto">
          <a:xfrm>
            <a:off x="300038" y="68263"/>
            <a:ext cx="288925" cy="273050"/>
          </a:xfrm>
          <a:prstGeom prst="triangle">
            <a:avLst>
              <a:gd name="adj" fmla="val 49995"/>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grpSp>
        <p:nvGrpSpPr>
          <p:cNvPr id="2059" name="Group 11"/>
          <p:cNvGrpSpPr>
            <a:grpSpLocks/>
          </p:cNvGrpSpPr>
          <p:nvPr/>
        </p:nvGrpSpPr>
        <p:grpSpPr bwMode="auto">
          <a:xfrm>
            <a:off x="276225" y="341313"/>
            <a:ext cx="642938" cy="6516687"/>
            <a:chOff x="174" y="215"/>
            <a:chExt cx="405" cy="4105"/>
          </a:xfrm>
        </p:grpSpPr>
        <p:sp>
          <p:nvSpPr>
            <p:cNvPr id="2060" name="Rectangle 12"/>
            <p:cNvSpPr>
              <a:spLocks noChangeArrowheads="1"/>
            </p:cNvSpPr>
            <p:nvPr/>
          </p:nvSpPr>
          <p:spPr bwMode="auto">
            <a:xfrm>
              <a:off x="315" y="469"/>
              <a:ext cx="94" cy="3851"/>
            </a:xfrm>
            <a:prstGeom prst="rect">
              <a:avLst/>
            </a:prstGeom>
            <a:gradFill rotWithShape="0">
              <a:gsLst>
                <a:gs pos="0">
                  <a:schemeClr val="fo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grpSp>
          <p:nvGrpSpPr>
            <p:cNvPr id="2061" name="Group 13"/>
            <p:cNvGrpSpPr>
              <a:grpSpLocks/>
            </p:cNvGrpSpPr>
            <p:nvPr/>
          </p:nvGrpSpPr>
          <p:grpSpPr bwMode="auto">
            <a:xfrm>
              <a:off x="174" y="468"/>
              <a:ext cx="405" cy="3852"/>
              <a:chOff x="174" y="468"/>
              <a:chExt cx="405" cy="3852"/>
            </a:xfrm>
          </p:grpSpPr>
          <p:grpSp>
            <p:nvGrpSpPr>
              <p:cNvPr id="2062" name="Group 14"/>
              <p:cNvGrpSpPr>
                <a:grpSpLocks/>
              </p:cNvGrpSpPr>
              <p:nvPr/>
            </p:nvGrpSpPr>
            <p:grpSpPr bwMode="auto">
              <a:xfrm>
                <a:off x="175" y="468"/>
                <a:ext cx="404" cy="194"/>
                <a:chOff x="175" y="468"/>
                <a:chExt cx="404" cy="194"/>
              </a:xfrm>
            </p:grpSpPr>
            <p:sp>
              <p:nvSpPr>
                <p:cNvPr id="2063" name="Freeform 15"/>
                <p:cNvSpPr>
                  <a:spLocks/>
                </p:cNvSpPr>
                <p:nvPr/>
              </p:nvSpPr>
              <p:spPr bwMode="auto">
                <a:xfrm>
                  <a:off x="175" y="513"/>
                  <a:ext cx="155" cy="149"/>
                </a:xfrm>
                <a:custGeom>
                  <a:avLst/>
                  <a:gdLst>
                    <a:gd name="T0" fmla="*/ 154 w 155"/>
                    <a:gd name="T1" fmla="*/ 0 h 149"/>
                    <a:gd name="T2" fmla="*/ 154 w 155"/>
                    <a:gd name="T3" fmla="*/ 97 h 149"/>
                    <a:gd name="T4" fmla="*/ 136 w 155"/>
                    <a:gd name="T5" fmla="*/ 97 h 149"/>
                    <a:gd name="T6" fmla="*/ 117 w 155"/>
                    <a:gd name="T7" fmla="*/ 101 h 149"/>
                    <a:gd name="T8" fmla="*/ 102 w 155"/>
                    <a:gd name="T9" fmla="*/ 115 h 149"/>
                    <a:gd name="T10" fmla="*/ 94 w 155"/>
                    <a:gd name="T11" fmla="*/ 132 h 149"/>
                    <a:gd name="T12" fmla="*/ 94 w 155"/>
                    <a:gd name="T13" fmla="*/ 148 h 149"/>
                    <a:gd name="T14" fmla="*/ 0 w 155"/>
                    <a:gd name="T15" fmla="*/ 148 h 149"/>
                    <a:gd name="T16" fmla="*/ 0 w 155"/>
                    <a:gd name="T17" fmla="*/ 129 h 149"/>
                    <a:gd name="T18" fmla="*/ 1 w 155"/>
                    <a:gd name="T19" fmla="*/ 112 h 149"/>
                    <a:gd name="T20" fmla="*/ 4 w 155"/>
                    <a:gd name="T21" fmla="*/ 99 h 149"/>
                    <a:gd name="T22" fmla="*/ 8 w 155"/>
                    <a:gd name="T23" fmla="*/ 87 h 149"/>
                    <a:gd name="T24" fmla="*/ 13 w 155"/>
                    <a:gd name="T25" fmla="*/ 70 h 149"/>
                    <a:gd name="T26" fmla="*/ 18 w 155"/>
                    <a:gd name="T27" fmla="*/ 57 h 149"/>
                    <a:gd name="T28" fmla="*/ 26 w 155"/>
                    <a:gd name="T29" fmla="*/ 47 h 149"/>
                    <a:gd name="T30" fmla="*/ 36 w 155"/>
                    <a:gd name="T31" fmla="*/ 35 h 149"/>
                    <a:gd name="T32" fmla="*/ 49 w 155"/>
                    <a:gd name="T33" fmla="*/ 24 h 149"/>
                    <a:gd name="T34" fmla="*/ 64 w 155"/>
                    <a:gd name="T35" fmla="*/ 15 h 149"/>
                    <a:gd name="T36" fmla="*/ 86 w 155"/>
                    <a:gd name="T37" fmla="*/ 7 h 149"/>
                    <a:gd name="T38" fmla="*/ 113 w 155"/>
                    <a:gd name="T39" fmla="*/ 1 h 149"/>
                    <a:gd name="T40" fmla="*/ 131 w 155"/>
                    <a:gd name="T41" fmla="*/ 0 h 149"/>
                    <a:gd name="T42" fmla="*/ 154 w 155"/>
                    <a:gd name="T43"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5" h="149">
                      <a:moveTo>
                        <a:pt x="154" y="0"/>
                      </a:moveTo>
                      <a:lnTo>
                        <a:pt x="154" y="97"/>
                      </a:lnTo>
                      <a:lnTo>
                        <a:pt x="136" y="97"/>
                      </a:lnTo>
                      <a:lnTo>
                        <a:pt x="117" y="101"/>
                      </a:lnTo>
                      <a:lnTo>
                        <a:pt x="102" y="115"/>
                      </a:lnTo>
                      <a:lnTo>
                        <a:pt x="94" y="132"/>
                      </a:lnTo>
                      <a:lnTo>
                        <a:pt x="94" y="148"/>
                      </a:lnTo>
                      <a:lnTo>
                        <a:pt x="0" y="148"/>
                      </a:lnTo>
                      <a:lnTo>
                        <a:pt x="0" y="129"/>
                      </a:lnTo>
                      <a:lnTo>
                        <a:pt x="1" y="112"/>
                      </a:lnTo>
                      <a:lnTo>
                        <a:pt x="4" y="99"/>
                      </a:lnTo>
                      <a:lnTo>
                        <a:pt x="8" y="87"/>
                      </a:lnTo>
                      <a:lnTo>
                        <a:pt x="13" y="70"/>
                      </a:lnTo>
                      <a:lnTo>
                        <a:pt x="18" y="57"/>
                      </a:lnTo>
                      <a:lnTo>
                        <a:pt x="26" y="47"/>
                      </a:lnTo>
                      <a:lnTo>
                        <a:pt x="36" y="35"/>
                      </a:lnTo>
                      <a:lnTo>
                        <a:pt x="49" y="24"/>
                      </a:lnTo>
                      <a:lnTo>
                        <a:pt x="64" y="15"/>
                      </a:lnTo>
                      <a:lnTo>
                        <a:pt x="86" y="7"/>
                      </a:lnTo>
                      <a:lnTo>
                        <a:pt x="113" y="1"/>
                      </a:lnTo>
                      <a:lnTo>
                        <a:pt x="131" y="0"/>
                      </a:lnTo>
                      <a:lnTo>
                        <a:pt x="154" y="0"/>
                      </a:lnTo>
                    </a:path>
                  </a:pathLst>
                </a:custGeom>
                <a:solidFill>
                  <a:schemeClr val="hlink"/>
                </a:solidFill>
                <a:ln>
                  <a:noFill/>
                </a:ln>
                <a:effectLst/>
                <a:extLst>
                  <a:ext uri="{91240B29-F687-4f45-9708-019B960494DF}">
                    <a14:hiddenLine xmlns:a14="http://schemas.microsoft.com/office/drawing/2010/main" w="9525">
                      <a:solidFill>
                        <a:schemeClr val="tx1"/>
                      </a:solidFill>
                      <a:round/>
                      <a:headEnd type="none" w="sm" len="sm"/>
                      <a:tailEnd type="none" w="sm" len="sm"/>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sp>
              <p:nvSpPr>
                <p:cNvPr id="2064" name="AutoShape 16"/>
                <p:cNvSpPr>
                  <a:spLocks noChangeArrowheads="1"/>
                </p:cNvSpPr>
                <p:nvPr/>
              </p:nvSpPr>
              <p:spPr bwMode="auto">
                <a:xfrm rot="5400000" flipH="1">
                  <a:off x="406" y="481"/>
                  <a:ext cx="186" cy="160"/>
                </a:xfrm>
                <a:prstGeom prst="triangle">
                  <a:avLst>
                    <a:gd name="adj" fmla="val 49995"/>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sp>
              <p:nvSpPr>
                <p:cNvPr id="2065" name="Rectangle 17"/>
                <p:cNvSpPr>
                  <a:spLocks noChangeArrowheads="1"/>
                </p:cNvSpPr>
                <p:nvPr/>
              </p:nvSpPr>
              <p:spPr bwMode="auto">
                <a:xfrm>
                  <a:off x="329" y="513"/>
                  <a:ext cx="90" cy="9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grpSp>
          <p:sp>
            <p:nvSpPr>
              <p:cNvPr id="2066" name="Rectangle 18"/>
              <p:cNvSpPr>
                <a:spLocks noChangeArrowheads="1"/>
              </p:cNvSpPr>
              <p:nvPr/>
            </p:nvSpPr>
            <p:spPr bwMode="auto">
              <a:xfrm>
                <a:off x="174" y="657"/>
                <a:ext cx="90" cy="3663"/>
              </a:xfrm>
              <a:prstGeom prst="rect">
                <a:avLst/>
              </a:prstGeom>
              <a:gradFill rotWithShape="0">
                <a:gsLst>
                  <a:gs pos="0">
                    <a:schemeClr val="hlink"/>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grpSp>
        <p:sp>
          <p:nvSpPr>
            <p:cNvPr id="2067" name="Rectangle 19"/>
            <p:cNvSpPr>
              <a:spLocks noChangeArrowheads="1"/>
            </p:cNvSpPr>
            <p:nvPr/>
          </p:nvSpPr>
          <p:spPr bwMode="auto">
            <a:xfrm>
              <a:off x="243" y="215"/>
              <a:ext cx="91" cy="4105"/>
            </a:xfrm>
            <a:prstGeom prst="rect">
              <a:avLst/>
            </a:prstGeom>
            <a:gradFill rotWithShape="0">
              <a:gsLst>
                <a:gs pos="0">
                  <a:schemeClr val="accent1"/>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US"/>
            </a:p>
          </p:txBody>
        </p:sp>
      </p:gr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charset="0"/>
        </a:defRPr>
      </a:lvl2pPr>
      <a:lvl3pPr algn="ctr" rtl="0" eaLnBrk="0" fontAlgn="base" hangingPunct="0">
        <a:spcBef>
          <a:spcPct val="0"/>
        </a:spcBef>
        <a:spcAft>
          <a:spcPct val="0"/>
        </a:spcAft>
        <a:defRPr kumimoji="1" sz="4400">
          <a:solidFill>
            <a:schemeClr val="tx2"/>
          </a:solidFill>
          <a:latin typeface="Times New Roman" charset="0"/>
          <a:ea typeface="ＭＳ Ｐゴシック" charset="0"/>
        </a:defRPr>
      </a:lvl3pPr>
      <a:lvl4pPr algn="ctr" rtl="0" eaLnBrk="0" fontAlgn="base" hangingPunct="0">
        <a:spcBef>
          <a:spcPct val="0"/>
        </a:spcBef>
        <a:spcAft>
          <a:spcPct val="0"/>
        </a:spcAft>
        <a:defRPr kumimoji="1" sz="4400">
          <a:solidFill>
            <a:schemeClr val="tx2"/>
          </a:solidFill>
          <a:latin typeface="Times New Roman" charset="0"/>
          <a:ea typeface="ＭＳ Ｐゴシック" charset="0"/>
        </a:defRPr>
      </a:lvl4pPr>
      <a:lvl5pPr algn="ctr" rtl="0" eaLnBrk="0" fontAlgn="base" hangingPunct="0">
        <a:spcBef>
          <a:spcPct val="0"/>
        </a:spcBef>
        <a:spcAft>
          <a:spcPct val="0"/>
        </a:spcAft>
        <a:defRPr kumimoji="1" sz="4400">
          <a:solidFill>
            <a:schemeClr val="tx2"/>
          </a:solidFill>
          <a:latin typeface="Times New Roman" charset="0"/>
          <a:ea typeface="ＭＳ Ｐゴシック" charset="0"/>
        </a:defRPr>
      </a:lvl5pPr>
      <a:lvl6pPr marL="457200" algn="ctr" rtl="0" eaLnBrk="0" fontAlgn="base" hangingPunct="0">
        <a:spcBef>
          <a:spcPct val="0"/>
        </a:spcBef>
        <a:spcAft>
          <a:spcPct val="0"/>
        </a:spcAft>
        <a:defRPr kumimoji="1" sz="4400">
          <a:solidFill>
            <a:schemeClr val="tx2"/>
          </a:solidFill>
          <a:latin typeface="Times New Roman" charset="0"/>
          <a:ea typeface="ＭＳ Ｐゴシック" charset="0"/>
        </a:defRPr>
      </a:lvl6pPr>
      <a:lvl7pPr marL="914400" algn="ctr" rtl="0" eaLnBrk="0" fontAlgn="base" hangingPunct="0">
        <a:spcBef>
          <a:spcPct val="0"/>
        </a:spcBef>
        <a:spcAft>
          <a:spcPct val="0"/>
        </a:spcAft>
        <a:defRPr kumimoji="1" sz="4400">
          <a:solidFill>
            <a:schemeClr val="tx2"/>
          </a:solidFill>
          <a:latin typeface="Times New Roman" charset="0"/>
          <a:ea typeface="ＭＳ Ｐゴシック" charset="0"/>
        </a:defRPr>
      </a:lvl7pPr>
      <a:lvl8pPr marL="1371600" algn="ctr" rtl="0" eaLnBrk="0" fontAlgn="base" hangingPunct="0">
        <a:spcBef>
          <a:spcPct val="0"/>
        </a:spcBef>
        <a:spcAft>
          <a:spcPct val="0"/>
        </a:spcAft>
        <a:defRPr kumimoji="1" sz="4400">
          <a:solidFill>
            <a:schemeClr val="tx2"/>
          </a:solidFill>
          <a:latin typeface="Times New Roman" charset="0"/>
          <a:ea typeface="ＭＳ Ｐゴシック" charset="0"/>
        </a:defRPr>
      </a:lvl8pPr>
      <a:lvl9pPr marL="1828800" algn="ctr" rtl="0" eaLnBrk="0" fontAlgn="base" hangingPunct="0">
        <a:spcBef>
          <a:spcPct val="0"/>
        </a:spcBef>
        <a:spcAft>
          <a:spcPct val="0"/>
        </a:spcAft>
        <a:defRPr kumimoji="1" sz="4400">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lr>
          <a:schemeClr val="accent1"/>
        </a:buClr>
        <a:buFont typeface="Monotype Sorts" charset="0"/>
        <a:buChar char="ß"/>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Monotype Sorts" charset="0"/>
        <a:buChar char="ß"/>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accent1"/>
        </a:buClr>
        <a:buFont typeface="Monotype Sorts" charset="0"/>
        <a:buChar char="ß"/>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1"/>
        </a:buClr>
        <a:buFont typeface="Monotype Sorts" charset="0"/>
        <a:buChar char="ß"/>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Font typeface="Monotype Sorts" charset="0"/>
        <a:buChar char="ß"/>
        <a:defRPr kumimoji="1" sz="2000">
          <a:solidFill>
            <a:schemeClr val="tx1"/>
          </a:solidFill>
          <a:latin typeface="+mn-lt"/>
          <a:ea typeface="+mn-ea"/>
        </a:defRPr>
      </a:lvl5pPr>
      <a:lvl6pPr marL="2514600" indent="-228600" algn="l" rtl="0" eaLnBrk="0" fontAlgn="base" hangingPunct="0">
        <a:spcBef>
          <a:spcPct val="20000"/>
        </a:spcBef>
        <a:spcAft>
          <a:spcPct val="0"/>
        </a:spcAft>
        <a:buClr>
          <a:schemeClr val="accent1"/>
        </a:buClr>
        <a:buFont typeface="Monotype Sorts" charset="0"/>
        <a:buChar char="ß"/>
        <a:defRPr kumimoji="1" sz="2000">
          <a:solidFill>
            <a:schemeClr val="tx1"/>
          </a:solidFill>
          <a:latin typeface="+mn-lt"/>
          <a:ea typeface="+mn-ea"/>
        </a:defRPr>
      </a:lvl6pPr>
      <a:lvl7pPr marL="2971800" indent="-228600" algn="l" rtl="0" eaLnBrk="0" fontAlgn="base" hangingPunct="0">
        <a:spcBef>
          <a:spcPct val="20000"/>
        </a:spcBef>
        <a:spcAft>
          <a:spcPct val="0"/>
        </a:spcAft>
        <a:buClr>
          <a:schemeClr val="accent1"/>
        </a:buClr>
        <a:buFont typeface="Monotype Sorts" charset="0"/>
        <a:buChar char="ß"/>
        <a:defRPr kumimoji="1" sz="2000">
          <a:solidFill>
            <a:schemeClr val="tx1"/>
          </a:solidFill>
          <a:latin typeface="+mn-lt"/>
          <a:ea typeface="+mn-ea"/>
        </a:defRPr>
      </a:lvl7pPr>
      <a:lvl8pPr marL="3429000" indent="-228600" algn="l" rtl="0" eaLnBrk="0" fontAlgn="base" hangingPunct="0">
        <a:spcBef>
          <a:spcPct val="20000"/>
        </a:spcBef>
        <a:spcAft>
          <a:spcPct val="0"/>
        </a:spcAft>
        <a:buClr>
          <a:schemeClr val="accent1"/>
        </a:buClr>
        <a:buFont typeface="Monotype Sorts" charset="0"/>
        <a:buChar char="ß"/>
        <a:defRPr kumimoji="1" sz="2000">
          <a:solidFill>
            <a:schemeClr val="tx1"/>
          </a:solidFill>
          <a:latin typeface="+mn-lt"/>
          <a:ea typeface="+mn-ea"/>
        </a:defRPr>
      </a:lvl8pPr>
      <a:lvl9pPr marL="3886200" indent="-228600" algn="l" rtl="0" eaLnBrk="0" fontAlgn="base" hangingPunct="0">
        <a:spcBef>
          <a:spcPct val="20000"/>
        </a:spcBef>
        <a:spcAft>
          <a:spcPct val="0"/>
        </a:spcAft>
        <a:buClr>
          <a:schemeClr val="accent1"/>
        </a:buClr>
        <a:buFont typeface="Monotype Sorts" charset="0"/>
        <a:buChar char="ß"/>
        <a:defRPr kumimoji="1"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audio" Target="../media/audio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bin"/><Relationship Id="rId4" Type="http://schemas.openxmlformats.org/officeDocument/2006/relationships/oleObject" Target="../embeddings/oleObject1.bin"/><Relationship Id="rId5" Type="http://schemas.openxmlformats.org/officeDocument/2006/relationships/image" Target="../media/image2.wmf"/><Relationship Id="rId6" Type="http://schemas.openxmlformats.org/officeDocument/2006/relationships/oleObject" Target="../embeddings/oleObject2.bin"/><Relationship Id="rId7" Type="http://schemas.openxmlformats.org/officeDocument/2006/relationships/image" Target="../media/image3.wmf"/><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4.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audio" Target="../media/audio1.bin"/><Relationship Id="rId3"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audio" Target="../media/audio1.bin"/><Relationship Id="rId4" Type="http://schemas.openxmlformats.org/officeDocument/2006/relationships/oleObject" Target="../embeddings/oleObject3.bin"/><Relationship Id="rId5" Type="http://schemas.openxmlformats.org/officeDocument/2006/relationships/image" Target="../media/image5.png"/><Relationship Id="rId1" Type="http://schemas.openxmlformats.org/officeDocument/2006/relationships/vmlDrawing" Target="../drawings/vmlDrawing2.vml"/><Relationship Id="rId2"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audio" Target="../media/audio1.bin"/><Relationship Id="rId4" Type="http://schemas.openxmlformats.org/officeDocument/2006/relationships/audio" Target="../media/audio5.bin"/><Relationship Id="rId5" Type="http://schemas.openxmlformats.org/officeDocument/2006/relationships/oleObject" Target="../embeddings/oleObject4.bin"/><Relationship Id="rId6" Type="http://schemas.openxmlformats.org/officeDocument/2006/relationships/image" Target="../media/image6.wmf"/><Relationship Id="rId1" Type="http://schemas.openxmlformats.org/officeDocument/2006/relationships/vmlDrawing" Target="../drawings/vmlDrawing3.vml"/><Relationship Id="rId2"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6.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7.bin"/><Relationship Id="rId3" Type="http://schemas.openxmlformats.org/officeDocument/2006/relationships/audio" Target="../media/audio8.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 Id="rId3" Type="http://schemas.openxmlformats.org/officeDocument/2006/relationships/audio" Target="../media/audio2.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audio" Target="../media/audio1.bin"/></Relationships>
</file>

<file path=ppt/slides/_rels/slide43.xml.rels><?xml version="1.0" encoding="UTF-8" standalone="yes"?>
<Relationships xmlns="http://schemas.openxmlformats.org/package/2006/relationships"><Relationship Id="rId3" Type="http://schemas.openxmlformats.org/officeDocument/2006/relationships/audio" Target="../media/audio1.bin"/><Relationship Id="rId4" Type="http://schemas.openxmlformats.org/officeDocument/2006/relationships/oleObject" Target="../embeddings/oleObject5.bin"/><Relationship Id="rId5" Type="http://schemas.openxmlformats.org/officeDocument/2006/relationships/image" Target="../media/image7.wmf"/><Relationship Id="rId1" Type="http://schemas.openxmlformats.org/officeDocument/2006/relationships/vmlDrawing" Target="../drawings/vmlDrawing4.vml"/><Relationship Id="rId2"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audio" Target="../media/audio1.bin"/><Relationship Id="rId4" Type="http://schemas.openxmlformats.org/officeDocument/2006/relationships/audio" Target="../media/audio9.bin"/><Relationship Id="rId5" Type="http://schemas.openxmlformats.org/officeDocument/2006/relationships/oleObject" Target="../embeddings/oleObject6.bin"/><Relationship Id="rId6" Type="http://schemas.openxmlformats.org/officeDocument/2006/relationships/image" Target="../media/image8.wmf"/><Relationship Id="rId1" Type="http://schemas.openxmlformats.org/officeDocument/2006/relationships/vmlDrawing" Target="../drawings/vmlDrawing5.vml"/><Relationship Id="rId2"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3" Type="http://schemas.openxmlformats.org/officeDocument/2006/relationships/audio" Target="../media/audio1.bin"/><Relationship Id="rId4" Type="http://schemas.openxmlformats.org/officeDocument/2006/relationships/oleObject" Target="../embeddings/oleObject7.bin"/><Relationship Id="rId5" Type="http://schemas.openxmlformats.org/officeDocument/2006/relationships/image" Target="../media/image9.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audio" Target="../media/audio1.bin"/></Relationships>
</file>

<file path=ppt/slides/_rels/slide48.xml.rels><?xml version="1.0" encoding="UTF-8" standalone="yes"?>
<Relationships xmlns="http://schemas.openxmlformats.org/package/2006/relationships"><Relationship Id="rId3" Type="http://schemas.openxmlformats.org/officeDocument/2006/relationships/audio" Target="../media/audio1.bin"/><Relationship Id="rId4" Type="http://schemas.openxmlformats.org/officeDocument/2006/relationships/oleObject" Target="../embeddings/oleObject8.bin"/><Relationship Id="rId5" Type="http://schemas.openxmlformats.org/officeDocument/2006/relationships/image" Target="../media/image10.png"/><Relationship Id="rId6" Type="http://schemas.openxmlformats.org/officeDocument/2006/relationships/image" Target="../media/image11.jpeg"/><Relationship Id="rId1" Type="http://schemas.openxmlformats.org/officeDocument/2006/relationships/vmlDrawing" Target="../drawings/vmlDrawing7.vml"/><Relationship Id="rId2"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9.bin"/><Relationship Id="rId4" Type="http://schemas.openxmlformats.org/officeDocument/2006/relationships/image" Target="../media/image12.png"/><Relationship Id="rId1" Type="http://schemas.openxmlformats.org/officeDocument/2006/relationships/vmlDrawing" Target="../drawings/vmlDrawing8.vml"/><Relationship Id="rId2"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3.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US"/>
              <a:t>The Basics of Intellectual Property Law</a:t>
            </a:r>
          </a:p>
        </p:txBody>
      </p:sp>
      <p:sp>
        <p:nvSpPr>
          <p:cNvPr id="4099" name="Rectangle 3"/>
          <p:cNvSpPr>
            <a:spLocks noGrp="1" noChangeArrowheads="1"/>
          </p:cNvSpPr>
          <p:nvPr>
            <p:ph type="subTitle" idx="1"/>
          </p:nvPr>
        </p:nvSpPr>
        <p:spPr/>
        <p:txBody>
          <a:bodyPr/>
          <a:lstStyle/>
          <a:p>
            <a:r>
              <a:rPr lang="en-US" sz="2000"/>
              <a:t>The Rosetta Stone to Understand Intellectual Property</a:t>
            </a:r>
            <a:endParaRPr lang="en-US" sz="2800"/>
          </a:p>
          <a:p>
            <a:r>
              <a:rPr lang="en-US" sz="2000"/>
              <a:t>by</a:t>
            </a:r>
          </a:p>
          <a:p>
            <a:r>
              <a:rPr lang="en-US" sz="2400"/>
              <a:t>A. David Spevack, Office of Naval Research</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1295400" y="152400"/>
            <a:ext cx="7772400" cy="11430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t>What Is A Patent?</a:t>
            </a:r>
          </a:p>
        </p:txBody>
      </p:sp>
      <p:sp>
        <p:nvSpPr>
          <p:cNvPr id="25603" name="Rectangle 3"/>
          <p:cNvSpPr>
            <a:spLocks noGrp="1" noChangeArrowheads="1"/>
          </p:cNvSpPr>
          <p:nvPr>
            <p:ph type="subTitle" idx="1"/>
          </p:nvPr>
        </p:nvSpPr>
        <p:spPr>
          <a:xfrm>
            <a:off x="1371600" y="990600"/>
            <a:ext cx="6400800" cy="48768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342900" indent="-342900" algn="l">
              <a:lnSpc>
                <a:spcPct val="90000"/>
              </a:lnSpc>
              <a:buFont typeface="Monotype Sorts" charset="0"/>
              <a:buChar char="ß"/>
            </a:pPr>
            <a:r>
              <a:rPr lang="en-US" sz="2400"/>
              <a:t>Grant by the U.S. Government to provide individuals legal protection for their discoveries (inventions)</a:t>
            </a:r>
          </a:p>
          <a:p>
            <a:pPr marL="342900" indent="-342900" algn="l">
              <a:lnSpc>
                <a:spcPct val="90000"/>
              </a:lnSpc>
              <a:buFont typeface="Monotype Sorts" charset="0"/>
              <a:buChar char="ß"/>
            </a:pPr>
            <a:r>
              <a:rPr lang="en-US" sz="2400"/>
              <a:t>Finds basis in Article 1, Section 8, U.S. Constitution</a:t>
            </a:r>
          </a:p>
          <a:p>
            <a:pPr marL="342900" indent="-342900" algn="l">
              <a:lnSpc>
                <a:spcPct val="90000"/>
              </a:lnSpc>
            </a:pPr>
            <a:r>
              <a:rPr lang="en-US" sz="2400"/>
              <a:t>	Congress is empowered to </a:t>
            </a:r>
            <a:r>
              <a:rPr lang="ja-JP" altLang="en-US" sz="2400">
                <a:latin typeface="Arial"/>
              </a:rPr>
              <a:t>“</a:t>
            </a:r>
            <a:r>
              <a:rPr lang="en-US" sz="2400"/>
              <a:t>...promote the progress of science and useful arts by securing for limited times to authors and inventors the exclusive right to their respective writings and discoveries.</a:t>
            </a:r>
            <a:r>
              <a:rPr lang="ja-JP" altLang="en-US" sz="2400">
                <a:latin typeface="Arial"/>
              </a:rPr>
              <a:t>”</a:t>
            </a:r>
            <a:endParaRPr lang="en-US" sz="2400"/>
          </a:p>
          <a:p>
            <a:pPr marL="342900" indent="-342900" algn="l">
              <a:lnSpc>
                <a:spcPct val="90000"/>
              </a:lnSpc>
              <a:buFont typeface="Monotype Sorts" charset="0"/>
              <a:buChar char="ß"/>
            </a:pPr>
            <a:r>
              <a:rPr lang="en-US" sz="2400"/>
              <a:t>Covered by Federal Law (Title 35 USC)</a:t>
            </a:r>
          </a:p>
          <a:p>
            <a:pPr marL="342900" indent="-342900" algn="l">
              <a:lnSpc>
                <a:spcPct val="90000"/>
              </a:lnSpc>
              <a:buFont typeface="Monotype Sorts" charset="0"/>
              <a:buChar char="ß"/>
            </a:pPr>
            <a:r>
              <a:rPr lang="en-US" sz="2400"/>
              <a:t>Gives the patent owner the right to prevent others from making, using or selling the claimed invention</a:t>
            </a:r>
            <a:r>
              <a:rPr lang="en-US" sz="2000"/>
              <a:t> within the United States or Country of Issue.</a:t>
            </a:r>
            <a:endParaRPr lang="en-US" sz="1800"/>
          </a:p>
        </p:txBody>
      </p:sp>
    </p:spTree>
  </p:cSld>
  <p:clrMapOvr>
    <a:masterClrMapping/>
  </p:clrMapOvr>
  <p:transition xmlns:p14="http://schemas.microsoft.com/office/powerpoint/2010/main">
    <p:sndAc>
      <p:stSnd>
        <p:snd r:embed="rId3" name="WHOOSH.WAV"/>
      </p:stSnd>
    </p:sndAc>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box(in)">
                                      <p:cBhvr>
                                        <p:cTn id="7" dur="500"/>
                                        <p:tgtEl>
                                          <p:spTgt spid="25603">
                                            <p:txEl>
                                              <p:pRg st="0" end="0"/>
                                            </p:txEl>
                                          </p:spTgt>
                                        </p:tgtEl>
                                      </p:cBhvr>
                                    </p:animEffect>
                                  </p:childTnLst>
                                  <p:subTnLst>
                                    <p:animClr clrSpc="rgb" dir="cw">
                                      <p:cBhvr override="childStyle">
                                        <p:cTn dur="1" fill="hold" display="0" masterRel="nextClick" afterEffect="1"/>
                                        <p:tgtEl>
                                          <p:spTgt spid="25603">
                                            <p:txEl>
                                              <p:pRg st="0" end="0"/>
                                            </p:txEl>
                                          </p:spTgt>
                                        </p:tgtEl>
                                        <p:attrNameLst>
                                          <p:attrName>ppt_c</p:attrName>
                                        </p:attrNameLst>
                                      </p:cBhvr>
                                      <p:to>
                                        <a:schemeClr val="folHlink"/>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box(in)">
                                      <p:cBhvr>
                                        <p:cTn id="12" dur="500"/>
                                        <p:tgtEl>
                                          <p:spTgt spid="25603">
                                            <p:txEl>
                                              <p:pRg st="1" end="1"/>
                                            </p:txEl>
                                          </p:spTgt>
                                        </p:tgtEl>
                                      </p:cBhvr>
                                    </p:animEffect>
                                  </p:childTnLst>
                                  <p:subTnLst>
                                    <p:animClr clrSpc="rgb" dir="cw">
                                      <p:cBhvr override="childStyle">
                                        <p:cTn dur="1" fill="hold" display="0" masterRel="nextClick" afterEffect="1"/>
                                        <p:tgtEl>
                                          <p:spTgt spid="25603">
                                            <p:txEl>
                                              <p:pRg st="1" end="1"/>
                                            </p:txEl>
                                          </p:spTgt>
                                        </p:tgtEl>
                                        <p:attrNameLst>
                                          <p:attrName>ppt_c</p:attrName>
                                        </p:attrNameLst>
                                      </p:cBhvr>
                                      <p:to>
                                        <a:schemeClr val="folHlink"/>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box(in)">
                                      <p:cBhvr>
                                        <p:cTn id="17" dur="500"/>
                                        <p:tgtEl>
                                          <p:spTgt spid="25603">
                                            <p:txEl>
                                              <p:pRg st="2" end="2"/>
                                            </p:txEl>
                                          </p:spTgt>
                                        </p:tgtEl>
                                      </p:cBhvr>
                                    </p:animEffect>
                                  </p:childTnLst>
                                  <p:subTnLst>
                                    <p:animClr clrSpc="rgb" dir="cw">
                                      <p:cBhvr override="childStyle">
                                        <p:cTn dur="1" fill="hold" display="0" masterRel="nextClick" afterEffect="1"/>
                                        <p:tgtEl>
                                          <p:spTgt spid="25603">
                                            <p:txEl>
                                              <p:pRg st="2" end="2"/>
                                            </p:txEl>
                                          </p:spTgt>
                                        </p:tgtEl>
                                        <p:attrNameLst>
                                          <p:attrName>ppt_c</p:attrName>
                                        </p:attrNameLst>
                                      </p:cBhvr>
                                      <p:to>
                                        <a:schemeClr val="folHlink"/>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5603">
                                            <p:txEl>
                                              <p:pRg st="3" end="3"/>
                                            </p:txEl>
                                          </p:spTgt>
                                        </p:tgtEl>
                                        <p:attrNameLst>
                                          <p:attrName>style.visibility</p:attrName>
                                        </p:attrNameLst>
                                      </p:cBhvr>
                                      <p:to>
                                        <p:strVal val="visible"/>
                                      </p:to>
                                    </p:set>
                                    <p:animEffect transition="in" filter="box(in)">
                                      <p:cBhvr>
                                        <p:cTn id="22" dur="500"/>
                                        <p:tgtEl>
                                          <p:spTgt spid="25603">
                                            <p:txEl>
                                              <p:pRg st="3" end="3"/>
                                            </p:txEl>
                                          </p:spTgt>
                                        </p:tgtEl>
                                      </p:cBhvr>
                                    </p:animEffect>
                                  </p:childTnLst>
                                  <p:subTnLst>
                                    <p:animClr clrSpc="rgb" dir="cw">
                                      <p:cBhvr override="childStyle">
                                        <p:cTn dur="1" fill="hold" display="0" masterRel="nextClick" afterEffect="1"/>
                                        <p:tgtEl>
                                          <p:spTgt spid="25603">
                                            <p:txEl>
                                              <p:pRg st="3" end="3"/>
                                            </p:txEl>
                                          </p:spTgt>
                                        </p:tgtEl>
                                        <p:attrNameLst>
                                          <p:attrName>ppt_c</p:attrName>
                                        </p:attrNameLst>
                                      </p:cBhvr>
                                      <p:to>
                                        <a:schemeClr val="folHlink"/>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5603">
                                            <p:txEl>
                                              <p:pRg st="4" end="4"/>
                                            </p:txEl>
                                          </p:spTgt>
                                        </p:tgtEl>
                                        <p:attrNameLst>
                                          <p:attrName>style.visibility</p:attrName>
                                        </p:attrNameLst>
                                      </p:cBhvr>
                                      <p:to>
                                        <p:strVal val="visible"/>
                                      </p:to>
                                    </p:set>
                                    <p:animEffect transition="in" filter="box(in)">
                                      <p:cBhvr>
                                        <p:cTn id="27" dur="500"/>
                                        <p:tgtEl>
                                          <p:spTgt spid="25603">
                                            <p:txEl>
                                              <p:pRg st="4" end="4"/>
                                            </p:txEl>
                                          </p:spTgt>
                                        </p:tgtEl>
                                      </p:cBhvr>
                                    </p:animEffect>
                                  </p:childTnLst>
                                  <p:subTnLst>
                                    <p:animClr clrSpc="rgb" dir="cw">
                                      <p:cBhvr override="childStyle">
                                        <p:cTn dur="1" fill="hold" display="0" masterRel="nextClick" afterEffect="1"/>
                                        <p:tgtEl>
                                          <p:spTgt spid="25603">
                                            <p:txEl>
                                              <p:pRg st="4" end="4"/>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1026"/>
          <p:cNvSpPr>
            <a:spLocks noGrp="1" noChangeArrowheads="1"/>
          </p:cNvSpPr>
          <p:nvPr>
            <p:ph type="title"/>
          </p:nvPr>
        </p:nvSpPr>
        <p:spPr/>
        <p:txBody>
          <a:bodyPr/>
          <a:lstStyle/>
          <a:p>
            <a:r>
              <a:rPr lang="en-US"/>
              <a:t>Life &amp; Duration</a:t>
            </a:r>
          </a:p>
        </p:txBody>
      </p:sp>
      <p:sp>
        <p:nvSpPr>
          <p:cNvPr id="337923" name="Rectangle 1027"/>
          <p:cNvSpPr>
            <a:spLocks noGrp="1" noChangeArrowheads="1"/>
          </p:cNvSpPr>
          <p:nvPr>
            <p:ph type="body" idx="1"/>
          </p:nvPr>
        </p:nvSpPr>
        <p:spPr/>
        <p:txBody>
          <a:bodyPr/>
          <a:lstStyle/>
          <a:p>
            <a:r>
              <a:rPr lang="en-US" sz="3600"/>
              <a:t>Life of utility patent - 17 years from date of issue of Patent if application filed before June 95 or 20 years from date of filing application after June 95</a:t>
            </a:r>
          </a:p>
          <a:p>
            <a:r>
              <a:rPr lang="en-US" sz="3600"/>
              <a:t>Effective only in the U.S.  (foreign patent applications filed separately based on U.S. application are available).</a:t>
            </a:r>
          </a:p>
          <a:p>
            <a:endParaRPr lang="en-US" sz="4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295400" y="285750"/>
            <a:ext cx="7772400" cy="11620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b"/>
          <a:lstStyle/>
          <a:p>
            <a:r>
              <a:rPr lang="en-US" sz="4800">
                <a:effectLst>
                  <a:outerShdw blurRad="38100" dist="38100" dir="2700000" algn="tl">
                    <a:srgbClr val="000000"/>
                  </a:outerShdw>
                </a:effectLst>
                <a:latin typeface="Century Schoolbook" charset="0"/>
              </a:rPr>
              <a:t>INVENTION PATENTABLE IF........</a:t>
            </a:r>
          </a:p>
        </p:txBody>
      </p:sp>
      <p:graphicFrame>
        <p:nvGraphicFramePr>
          <p:cNvPr id="38915" name="Object 3">
            <a:hlinkClick r:id="" action="ppaction://ole?verb=0"/>
          </p:cNvPr>
          <p:cNvGraphicFramePr>
            <a:graphicFrameLocks/>
          </p:cNvGraphicFramePr>
          <p:nvPr>
            <p:ph sz="half" idx="1"/>
          </p:nvPr>
        </p:nvGraphicFramePr>
        <p:xfrm>
          <a:off x="1655763" y="2249488"/>
          <a:ext cx="3251200" cy="3441700"/>
        </p:xfrm>
        <a:graphic>
          <a:graphicData uri="http://schemas.openxmlformats.org/presentationml/2006/ole">
            <mc:AlternateContent xmlns:mc="http://schemas.openxmlformats.org/markup-compatibility/2006">
              <mc:Choice xmlns:v="urn:schemas-microsoft-com:vml" Requires="v">
                <p:oleObj spid="_x0000_s38918" name="Clip" r:id="rId4" imgW="4714560" imgH="3541680" progId="MS_ClipArt_Gallery.2">
                  <p:embed/>
                </p:oleObj>
              </mc:Choice>
              <mc:Fallback>
                <p:oleObj name="Clip" r:id="rId4" imgW="4714560" imgH="3541680" progId="MS_ClipArt_Gallery.2">
                  <p:embed/>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5763" y="2249488"/>
                        <a:ext cx="3251200" cy="344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38916" name="Rectangle 4"/>
          <p:cNvSpPr>
            <a:spLocks noGrp="1" noChangeArrowheads="1"/>
          </p:cNvSpPr>
          <p:nvPr>
            <p:ph type="body" sz="half" idx="2"/>
          </p:nvPr>
        </p:nvSpPr>
        <p:spPr>
          <a:xfrm>
            <a:off x="4987925" y="1593850"/>
            <a:ext cx="3973513" cy="44259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nSpc>
                <a:spcPct val="130000"/>
              </a:lnSpc>
            </a:pPr>
            <a:r>
              <a:rPr lang="en-US" sz="2400">
                <a:effectLst>
                  <a:outerShdw blurRad="38100" dist="38100" dir="2700000" algn="tl">
                    <a:srgbClr val="000000"/>
                  </a:outerShdw>
                </a:effectLst>
              </a:rPr>
              <a:t>NEW</a:t>
            </a:r>
          </a:p>
          <a:p>
            <a:pPr>
              <a:lnSpc>
                <a:spcPct val="110000"/>
              </a:lnSpc>
            </a:pPr>
            <a:r>
              <a:rPr lang="en-US" sz="2400">
                <a:solidFill>
                  <a:schemeClr val="tx2"/>
                </a:solidFill>
                <a:effectLst>
                  <a:outerShdw blurRad="38100" dist="38100" dir="2700000" algn="tl">
                    <a:srgbClr val="000000"/>
                  </a:outerShdw>
                </a:effectLst>
              </a:rPr>
              <a:t>USEFUL</a:t>
            </a:r>
          </a:p>
          <a:p>
            <a:r>
              <a:rPr lang="en-US" sz="2400">
                <a:effectLst>
                  <a:outerShdw blurRad="38100" dist="38100" dir="2700000" algn="tl">
                    <a:srgbClr val="000000"/>
                  </a:outerShdw>
                </a:effectLst>
              </a:rPr>
              <a:t>NOT OBVIOUS</a:t>
            </a:r>
          </a:p>
          <a:p>
            <a:pPr>
              <a:lnSpc>
                <a:spcPct val="130000"/>
              </a:lnSpc>
            </a:pPr>
            <a:r>
              <a:rPr lang="en-US" sz="2400">
                <a:solidFill>
                  <a:schemeClr val="tx2"/>
                </a:solidFill>
                <a:effectLst>
                  <a:outerShdw blurRad="38100" dist="38100" dir="2700000" algn="tl">
                    <a:srgbClr val="000000"/>
                  </a:outerShdw>
                </a:effectLst>
              </a:rPr>
              <a:t>PERTAINS TO PATENTABLE SUBJECT  MATTER UNLESS</a:t>
            </a:r>
          </a:p>
          <a:p>
            <a:pPr>
              <a:lnSpc>
                <a:spcPct val="130000"/>
              </a:lnSpc>
            </a:pPr>
            <a:r>
              <a:rPr lang="en-US" sz="2400">
                <a:solidFill>
                  <a:schemeClr val="tx2"/>
                </a:solidFill>
                <a:effectLst>
                  <a:outerShdw blurRad="38100" dist="38100" dir="2700000" algn="tl">
                    <a:srgbClr val="000000"/>
                  </a:outerShdw>
                </a:effectLst>
              </a:rPr>
              <a:t>GRANT OF PATENT IS NOT BARRED</a:t>
            </a:r>
          </a:p>
        </p:txBody>
      </p:sp>
      <p:graphicFrame>
        <p:nvGraphicFramePr>
          <p:cNvPr id="38917" name="Object 5">
            <a:hlinkClick r:id="" action="ppaction://ole?verb=0"/>
          </p:cNvPr>
          <p:cNvGraphicFramePr>
            <a:graphicFrameLocks/>
          </p:cNvGraphicFramePr>
          <p:nvPr/>
        </p:nvGraphicFramePr>
        <p:xfrm>
          <a:off x="1825625" y="1550988"/>
          <a:ext cx="708025" cy="887412"/>
        </p:xfrm>
        <a:graphic>
          <a:graphicData uri="http://schemas.openxmlformats.org/presentationml/2006/ole">
            <mc:AlternateContent xmlns:mc="http://schemas.openxmlformats.org/markup-compatibility/2006">
              <mc:Choice xmlns:v="urn:schemas-microsoft-com:vml" Requires="v">
                <p:oleObj spid="_x0000_s38919" name="Clip" r:id="rId6" imgW="2749320" imgH="3450960" progId="MS_ClipArt_Gallery.2">
                  <p:embed/>
                </p:oleObj>
              </mc:Choice>
              <mc:Fallback>
                <p:oleObj name="Clip" r:id="rId6" imgW="2749320" imgH="3450960" progId="MS_ClipArt_Gallery.2">
                  <p:embed/>
                  <p:pic>
                    <p:nvPicPr>
                      <p:cNvPr id="0" name="Object 5"/>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25625" y="1550988"/>
                        <a:ext cx="708025" cy="887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transition xmlns:p14="http://schemas.microsoft.com/office/powerpoint/2010/main">
    <p:sndAc>
      <p:stSnd>
        <p:snd r:embed="rId3" name="WHOOSH.WAV"/>
      </p:stSnd>
    </p:sndAc>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8916">
                                            <p:txEl>
                                              <p:pRg st="0" end="0"/>
                                            </p:txEl>
                                          </p:spTgt>
                                        </p:tgtEl>
                                        <p:attrNameLst>
                                          <p:attrName>style.visibility</p:attrName>
                                        </p:attrNameLst>
                                      </p:cBhvr>
                                      <p:to>
                                        <p:strVal val="visible"/>
                                      </p:to>
                                    </p:set>
                                    <p:animEffect transition="in" filter="strips(downLeft)">
                                      <p:cBhvr>
                                        <p:cTn id="7" dur="500"/>
                                        <p:tgtEl>
                                          <p:spTgt spid="38916">
                                            <p:txEl>
                                              <p:pRg st="0" end="0"/>
                                            </p:txEl>
                                          </p:spTgt>
                                        </p:tgtEl>
                                      </p:cBhvr>
                                    </p:animEffect>
                                  </p:childTnLst>
                                  <p:subTnLst>
                                    <p:animClr clrSpc="rgb" dir="cw">
                                      <p:cBhvr override="childStyle">
                                        <p:cTn dur="1" fill="hold" display="0" masterRel="nextClick" afterEffect="1"/>
                                        <p:tgtEl>
                                          <p:spTgt spid="38916">
                                            <p:txEl>
                                              <p:pRg st="0" end="0"/>
                                            </p:txEl>
                                          </p:spTgt>
                                        </p:tgtEl>
                                        <p:attrNameLst>
                                          <p:attrName>ppt_c</p:attrName>
                                        </p:attrNameLst>
                                      </p:cBhvr>
                                      <p:to>
                                        <a:schemeClr val="folHlink"/>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8916">
                                            <p:txEl>
                                              <p:pRg st="1" end="1"/>
                                            </p:txEl>
                                          </p:spTgt>
                                        </p:tgtEl>
                                        <p:attrNameLst>
                                          <p:attrName>style.visibility</p:attrName>
                                        </p:attrNameLst>
                                      </p:cBhvr>
                                      <p:to>
                                        <p:strVal val="visible"/>
                                      </p:to>
                                    </p:set>
                                    <p:animEffect transition="in" filter="strips(downLeft)">
                                      <p:cBhvr>
                                        <p:cTn id="12" dur="500"/>
                                        <p:tgtEl>
                                          <p:spTgt spid="38916">
                                            <p:txEl>
                                              <p:pRg st="1" end="1"/>
                                            </p:txEl>
                                          </p:spTgt>
                                        </p:tgtEl>
                                      </p:cBhvr>
                                    </p:animEffect>
                                  </p:childTnLst>
                                  <p:subTnLst>
                                    <p:animClr clrSpc="rgb" dir="cw">
                                      <p:cBhvr override="childStyle">
                                        <p:cTn dur="1" fill="hold" display="0" masterRel="nextClick" afterEffect="1"/>
                                        <p:tgtEl>
                                          <p:spTgt spid="38916">
                                            <p:txEl>
                                              <p:pRg st="1" end="1"/>
                                            </p:txEl>
                                          </p:spTgt>
                                        </p:tgtEl>
                                        <p:attrNameLst>
                                          <p:attrName>ppt_c</p:attrName>
                                        </p:attrNameLst>
                                      </p:cBhvr>
                                      <p:to>
                                        <a:schemeClr val="folHlink"/>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8916">
                                            <p:txEl>
                                              <p:pRg st="2" end="2"/>
                                            </p:txEl>
                                          </p:spTgt>
                                        </p:tgtEl>
                                        <p:attrNameLst>
                                          <p:attrName>style.visibility</p:attrName>
                                        </p:attrNameLst>
                                      </p:cBhvr>
                                      <p:to>
                                        <p:strVal val="visible"/>
                                      </p:to>
                                    </p:set>
                                    <p:animEffect transition="in" filter="strips(downLeft)">
                                      <p:cBhvr>
                                        <p:cTn id="17" dur="500"/>
                                        <p:tgtEl>
                                          <p:spTgt spid="38916">
                                            <p:txEl>
                                              <p:pRg st="2" end="2"/>
                                            </p:txEl>
                                          </p:spTgt>
                                        </p:tgtEl>
                                      </p:cBhvr>
                                    </p:animEffect>
                                  </p:childTnLst>
                                  <p:subTnLst>
                                    <p:animClr clrSpc="rgb" dir="cw">
                                      <p:cBhvr override="childStyle">
                                        <p:cTn dur="1" fill="hold" display="0" masterRel="nextClick" afterEffect="1"/>
                                        <p:tgtEl>
                                          <p:spTgt spid="38916">
                                            <p:txEl>
                                              <p:pRg st="2" end="2"/>
                                            </p:txEl>
                                          </p:spTgt>
                                        </p:tgtEl>
                                        <p:attrNameLst>
                                          <p:attrName>ppt_c</p:attrName>
                                        </p:attrNameLst>
                                      </p:cBhvr>
                                      <p:to>
                                        <a:schemeClr val="folHlink"/>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8916">
                                            <p:txEl>
                                              <p:pRg st="3" end="3"/>
                                            </p:txEl>
                                          </p:spTgt>
                                        </p:tgtEl>
                                        <p:attrNameLst>
                                          <p:attrName>style.visibility</p:attrName>
                                        </p:attrNameLst>
                                      </p:cBhvr>
                                      <p:to>
                                        <p:strVal val="visible"/>
                                      </p:to>
                                    </p:set>
                                    <p:animEffect transition="in" filter="strips(downLeft)">
                                      <p:cBhvr>
                                        <p:cTn id="22" dur="500"/>
                                        <p:tgtEl>
                                          <p:spTgt spid="38916">
                                            <p:txEl>
                                              <p:pRg st="3" end="3"/>
                                            </p:txEl>
                                          </p:spTgt>
                                        </p:tgtEl>
                                      </p:cBhvr>
                                    </p:animEffect>
                                  </p:childTnLst>
                                  <p:subTnLst>
                                    <p:animClr clrSpc="rgb" dir="cw">
                                      <p:cBhvr override="childStyle">
                                        <p:cTn dur="1" fill="hold" display="0" masterRel="nextClick" afterEffect="1"/>
                                        <p:tgtEl>
                                          <p:spTgt spid="38916">
                                            <p:txEl>
                                              <p:pRg st="3" end="3"/>
                                            </p:txEl>
                                          </p:spTgt>
                                        </p:tgtEl>
                                        <p:attrNameLst>
                                          <p:attrName>ppt_c</p:attrName>
                                        </p:attrNameLst>
                                      </p:cBhvr>
                                      <p:to>
                                        <a:schemeClr val="folHlink"/>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8916">
                                            <p:txEl>
                                              <p:pRg st="4" end="4"/>
                                            </p:txEl>
                                          </p:spTgt>
                                        </p:tgtEl>
                                        <p:attrNameLst>
                                          <p:attrName>style.visibility</p:attrName>
                                        </p:attrNameLst>
                                      </p:cBhvr>
                                      <p:to>
                                        <p:strVal val="visible"/>
                                      </p:to>
                                    </p:set>
                                    <p:animEffect transition="in" filter="strips(downLeft)">
                                      <p:cBhvr>
                                        <p:cTn id="27" dur="500"/>
                                        <p:tgtEl>
                                          <p:spTgt spid="38916">
                                            <p:txEl>
                                              <p:pRg st="4" end="4"/>
                                            </p:txEl>
                                          </p:spTgt>
                                        </p:tgtEl>
                                      </p:cBhvr>
                                    </p:animEffect>
                                  </p:childTnLst>
                                  <p:subTnLst>
                                    <p:animClr clrSpc="rgb" dir="cw">
                                      <p:cBhvr override="childStyle">
                                        <p:cTn dur="1" fill="hold" display="0" masterRel="nextClick" afterEffect="1"/>
                                        <p:tgtEl>
                                          <p:spTgt spid="38916">
                                            <p:txEl>
                                              <p:pRg st="4" end="4"/>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1828800" y="1981200"/>
            <a:ext cx="6248400" cy="210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107" name="Rectangle 3"/>
          <p:cNvSpPr>
            <a:spLocks noChangeArrowheads="1"/>
          </p:cNvSpPr>
          <p:nvPr/>
        </p:nvSpPr>
        <p:spPr bwMode="auto">
          <a:xfrm>
            <a:off x="3125788" y="5030788"/>
            <a:ext cx="304482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spAutoFit/>
          </a:bodyPr>
          <a:lstStyle/>
          <a:p>
            <a:pPr>
              <a:spcBef>
                <a:spcPct val="50000"/>
              </a:spcBef>
            </a:pPr>
            <a:r>
              <a:rPr lang="en-US" i="1">
                <a:latin typeface="Arial" charset="0"/>
              </a:rPr>
              <a:t>35 USC Section 101</a:t>
            </a:r>
          </a:p>
        </p:txBody>
      </p:sp>
      <p:sp>
        <p:nvSpPr>
          <p:cNvPr id="47108" name="Rectangle 4"/>
          <p:cNvSpPr>
            <a:spLocks noGrp="1" noChangeArrowheads="1"/>
          </p:cNvSpPr>
          <p:nvPr>
            <p:ph type="title"/>
          </p:nvPr>
        </p:nvSpPr>
        <p:spPr>
          <a:xfrm>
            <a:off x="533400" y="914400"/>
            <a:ext cx="7772400" cy="11620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b"/>
          <a:lstStyle/>
          <a:p>
            <a:r>
              <a:rPr lang="en-US" sz="4000">
                <a:solidFill>
                  <a:schemeClr val="tx1"/>
                </a:solidFill>
                <a:effectLst>
                  <a:outerShdw blurRad="38100" dist="38100" dir="2700000" algn="tl">
                    <a:srgbClr val="000000"/>
                  </a:outerShdw>
                </a:effectLst>
                <a:latin typeface="Arial" charset="0"/>
              </a:rPr>
              <a:t>SUBJECT MATTER PATENTABLE</a:t>
            </a:r>
          </a:p>
        </p:txBody>
      </p:sp>
      <p:sp>
        <p:nvSpPr>
          <p:cNvPr id="47109" name="Rectangle 5"/>
          <p:cNvSpPr>
            <a:spLocks noGrp="1" noChangeArrowheads="1"/>
          </p:cNvSpPr>
          <p:nvPr>
            <p:ph type="body" idx="1"/>
          </p:nvPr>
        </p:nvSpPr>
        <p:spPr>
          <a:xfrm>
            <a:off x="2286000" y="2166938"/>
            <a:ext cx="5245100" cy="22129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sz="2400"/>
              <a:t>A PROCESS</a:t>
            </a:r>
          </a:p>
          <a:p>
            <a:r>
              <a:rPr lang="en-US" sz="2400"/>
              <a:t>A MACHINE</a:t>
            </a:r>
          </a:p>
          <a:p>
            <a:r>
              <a:rPr lang="en-US" sz="2400"/>
              <a:t>A COMPOSITION OF MATTER</a:t>
            </a:r>
          </a:p>
          <a:p>
            <a:r>
              <a:rPr lang="en-US" sz="2400"/>
              <a:t>A MANUFACTURE</a:t>
            </a:r>
          </a:p>
        </p:txBody>
      </p:sp>
    </p:spTree>
  </p:cSld>
  <p:clrMapOvr>
    <a:masterClrMapping/>
  </p:clrMapOvr>
  <p:transition xmlns:p14="http://schemas.microsoft.com/office/powerpoint/2010/main">
    <p:sndAc>
      <p:stSnd>
        <p:snd r:embed="rId2" name="WHOOSH.WAV"/>
      </p:stSnd>
    </p:sndAc>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7108"/>
                                        </p:tgtEl>
                                        <p:attrNameLst>
                                          <p:attrName>style.visibility</p:attrName>
                                        </p:attrNameLst>
                                      </p:cBhvr>
                                      <p:to>
                                        <p:strVal val="visible"/>
                                      </p:to>
                                    </p:set>
                                    <p:anim calcmode="lin" valueType="num">
                                      <p:cBhvr additive="base">
                                        <p:cTn id="7" dur="500" fill="hold"/>
                                        <p:tgtEl>
                                          <p:spTgt spid="47108"/>
                                        </p:tgtEl>
                                        <p:attrNameLst>
                                          <p:attrName>ppt_x</p:attrName>
                                        </p:attrNameLst>
                                      </p:cBhvr>
                                      <p:tavLst>
                                        <p:tav tm="0">
                                          <p:val>
                                            <p:strVal val="#ppt_x"/>
                                          </p:val>
                                        </p:tav>
                                        <p:tav tm="100000">
                                          <p:val>
                                            <p:strVal val="#ppt_x"/>
                                          </p:val>
                                        </p:tav>
                                      </p:tavLst>
                                    </p:anim>
                                    <p:anim calcmode="lin" valueType="num">
                                      <p:cBhvr additive="base">
                                        <p:cTn id="8" dur="500" fill="hold"/>
                                        <p:tgtEl>
                                          <p:spTgt spid="47108"/>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109">
                                            <p:txEl>
                                              <p:pRg st="0" end="0"/>
                                            </p:txEl>
                                          </p:spTgt>
                                        </p:tgtEl>
                                        <p:attrNameLst>
                                          <p:attrName>style.visibility</p:attrName>
                                        </p:attrNameLst>
                                      </p:cBhvr>
                                      <p:to>
                                        <p:strVal val="visible"/>
                                      </p:to>
                                    </p:set>
                                    <p:anim calcmode="lin" valueType="num">
                                      <p:cBhvr additive="base">
                                        <p:cTn id="13" dur="500" fill="hold"/>
                                        <p:tgtEl>
                                          <p:spTgt spid="4710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109">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7109">
                                            <p:txEl>
                                              <p:pRg st="0" end="0"/>
                                            </p:txEl>
                                          </p:spTgt>
                                        </p:tgtEl>
                                        <p:attrNameLst>
                                          <p:attrName>ppt_c</p:attrName>
                                        </p:attrNameLst>
                                      </p:cBhvr>
                                      <p:to>
                                        <a:schemeClr val="folHlink"/>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109">
                                            <p:txEl>
                                              <p:pRg st="1" end="1"/>
                                            </p:txEl>
                                          </p:spTgt>
                                        </p:tgtEl>
                                        <p:attrNameLst>
                                          <p:attrName>style.visibility</p:attrName>
                                        </p:attrNameLst>
                                      </p:cBhvr>
                                      <p:to>
                                        <p:strVal val="visible"/>
                                      </p:to>
                                    </p:set>
                                    <p:anim calcmode="lin" valueType="num">
                                      <p:cBhvr additive="base">
                                        <p:cTn id="19" dur="500" fill="hold"/>
                                        <p:tgtEl>
                                          <p:spTgt spid="4710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109">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7109">
                                            <p:txEl>
                                              <p:pRg st="1" end="1"/>
                                            </p:txEl>
                                          </p:spTgt>
                                        </p:tgtEl>
                                        <p:attrNameLst>
                                          <p:attrName>ppt_c</p:attrName>
                                        </p:attrNameLst>
                                      </p:cBhvr>
                                      <p:to>
                                        <a:schemeClr val="folHlink"/>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7109">
                                            <p:txEl>
                                              <p:pRg st="2" end="2"/>
                                            </p:txEl>
                                          </p:spTgt>
                                        </p:tgtEl>
                                        <p:attrNameLst>
                                          <p:attrName>style.visibility</p:attrName>
                                        </p:attrNameLst>
                                      </p:cBhvr>
                                      <p:to>
                                        <p:strVal val="visible"/>
                                      </p:to>
                                    </p:set>
                                    <p:anim calcmode="lin" valueType="num">
                                      <p:cBhvr additive="base">
                                        <p:cTn id="25" dur="500" fill="hold"/>
                                        <p:tgtEl>
                                          <p:spTgt spid="4710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109">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7109">
                                            <p:txEl>
                                              <p:pRg st="2" end="2"/>
                                            </p:txEl>
                                          </p:spTgt>
                                        </p:tgtEl>
                                        <p:attrNameLst>
                                          <p:attrName>ppt_c</p:attrName>
                                        </p:attrNameLst>
                                      </p:cBhvr>
                                      <p:to>
                                        <a:schemeClr val="folHlink"/>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7109">
                                            <p:txEl>
                                              <p:pRg st="3" end="3"/>
                                            </p:txEl>
                                          </p:spTgt>
                                        </p:tgtEl>
                                        <p:attrNameLst>
                                          <p:attrName>style.visibility</p:attrName>
                                        </p:attrNameLst>
                                      </p:cBhvr>
                                      <p:to>
                                        <p:strVal val="visible"/>
                                      </p:to>
                                    </p:set>
                                    <p:anim calcmode="lin" valueType="num">
                                      <p:cBhvr additive="base">
                                        <p:cTn id="31" dur="500" fill="hold"/>
                                        <p:tgtEl>
                                          <p:spTgt spid="4710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7109">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47109">
                                            <p:txEl>
                                              <p:pRg st="3" end="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autoUpdateAnimBg="0"/>
      <p:bldP spid="4710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r>
              <a:rPr lang="en-US"/>
              <a:t>Pop Quiz</a:t>
            </a:r>
          </a:p>
        </p:txBody>
      </p:sp>
      <p:sp>
        <p:nvSpPr>
          <p:cNvPr id="323587" name="Rectangle 3"/>
          <p:cNvSpPr>
            <a:spLocks noGrp="1" noChangeArrowheads="1"/>
          </p:cNvSpPr>
          <p:nvPr>
            <p:ph type="body" idx="1"/>
          </p:nvPr>
        </p:nvSpPr>
        <p:spPr/>
        <p:txBody>
          <a:bodyPr/>
          <a:lstStyle/>
          <a:p>
            <a:r>
              <a:rPr lang="en-US"/>
              <a:t>Now that you know what type of material is patentable, Answer the following questions.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Questions?</a:t>
            </a:r>
          </a:p>
        </p:txBody>
      </p:sp>
      <p:sp>
        <p:nvSpPr>
          <p:cNvPr id="11267" name="Rectangle 3"/>
          <p:cNvSpPr>
            <a:spLocks noGrp="1" noChangeArrowheads="1"/>
          </p:cNvSpPr>
          <p:nvPr>
            <p:ph type="body" idx="1"/>
          </p:nvPr>
        </p:nvSpPr>
        <p:spPr/>
        <p:txBody>
          <a:bodyPr/>
          <a:lstStyle/>
          <a:p>
            <a:r>
              <a:rPr lang="en-US"/>
              <a:t>What</a:t>
            </a:r>
            <a:r>
              <a:rPr lang="ja-JP" altLang="en-US">
                <a:latin typeface="Arial"/>
              </a:rPr>
              <a:t>’</a:t>
            </a:r>
            <a:r>
              <a:rPr lang="en-US"/>
              <a:t>s a microbe that eats oil?</a:t>
            </a:r>
          </a:p>
          <a:p>
            <a:endParaRPr lang="en-US"/>
          </a:p>
          <a:p>
            <a:r>
              <a:rPr lang="en-US"/>
              <a:t>What</a:t>
            </a:r>
            <a:r>
              <a:rPr lang="ja-JP" altLang="en-US">
                <a:latin typeface="Arial"/>
              </a:rPr>
              <a:t>’</a:t>
            </a:r>
            <a:r>
              <a:rPr lang="en-US"/>
              <a:t>s a Harvard Mouse?</a:t>
            </a:r>
          </a:p>
          <a:p>
            <a:endParaRPr lang="en-US"/>
          </a:p>
          <a:p>
            <a:r>
              <a:rPr lang="en-US"/>
              <a:t>What</a:t>
            </a:r>
            <a:r>
              <a:rPr lang="ja-JP" altLang="en-US">
                <a:latin typeface="Arial"/>
              </a:rPr>
              <a:t>’</a:t>
            </a:r>
            <a:r>
              <a:rPr lang="en-US"/>
              <a:t>s a method of doing business with a computerized system?</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7">
                                            <p:txEl>
                                              <p:pRg st="2" end="2"/>
                                            </p:txEl>
                                          </p:spTgt>
                                        </p:tgtEl>
                                        <p:attrNameLst>
                                          <p:attrName>style.visibility</p:attrName>
                                        </p:attrNameLst>
                                      </p:cBhvr>
                                      <p:to>
                                        <p:strVal val="visible"/>
                                      </p:to>
                                    </p:set>
                                    <p:anim calcmode="lin" valueType="num">
                                      <p:cBhvr additive="base">
                                        <p:cTn id="13"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267">
                                            <p:txEl>
                                              <p:pRg st="4" end="4"/>
                                            </p:txEl>
                                          </p:spTgt>
                                        </p:tgtEl>
                                        <p:attrNameLst>
                                          <p:attrName>style.visibility</p:attrName>
                                        </p:attrNameLst>
                                      </p:cBhvr>
                                      <p:to>
                                        <p:strVal val="visible"/>
                                      </p:to>
                                    </p:set>
                                    <p:anim calcmode="lin" valueType="num">
                                      <p:cBhvr additive="base">
                                        <p:cTn id="19"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26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ChangeArrowheads="1"/>
          </p:cNvSpPr>
          <p:nvPr>
            <p:ph type="ctrTitle"/>
          </p:nvPr>
        </p:nvSpPr>
        <p:spPr/>
        <p:txBody>
          <a:bodyPr/>
          <a:lstStyle/>
          <a:p>
            <a:r>
              <a:rPr lang="en-US"/>
              <a:t>What Does a Patent look Like?</a:t>
            </a:r>
          </a:p>
        </p:txBody>
      </p:sp>
      <p:sp>
        <p:nvSpPr>
          <p:cNvPr id="338947" name="Rectangle 3"/>
          <p:cNvSpPr>
            <a:spLocks noGrp="1" noChangeArrowheads="1"/>
          </p:cNvSpPr>
          <p:nvPr>
            <p:ph type="subTitle"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patent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0"/>
            <a:ext cx="44450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p:sndAc>
      <p:stSnd>
        <p:snd r:embed="rId2" name="WHOOSH.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562" name="Object 2"/>
          <p:cNvGraphicFramePr>
            <a:graphicFrameLocks noChangeAspect="1"/>
          </p:cNvGraphicFramePr>
          <p:nvPr/>
        </p:nvGraphicFramePr>
        <p:xfrm>
          <a:off x="1143000" y="0"/>
          <a:ext cx="6477000" cy="7239000"/>
        </p:xfrm>
        <a:graphic>
          <a:graphicData uri="http://schemas.openxmlformats.org/presentationml/2006/ole">
            <mc:AlternateContent xmlns:mc="http://schemas.openxmlformats.org/markup-compatibility/2006">
              <mc:Choice xmlns:v="urn:schemas-microsoft-com:vml" Requires="v">
                <p:oleObj spid="_x0000_s66563" name="Photo Editor Photo" r:id="rId4" imgW="6076190" imgH="7582958" progId="MSPhotoEd.3">
                  <p:embed/>
                </p:oleObj>
              </mc:Choice>
              <mc:Fallback>
                <p:oleObj name="Photo Editor Photo" r:id="rId4" imgW="6076190" imgH="7582958" progId="MSPhotoEd.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0"/>
                        <a:ext cx="6477000" cy="723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cSld>
  <p:clrMapOvr>
    <a:masterClrMapping/>
  </p:clrMapOvr>
  <p:transition xmlns:p14="http://schemas.microsoft.com/office/powerpoint/2010/main">
    <p:sndAc>
      <p:stSnd>
        <p:snd r:embed="rId3" name="WHOOSH.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b"/>
          <a:lstStyle/>
          <a:p>
            <a:r>
              <a:rPr lang="en-US"/>
              <a:t>Foreign Rights</a:t>
            </a:r>
          </a:p>
        </p:txBody>
      </p:sp>
      <p:sp>
        <p:nvSpPr>
          <p:cNvPr id="77827"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t>PCT</a:t>
            </a:r>
            <a:br>
              <a:rPr lang="en-US"/>
            </a:br>
            <a:r>
              <a:rPr lang="en-US"/>
              <a:t>	Filing within year</a:t>
            </a:r>
            <a:br>
              <a:rPr lang="en-US"/>
            </a:br>
            <a:r>
              <a:rPr lang="en-US"/>
              <a:t>	Acquiring foreign rights from inventor</a:t>
            </a:r>
            <a:br>
              <a:rPr lang="en-US"/>
            </a:br>
            <a:r>
              <a:rPr lang="en-US"/>
              <a:t>	Making the Choice</a:t>
            </a:r>
          </a:p>
          <a:p>
            <a:r>
              <a:rPr lang="en-US"/>
              <a:t>National Filings</a:t>
            </a:r>
          </a:p>
          <a:p>
            <a:r>
              <a:rPr lang="en-US"/>
              <a:t>Cost</a:t>
            </a:r>
            <a:br>
              <a:rPr lang="en-US"/>
            </a:br>
            <a:r>
              <a:rPr lang="en-US"/>
              <a:t>	If you have to ask - you can</a:t>
            </a:r>
            <a:r>
              <a:rPr lang="ja-JP" altLang="en-US">
                <a:latin typeface="Arial"/>
              </a:rPr>
              <a:t>’</a:t>
            </a:r>
            <a:r>
              <a:rPr lang="en-US"/>
              <a:t>t afford it</a:t>
            </a:r>
          </a:p>
        </p:txBody>
      </p:sp>
    </p:spTree>
  </p:cSld>
  <p:clrMapOvr>
    <a:masterClrMapping/>
  </p:clrMapOvr>
  <p:transition xmlns:p14="http://schemas.microsoft.com/office/powerpoint/2010/main">
    <p:sndAc>
      <p:stSnd>
        <p:snd r:embed="rId2" name="WHOOSH.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066800" y="304800"/>
            <a:ext cx="7726363" cy="11430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b"/>
          <a:lstStyle/>
          <a:p>
            <a:r>
              <a:rPr lang="en-US" sz="3600"/>
              <a:t>If you don</a:t>
            </a:r>
            <a:r>
              <a:rPr lang="ja-JP" altLang="en-US" sz="3600">
                <a:latin typeface="Arial"/>
              </a:rPr>
              <a:t>’</a:t>
            </a:r>
            <a:r>
              <a:rPr lang="en-US" sz="3600"/>
              <a:t>t see a problem with this question, you need this class!</a:t>
            </a:r>
            <a:endParaRPr lang="en-US" sz="4000"/>
          </a:p>
        </p:txBody>
      </p:sp>
      <p:pic>
        <p:nvPicPr>
          <p:cNvPr id="7171" name="Picture 3"/>
          <p:cNvPicPr>
            <a:picLocks noChangeArrowheads="1"/>
          </p:cNvPicPr>
          <p:nvPr>
            <p:ph type="body" idx="1"/>
          </p:nvPr>
        </p:nvPicPr>
        <p:blipFill>
          <a:blip r:embed="rId2">
            <a:lum bright="12000"/>
            <a:extLst>
              <a:ext uri="{28A0092B-C50C-407E-A947-70E740481C1C}">
                <a14:useLocalDpi xmlns:a14="http://schemas.microsoft.com/office/drawing/2010/main" val="0"/>
              </a:ext>
            </a:extLst>
          </a:blip>
          <a:srcRect/>
          <a:stretch>
            <a:fillRect/>
          </a:stretch>
        </p:blipFill>
        <p:spPr>
          <a:xfrm>
            <a:off x="1066800" y="1447800"/>
            <a:ext cx="6924675" cy="5105400"/>
          </a:xfrm>
          <a:noFill/>
          <a:ln/>
          <a:extLst>
            <a:ext uri="{91240B29-F687-4f45-9708-019B960494DF}">
              <a14:hiddenLine xmlns:a14="http://schemas.microsoft.com/office/drawing/2010/main" w="12700">
                <a:solidFill>
                  <a:schemeClr val="tx1"/>
                </a:solidFill>
                <a:miter lim="800000"/>
                <a:headEnd/>
                <a:tailEnd/>
              </a14:hiddenLine>
            </a:ext>
          </a:extLst>
        </p:spPr>
      </p:pic>
    </p:spTree>
  </p:cSld>
  <p:clrMapOvr>
    <a:masterClrMapping/>
  </p:clrMapOvr>
  <p:transition xmlns:p14="http://schemas.microsoft.com/office/powerpoint/2010/mai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Grp="1" noChangeArrowheads="1"/>
          </p:cNvSpPr>
          <p:nvPr>
            <p:ph type="ctrTitle"/>
          </p:nvPr>
        </p:nvSpPr>
        <p:spPr/>
        <p:txBody>
          <a:bodyPr/>
          <a:lstStyle/>
          <a:p>
            <a:r>
              <a:rPr lang="en-US"/>
              <a:t>How do we make use of Patents the command accumulates?</a:t>
            </a:r>
          </a:p>
        </p:txBody>
      </p:sp>
      <p:sp>
        <p:nvSpPr>
          <p:cNvPr id="324611" name="Rectangle 3"/>
          <p:cNvSpPr>
            <a:spLocks noGrp="1" noChangeArrowheads="1"/>
          </p:cNvSpPr>
          <p:nvPr>
            <p:ph type="subTitle" idx="1"/>
          </p:nvPr>
        </p:nvSpPr>
        <p:spPr/>
        <p:txBody>
          <a:bodyPr/>
          <a:lstStyle/>
          <a:p>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Text Box 2"/>
          <p:cNvSpPr txBox="1">
            <a:spLocks noChangeArrowheads="1"/>
          </p:cNvSpPr>
          <p:nvPr/>
        </p:nvSpPr>
        <p:spPr bwMode="auto">
          <a:xfrm>
            <a:off x="533400" y="533400"/>
            <a:ext cx="81534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spcBef>
                <a:spcPct val="50000"/>
              </a:spcBef>
            </a:pPr>
            <a:r>
              <a:rPr lang="en-US" sz="3600">
                <a:solidFill>
                  <a:schemeClr val="accent2"/>
                </a:solidFill>
                <a:effectLst>
                  <a:outerShdw blurRad="38100" dist="38100" dir="2700000" algn="tl">
                    <a:srgbClr val="000000"/>
                  </a:outerShdw>
                </a:effectLst>
              </a:rPr>
              <a:t>LICENSING AND THE GOVERNMENT</a:t>
            </a:r>
          </a:p>
          <a:p>
            <a:pPr algn="ctr">
              <a:spcBef>
                <a:spcPct val="50000"/>
              </a:spcBef>
            </a:pPr>
            <a:r>
              <a:rPr lang="en-US" sz="3600">
                <a:solidFill>
                  <a:schemeClr val="accent2"/>
                </a:solidFill>
                <a:effectLst>
                  <a:outerShdw blurRad="38100" dist="38100" dir="2700000" algn="tl">
                    <a:srgbClr val="000000"/>
                  </a:outerShdw>
                </a:effectLst>
              </a:rPr>
              <a:t>Or</a:t>
            </a:r>
            <a:endParaRPr lang="en-US" sz="3600">
              <a:solidFill>
                <a:schemeClr val="accent2"/>
              </a:solidFill>
            </a:endParaRPr>
          </a:p>
          <a:p>
            <a:pPr algn="ctr">
              <a:spcBef>
                <a:spcPct val="50000"/>
              </a:spcBef>
            </a:pPr>
            <a:r>
              <a:rPr lang="en-US" sz="3600">
                <a:solidFill>
                  <a:schemeClr val="accent2"/>
                </a:solidFill>
                <a:effectLst>
                  <a:outerShdw blurRad="38100" dist="38100" dir="2700000" algn="tl">
                    <a:srgbClr val="000000"/>
                  </a:outerShdw>
                </a:effectLst>
              </a:rPr>
              <a:t>How to negotiate a successful partnership.</a:t>
            </a:r>
            <a:endParaRPr lang="en-US">
              <a:solidFill>
                <a:schemeClr val="accent2"/>
              </a:solidFill>
            </a:endParaRPr>
          </a:p>
        </p:txBody>
      </p:sp>
      <p:graphicFrame>
        <p:nvGraphicFramePr>
          <p:cNvPr id="247811" name="Object 3">
            <a:hlinkClick r:id="" action="ppaction://noaction">
              <a:snd r:embed="rId4" name="APPLAUSE.WAV"/>
            </a:hlinkClick>
          </p:cNvPr>
          <p:cNvGraphicFramePr>
            <a:graphicFrameLocks noChangeAspect="1"/>
          </p:cNvGraphicFramePr>
          <p:nvPr/>
        </p:nvGraphicFramePr>
        <p:xfrm>
          <a:off x="2286000" y="3429000"/>
          <a:ext cx="4960938" cy="2811463"/>
        </p:xfrm>
        <a:graphic>
          <a:graphicData uri="http://schemas.openxmlformats.org/presentationml/2006/ole">
            <mc:AlternateContent xmlns:mc="http://schemas.openxmlformats.org/markup-compatibility/2006">
              <mc:Choice xmlns:v="urn:schemas-microsoft-com:vml" Requires="v">
                <p:oleObj spid="_x0000_s247812" name="Clip" r:id="rId5" imgW="4960800" imgH="2811240" progId="MS_ClipArt_Gallery.2">
                  <p:embed/>
                </p:oleObj>
              </mc:Choice>
              <mc:Fallback>
                <p:oleObj name="Clip" r:id="rId5" imgW="4960800" imgH="2811240" progId="MS_ClipArt_Gallery.2">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86000" y="3429000"/>
                        <a:ext cx="4960938" cy="2811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cSld>
  <p:clrMapOvr>
    <a:masterClrMapping/>
  </p:clrMapOvr>
  <p:transition xmlns:p14="http://schemas.microsoft.com/office/powerpoint/2010/main">
    <p:sndAc>
      <p:stSnd>
        <p:snd r:embed="rId3" name="WHOOSH.WAV"/>
      </p:stSnd>
    </p:sndAc>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nodeType="clickEffect">
                                  <p:stCondLst>
                                    <p:cond delay="0"/>
                                  </p:stCondLst>
                                  <p:childTnLst>
                                    <p:set>
                                      <p:cBhvr>
                                        <p:cTn id="6" dur="1" fill="hold">
                                          <p:stCondLst>
                                            <p:cond delay="0"/>
                                          </p:stCondLst>
                                        </p:cTn>
                                        <p:tgtEl>
                                          <p:spTgt spid="247811"/>
                                        </p:tgtEl>
                                        <p:attrNameLst>
                                          <p:attrName>style.visibility</p:attrName>
                                        </p:attrNameLst>
                                      </p:cBhvr>
                                      <p:to>
                                        <p:strVal val="visible"/>
                                      </p:to>
                                    </p:set>
                                    <p:anim calcmode="lin" valueType="num">
                                      <p:cBhvr>
                                        <p:cTn id="7" dur="500" fill="hold"/>
                                        <p:tgtEl>
                                          <p:spTgt spid="247811"/>
                                        </p:tgtEl>
                                        <p:attrNameLst>
                                          <p:attrName>ppt_w</p:attrName>
                                        </p:attrNameLst>
                                      </p:cBhvr>
                                      <p:tavLst>
                                        <p:tav tm="0">
                                          <p:val>
                                            <p:fltVal val="0"/>
                                          </p:val>
                                        </p:tav>
                                        <p:tav tm="100000">
                                          <p:val>
                                            <p:strVal val="#ppt_w"/>
                                          </p:val>
                                        </p:tav>
                                      </p:tavLst>
                                    </p:anim>
                                    <p:anim calcmode="lin" valueType="num">
                                      <p:cBhvr>
                                        <p:cTn id="8" dur="500" fill="hold"/>
                                        <p:tgtEl>
                                          <p:spTgt spid="247811"/>
                                        </p:tgtEl>
                                        <p:attrNameLst>
                                          <p:attrName>ppt_h</p:attrName>
                                        </p:attrNameLst>
                                      </p:cBhvr>
                                      <p:tavLst>
                                        <p:tav tm="0">
                                          <p:val>
                                            <p:fltVal val="0"/>
                                          </p:val>
                                        </p:tav>
                                        <p:tav tm="100000">
                                          <p:val>
                                            <p:strVal val="#ppt_h"/>
                                          </p:val>
                                        </p:tav>
                                      </p:tavLst>
                                    </p:anim>
                                    <p:anim calcmode="lin" valueType="num">
                                      <p:cBhvr>
                                        <p:cTn id="9" dur="500" fill="hold"/>
                                        <p:tgtEl>
                                          <p:spTgt spid="247811"/>
                                        </p:tgtEl>
                                        <p:attrNameLst>
                                          <p:attrName>ppt_x</p:attrName>
                                        </p:attrNameLst>
                                      </p:cBhvr>
                                      <p:tavLst>
                                        <p:tav tm="0">
                                          <p:val>
                                            <p:fltVal val="0.5"/>
                                          </p:val>
                                        </p:tav>
                                        <p:tav tm="100000">
                                          <p:val>
                                            <p:strVal val="#ppt_x"/>
                                          </p:val>
                                        </p:tav>
                                      </p:tavLst>
                                    </p:anim>
                                    <p:anim calcmode="lin" valueType="num">
                                      <p:cBhvr>
                                        <p:cTn id="10" dur="500" fill="hold"/>
                                        <p:tgtEl>
                                          <p:spTgt spid="247811"/>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b"/>
          <a:lstStyle/>
          <a:p>
            <a:r>
              <a:rPr lang="en-US" sz="6000">
                <a:solidFill>
                  <a:schemeClr val="accent2"/>
                </a:solidFill>
                <a:effectLst>
                  <a:outerShdw blurRad="38100" dist="38100" dir="2700000" algn="tl">
                    <a:srgbClr val="000000"/>
                  </a:outerShdw>
                </a:effectLst>
                <a:latin typeface="Footlight MT Light" charset="0"/>
              </a:rPr>
              <a:t>What is a License?</a:t>
            </a:r>
            <a:endParaRPr lang="en-US" sz="6000">
              <a:solidFill>
                <a:schemeClr val="bg2"/>
              </a:solidFill>
              <a:effectLst>
                <a:outerShdw blurRad="38100" dist="38100" dir="2700000" algn="tl">
                  <a:srgbClr val="FFFFFF"/>
                </a:outerShdw>
              </a:effectLst>
              <a:latin typeface="Footlight MT Light" charset="0"/>
            </a:endParaRPr>
          </a:p>
        </p:txBody>
      </p:sp>
      <p:sp>
        <p:nvSpPr>
          <p:cNvPr id="185347" name="Rectangle 3"/>
          <p:cNvSpPr>
            <a:spLocks noGrp="1" noChangeArrowheads="1"/>
          </p:cNvSpPr>
          <p:nvPr>
            <p:ph type="body" idx="1"/>
          </p:nvPr>
        </p:nvSpPr>
        <p:spPr>
          <a:xfrm>
            <a:off x="914400" y="1752600"/>
            <a:ext cx="7696200" cy="48006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sz="3600"/>
              <a:t>A contract between licensor and 		licensee.</a:t>
            </a:r>
          </a:p>
          <a:p>
            <a:r>
              <a:rPr lang="en-US" sz="3600"/>
              <a:t>Licensor grants to licensee the right 	to practice the technology claimed in the licensed patent</a:t>
            </a:r>
          </a:p>
          <a:p>
            <a:r>
              <a:rPr lang="en-US" sz="3600"/>
              <a:t>Licensor agrees not to sue licensee 	for infringing licensor</a:t>
            </a:r>
            <a:r>
              <a:rPr lang="ja-JP" altLang="en-US" sz="3600">
                <a:latin typeface="Arial"/>
              </a:rPr>
              <a:t>’</a:t>
            </a:r>
            <a:r>
              <a:rPr lang="en-US" sz="3600"/>
              <a:t>s patent</a:t>
            </a:r>
          </a:p>
        </p:txBody>
      </p:sp>
    </p:spTree>
  </p:cSld>
  <p:clrMapOvr>
    <a:masterClrMapping/>
  </p:clrMapOvr>
  <p:transition xmlns:p14="http://schemas.microsoft.com/office/powerpoint/2010/main">
    <p:sndAc>
      <p:stSnd>
        <p:snd r:embed="rId2" name="WHOOSH.WAV"/>
      </p:stSnd>
    </p:sndAc>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85347">
                                            <p:txEl>
                                              <p:pRg st="0" end="0"/>
                                            </p:txEl>
                                          </p:spTgt>
                                        </p:tgtEl>
                                        <p:attrNameLst>
                                          <p:attrName>style.visibility</p:attrName>
                                        </p:attrNameLst>
                                      </p:cBhvr>
                                      <p:to>
                                        <p:strVal val="visible"/>
                                      </p:to>
                                    </p:set>
                                    <p:animEffect transition="in" filter="wipe(up)">
                                      <p:cBhvr>
                                        <p:cTn id="7" dur="500"/>
                                        <p:tgtEl>
                                          <p:spTgt spid="185347">
                                            <p:txEl>
                                              <p:pRg st="0" end="0"/>
                                            </p:txEl>
                                          </p:spTgt>
                                        </p:tgtEl>
                                      </p:cBhvr>
                                    </p:animEffect>
                                  </p:childTnLst>
                                  <p:subTnLst>
                                    <p:animClr clrSpc="rgb" dir="cw">
                                      <p:cBhvr override="childStyle">
                                        <p:cTn dur="1" fill="hold" display="0" masterRel="nextClick" afterEffect="1"/>
                                        <p:tgtEl>
                                          <p:spTgt spid="185347">
                                            <p:txEl>
                                              <p:pRg st="0" end="0"/>
                                            </p:txEl>
                                          </p:spTgt>
                                        </p:tgtEl>
                                        <p:attrNameLst>
                                          <p:attrName>ppt_c</p:attrName>
                                        </p:attrNameLst>
                                      </p:cBhvr>
                                      <p:to>
                                        <a:schemeClr val="folHlink"/>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85347">
                                            <p:txEl>
                                              <p:pRg st="1" end="1"/>
                                            </p:txEl>
                                          </p:spTgt>
                                        </p:tgtEl>
                                        <p:attrNameLst>
                                          <p:attrName>style.visibility</p:attrName>
                                        </p:attrNameLst>
                                      </p:cBhvr>
                                      <p:to>
                                        <p:strVal val="visible"/>
                                      </p:to>
                                    </p:set>
                                    <p:animEffect transition="in" filter="wipe(up)">
                                      <p:cBhvr>
                                        <p:cTn id="12" dur="500"/>
                                        <p:tgtEl>
                                          <p:spTgt spid="185347">
                                            <p:txEl>
                                              <p:pRg st="1" end="1"/>
                                            </p:txEl>
                                          </p:spTgt>
                                        </p:tgtEl>
                                      </p:cBhvr>
                                    </p:animEffect>
                                  </p:childTnLst>
                                  <p:subTnLst>
                                    <p:animClr clrSpc="rgb" dir="cw">
                                      <p:cBhvr override="childStyle">
                                        <p:cTn dur="1" fill="hold" display="0" masterRel="nextClick" afterEffect="1"/>
                                        <p:tgtEl>
                                          <p:spTgt spid="185347">
                                            <p:txEl>
                                              <p:pRg st="1" end="1"/>
                                            </p:txEl>
                                          </p:spTgt>
                                        </p:tgtEl>
                                        <p:attrNameLst>
                                          <p:attrName>ppt_c</p:attrName>
                                        </p:attrNameLst>
                                      </p:cBhvr>
                                      <p:to>
                                        <a:schemeClr val="folHlink"/>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85347">
                                            <p:txEl>
                                              <p:pRg st="2" end="2"/>
                                            </p:txEl>
                                          </p:spTgt>
                                        </p:tgtEl>
                                        <p:attrNameLst>
                                          <p:attrName>style.visibility</p:attrName>
                                        </p:attrNameLst>
                                      </p:cBhvr>
                                      <p:to>
                                        <p:strVal val="visible"/>
                                      </p:to>
                                    </p:set>
                                    <p:animEffect transition="in" filter="wipe(up)">
                                      <p:cBhvr>
                                        <p:cTn id="17" dur="500"/>
                                        <p:tgtEl>
                                          <p:spTgt spid="185347">
                                            <p:txEl>
                                              <p:pRg st="2" end="2"/>
                                            </p:txEl>
                                          </p:spTgt>
                                        </p:tgtEl>
                                      </p:cBhvr>
                                    </p:animEffect>
                                  </p:childTnLst>
                                  <p:subTnLst>
                                    <p:animClr clrSpc="rgb" dir="cw">
                                      <p:cBhvr override="childStyle">
                                        <p:cTn dur="1" fill="hold" display="0" masterRel="nextClick" afterEffect="1"/>
                                        <p:tgtEl>
                                          <p:spTgt spid="185347">
                                            <p:txEl>
                                              <p:pRg st="2" end="2"/>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r>
              <a:rPr lang="en-US" sz="2800"/>
              <a:t>37 C. F. R.	</a:t>
            </a:r>
            <a:br>
              <a:rPr lang="en-US" sz="2800"/>
            </a:br>
            <a:r>
              <a:rPr lang="en-US" sz="2800"/>
              <a:t>PART 404 LICENSING OF GOVERNMENT OWNED INVENTIONS</a:t>
            </a:r>
            <a:endParaRPr lang="en-US" sz="3200"/>
          </a:p>
        </p:txBody>
      </p:sp>
      <p:sp>
        <p:nvSpPr>
          <p:cNvPr id="204803" name="Rectangle 3"/>
          <p:cNvSpPr>
            <a:spLocks noGrp="1" noChangeArrowheads="1"/>
          </p:cNvSpPr>
          <p:nvPr>
            <p:ph type="body" idx="1"/>
          </p:nvPr>
        </p:nvSpPr>
        <p:spPr>
          <a:xfrm>
            <a:off x="685800" y="1600200"/>
            <a:ext cx="8105775" cy="4806950"/>
          </a:xfrm>
        </p:spPr>
        <p:txBody>
          <a:bodyPr/>
          <a:lstStyle/>
          <a:p>
            <a:pPr>
              <a:lnSpc>
                <a:spcPct val="130000"/>
              </a:lnSpc>
            </a:pPr>
            <a:r>
              <a:rPr lang="en-US" sz="2400" b="1"/>
              <a:t>§ 404.5 Restrictions and conditions on all licenses granted  under this part.</a:t>
            </a:r>
          </a:p>
          <a:p>
            <a:pPr lvl="1"/>
            <a:r>
              <a:rPr lang="en-US" sz="2400"/>
              <a:t>(1) A license may be granted only if the applicant has supplied the Federal agency with a satisfactory plan for development or marketing of the invention, or both, and with information about the applicant's capability to fulfill the plan.</a:t>
            </a:r>
          </a:p>
          <a:p>
            <a:pPr lvl="1"/>
            <a:r>
              <a:rPr lang="en-US" sz="2400"/>
              <a:t>(2) A license granting rights to use or sell under a federally owned invention in the United States shall normally be granted only to a licensee who agrees that any products embodying the invention or produced through the use of the invention will be</a:t>
            </a:r>
            <a:r>
              <a:rPr lang="en-US" sz="2000"/>
              <a:t> manufactured substantially in the United States.</a:t>
            </a:r>
            <a:endParaRPr lang="en-US" sz="1200"/>
          </a:p>
        </p:txBody>
      </p:sp>
    </p:spTree>
  </p:cSld>
  <p:clrMapOvr>
    <a:masterClrMapping/>
  </p:clrMapOvr>
  <p:transition xmlns:p14="http://schemas.microsoft.com/office/powerpoint/2010/main">
    <p:sndAc>
      <p:stSnd>
        <p:snd r:embed="rId2" name="WHOOSH.WAV"/>
      </p:stSnd>
    </p:sndAc>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04803">
                                            <p:txEl>
                                              <p:pRg st="0" end="0"/>
                                            </p:txEl>
                                          </p:spTgt>
                                        </p:tgtEl>
                                        <p:attrNameLst>
                                          <p:attrName>style.visibility</p:attrName>
                                        </p:attrNameLst>
                                      </p:cBhvr>
                                      <p:to>
                                        <p:strVal val="visible"/>
                                      </p:to>
                                    </p:set>
                                    <p:animEffect transition="in" filter="slide(fromBottom)">
                                      <p:cBhvr>
                                        <p:cTn id="7" dur="500"/>
                                        <p:tgtEl>
                                          <p:spTgt spid="20480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204803">
                                            <p:txEl>
                                              <p:pRg st="1" end="1"/>
                                            </p:txEl>
                                          </p:spTgt>
                                        </p:tgtEl>
                                        <p:attrNameLst>
                                          <p:attrName>style.visibility</p:attrName>
                                        </p:attrNameLst>
                                      </p:cBhvr>
                                      <p:to>
                                        <p:strVal val="visible"/>
                                      </p:to>
                                    </p:set>
                                    <p:animEffect transition="in" filter="slide(fromBottom)">
                                      <p:cBhvr>
                                        <p:cTn id="10" dur="500"/>
                                        <p:tgtEl>
                                          <p:spTgt spid="20480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204803">
                                            <p:txEl>
                                              <p:pRg st="2" end="2"/>
                                            </p:txEl>
                                          </p:spTgt>
                                        </p:tgtEl>
                                        <p:attrNameLst>
                                          <p:attrName>style.visibility</p:attrName>
                                        </p:attrNameLst>
                                      </p:cBhvr>
                                      <p:to>
                                        <p:strVal val="visible"/>
                                      </p:to>
                                    </p:set>
                                    <p:animEffect transition="in" filter="slide(fromBottom)">
                                      <p:cBhvr>
                                        <p:cTn id="13" dur="500"/>
                                        <p:tgtEl>
                                          <p:spTgt spid="2048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3"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ctrTitle"/>
          </p:nvPr>
        </p:nvSpPr>
        <p:spPr/>
        <p:txBody>
          <a:bodyPr/>
          <a:lstStyle/>
          <a:p>
            <a:r>
              <a:rPr lang="en-US"/>
              <a:t>Other forms of IP!</a:t>
            </a:r>
          </a:p>
        </p:txBody>
      </p:sp>
      <p:sp>
        <p:nvSpPr>
          <p:cNvPr id="325635" name="Rectangle 3"/>
          <p:cNvSpPr>
            <a:spLocks noGrp="1" noChangeArrowheads="1"/>
          </p:cNvSpPr>
          <p:nvPr>
            <p:ph type="subTitle" idx="1"/>
          </p:nvPr>
        </p:nvSpPr>
        <p:spPr>
          <a:effectLst>
            <a:outerShdw blurRad="63500" dist="107763" dir="2700000" algn="ctr" rotWithShape="0">
              <a:schemeClr val="bg2">
                <a:alpha val="74998"/>
              </a:schemeClr>
            </a:outerShdw>
          </a:effectLst>
        </p:spPr>
        <p:txBody>
          <a:bodyPr/>
          <a:lstStyle/>
          <a:p>
            <a:r>
              <a:rPr lang="en-US" sz="5400"/>
              <a:t>Trade &amp; Service Marks</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effectLst>
            <a:outerShdw blurRad="63500" dist="107763" dir="2700000" algn="ctr" rotWithShape="0">
              <a:srgbClr val="000000">
                <a:alpha val="74998"/>
              </a:srgbClr>
            </a:outerShdw>
          </a:effectLst>
        </p:spPr>
        <p:txBody>
          <a:bodyPr/>
          <a:lstStyle/>
          <a:p>
            <a:r>
              <a:rPr lang="en-US"/>
              <a:t>Marks</a:t>
            </a:r>
          </a:p>
        </p:txBody>
      </p:sp>
      <p:sp>
        <p:nvSpPr>
          <p:cNvPr id="14339" name="Rectangle 3"/>
          <p:cNvSpPr>
            <a:spLocks noGrp="1" noChangeArrowheads="1"/>
          </p:cNvSpPr>
          <p:nvPr>
            <p:ph type="body" idx="1"/>
          </p:nvPr>
        </p:nvSpPr>
        <p:spPr/>
        <p:txBody>
          <a:bodyPr/>
          <a:lstStyle/>
          <a:p>
            <a:r>
              <a:rPr lang="en-US"/>
              <a:t>Trademarks</a:t>
            </a:r>
            <a:r>
              <a:rPr lang="en-US" baseline="30000"/>
              <a:t>® </a:t>
            </a:r>
            <a:r>
              <a:rPr lang="en-US"/>
              <a:t>,</a:t>
            </a:r>
            <a:r>
              <a:rPr lang="en-US" baseline="30000"/>
              <a:t> </a:t>
            </a:r>
            <a:r>
              <a:rPr lang="en-US"/>
              <a:t>™</a:t>
            </a:r>
            <a:endParaRPr lang="en-US" b="1" baseline="30000"/>
          </a:p>
          <a:p>
            <a:pPr lvl="1"/>
            <a:r>
              <a:rPr lang="en-US" sz="2000" b="1"/>
              <a:t>A trademark identifies tangible good or product of a company or individual</a:t>
            </a:r>
            <a:r>
              <a:rPr lang="en-US"/>
              <a:t>.</a:t>
            </a:r>
          </a:p>
          <a:p>
            <a:pPr>
              <a:lnSpc>
                <a:spcPct val="50000"/>
              </a:lnSpc>
            </a:pPr>
            <a:r>
              <a:rPr lang="en-US"/>
              <a:t>Servicemarks </a:t>
            </a:r>
            <a:r>
              <a:rPr lang="en-US" baseline="30000"/>
              <a:t>®</a:t>
            </a:r>
            <a:r>
              <a:rPr lang="en-US"/>
              <a:t>, </a:t>
            </a:r>
            <a:r>
              <a:rPr lang="en-US" b="1" baseline="30000"/>
              <a:t>SM</a:t>
            </a:r>
          </a:p>
          <a:p>
            <a:pPr>
              <a:lnSpc>
                <a:spcPct val="50000"/>
              </a:lnSpc>
            </a:pPr>
            <a:endParaRPr lang="en-US" sz="3600" b="1" baseline="30000"/>
          </a:p>
          <a:p>
            <a:pPr lvl="1">
              <a:lnSpc>
                <a:spcPct val="110000"/>
              </a:lnSpc>
            </a:pPr>
            <a:r>
              <a:rPr lang="en-US" sz="3200" b="1" baseline="30000"/>
              <a:t>A service mark identifies the service s of a provider.  Marks used by a company can function as both.</a:t>
            </a:r>
          </a:p>
          <a:p>
            <a:r>
              <a:rPr lang="en-US" sz="4000" b="1" baseline="30000"/>
              <a:t>Trade names</a:t>
            </a:r>
          </a:p>
          <a:p>
            <a:pPr lvl="1"/>
            <a:r>
              <a:rPr lang="en-US" sz="3200" b="1" baseline="30000"/>
              <a:t>Once a trade name was used to denote any mark descriptive of a good or service.  </a:t>
            </a:r>
          </a:p>
          <a:p>
            <a:pPr lvl="1"/>
            <a:r>
              <a:rPr lang="en-US" sz="3200" b="1" baseline="30000"/>
              <a:t>Today, it is a company business name.</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 fill="hold"/>
                                        <p:tgtEl>
                                          <p:spTgt spid="14338"/>
                                        </p:tgtEl>
                                        <p:attrNameLst>
                                          <p:attrName>ppt_x</p:attrName>
                                        </p:attrNameLst>
                                      </p:cBhvr>
                                      <p:tavLst>
                                        <p:tav tm="0">
                                          <p:val>
                                            <p:strVal val="#ppt_x"/>
                                          </p:val>
                                        </p:tav>
                                        <p:tav tm="100000">
                                          <p:val>
                                            <p:strVal val="#ppt_x"/>
                                          </p:val>
                                        </p:tav>
                                      </p:tavLst>
                                    </p:anim>
                                    <p:anim calcmode="lin" valueType="num">
                                      <p:cBhvr additive="base">
                                        <p:cTn id="8" dur="500" fill="hold"/>
                                        <p:tgtEl>
                                          <p:spTgt spid="1433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b"/>
          <a:lstStyle/>
          <a:p>
            <a:r>
              <a:rPr lang="en-US"/>
              <a:t>Acquiring Trademark Rights</a:t>
            </a:r>
          </a:p>
        </p:txBody>
      </p:sp>
      <p:sp>
        <p:nvSpPr>
          <p:cNvPr id="22531"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t>Types of trademark</a:t>
            </a:r>
          </a:p>
          <a:p>
            <a:r>
              <a:rPr lang="en-US"/>
              <a:t>	</a:t>
            </a:r>
            <a:r>
              <a:rPr lang="en-US" sz="2800"/>
              <a:t>TM - </a:t>
            </a:r>
            <a:r>
              <a:rPr lang="en-US" sz="2400"/>
              <a:t>a Trade Mark™</a:t>
            </a:r>
            <a:r>
              <a:rPr lang="en-US" sz="2800"/>
              <a:t> </a:t>
            </a:r>
            <a:r>
              <a:rPr lang="en-US" sz="2400"/>
              <a:t>- used before registration</a:t>
            </a:r>
            <a:endParaRPr lang="en-US"/>
          </a:p>
          <a:p>
            <a:r>
              <a:rPr lang="en-US"/>
              <a:t>	</a:t>
            </a:r>
            <a:r>
              <a:rPr lang="en-US" sz="2800"/>
              <a:t>SM - </a:t>
            </a:r>
            <a:r>
              <a:rPr lang="en-US" sz="2400"/>
              <a:t>a Service Mark </a:t>
            </a:r>
            <a:r>
              <a:rPr lang="en-US" sz="2400" b="1" baseline="30000"/>
              <a:t>SM</a:t>
            </a:r>
            <a:r>
              <a:rPr lang="en-US" sz="2800" b="1" baseline="30000"/>
              <a:t> </a:t>
            </a:r>
            <a:r>
              <a:rPr lang="en-US" sz="2400"/>
              <a:t>- used before registration</a:t>
            </a:r>
            <a:endParaRPr lang="en-US"/>
          </a:p>
          <a:p>
            <a:r>
              <a:rPr lang="en-US"/>
              <a:t>Used in Interstate Commerce</a:t>
            </a:r>
          </a:p>
          <a:p>
            <a:r>
              <a:rPr lang="en-US"/>
              <a:t>Rights by Registration®</a:t>
            </a:r>
          </a:p>
          <a:p>
            <a:r>
              <a:rPr lang="en-US"/>
              <a:t>Unfair Competition</a:t>
            </a:r>
          </a:p>
          <a:p>
            <a:pPr lvl="2"/>
            <a:r>
              <a:rPr lang="en-US"/>
              <a:t>Misuse of Trade Dress</a:t>
            </a:r>
          </a:p>
          <a:p>
            <a:pPr lvl="2"/>
            <a:r>
              <a:rPr lang="en-US"/>
              <a:t>Passing Off</a:t>
            </a:r>
          </a:p>
        </p:txBody>
      </p:sp>
    </p:spTree>
  </p:cSld>
  <p:clrMapOvr>
    <a:masterClrMapping/>
  </p:clrMapOvr>
  <p:transition xmlns:p14="http://schemas.microsoft.com/office/powerpoint/2010/main">
    <p:sndAc>
      <p:stSnd>
        <p:snd r:embed="rId2" name="WHOOSH.WAV"/>
      </p:stSnd>
    </p:sndAc>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66800" y="533400"/>
            <a:ext cx="7726363" cy="1143000"/>
          </a:xfrm>
        </p:spPr>
        <p:txBody>
          <a:bodyPr/>
          <a:lstStyle/>
          <a:p>
            <a:r>
              <a:rPr lang="en-US"/>
              <a:t>Can the United States Government Own a Trade/Service Mark?</a:t>
            </a:r>
          </a:p>
        </p:txBody>
      </p:sp>
      <p:sp>
        <p:nvSpPr>
          <p:cNvPr id="17411" name="Rectangle 3"/>
          <p:cNvSpPr>
            <a:spLocks noGrp="1" noChangeArrowheads="1"/>
          </p:cNvSpPr>
          <p:nvPr>
            <p:ph type="body" idx="1"/>
          </p:nvPr>
        </p:nvSpPr>
        <p:spPr>
          <a:xfrm>
            <a:off x="1038225" y="2438400"/>
            <a:ext cx="7191375" cy="3429000"/>
          </a:xfrm>
        </p:spPr>
        <p:txBody>
          <a:bodyPr/>
          <a:lstStyle/>
          <a:p>
            <a:r>
              <a:rPr lang="en-US"/>
              <a:t>YES!!!!</a:t>
            </a:r>
          </a:p>
          <a:p>
            <a:pPr lvl="1"/>
            <a:r>
              <a:rPr lang="en-US"/>
              <a:t>TOMAHAWK</a:t>
            </a:r>
            <a:r>
              <a:rPr lang="en-US" baseline="30000"/>
              <a:t>®</a:t>
            </a:r>
          </a:p>
          <a:p>
            <a:pPr lvl="1"/>
            <a:r>
              <a:rPr lang="en-US"/>
              <a:t>Marine Corp Marathon</a:t>
            </a:r>
          </a:p>
          <a:p>
            <a:pPr lvl="1"/>
            <a:r>
              <a:rPr lang="en-US"/>
              <a:t>NAVYJOBS.COM</a:t>
            </a:r>
            <a:r>
              <a:rPr lang="en-US" sz="2000" baseline="30000"/>
              <a:t>SM</a:t>
            </a:r>
            <a:r>
              <a:rPr lang="en-US"/>
              <a:t>  </a:t>
            </a:r>
          </a:p>
          <a:p>
            <a:pPr lvl="1"/>
            <a:r>
              <a:rPr lang="en-US"/>
              <a:t>Let The Journey Begin </a:t>
            </a:r>
            <a:r>
              <a:rPr lang="en-US" sz="2000" baseline="30000"/>
              <a:t>SM</a:t>
            </a:r>
            <a:endParaRPr lang="en-US"/>
          </a:p>
          <a:p>
            <a:pPr lvl="1"/>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iterate type="lt">
                                    <p:tmPct val="100000"/>
                                  </p:iterate>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75" fill="hold"/>
                                        <p:tgtEl>
                                          <p:spTgt spid="17411">
                                            <p:txEl>
                                              <p:pRg st="0" end="0"/>
                                            </p:txEl>
                                          </p:spTgt>
                                        </p:tgtEl>
                                        <p:attrNameLst>
                                          <p:attrName>ppt_x</p:attrName>
                                        </p:attrNameLst>
                                      </p:cBhvr>
                                      <p:tavLst>
                                        <p:tav tm="0">
                                          <p:val>
                                            <p:strVal val="1+#ppt_w/2"/>
                                          </p:val>
                                        </p:tav>
                                        <p:tav tm="100000">
                                          <p:val>
                                            <p:strVal val="#ppt_x"/>
                                          </p:val>
                                        </p:tav>
                                      </p:tavLst>
                                    </p:anim>
                                    <p:anim calcmode="lin" valueType="num">
                                      <p:cBhvr additive="base">
                                        <p:cTn id="8" dur="75" fill="hold"/>
                                        <p:tgtEl>
                                          <p:spTgt spid="17411">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par>
                                <p:cTn id="9" presetID="2" presetClass="entr" presetSubtype="3" fill="hold" grpId="0" nodeType="withEffect">
                                  <p:stCondLst>
                                    <p:cond delay="0"/>
                                  </p:stCondLst>
                                  <p:iterate type="lt">
                                    <p:tmPct val="100000"/>
                                  </p:iterate>
                                  <p:childTnLst>
                                    <p:set>
                                      <p:cBhvr>
                                        <p:cTn id="10" dur="1" fill="hold">
                                          <p:stCondLst>
                                            <p:cond delay="0"/>
                                          </p:stCondLst>
                                        </p:cTn>
                                        <p:tgtEl>
                                          <p:spTgt spid="17411">
                                            <p:txEl>
                                              <p:pRg st="1" end="1"/>
                                            </p:txEl>
                                          </p:spTgt>
                                        </p:tgtEl>
                                        <p:attrNameLst>
                                          <p:attrName>style.visibility</p:attrName>
                                        </p:attrNameLst>
                                      </p:cBhvr>
                                      <p:to>
                                        <p:strVal val="visible"/>
                                      </p:to>
                                    </p:set>
                                    <p:anim calcmode="lin" valueType="num">
                                      <p:cBhvr additive="base">
                                        <p:cTn id="11" dur="75" fill="hold"/>
                                        <p:tgtEl>
                                          <p:spTgt spid="17411">
                                            <p:txEl>
                                              <p:pRg st="1" end="1"/>
                                            </p:txEl>
                                          </p:spTgt>
                                        </p:tgtEl>
                                        <p:attrNameLst>
                                          <p:attrName>ppt_x</p:attrName>
                                        </p:attrNameLst>
                                      </p:cBhvr>
                                      <p:tavLst>
                                        <p:tav tm="0">
                                          <p:val>
                                            <p:strVal val="1+#ppt_w/2"/>
                                          </p:val>
                                        </p:tav>
                                        <p:tav tm="100000">
                                          <p:val>
                                            <p:strVal val="#ppt_x"/>
                                          </p:val>
                                        </p:tav>
                                      </p:tavLst>
                                    </p:anim>
                                    <p:anim calcmode="lin" valueType="num">
                                      <p:cBhvr additive="base">
                                        <p:cTn id="12" dur="75" fill="hold"/>
                                        <p:tgtEl>
                                          <p:spTgt spid="17411">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laser.wav"/>
                                        </p:tgtEl>
                                      </p:cMediaNode>
                                    </p:audio>
                                  </p:subTnLst>
                                </p:cTn>
                              </p:par>
                              <p:par>
                                <p:cTn id="13" presetID="2" presetClass="entr" presetSubtype="3" fill="hold" grpId="0" nodeType="withEffect">
                                  <p:stCondLst>
                                    <p:cond delay="0"/>
                                  </p:stCondLst>
                                  <p:iterate type="lt">
                                    <p:tmPct val="100000"/>
                                  </p:iterate>
                                  <p:childTnLst>
                                    <p:set>
                                      <p:cBhvr>
                                        <p:cTn id="14" dur="1" fill="hold">
                                          <p:stCondLst>
                                            <p:cond delay="0"/>
                                          </p:stCondLst>
                                        </p:cTn>
                                        <p:tgtEl>
                                          <p:spTgt spid="17411">
                                            <p:txEl>
                                              <p:pRg st="2" end="2"/>
                                            </p:txEl>
                                          </p:spTgt>
                                        </p:tgtEl>
                                        <p:attrNameLst>
                                          <p:attrName>style.visibility</p:attrName>
                                        </p:attrNameLst>
                                      </p:cBhvr>
                                      <p:to>
                                        <p:strVal val="visible"/>
                                      </p:to>
                                    </p:set>
                                    <p:anim calcmode="lin" valueType="num">
                                      <p:cBhvr additive="base">
                                        <p:cTn id="15" dur="75" fill="hold"/>
                                        <p:tgtEl>
                                          <p:spTgt spid="17411">
                                            <p:txEl>
                                              <p:pRg st="2" end="2"/>
                                            </p:txEl>
                                          </p:spTgt>
                                        </p:tgtEl>
                                        <p:attrNameLst>
                                          <p:attrName>ppt_x</p:attrName>
                                        </p:attrNameLst>
                                      </p:cBhvr>
                                      <p:tavLst>
                                        <p:tav tm="0">
                                          <p:val>
                                            <p:strVal val="1+#ppt_w/2"/>
                                          </p:val>
                                        </p:tav>
                                        <p:tav tm="100000">
                                          <p:val>
                                            <p:strVal val="#ppt_x"/>
                                          </p:val>
                                        </p:tav>
                                      </p:tavLst>
                                    </p:anim>
                                    <p:anim calcmode="lin" valueType="num">
                                      <p:cBhvr additive="base">
                                        <p:cTn id="16" dur="75" fill="hold"/>
                                        <p:tgtEl>
                                          <p:spTgt spid="17411">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laser.wav"/>
                                        </p:tgtEl>
                                      </p:cMediaNode>
                                    </p:audio>
                                  </p:subTnLst>
                                </p:cTn>
                              </p:par>
                              <p:par>
                                <p:cTn id="17" presetID="2" presetClass="entr" presetSubtype="3" fill="hold" grpId="0" nodeType="withEffect">
                                  <p:stCondLst>
                                    <p:cond delay="0"/>
                                  </p:stCondLst>
                                  <p:iterate type="lt">
                                    <p:tmPct val="100000"/>
                                  </p:iterate>
                                  <p:childTnLst>
                                    <p:set>
                                      <p:cBhvr>
                                        <p:cTn id="18" dur="1" fill="hold">
                                          <p:stCondLst>
                                            <p:cond delay="0"/>
                                          </p:stCondLst>
                                        </p:cTn>
                                        <p:tgtEl>
                                          <p:spTgt spid="17411">
                                            <p:txEl>
                                              <p:pRg st="3" end="3"/>
                                            </p:txEl>
                                          </p:spTgt>
                                        </p:tgtEl>
                                        <p:attrNameLst>
                                          <p:attrName>style.visibility</p:attrName>
                                        </p:attrNameLst>
                                      </p:cBhvr>
                                      <p:to>
                                        <p:strVal val="visible"/>
                                      </p:to>
                                    </p:set>
                                    <p:anim calcmode="lin" valueType="num">
                                      <p:cBhvr additive="base">
                                        <p:cTn id="19" dur="75" fill="hold"/>
                                        <p:tgtEl>
                                          <p:spTgt spid="17411">
                                            <p:txEl>
                                              <p:pRg st="3" end="3"/>
                                            </p:txEl>
                                          </p:spTgt>
                                        </p:tgtEl>
                                        <p:attrNameLst>
                                          <p:attrName>ppt_x</p:attrName>
                                        </p:attrNameLst>
                                      </p:cBhvr>
                                      <p:tavLst>
                                        <p:tav tm="0">
                                          <p:val>
                                            <p:strVal val="1+#ppt_w/2"/>
                                          </p:val>
                                        </p:tav>
                                        <p:tav tm="100000">
                                          <p:val>
                                            <p:strVal val="#ppt_x"/>
                                          </p:val>
                                        </p:tav>
                                      </p:tavLst>
                                    </p:anim>
                                    <p:anim calcmode="lin" valueType="num">
                                      <p:cBhvr additive="base">
                                        <p:cTn id="20" dur="75" fill="hold"/>
                                        <p:tgtEl>
                                          <p:spTgt spid="17411">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laser.wav"/>
                                        </p:tgtEl>
                                      </p:cMediaNode>
                                    </p:audio>
                                  </p:subTnLst>
                                </p:cTn>
                              </p:par>
                              <p:par>
                                <p:cTn id="21" presetID="2" presetClass="entr" presetSubtype="3" fill="hold" grpId="0" nodeType="withEffect">
                                  <p:stCondLst>
                                    <p:cond delay="0"/>
                                  </p:stCondLst>
                                  <p:iterate type="lt">
                                    <p:tmPct val="100000"/>
                                  </p:iterate>
                                  <p:childTnLst>
                                    <p:set>
                                      <p:cBhvr>
                                        <p:cTn id="22" dur="1" fill="hold">
                                          <p:stCondLst>
                                            <p:cond delay="0"/>
                                          </p:stCondLst>
                                        </p:cTn>
                                        <p:tgtEl>
                                          <p:spTgt spid="17411">
                                            <p:txEl>
                                              <p:pRg st="4" end="4"/>
                                            </p:txEl>
                                          </p:spTgt>
                                        </p:tgtEl>
                                        <p:attrNameLst>
                                          <p:attrName>style.visibility</p:attrName>
                                        </p:attrNameLst>
                                      </p:cBhvr>
                                      <p:to>
                                        <p:strVal val="visible"/>
                                      </p:to>
                                    </p:set>
                                    <p:anim calcmode="lin" valueType="num">
                                      <p:cBhvr additive="base">
                                        <p:cTn id="23" dur="75" fill="hold"/>
                                        <p:tgtEl>
                                          <p:spTgt spid="17411">
                                            <p:txEl>
                                              <p:pRg st="4" end="4"/>
                                            </p:txEl>
                                          </p:spTgt>
                                        </p:tgtEl>
                                        <p:attrNameLst>
                                          <p:attrName>ppt_x</p:attrName>
                                        </p:attrNameLst>
                                      </p:cBhvr>
                                      <p:tavLst>
                                        <p:tav tm="0">
                                          <p:val>
                                            <p:strVal val="1+#ppt_w/2"/>
                                          </p:val>
                                        </p:tav>
                                        <p:tav tm="100000">
                                          <p:val>
                                            <p:strVal val="#ppt_x"/>
                                          </p:val>
                                        </p:tav>
                                      </p:tavLst>
                                    </p:anim>
                                    <p:anim calcmode="lin" valueType="num">
                                      <p:cBhvr additive="base">
                                        <p:cTn id="24" dur="75" fill="hold"/>
                                        <p:tgtEl>
                                          <p:spTgt spid="17411">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4000"/>
              <a:t>Can the United States be sued for Trade/Service Mark Infringement?</a:t>
            </a:r>
            <a:endParaRPr lang="en-US"/>
          </a:p>
        </p:txBody>
      </p:sp>
      <p:sp>
        <p:nvSpPr>
          <p:cNvPr id="18435" name="Rectangle 3"/>
          <p:cNvSpPr>
            <a:spLocks noGrp="1" noChangeArrowheads="1"/>
          </p:cNvSpPr>
          <p:nvPr>
            <p:ph type="body" idx="1"/>
          </p:nvPr>
        </p:nvSpPr>
        <p:spPr>
          <a:xfrm>
            <a:off x="762000" y="2057400"/>
            <a:ext cx="8105775" cy="4425950"/>
          </a:xfrm>
          <a:solidFill>
            <a:schemeClr val="bg1"/>
          </a:solidFill>
          <a:ln>
            <a:solidFill>
              <a:schemeClr val="tx1"/>
            </a:solidFill>
            <a:miter lim="800000"/>
            <a:headEnd/>
            <a:tailEnd/>
          </a:ln>
        </p:spPr>
        <p:txBody>
          <a:bodyPr/>
          <a:lstStyle/>
          <a:p>
            <a:endParaRPr lang="en-US"/>
          </a:p>
          <a:p>
            <a:r>
              <a:rPr lang="en-US"/>
              <a:t>In 1999, Congress removed Federal Government sovereign immunity for trademark infringement including going so far as to allow the US to be sued in State court.</a:t>
            </a:r>
          </a:p>
          <a:p>
            <a:pPr lvl="1"/>
            <a:endParaRPr lang="en-US"/>
          </a:p>
          <a:p>
            <a:endParaRPr lang="en-US"/>
          </a:p>
        </p:txBody>
      </p:sp>
      <p:sp>
        <p:nvSpPr>
          <p:cNvPr id="18438" name="WordArt 6"/>
          <p:cNvSpPr>
            <a:spLocks noChangeArrowheads="1" noChangeShapeType="1" noTextEdit="1"/>
          </p:cNvSpPr>
          <p:nvPr/>
        </p:nvSpPr>
        <p:spPr bwMode="auto">
          <a:xfrm>
            <a:off x="2895600" y="4724400"/>
            <a:ext cx="3735388" cy="1219200"/>
          </a:xfrm>
          <a:prstGeom prst="rect">
            <a:avLst/>
          </a:prstGeom>
          <a:extLst>
            <a:ext uri="{AF507438-7753-43e0-B8FC-AC1667EBCBE1}">
              <a14:hiddenEffects xmlns:a14="http://schemas.microsoft.com/office/drawing/2010/main">
                <a:effectLst/>
              </a14:hiddenEffects>
            </a:ext>
          </a:extLst>
        </p:spPr>
        <p:txBody>
          <a:bodyPr wrap="none" fromWordArt="1">
            <a:prstTxWarp prst="textCanDown">
              <a:avLst>
                <a:gd name="adj" fmla="val 33333"/>
              </a:avLst>
            </a:prstTxWarp>
          </a:bodyPr>
          <a:lstStyle/>
          <a:p>
            <a:pPr algn="ctr"/>
            <a:r>
              <a:rPr lang="en-US" sz="3600" kern="10">
                <a:ln w="9525" cap="sq">
                  <a:solidFill>
                    <a:srgbClr val="000000"/>
                  </a:solidFill>
                  <a:round/>
                  <a:headEnd type="none" w="sm" len="sm"/>
                  <a:tailEnd type="none" w="sm" len="sm"/>
                </a:ln>
                <a:solidFill>
                  <a:srgbClr val="000000"/>
                </a:solidFill>
                <a:latin typeface="Times New Roman"/>
                <a:ea typeface="Times New Roman"/>
                <a:cs typeface="Times New Roman"/>
              </a:rPr>
              <a:t>Oh My!!!</a:t>
            </a:r>
          </a:p>
        </p:txBody>
      </p:sp>
      <p:sp>
        <p:nvSpPr>
          <p:cNvPr id="18439" name="Text Box 7"/>
          <p:cNvSpPr txBox="1">
            <a:spLocks noChangeArrowheads="1"/>
          </p:cNvSpPr>
          <p:nvPr/>
        </p:nvSpPr>
        <p:spPr bwMode="auto">
          <a:xfrm>
            <a:off x="3581400" y="1838325"/>
            <a:ext cx="235267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4800">
                <a:solidFill>
                  <a:schemeClr val="tx2"/>
                </a:solidFill>
              </a:rPr>
              <a:t>YES!!!!!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8439"/>
                                        </p:tgtEl>
                                        <p:attrNameLst>
                                          <p:attrName>style.visibility</p:attrName>
                                        </p:attrNameLst>
                                      </p:cBhvr>
                                      <p:to>
                                        <p:strVal val="visible"/>
                                      </p:to>
                                    </p:set>
                                    <p:anim calcmode="lin" valueType="num">
                                      <p:cBhvr>
                                        <p:cTn id="7" dur="1000" fill="hold"/>
                                        <p:tgtEl>
                                          <p:spTgt spid="18439"/>
                                        </p:tgtEl>
                                        <p:attrNameLst>
                                          <p:attrName>ppt_w</p:attrName>
                                        </p:attrNameLst>
                                      </p:cBhvr>
                                      <p:tavLst>
                                        <p:tav tm="0">
                                          <p:val>
                                            <p:fltVal val="0"/>
                                          </p:val>
                                        </p:tav>
                                        <p:tav tm="100000">
                                          <p:val>
                                            <p:strVal val="#ppt_w"/>
                                          </p:val>
                                        </p:tav>
                                      </p:tavLst>
                                    </p:anim>
                                    <p:anim calcmode="lin" valueType="num">
                                      <p:cBhvr>
                                        <p:cTn id="8" dur="1000" fill="hold"/>
                                        <p:tgtEl>
                                          <p:spTgt spid="18439"/>
                                        </p:tgtEl>
                                        <p:attrNameLst>
                                          <p:attrName>ppt_h</p:attrName>
                                        </p:attrNameLst>
                                      </p:cBhvr>
                                      <p:tavLst>
                                        <p:tav tm="0">
                                          <p:val>
                                            <p:fltVal val="0"/>
                                          </p:val>
                                        </p:tav>
                                        <p:tav tm="100000">
                                          <p:val>
                                            <p:strVal val="#ppt_h"/>
                                          </p:val>
                                        </p:tav>
                                      </p:tavLst>
                                    </p:anim>
                                    <p:anim calcmode="lin" valueType="num">
                                      <p:cBhvr>
                                        <p:cTn id="9" dur="1000" fill="hold"/>
                                        <p:tgtEl>
                                          <p:spTgt spid="1843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843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18435">
                                            <p:txEl>
                                              <p:pRg st="1" end="1"/>
                                            </p:txEl>
                                          </p:spTgt>
                                        </p:tgtEl>
                                        <p:attrNameLst>
                                          <p:attrName>style.visibility</p:attrName>
                                        </p:attrNameLst>
                                      </p:cBhvr>
                                      <p:to>
                                        <p:strVal val="visible"/>
                                      </p:to>
                                    </p:set>
                                    <p:anim calcmode="lin" valueType="num">
                                      <p:cBhvr additive="base">
                                        <p:cTn id="15" dur="500" fill="hold"/>
                                        <p:tgtEl>
                                          <p:spTgt spid="18435">
                                            <p:txEl>
                                              <p:pRg st="1" end="1"/>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843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2" name="carbrake.wav"/>
                                        </p:tgtEl>
                                      </p:cMediaNode>
                                    </p:audio>
                                  </p:sub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8438"/>
                                        </p:tgtEl>
                                        <p:attrNameLst>
                                          <p:attrName>style.visibility</p:attrName>
                                        </p:attrNameLst>
                                      </p:cBhvr>
                                      <p:to>
                                        <p:strVal val="visible"/>
                                      </p:to>
                                    </p:set>
                                    <p:anim calcmode="lin" valueType="num">
                                      <p:cBhvr additive="base">
                                        <p:cTn id="21" dur="500" fill="hold"/>
                                        <p:tgtEl>
                                          <p:spTgt spid="18438"/>
                                        </p:tgtEl>
                                        <p:attrNameLst>
                                          <p:attrName>ppt_x</p:attrName>
                                        </p:attrNameLst>
                                      </p:cBhvr>
                                      <p:tavLst>
                                        <p:tav tm="0">
                                          <p:val>
                                            <p:strVal val="#ppt_x"/>
                                          </p:val>
                                        </p:tav>
                                        <p:tav tm="100000">
                                          <p:val>
                                            <p:strVal val="#ppt_x"/>
                                          </p:val>
                                        </p:tav>
                                      </p:tavLst>
                                    </p:anim>
                                    <p:anim calcmode="lin" valueType="num">
                                      <p:cBhvr additive="base">
                                        <p:cTn id="22" dur="500" fill="hold"/>
                                        <p:tgtEl>
                                          <p:spTgt spid="1843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3" name="GLAS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P spid="18438" grpId="0" animBg="1"/>
      <p:bldP spid="18439"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ctrTitle"/>
          </p:nvPr>
        </p:nvSpPr>
        <p:spPr/>
        <p:txBody>
          <a:bodyPr/>
          <a:lstStyle/>
          <a:p>
            <a:r>
              <a:rPr lang="en-US"/>
              <a:t>Other forms of IP</a:t>
            </a:r>
          </a:p>
        </p:txBody>
      </p:sp>
      <p:sp>
        <p:nvSpPr>
          <p:cNvPr id="326659" name="Rectangle 3"/>
          <p:cNvSpPr>
            <a:spLocks noGrp="1" noChangeArrowheads="1"/>
          </p:cNvSpPr>
          <p:nvPr>
            <p:ph type="subTitle" idx="1"/>
          </p:nvPr>
        </p:nvSpPr>
        <p:spPr>
          <a:ln w="12700">
            <a:solidFill>
              <a:schemeClr val="tx1"/>
            </a:solidFill>
            <a:miter lim="800000"/>
            <a:headEnd/>
            <a:tailEnd/>
          </a:ln>
          <a:effectLst>
            <a:outerShdw blurRad="63500" dist="107763" dir="2700000" algn="ctr" rotWithShape="0">
              <a:schemeClr val="bg2">
                <a:alpha val="74998"/>
              </a:schemeClr>
            </a:outerShdw>
          </a:effectLst>
        </p:spPr>
        <p:txBody>
          <a:bodyPr/>
          <a:lstStyle/>
          <a:p>
            <a:r>
              <a:rPr lang="en-US" sz="8800"/>
              <a:t>Copyright</a:t>
            </a:r>
            <a:r>
              <a:rPr lang="en-US" sz="8800" baseline="30000"/>
              <a:t>©</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Types of Intellectual Property</a:t>
            </a:r>
          </a:p>
        </p:txBody>
      </p:sp>
      <p:sp>
        <p:nvSpPr>
          <p:cNvPr id="8195" name="Rectangle 3"/>
          <p:cNvSpPr>
            <a:spLocks noGrp="1" noChangeArrowheads="1"/>
          </p:cNvSpPr>
          <p:nvPr>
            <p:ph type="body" idx="1"/>
          </p:nvPr>
        </p:nvSpPr>
        <p:spPr/>
        <p:txBody>
          <a:bodyPr/>
          <a:lstStyle/>
          <a:p>
            <a:r>
              <a:rPr lang="en-US" sz="3600"/>
              <a:t>Patents</a:t>
            </a:r>
          </a:p>
          <a:p>
            <a:r>
              <a:rPr lang="en-US" sz="3600"/>
              <a:t>Trademarks</a:t>
            </a:r>
          </a:p>
          <a:p>
            <a:r>
              <a:rPr lang="en-US" sz="3600"/>
              <a:t>Copyrights</a:t>
            </a:r>
          </a:p>
          <a:p>
            <a:r>
              <a:rPr lang="en-US" sz="3600"/>
              <a:t>Unfair Competition</a:t>
            </a:r>
          </a:p>
          <a:p>
            <a:pPr>
              <a:lnSpc>
                <a:spcPct val="120000"/>
              </a:lnSpc>
            </a:pPr>
            <a:r>
              <a:rPr lang="en-US" sz="3600"/>
              <a:t>Trade Secrets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Copyrights</a:t>
            </a:r>
          </a:p>
        </p:txBody>
      </p:sp>
      <p:sp>
        <p:nvSpPr>
          <p:cNvPr id="16387" name="Rectangle 3"/>
          <p:cNvSpPr>
            <a:spLocks noGrp="1" noChangeArrowheads="1"/>
          </p:cNvSpPr>
          <p:nvPr>
            <p:ph type="body" idx="1"/>
          </p:nvPr>
        </p:nvSpPr>
        <p:spPr/>
        <p:txBody>
          <a:bodyPr/>
          <a:lstStyle/>
          <a:p>
            <a:r>
              <a:rPr lang="en-US"/>
              <a:t>Copyright law protects the expression of an idea.  Not the idea itself.</a:t>
            </a:r>
          </a:p>
          <a:p>
            <a:r>
              <a:rPr lang="en-US"/>
              <a:t>Copyright protects</a:t>
            </a:r>
          </a:p>
          <a:p>
            <a:pPr lvl="1"/>
            <a:r>
              <a:rPr lang="ja-JP" altLang="en-US">
                <a:latin typeface="Arial"/>
              </a:rPr>
              <a:t>“</a:t>
            </a:r>
            <a:r>
              <a:rPr lang="en-US"/>
              <a:t>…original works of authorship fixed in any tangible medium of expression, now known  or later developed, from which they can be perceived, reproduced, or otherwise communicated, either directly or with the aid of a machine or device.</a:t>
            </a:r>
            <a:r>
              <a:rPr lang="ja-JP" altLang="en-US">
                <a:latin typeface="Arial"/>
              </a:rPr>
              <a:t>”</a:t>
            </a:r>
            <a:r>
              <a:rPr lang="en-US"/>
              <a:t> (17 U.S.C. § 102)</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r>
              <a:rPr lang="en-US"/>
              <a:t>Original</a:t>
            </a:r>
          </a:p>
        </p:txBody>
      </p:sp>
      <p:sp>
        <p:nvSpPr>
          <p:cNvPr id="330755" name="Rectangle 3"/>
          <p:cNvSpPr>
            <a:spLocks noGrp="1" noChangeArrowheads="1"/>
          </p:cNvSpPr>
          <p:nvPr>
            <p:ph type="body" idx="1"/>
          </p:nvPr>
        </p:nvSpPr>
        <p:spPr/>
        <p:txBody>
          <a:bodyPr/>
          <a:lstStyle/>
          <a:p>
            <a:r>
              <a:rPr lang="en-US"/>
              <a:t>The term original in the copyright law means that the work </a:t>
            </a:r>
            <a:r>
              <a:rPr lang="en-US" i="1"/>
              <a:t>originated</a:t>
            </a:r>
            <a:r>
              <a:rPr lang="en-US"/>
              <a:t> with the author.</a:t>
            </a:r>
          </a:p>
          <a:p>
            <a:endParaRPr lang="en-US"/>
          </a:p>
          <a:p>
            <a:r>
              <a:rPr lang="en-US"/>
              <a:t>There is no requirement for </a:t>
            </a:r>
            <a:r>
              <a:rPr lang="en-US" i="1"/>
              <a:t>novelty or uniqueness </a:t>
            </a:r>
            <a:r>
              <a:rPr lang="en-US"/>
              <a:t>as there is in patent law.</a:t>
            </a:r>
          </a:p>
          <a:p>
            <a:endParaRPr lang="en-US"/>
          </a:p>
          <a:p>
            <a:r>
              <a:rPr lang="en-US"/>
              <a:t>Must originate with author.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p:txBody>
          <a:bodyPr/>
          <a:lstStyle/>
          <a:p>
            <a:r>
              <a:rPr lang="en-US"/>
              <a:t>Fixed in a Tangible Medium</a:t>
            </a:r>
          </a:p>
        </p:txBody>
      </p:sp>
      <p:sp>
        <p:nvSpPr>
          <p:cNvPr id="331779" name="Rectangle 3"/>
          <p:cNvSpPr>
            <a:spLocks noGrp="1" noChangeArrowheads="1"/>
          </p:cNvSpPr>
          <p:nvPr>
            <p:ph type="body" idx="1"/>
          </p:nvPr>
        </p:nvSpPr>
        <p:spPr/>
        <p:txBody>
          <a:bodyPr/>
          <a:lstStyle/>
          <a:p>
            <a:r>
              <a:rPr lang="en-US"/>
              <a:t>Any stable medium that will record or reproduce the material is acceptable</a:t>
            </a:r>
          </a:p>
          <a:p>
            <a:r>
              <a:rPr lang="en-US"/>
              <a:t>Computer software satisfies the fixation the moment the material is stored</a:t>
            </a:r>
          </a:p>
          <a:p>
            <a:r>
              <a:rPr lang="en-US"/>
              <a:t>a computer display is considered fixed even if it appears momentarily and only returns under certain conditions (games)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p:txBody>
          <a:bodyPr/>
          <a:lstStyle/>
          <a:p>
            <a:r>
              <a:rPr lang="en-US"/>
              <a:t>Duration</a:t>
            </a:r>
          </a:p>
        </p:txBody>
      </p:sp>
      <p:sp>
        <p:nvSpPr>
          <p:cNvPr id="334851" name="Rectangle 3"/>
          <p:cNvSpPr>
            <a:spLocks noGrp="1" noChangeArrowheads="1"/>
          </p:cNvSpPr>
          <p:nvPr>
            <p:ph type="body" idx="1"/>
          </p:nvPr>
        </p:nvSpPr>
        <p:spPr/>
        <p:txBody>
          <a:bodyPr/>
          <a:lstStyle/>
          <a:p>
            <a:r>
              <a:rPr lang="en-US"/>
              <a:t>Depends on whether it is pre or post 1 Jan. 1978</a:t>
            </a:r>
          </a:p>
          <a:p>
            <a:r>
              <a:rPr lang="en-US"/>
              <a:t>Pre - Depends on whether published? Registered, first term, renewal </a:t>
            </a:r>
            <a:r>
              <a:rPr lang="en-US" i="1"/>
              <a:t>etc.</a:t>
            </a:r>
            <a:endParaRPr lang="en-US"/>
          </a:p>
          <a:p>
            <a:r>
              <a:rPr lang="en-US"/>
              <a:t>Post - </a:t>
            </a:r>
          </a:p>
          <a:p>
            <a:pPr lvl="1"/>
            <a:r>
              <a:rPr lang="en-US"/>
              <a:t>Life of author + 50 years</a:t>
            </a:r>
          </a:p>
          <a:p>
            <a:pPr lvl="1"/>
            <a:r>
              <a:rPr lang="en-US"/>
              <a:t>Work-for-hire 75 years from publication, 100 years from creation which ever is first</a:t>
            </a:r>
          </a:p>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r>
              <a:rPr lang="en-US"/>
              <a:t>Ownership</a:t>
            </a:r>
          </a:p>
        </p:txBody>
      </p:sp>
      <p:sp>
        <p:nvSpPr>
          <p:cNvPr id="332803" name="Rectangle 3"/>
          <p:cNvSpPr>
            <a:spLocks noGrp="1" noChangeArrowheads="1"/>
          </p:cNvSpPr>
          <p:nvPr>
            <p:ph type="body" idx="1"/>
          </p:nvPr>
        </p:nvSpPr>
        <p:spPr/>
        <p:txBody>
          <a:bodyPr/>
          <a:lstStyle/>
          <a:p>
            <a:r>
              <a:rPr lang="en-US" sz="2800"/>
              <a:t>Works for Hire - employer is considered the author when:</a:t>
            </a:r>
          </a:p>
          <a:p>
            <a:pPr lvl="1"/>
            <a:r>
              <a:rPr lang="en-US" sz="2400"/>
              <a:t>work prepared by an employee within the scope or his/her employment</a:t>
            </a:r>
          </a:p>
          <a:p>
            <a:pPr lvl="1"/>
            <a:r>
              <a:rPr lang="en-US" sz="2400"/>
              <a:t>work specially ordered or commissioned for use as a contribution to a collective work</a:t>
            </a:r>
          </a:p>
          <a:p>
            <a:r>
              <a:rPr lang="en-US" sz="2800"/>
              <a:t>Transfer of title </a:t>
            </a:r>
            <a:r>
              <a:rPr lang="en-US" sz="2800" i="1"/>
              <a:t>v</a:t>
            </a:r>
            <a:r>
              <a:rPr lang="en-US" sz="2800"/>
              <a:t> Work-for-Hire</a:t>
            </a:r>
          </a:p>
          <a:p>
            <a:pPr lvl="1"/>
            <a:r>
              <a:rPr lang="en-US" sz="2400"/>
              <a:t>under a work for hire, employer is considered the owner. Duration 75 years from pub or 100 from creation.  Transfer (assignment </a:t>
            </a:r>
            <a:r>
              <a:rPr lang="en-US" sz="2400" i="1"/>
              <a:t>etc. </a:t>
            </a:r>
            <a:r>
              <a:rPr lang="en-US" sz="2400"/>
              <a:t>35 years)</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p:txBody>
          <a:bodyPr/>
          <a:lstStyle/>
          <a:p>
            <a:r>
              <a:rPr lang="en-US"/>
              <a:t>Ownership </a:t>
            </a:r>
            <a:r>
              <a:rPr lang="en-US" i="1"/>
              <a:t>cont..</a:t>
            </a:r>
            <a:endParaRPr lang="en-US"/>
          </a:p>
        </p:txBody>
      </p:sp>
      <p:sp>
        <p:nvSpPr>
          <p:cNvPr id="333827" name="Rectangle 3"/>
          <p:cNvSpPr>
            <a:spLocks noGrp="1" noChangeArrowheads="1"/>
          </p:cNvSpPr>
          <p:nvPr>
            <p:ph type="body" idx="1"/>
          </p:nvPr>
        </p:nvSpPr>
        <p:spPr/>
        <p:txBody>
          <a:bodyPr/>
          <a:lstStyle/>
          <a:p>
            <a:r>
              <a:rPr lang="en-US"/>
              <a:t>Joint Works - when 2 or more people make contributions of authorship with intention contributions be merged into inseparable work</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b"/>
          <a:lstStyle/>
          <a:p>
            <a:r>
              <a:rPr lang="en-US"/>
              <a:t>Government Copyright</a:t>
            </a:r>
          </a:p>
        </p:txBody>
      </p:sp>
      <p:sp>
        <p:nvSpPr>
          <p:cNvPr id="20483"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t>17 USC §105</a:t>
            </a:r>
            <a:br>
              <a:rPr lang="en-US"/>
            </a:br>
            <a:r>
              <a:rPr lang="en-US"/>
              <a:t>Copyright protection under this title is not available for any work of the United States Government, but the United States Government is not precluded from receiving and holding copyrights transferred to it by assignment, bequest, or otherwise (including contract). </a:t>
            </a:r>
          </a:p>
        </p:txBody>
      </p:sp>
      <p:sp>
        <p:nvSpPr>
          <p:cNvPr id="20484" name="Rectangle 4"/>
          <p:cNvSpPr>
            <a:spLocks noChangeArrowheads="1"/>
          </p:cNvSpPr>
          <p:nvPr/>
        </p:nvSpPr>
        <p:spPr bwMode="auto">
          <a:xfrm>
            <a:off x="4481513" y="3324225"/>
            <a:ext cx="2365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r>
              <a:rPr lang="en-US"/>
              <a:t>'</a:t>
            </a:r>
          </a:p>
        </p:txBody>
      </p:sp>
    </p:spTree>
  </p:cSld>
  <p:clrMapOvr>
    <a:masterClrMapping/>
  </p:clrMapOvr>
  <p:transition xmlns:p14="http://schemas.microsoft.com/office/powerpoint/2010/main">
    <p:sndAc>
      <p:stSnd>
        <p:snd r:embed="rId2" name="WHOOSH.WAV"/>
      </p:stSnd>
    </p:sndAc>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p:txBody>
          <a:bodyPr/>
          <a:lstStyle/>
          <a:p>
            <a:r>
              <a:rPr lang="en-US"/>
              <a:t>Fair Use</a:t>
            </a:r>
          </a:p>
        </p:txBody>
      </p:sp>
      <p:sp>
        <p:nvSpPr>
          <p:cNvPr id="335875" name="Rectangle 3"/>
          <p:cNvSpPr>
            <a:spLocks noGrp="1" noChangeArrowheads="1"/>
          </p:cNvSpPr>
          <p:nvPr>
            <p:ph type="body" idx="1"/>
          </p:nvPr>
        </p:nvSpPr>
        <p:spPr/>
        <p:txBody>
          <a:bodyPr/>
          <a:lstStyle/>
          <a:p>
            <a:r>
              <a:rPr lang="en-US"/>
              <a:t>Limited use without owners permission</a:t>
            </a:r>
          </a:p>
          <a:p>
            <a:pPr lvl="1"/>
            <a:r>
              <a:rPr lang="en-US"/>
              <a:t>criticism, comment, parody, news reporting, teaching, scholarship or research</a:t>
            </a:r>
          </a:p>
          <a:p>
            <a:pPr lvl="1"/>
            <a:r>
              <a:rPr lang="en-US"/>
              <a:t>criteria</a:t>
            </a:r>
          </a:p>
          <a:p>
            <a:pPr lvl="2"/>
            <a:r>
              <a:rPr lang="en-US"/>
              <a:t>purpose and character of use</a:t>
            </a:r>
          </a:p>
          <a:p>
            <a:pPr lvl="2"/>
            <a:r>
              <a:rPr lang="en-US"/>
              <a:t>nature of original work</a:t>
            </a:r>
          </a:p>
          <a:p>
            <a:pPr lvl="2"/>
            <a:r>
              <a:rPr lang="en-US"/>
              <a:t>amount of work used</a:t>
            </a:r>
          </a:p>
          <a:p>
            <a:pPr lvl="2"/>
            <a:r>
              <a:rPr lang="en-US"/>
              <a:t>extent of harm</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p:txBody>
          <a:bodyPr/>
          <a:lstStyle/>
          <a:p>
            <a:r>
              <a:rPr lang="en-US"/>
              <a:t>Teaching Pop Quiz</a:t>
            </a:r>
          </a:p>
        </p:txBody>
      </p:sp>
      <p:sp>
        <p:nvSpPr>
          <p:cNvPr id="336899" name="Rectangle 3"/>
          <p:cNvSpPr>
            <a:spLocks noGrp="1" noChangeArrowheads="1"/>
          </p:cNvSpPr>
          <p:nvPr>
            <p:ph type="body" idx="1"/>
          </p:nvPr>
        </p:nvSpPr>
        <p:spPr/>
        <p:txBody>
          <a:bodyPr/>
          <a:lstStyle/>
          <a:p>
            <a:r>
              <a:rPr lang="en-US"/>
              <a:t>Lets Apply the criteria:</a:t>
            </a:r>
          </a:p>
          <a:p>
            <a:pPr lvl="1"/>
            <a:r>
              <a:rPr lang="en-US"/>
              <a:t>Education command wants to reproduce a text book and distribute to all bases and ships at sea.  Permissible?</a:t>
            </a:r>
          </a:p>
          <a:p>
            <a:pPr lvl="1"/>
            <a:r>
              <a:rPr lang="en-US"/>
              <a:t>Graphs copied and reproduced in slides will be used in lecture to 150 people.  The lecture is going to be video broadcast to all bases and ships at sea.  Permissible?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ctrTitle"/>
          </p:nvPr>
        </p:nvSpPr>
        <p:spPr/>
        <p:txBody>
          <a:bodyPr/>
          <a:lstStyle/>
          <a:p>
            <a:r>
              <a:rPr lang="en-US"/>
              <a:t>Using IP to Benefit the Lab</a:t>
            </a:r>
          </a:p>
        </p:txBody>
      </p:sp>
      <p:sp>
        <p:nvSpPr>
          <p:cNvPr id="327683" name="Rectangle 3"/>
          <p:cNvSpPr>
            <a:spLocks noGrp="1" noChangeArrowheads="1"/>
          </p:cNvSpPr>
          <p:nvPr>
            <p:ph type="subTitle" idx="1"/>
          </p:nvPr>
        </p:nvSpPr>
        <p:spPr>
          <a:effectLst>
            <a:outerShdw blurRad="63500" dist="107763" dir="2700000" algn="ctr" rotWithShape="0">
              <a:schemeClr val="bg2">
                <a:alpha val="74998"/>
              </a:schemeClr>
            </a:outerShdw>
          </a:effectLst>
        </p:spPr>
        <p:txBody>
          <a:bodyPr/>
          <a:lstStyle/>
          <a:p>
            <a:r>
              <a:rPr lang="en-US" sz="6000"/>
              <a:t>Technology Transfer (T</a:t>
            </a:r>
            <a:r>
              <a:rPr lang="en-US" sz="6000" baseline="30000"/>
              <a:t>2</a:t>
            </a:r>
            <a:r>
              <a:rPr lang="en-US" sz="6000"/>
              <a:t>)</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b"/>
          <a:lstStyle/>
          <a:p>
            <a:r>
              <a:rPr lang="en-US"/>
              <a:t>How to Acquire Rights</a:t>
            </a:r>
          </a:p>
        </p:txBody>
      </p:sp>
      <p:sp>
        <p:nvSpPr>
          <p:cNvPr id="19459"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a:t>Patents</a:t>
            </a:r>
            <a:br>
              <a:rPr lang="en-US"/>
            </a:br>
            <a:r>
              <a:rPr lang="en-US"/>
              <a:t>by Application, Examination and Grant</a:t>
            </a:r>
          </a:p>
          <a:p>
            <a:r>
              <a:rPr lang="en-US"/>
              <a:t>Trademarks &amp; Service Marks</a:t>
            </a:r>
            <a:br>
              <a:rPr lang="en-US"/>
            </a:br>
            <a:r>
              <a:rPr lang="en-US"/>
              <a:t>by Use in Interstate Commerce, then</a:t>
            </a:r>
          </a:p>
          <a:p>
            <a:pPr>
              <a:buFont typeface="Monotype Sorts" charset="0"/>
              <a:buNone/>
            </a:pPr>
            <a:r>
              <a:rPr lang="en-US"/>
              <a:t>    registration</a:t>
            </a:r>
          </a:p>
          <a:p>
            <a:r>
              <a:rPr lang="en-US"/>
              <a:t>Copyright</a:t>
            </a:r>
          </a:p>
          <a:p>
            <a:r>
              <a:rPr lang="en-US"/>
              <a:t>by writing something --</a:t>
            </a:r>
            <a:br>
              <a:rPr lang="en-US"/>
            </a:br>
            <a:r>
              <a:rPr lang="en-US"/>
              <a:t>perfected by declaration and registration</a:t>
            </a:r>
          </a:p>
        </p:txBody>
      </p:sp>
    </p:spTree>
  </p:cSld>
  <p:clrMapOvr>
    <a:masterClrMapping/>
  </p:clrMapOvr>
  <p:transition xmlns:p14="http://schemas.microsoft.com/office/powerpoint/2010/main">
    <p:sndAc>
      <p:stSnd>
        <p:snd r:embed="rId2" name="WHOOSH.WAV"/>
      </p:stSnd>
    </p:sndAc>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box(out)">
                                      <p:cBhvr>
                                        <p:cTn id="7" dur="500"/>
                                        <p:tgtEl>
                                          <p:spTgt spid="19459">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box(out)">
                                      <p:cBhvr>
                                        <p:cTn id="12" dur="500"/>
                                        <p:tgtEl>
                                          <p:spTgt spid="19459">
                                            <p:txEl>
                                              <p:pRg st="1" end="1"/>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9459">
                                            <p:txEl>
                                              <p:pRg st="2" end="2"/>
                                            </p:txEl>
                                          </p:spTgt>
                                        </p:tgtEl>
                                        <p:attrNameLst>
                                          <p:attrName>style.visibility</p:attrName>
                                        </p:attrNameLst>
                                      </p:cBhvr>
                                      <p:to>
                                        <p:strVal val="visible"/>
                                      </p:to>
                                    </p:set>
                                    <p:animEffect transition="in" filter="box(out)">
                                      <p:cBhvr>
                                        <p:cTn id="17" dur="500"/>
                                        <p:tgtEl>
                                          <p:spTgt spid="19459">
                                            <p:txEl>
                                              <p:pRg st="2" end="2"/>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9459">
                                            <p:txEl>
                                              <p:pRg st="3" end="3"/>
                                            </p:txEl>
                                          </p:spTgt>
                                        </p:tgtEl>
                                        <p:attrNameLst>
                                          <p:attrName>style.visibility</p:attrName>
                                        </p:attrNameLst>
                                      </p:cBhvr>
                                      <p:to>
                                        <p:strVal val="visible"/>
                                      </p:to>
                                    </p:set>
                                    <p:animEffect transition="in" filter="box(out)">
                                      <p:cBhvr>
                                        <p:cTn id="22" dur="500"/>
                                        <p:tgtEl>
                                          <p:spTgt spid="19459">
                                            <p:txEl>
                                              <p:pRg st="3" end="3"/>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3" name="camera.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9459">
                                            <p:txEl>
                                              <p:pRg st="4" end="4"/>
                                            </p:txEl>
                                          </p:spTgt>
                                        </p:tgtEl>
                                        <p:attrNameLst>
                                          <p:attrName>style.visibility</p:attrName>
                                        </p:attrNameLst>
                                      </p:cBhvr>
                                      <p:to>
                                        <p:strVal val="visible"/>
                                      </p:to>
                                    </p:set>
                                    <p:animEffect transition="in" filter="box(out)">
                                      <p:cBhvr>
                                        <p:cTn id="27" dur="500"/>
                                        <p:tgtEl>
                                          <p:spTgt spid="19459">
                                            <p:txEl>
                                              <p:pRg st="4" end="4"/>
                                            </p:txEl>
                                          </p:spTgt>
                                        </p:tgtEl>
                                      </p:cBhvr>
                                    </p:animEffect>
                                  </p:childTnLst>
                                  <p:subTnLst>
                                    <p:audio>
                                      <p:cMediaNode>
                                        <p:cTn display="0" masterRel="sameClick">
                                          <p:stCondLst>
                                            <p:cond evt="begin" delay="0">
                                              <p:tn val="2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t>Technology Innovation Legislation</a:t>
            </a:r>
          </a:p>
        </p:txBody>
      </p:sp>
      <p:sp>
        <p:nvSpPr>
          <p:cNvPr id="117763" name="Rectangle 3"/>
          <p:cNvSpPr>
            <a:spLocks noGrp="1" noChangeArrowheads="1"/>
          </p:cNvSpPr>
          <p:nvPr>
            <p:ph type="body" idx="1"/>
          </p:nvPr>
        </p:nvSpPr>
        <p:spPr/>
        <p:txBody>
          <a:bodyPr/>
          <a:lstStyle/>
          <a:p>
            <a:r>
              <a:rPr lang="en-US"/>
              <a:t>Stevenson-Wydler Technology Innovation Act of 1980</a:t>
            </a:r>
          </a:p>
          <a:p>
            <a:r>
              <a:rPr lang="en-US"/>
              <a:t>Bayh-Dole Act of 1980 </a:t>
            </a:r>
          </a:p>
          <a:p>
            <a:r>
              <a:rPr lang="en-US"/>
              <a:t>Small Business Innovation Development Act of 1982</a:t>
            </a:r>
          </a:p>
          <a:p>
            <a:r>
              <a:rPr lang="en-US"/>
              <a:t>Cooperative Research Act of 1984</a:t>
            </a:r>
          </a:p>
          <a:p>
            <a:r>
              <a:rPr lang="en-US"/>
              <a:t>Federal Technology Act of 1986</a:t>
            </a:r>
          </a:p>
        </p:txBody>
      </p:sp>
    </p:spTree>
  </p:cSld>
  <p:clrMapOvr>
    <a:masterClrMapping/>
  </p:clrMapOvr>
  <p:transition xmlns:p14="http://schemas.microsoft.com/office/powerpoint/2010/main">
    <p:sndAc>
      <p:stSnd>
        <p:snd r:embed="rId2" name="WHOOSH.WAV"/>
      </p:stSnd>
    </p:sndAc>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7763">
                                            <p:txEl>
                                              <p:pRg st="0" end="0"/>
                                            </p:txEl>
                                          </p:spTgt>
                                        </p:tgtEl>
                                        <p:attrNameLst>
                                          <p:attrName>style.visibility</p:attrName>
                                        </p:attrNameLst>
                                      </p:cBhvr>
                                      <p:to>
                                        <p:strVal val="visible"/>
                                      </p:to>
                                    </p:set>
                                    <p:anim calcmode="lin" valueType="num">
                                      <p:cBhvr additive="base">
                                        <p:cTn id="7" dur="500" fill="hold"/>
                                        <p:tgtEl>
                                          <p:spTgt spid="1177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77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7763">
                                            <p:txEl>
                                              <p:pRg st="1" end="1"/>
                                            </p:txEl>
                                          </p:spTgt>
                                        </p:tgtEl>
                                        <p:attrNameLst>
                                          <p:attrName>style.visibility</p:attrName>
                                        </p:attrNameLst>
                                      </p:cBhvr>
                                      <p:to>
                                        <p:strVal val="visible"/>
                                      </p:to>
                                    </p:set>
                                    <p:anim calcmode="lin" valueType="num">
                                      <p:cBhvr additive="base">
                                        <p:cTn id="13" dur="500" fill="hold"/>
                                        <p:tgtEl>
                                          <p:spTgt spid="1177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77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7763">
                                            <p:txEl>
                                              <p:pRg st="2" end="2"/>
                                            </p:txEl>
                                          </p:spTgt>
                                        </p:tgtEl>
                                        <p:attrNameLst>
                                          <p:attrName>style.visibility</p:attrName>
                                        </p:attrNameLst>
                                      </p:cBhvr>
                                      <p:to>
                                        <p:strVal val="visible"/>
                                      </p:to>
                                    </p:set>
                                    <p:anim calcmode="lin" valueType="num">
                                      <p:cBhvr additive="base">
                                        <p:cTn id="19" dur="500" fill="hold"/>
                                        <p:tgtEl>
                                          <p:spTgt spid="1177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77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7763">
                                            <p:txEl>
                                              <p:pRg st="3" end="3"/>
                                            </p:txEl>
                                          </p:spTgt>
                                        </p:tgtEl>
                                        <p:attrNameLst>
                                          <p:attrName>style.visibility</p:attrName>
                                        </p:attrNameLst>
                                      </p:cBhvr>
                                      <p:to>
                                        <p:strVal val="visible"/>
                                      </p:to>
                                    </p:set>
                                    <p:anim calcmode="lin" valueType="num">
                                      <p:cBhvr additive="base">
                                        <p:cTn id="25" dur="500" fill="hold"/>
                                        <p:tgtEl>
                                          <p:spTgt spid="1177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77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7763">
                                            <p:txEl>
                                              <p:pRg st="4" end="4"/>
                                            </p:txEl>
                                          </p:spTgt>
                                        </p:tgtEl>
                                        <p:attrNameLst>
                                          <p:attrName>style.visibility</p:attrName>
                                        </p:attrNameLst>
                                      </p:cBhvr>
                                      <p:to>
                                        <p:strVal val="visible"/>
                                      </p:to>
                                    </p:set>
                                    <p:anim calcmode="lin" valueType="num">
                                      <p:cBhvr additive="base">
                                        <p:cTn id="31" dur="500" fill="hold"/>
                                        <p:tgtEl>
                                          <p:spTgt spid="11776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776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build="p" bldLvl="5"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762000" y="228600"/>
            <a:ext cx="7772400" cy="1143000"/>
          </a:xfrm>
        </p:spPr>
        <p:txBody>
          <a:bodyPr/>
          <a:lstStyle/>
          <a:p>
            <a:r>
              <a:rPr lang="en-US"/>
              <a:t>Technology Innovation (Cont.)</a:t>
            </a:r>
          </a:p>
        </p:txBody>
      </p:sp>
      <p:sp>
        <p:nvSpPr>
          <p:cNvPr id="133123" name="Rectangle 3"/>
          <p:cNvSpPr>
            <a:spLocks noGrp="1" noChangeArrowheads="1"/>
          </p:cNvSpPr>
          <p:nvPr>
            <p:ph type="body" idx="1"/>
          </p:nvPr>
        </p:nvSpPr>
        <p:spPr>
          <a:xfrm>
            <a:off x="762000" y="1447800"/>
            <a:ext cx="7772400" cy="4953000"/>
          </a:xfrm>
        </p:spPr>
        <p:txBody>
          <a:bodyPr/>
          <a:lstStyle/>
          <a:p>
            <a:r>
              <a:rPr lang="en-US"/>
              <a:t>Malcolm Baldridge National Quality Improvement Act of  1987</a:t>
            </a:r>
          </a:p>
          <a:p>
            <a:r>
              <a:rPr lang="en-US"/>
              <a:t>Executive Orders 12591 and 12618 of 1987</a:t>
            </a:r>
          </a:p>
          <a:p>
            <a:pPr lvl="1"/>
            <a:r>
              <a:rPr lang="en-US"/>
              <a:t>Facilitating Access to Science and Technology</a:t>
            </a:r>
          </a:p>
          <a:p>
            <a:r>
              <a:rPr lang="en-US"/>
              <a:t>Other Acts Expanding What Can Be Done:  </a:t>
            </a:r>
          </a:p>
          <a:p>
            <a:pPr lvl="1"/>
            <a:r>
              <a:rPr lang="en-US"/>
              <a:t>Defense Authorization Acts</a:t>
            </a:r>
          </a:p>
          <a:p>
            <a:pPr lvl="1"/>
            <a:r>
              <a:rPr lang="en-US"/>
              <a:t>National Competitiveness Technology Transfer Act</a:t>
            </a:r>
          </a:p>
          <a:p>
            <a:pPr lvl="1"/>
            <a:r>
              <a:rPr lang="en-US"/>
              <a:t>Department of Commerce Funding Acts</a:t>
            </a:r>
          </a:p>
        </p:txBody>
      </p:sp>
    </p:spTree>
  </p:cSld>
  <p:clrMapOvr>
    <a:masterClrMapping/>
  </p:clrMapOvr>
  <p:transition xmlns:p14="http://schemas.microsoft.com/office/powerpoint/2010/main">
    <p:sndAc>
      <p:stSnd>
        <p:snd r:embed="rId2" name="WHOOSH.WAV"/>
      </p:stSnd>
    </p:sndAc>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 calcmode="lin" valueType="num">
                                      <p:cBhvr>
                                        <p:cTn id="7" dur="1000" fill="hold"/>
                                        <p:tgtEl>
                                          <p:spTgt spid="13312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3312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13312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3312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133123">
                                            <p:txEl>
                                              <p:pRg st="1" end="1"/>
                                            </p:txEl>
                                          </p:spTgt>
                                        </p:tgtEl>
                                        <p:attrNameLst>
                                          <p:attrName>style.visibility</p:attrName>
                                        </p:attrNameLst>
                                      </p:cBhvr>
                                      <p:to>
                                        <p:strVal val="visible"/>
                                      </p:to>
                                    </p:set>
                                    <p:anim calcmode="lin" valueType="num">
                                      <p:cBhvr>
                                        <p:cTn id="15" dur="1000" fill="hold"/>
                                        <p:tgtEl>
                                          <p:spTgt spid="13312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3312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3312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33123">
                                            <p:txEl>
                                              <p:pRg st="1" end="1"/>
                                            </p:txEl>
                                          </p:spTgt>
                                        </p:tgtEl>
                                        <p:attrNameLst>
                                          <p:attrName>ppt_y</p:attrName>
                                        </p:attrNameLst>
                                      </p:cBhvr>
                                      <p:tavLst>
                                        <p:tav tm="0" fmla="#ppt_y+(sin(-2*pi*(1-$))*-#ppt_x+cos(-2*pi*(1-$))*(1-#ppt_y))*(1-$)">
                                          <p:val>
                                            <p:fltVal val="0"/>
                                          </p:val>
                                        </p:tav>
                                        <p:tav tm="100000">
                                          <p:val>
                                            <p:fltVal val="1"/>
                                          </p:val>
                                        </p:tav>
                                      </p:tavLst>
                                    </p:anim>
                                  </p:childTnLst>
                                </p:cTn>
                              </p:par>
                              <p:par>
                                <p:cTn id="19" presetID="15" presetClass="entr" presetSubtype="0" fill="hold" grpId="0" nodeType="withEffect">
                                  <p:stCondLst>
                                    <p:cond delay="0"/>
                                  </p:stCondLst>
                                  <p:childTnLst>
                                    <p:set>
                                      <p:cBhvr>
                                        <p:cTn id="20" dur="1" fill="hold">
                                          <p:stCondLst>
                                            <p:cond delay="0"/>
                                          </p:stCondLst>
                                        </p:cTn>
                                        <p:tgtEl>
                                          <p:spTgt spid="133123">
                                            <p:txEl>
                                              <p:pRg st="2" end="2"/>
                                            </p:txEl>
                                          </p:spTgt>
                                        </p:tgtEl>
                                        <p:attrNameLst>
                                          <p:attrName>style.visibility</p:attrName>
                                        </p:attrNameLst>
                                      </p:cBhvr>
                                      <p:to>
                                        <p:strVal val="visible"/>
                                      </p:to>
                                    </p:set>
                                    <p:anim calcmode="lin" valueType="num">
                                      <p:cBhvr>
                                        <p:cTn id="21" dur="1000" fill="hold"/>
                                        <p:tgtEl>
                                          <p:spTgt spid="13312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13312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13312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13312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5" presetClass="entr" presetSubtype="0" fill="hold" grpId="0" nodeType="clickEffect">
                                  <p:stCondLst>
                                    <p:cond delay="0"/>
                                  </p:stCondLst>
                                  <p:childTnLst>
                                    <p:set>
                                      <p:cBhvr>
                                        <p:cTn id="28" dur="1" fill="hold">
                                          <p:stCondLst>
                                            <p:cond delay="0"/>
                                          </p:stCondLst>
                                        </p:cTn>
                                        <p:tgtEl>
                                          <p:spTgt spid="133123">
                                            <p:txEl>
                                              <p:pRg st="3" end="3"/>
                                            </p:txEl>
                                          </p:spTgt>
                                        </p:tgtEl>
                                        <p:attrNameLst>
                                          <p:attrName>style.visibility</p:attrName>
                                        </p:attrNameLst>
                                      </p:cBhvr>
                                      <p:to>
                                        <p:strVal val="visible"/>
                                      </p:to>
                                    </p:set>
                                    <p:anim calcmode="lin" valueType="num">
                                      <p:cBhvr>
                                        <p:cTn id="29" dur="1000" fill="hold"/>
                                        <p:tgtEl>
                                          <p:spTgt spid="13312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133123">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13312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133123">
                                            <p:txEl>
                                              <p:pRg st="3" end="3"/>
                                            </p:txEl>
                                          </p:spTgt>
                                        </p:tgtEl>
                                        <p:attrNameLst>
                                          <p:attrName>ppt_y</p:attrName>
                                        </p:attrNameLst>
                                      </p:cBhvr>
                                      <p:tavLst>
                                        <p:tav tm="0" fmla="#ppt_y+(sin(-2*pi*(1-$))*-#ppt_x+cos(-2*pi*(1-$))*(1-#ppt_y))*(1-$)">
                                          <p:val>
                                            <p:fltVal val="0"/>
                                          </p:val>
                                        </p:tav>
                                        <p:tav tm="100000">
                                          <p:val>
                                            <p:fltVal val="1"/>
                                          </p:val>
                                        </p:tav>
                                      </p:tavLst>
                                    </p:anim>
                                  </p:childTnLst>
                                </p:cTn>
                              </p:par>
                              <p:par>
                                <p:cTn id="33" presetID="15" presetClass="entr" presetSubtype="0" fill="hold" grpId="0" nodeType="withEffect">
                                  <p:stCondLst>
                                    <p:cond delay="0"/>
                                  </p:stCondLst>
                                  <p:childTnLst>
                                    <p:set>
                                      <p:cBhvr>
                                        <p:cTn id="34" dur="1" fill="hold">
                                          <p:stCondLst>
                                            <p:cond delay="0"/>
                                          </p:stCondLst>
                                        </p:cTn>
                                        <p:tgtEl>
                                          <p:spTgt spid="133123">
                                            <p:txEl>
                                              <p:pRg st="4" end="4"/>
                                            </p:txEl>
                                          </p:spTgt>
                                        </p:tgtEl>
                                        <p:attrNameLst>
                                          <p:attrName>style.visibility</p:attrName>
                                        </p:attrNameLst>
                                      </p:cBhvr>
                                      <p:to>
                                        <p:strVal val="visible"/>
                                      </p:to>
                                    </p:set>
                                    <p:anim calcmode="lin" valueType="num">
                                      <p:cBhvr>
                                        <p:cTn id="35" dur="1000" fill="hold"/>
                                        <p:tgtEl>
                                          <p:spTgt spid="133123">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133123">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13312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133123">
                                            <p:txEl>
                                              <p:pRg st="4" end="4"/>
                                            </p:txEl>
                                          </p:spTgt>
                                        </p:tgtEl>
                                        <p:attrNameLst>
                                          <p:attrName>ppt_y</p:attrName>
                                        </p:attrNameLst>
                                      </p:cBhvr>
                                      <p:tavLst>
                                        <p:tav tm="0" fmla="#ppt_y+(sin(-2*pi*(1-$))*-#ppt_x+cos(-2*pi*(1-$))*(1-#ppt_y))*(1-$)">
                                          <p:val>
                                            <p:fltVal val="0"/>
                                          </p:val>
                                        </p:tav>
                                        <p:tav tm="100000">
                                          <p:val>
                                            <p:fltVal val="1"/>
                                          </p:val>
                                        </p:tav>
                                      </p:tavLst>
                                    </p:anim>
                                  </p:childTnLst>
                                </p:cTn>
                              </p:par>
                              <p:par>
                                <p:cTn id="39" presetID="15" presetClass="entr" presetSubtype="0" fill="hold" grpId="0" nodeType="withEffect">
                                  <p:stCondLst>
                                    <p:cond delay="0"/>
                                  </p:stCondLst>
                                  <p:childTnLst>
                                    <p:set>
                                      <p:cBhvr>
                                        <p:cTn id="40" dur="1" fill="hold">
                                          <p:stCondLst>
                                            <p:cond delay="0"/>
                                          </p:stCondLst>
                                        </p:cTn>
                                        <p:tgtEl>
                                          <p:spTgt spid="133123">
                                            <p:txEl>
                                              <p:pRg st="5" end="5"/>
                                            </p:txEl>
                                          </p:spTgt>
                                        </p:tgtEl>
                                        <p:attrNameLst>
                                          <p:attrName>style.visibility</p:attrName>
                                        </p:attrNameLst>
                                      </p:cBhvr>
                                      <p:to>
                                        <p:strVal val="visible"/>
                                      </p:to>
                                    </p:set>
                                    <p:anim calcmode="lin" valueType="num">
                                      <p:cBhvr>
                                        <p:cTn id="41" dur="1000" fill="hold"/>
                                        <p:tgtEl>
                                          <p:spTgt spid="133123">
                                            <p:txEl>
                                              <p:pRg st="5" end="5"/>
                                            </p:txEl>
                                          </p:spTgt>
                                        </p:tgtEl>
                                        <p:attrNameLst>
                                          <p:attrName>ppt_w</p:attrName>
                                        </p:attrNameLst>
                                      </p:cBhvr>
                                      <p:tavLst>
                                        <p:tav tm="0">
                                          <p:val>
                                            <p:fltVal val="0"/>
                                          </p:val>
                                        </p:tav>
                                        <p:tav tm="100000">
                                          <p:val>
                                            <p:strVal val="#ppt_w"/>
                                          </p:val>
                                        </p:tav>
                                      </p:tavLst>
                                    </p:anim>
                                    <p:anim calcmode="lin" valueType="num">
                                      <p:cBhvr>
                                        <p:cTn id="42" dur="1000" fill="hold"/>
                                        <p:tgtEl>
                                          <p:spTgt spid="133123">
                                            <p:txEl>
                                              <p:pRg st="5" end="5"/>
                                            </p:txEl>
                                          </p:spTgt>
                                        </p:tgtEl>
                                        <p:attrNameLst>
                                          <p:attrName>ppt_h</p:attrName>
                                        </p:attrNameLst>
                                      </p:cBhvr>
                                      <p:tavLst>
                                        <p:tav tm="0">
                                          <p:val>
                                            <p:fltVal val="0"/>
                                          </p:val>
                                        </p:tav>
                                        <p:tav tm="100000">
                                          <p:val>
                                            <p:strVal val="#ppt_h"/>
                                          </p:val>
                                        </p:tav>
                                      </p:tavLst>
                                    </p:anim>
                                    <p:anim calcmode="lin" valueType="num">
                                      <p:cBhvr>
                                        <p:cTn id="43" dur="1000" fill="hold"/>
                                        <p:tgtEl>
                                          <p:spTgt spid="13312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4" dur="1000" fill="hold"/>
                                        <p:tgtEl>
                                          <p:spTgt spid="133123">
                                            <p:txEl>
                                              <p:pRg st="5" end="5"/>
                                            </p:txEl>
                                          </p:spTgt>
                                        </p:tgtEl>
                                        <p:attrNameLst>
                                          <p:attrName>ppt_y</p:attrName>
                                        </p:attrNameLst>
                                      </p:cBhvr>
                                      <p:tavLst>
                                        <p:tav tm="0" fmla="#ppt_y+(sin(-2*pi*(1-$))*-#ppt_x+cos(-2*pi*(1-$))*(1-#ppt_y))*(1-$)">
                                          <p:val>
                                            <p:fltVal val="0"/>
                                          </p:val>
                                        </p:tav>
                                        <p:tav tm="100000">
                                          <p:val>
                                            <p:fltVal val="1"/>
                                          </p:val>
                                        </p:tav>
                                      </p:tavLst>
                                    </p:anim>
                                  </p:childTnLst>
                                </p:cTn>
                              </p:par>
                              <p:par>
                                <p:cTn id="45" presetID="15" presetClass="entr" presetSubtype="0" fill="hold" grpId="0" nodeType="withEffect">
                                  <p:stCondLst>
                                    <p:cond delay="0"/>
                                  </p:stCondLst>
                                  <p:childTnLst>
                                    <p:set>
                                      <p:cBhvr>
                                        <p:cTn id="46" dur="1" fill="hold">
                                          <p:stCondLst>
                                            <p:cond delay="0"/>
                                          </p:stCondLst>
                                        </p:cTn>
                                        <p:tgtEl>
                                          <p:spTgt spid="133123">
                                            <p:txEl>
                                              <p:pRg st="6" end="6"/>
                                            </p:txEl>
                                          </p:spTgt>
                                        </p:tgtEl>
                                        <p:attrNameLst>
                                          <p:attrName>style.visibility</p:attrName>
                                        </p:attrNameLst>
                                      </p:cBhvr>
                                      <p:to>
                                        <p:strVal val="visible"/>
                                      </p:to>
                                    </p:set>
                                    <p:anim calcmode="lin" valueType="num">
                                      <p:cBhvr>
                                        <p:cTn id="47" dur="1000" fill="hold"/>
                                        <p:tgtEl>
                                          <p:spTgt spid="13312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13312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133123">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133123">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838200" y="2590800"/>
            <a:ext cx="7696200" cy="3990975"/>
          </a:xfrm>
          <a:prstGeom prst="rect">
            <a:avLst/>
          </a:prstGeom>
          <a:noFill/>
          <a:ln>
            <a:noFill/>
          </a:ln>
          <a:effectLst/>
          <a:extLst>
            <a:ext uri="{909E8E84-426E-40dd-AFC4-6F175D3DCCD1}">
              <a14:hiddenFill xmlns:a14="http://schemas.microsoft.com/office/drawing/2010/main">
                <a:gradFill rotWithShape="0">
                  <a:gsLst>
                    <a:gs pos="0">
                      <a:srgbClr val="FFFFCC"/>
                    </a:gs>
                    <a:gs pos="100000">
                      <a:srgbClr val="FF9999"/>
                    </a:gs>
                  </a:gsLst>
                  <a:lin ang="5400000" scaled="1"/>
                </a:gra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68686">
                      <a:alpha val="74998"/>
                    </a:srgbClr>
                  </a:outerShdw>
                </a:effectLst>
              </a14:hiddenEffects>
            </a:ext>
          </a:extLst>
        </p:spPr>
        <p:txBody>
          <a:bodyPr>
            <a:spAutoFit/>
            <a:flatTx/>
          </a:bodyPr>
          <a:lstStyle/>
          <a:p>
            <a:pPr>
              <a:spcBef>
                <a:spcPct val="50000"/>
              </a:spcBef>
            </a:pPr>
            <a:r>
              <a:rPr lang="ja-JP" altLang="en-US" sz="3200">
                <a:effectLst>
                  <a:outerShdw blurRad="38100" dist="38100" dir="2700000" algn="tl">
                    <a:srgbClr val="000000"/>
                  </a:outerShdw>
                </a:effectLst>
                <a:latin typeface="Arial"/>
              </a:rPr>
              <a:t>“</a:t>
            </a:r>
            <a:r>
              <a:rPr lang="en-US" sz="3200">
                <a:effectLst>
                  <a:outerShdw blurRad="38100" dist="38100" dir="2700000" algn="tl">
                    <a:srgbClr val="000000"/>
                  </a:outerShdw>
                </a:effectLst>
              </a:rPr>
              <a:t>It is the continuing responsibility of the Federal Government to ensure the full use of the results of the Nation</a:t>
            </a:r>
            <a:r>
              <a:rPr lang="ja-JP" altLang="en-US" sz="3200">
                <a:effectLst>
                  <a:outerShdw blurRad="38100" dist="38100" dir="2700000" algn="tl">
                    <a:srgbClr val="000000"/>
                  </a:outerShdw>
                </a:effectLst>
                <a:latin typeface="Arial"/>
              </a:rPr>
              <a:t>’</a:t>
            </a:r>
            <a:r>
              <a:rPr lang="en-US" sz="3200">
                <a:effectLst>
                  <a:outerShdw blurRad="38100" dist="38100" dir="2700000" algn="tl">
                    <a:srgbClr val="000000"/>
                  </a:outerShdw>
                </a:effectLst>
              </a:rPr>
              <a:t>s Federal investment in research and development.  To this end the Federal Government shall strive where appropriate to transfer federally owned or originated technology to State and Local Governments and to the private sector.</a:t>
            </a:r>
            <a:r>
              <a:rPr lang="ja-JP" altLang="en-US" sz="3200">
                <a:effectLst>
                  <a:outerShdw blurRad="38100" dist="38100" dir="2700000" algn="tl">
                    <a:srgbClr val="000000"/>
                  </a:outerShdw>
                </a:effectLst>
                <a:latin typeface="Arial"/>
              </a:rPr>
              <a:t>”</a:t>
            </a:r>
            <a:endParaRPr lang="en-US">
              <a:solidFill>
                <a:schemeClr val="accent1"/>
              </a:solidFill>
            </a:endParaRPr>
          </a:p>
        </p:txBody>
      </p:sp>
      <p:sp>
        <p:nvSpPr>
          <p:cNvPr id="90115" name="WordArt 3"/>
          <p:cNvSpPr>
            <a:spLocks noChangeArrowheads="1" noChangeShapeType="1" noTextEdit="1"/>
          </p:cNvSpPr>
          <p:nvPr/>
        </p:nvSpPr>
        <p:spPr bwMode="auto">
          <a:xfrm>
            <a:off x="2438400" y="304800"/>
            <a:ext cx="4876800" cy="17240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9600" kern="10" spc="1921">
                <a:gradFill rotWithShape="0">
                  <a:gsLst>
                    <a:gs pos="0">
                      <a:srgbClr val="AAAAAA"/>
                    </a:gs>
                    <a:gs pos="100000">
                      <a:srgbClr val="FFFFFF"/>
                    </a:gs>
                  </a:gsLst>
                  <a:lin ang="5400000" scaled="1"/>
                </a:gradFill>
                <a:effectLst>
                  <a:outerShdw blurRad="63500" dist="46662" dir="3284183" algn="ctr" rotWithShape="0">
                    <a:srgbClr val="4D4D4D">
                      <a:alpha val="74998"/>
                    </a:srgbClr>
                  </a:outerShdw>
                </a:effectLst>
                <a:latin typeface="Arial Black"/>
                <a:ea typeface="Arial Black"/>
                <a:cs typeface="Arial Black"/>
              </a:rPr>
              <a:t>Policy: </a:t>
            </a:r>
          </a:p>
        </p:txBody>
      </p:sp>
      <p:sp>
        <p:nvSpPr>
          <p:cNvPr id="90116" name="WordArt 4"/>
          <p:cNvSpPr>
            <a:spLocks noChangeArrowheads="1" noChangeShapeType="1" noTextEdit="1"/>
          </p:cNvSpPr>
          <p:nvPr/>
        </p:nvSpPr>
        <p:spPr bwMode="auto">
          <a:xfrm>
            <a:off x="1371600" y="2133600"/>
            <a:ext cx="6991350" cy="361950"/>
          </a:xfrm>
          <a:prstGeom prst="rect">
            <a:avLst/>
          </a:prstGeom>
        </p:spPr>
        <p:txBody>
          <a:bodyPr wrap="none" fromWordArt="1">
            <a:prstTxWarp prst="textPlain">
              <a:avLst>
                <a:gd name="adj" fmla="val 50000"/>
              </a:avLst>
            </a:prstTxWarp>
          </a:bodyPr>
          <a:lstStyle/>
          <a:p>
            <a:pPr algn="ctr"/>
            <a:r>
              <a:rPr lang="en-US" sz="2000" kern="10">
                <a:ln w="12700">
                  <a:solidFill>
                    <a:srgbClr val="3333CC"/>
                  </a:solidFill>
                  <a:round/>
                  <a:headEnd/>
                  <a:tailEnd/>
                </a:ln>
                <a:solidFill>
                  <a:srgbClr val="B2B2B2">
                    <a:alpha val="50000"/>
                  </a:srgbClr>
                </a:solidFill>
                <a:effectLst>
                  <a:outerShdw blurRad="63500" dist="46662" dir="2115817" algn="ctr" rotWithShape="0">
                    <a:srgbClr val="9999FF">
                      <a:alpha val="74998"/>
                    </a:srgbClr>
                  </a:outerShdw>
                </a:effectLst>
                <a:latin typeface="Arial Black"/>
                <a:ea typeface="Arial Black"/>
                <a:cs typeface="Arial Black"/>
              </a:rPr>
              <a:t>15 U.S.C. § 3710 Utilization of Federal technology</a:t>
            </a:r>
          </a:p>
        </p:txBody>
      </p:sp>
    </p:spTree>
  </p:cSld>
  <p:clrMapOvr>
    <a:masterClrMapping/>
  </p:clrMapOvr>
  <p:transition xmlns:p14="http://schemas.microsoft.com/office/powerpoint/2010/main">
    <p:sndAc>
      <p:stSnd>
        <p:snd r:embed="rId2" name="WHOOSH.WAV"/>
      </p:stSnd>
    </p:sndAc>
  </p:transition>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b"/>
          <a:lstStyle/>
          <a:p>
            <a:r>
              <a:rPr lang="en-US"/>
              <a:t>Job Description for Researchers!</a:t>
            </a:r>
          </a:p>
        </p:txBody>
      </p:sp>
      <p:sp>
        <p:nvSpPr>
          <p:cNvPr id="103427" name="Rectangle 3"/>
          <p:cNvSpPr>
            <a:spLocks noGrp="1" noChangeArrowheads="1"/>
          </p:cNvSpPr>
          <p:nvPr>
            <p:ph type="body" sz="half" idx="2"/>
          </p:nvPr>
        </p:nvSpPr>
        <p:spPr>
          <a:xfrm>
            <a:off x="3478213" y="1593850"/>
            <a:ext cx="5483225" cy="44259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sz="2800"/>
              <a:t>Each laboratory director shall ensure that efforts to transfer technology are considered positively in laboratory job descriptions, employee promotion policies, and evaluation of the job performance of scientists and engineers in the laboratory.</a:t>
            </a:r>
          </a:p>
        </p:txBody>
      </p:sp>
      <p:graphicFrame>
        <p:nvGraphicFramePr>
          <p:cNvPr id="103428" name="Object 4">
            <a:hlinkClick r:id="" action="ppaction://ole?verb=0"/>
          </p:cNvPr>
          <p:cNvGraphicFramePr>
            <a:graphicFrameLocks/>
          </p:cNvGraphicFramePr>
          <p:nvPr>
            <p:ph type="clipArt" sz="half" idx="1"/>
          </p:nvPr>
        </p:nvGraphicFramePr>
        <p:xfrm>
          <a:off x="0" y="2667000"/>
          <a:ext cx="3322638" cy="3124200"/>
        </p:xfrm>
        <a:graphic>
          <a:graphicData uri="http://schemas.openxmlformats.org/presentationml/2006/ole">
            <mc:AlternateContent xmlns:mc="http://schemas.openxmlformats.org/markup-compatibility/2006">
              <mc:Choice xmlns:v="urn:schemas-microsoft-com:vml" Requires="v">
                <p:oleObj spid="_x0000_s103429" name="Clip" r:id="rId4" imgW="1360440" imgH="1396800" progId="MS_ClipArt_Gallery.2">
                  <p:embed/>
                </p:oleObj>
              </mc:Choice>
              <mc:Fallback>
                <p:oleObj name="Clip" r:id="rId4" imgW="1360440" imgH="1396800" progId="MS_ClipArt_Gallery.2">
                  <p:embed/>
                  <p:pic>
                    <p:nvPicPr>
                      <p:cNvPr id="0" name="Object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667000"/>
                        <a:ext cx="3322638"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cSld>
  <p:clrMapOvr>
    <a:masterClrMapping/>
  </p:clrMapOvr>
  <p:transition xmlns:p14="http://schemas.microsoft.com/office/powerpoint/2010/main">
    <p:sndAc>
      <p:stSnd>
        <p:snd r:embed="rId3" name="WHOOSH.WAV"/>
      </p:stSnd>
    </p:sndAc>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Effect transition="in" filter="dissolve">
                                      <p:cBhvr>
                                        <p:cTn id="7" dur="500"/>
                                        <p:tgtEl>
                                          <p:spTgt spid="1034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2"/>
          <p:cNvSpPr>
            <a:spLocks noChangeArrowheads="1"/>
          </p:cNvSpPr>
          <p:nvPr/>
        </p:nvSpPr>
        <p:spPr bwMode="auto">
          <a:xfrm>
            <a:off x="1600200" y="3429000"/>
            <a:ext cx="7010400"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9507" name="Rectangle 3"/>
          <p:cNvSpPr>
            <a:spLocks noChangeArrowheads="1"/>
          </p:cNvSpPr>
          <p:nvPr/>
        </p:nvSpPr>
        <p:spPr bwMode="auto">
          <a:xfrm>
            <a:off x="1600200" y="1600200"/>
            <a:ext cx="72390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49508" name="Rectangle 4"/>
          <p:cNvSpPr>
            <a:spLocks noGrp="1" noChangeArrowheads="1"/>
          </p:cNvSpPr>
          <p:nvPr>
            <p:ph type="title"/>
          </p:nvPr>
        </p:nvSpPr>
        <p:spPr>
          <a:xfrm>
            <a:off x="2133600" y="133350"/>
            <a:ext cx="5943600" cy="11620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b"/>
          <a:lstStyle/>
          <a:p>
            <a:r>
              <a:rPr lang="en-US" sz="2800">
                <a:solidFill>
                  <a:srgbClr val="00FF00"/>
                </a:solidFill>
                <a:latin typeface="Footlight MT Light" charset="0"/>
              </a:rPr>
              <a:t>CRADA </a:t>
            </a:r>
            <a:r>
              <a:rPr lang="en-US" sz="2800">
                <a:solidFill>
                  <a:schemeClr val="tx1"/>
                </a:solidFill>
                <a:latin typeface="Footlight MT Light" charset="0"/>
              </a:rPr>
              <a:t>=</a:t>
            </a:r>
            <a:r>
              <a:rPr lang="en-US" sz="2800">
                <a:solidFill>
                  <a:srgbClr val="00FF00"/>
                </a:solidFill>
                <a:latin typeface="Footlight MT Light" charset="0"/>
              </a:rPr>
              <a:t> </a:t>
            </a:r>
            <a:r>
              <a:rPr lang="en-US" sz="2800" b="1">
                <a:solidFill>
                  <a:schemeClr val="tx1"/>
                </a:solidFill>
                <a:latin typeface="Footlight MT Light" charset="0"/>
              </a:rPr>
              <a:t>Cooperative Research and   </a:t>
            </a:r>
            <a:br>
              <a:rPr lang="en-US" sz="2800" b="1">
                <a:solidFill>
                  <a:schemeClr val="tx1"/>
                </a:solidFill>
                <a:latin typeface="Footlight MT Light" charset="0"/>
              </a:rPr>
            </a:br>
            <a:r>
              <a:rPr lang="en-US" sz="2800" b="1">
                <a:solidFill>
                  <a:schemeClr val="tx1"/>
                </a:solidFill>
                <a:latin typeface="Footlight MT Light" charset="0"/>
              </a:rPr>
              <a:t>                   Development Agreement</a:t>
            </a:r>
            <a:endParaRPr lang="en-US" sz="2800" b="1">
              <a:solidFill>
                <a:schemeClr val="bg2"/>
              </a:solidFill>
              <a:latin typeface="Footlight MT Light" charset="0"/>
            </a:endParaRPr>
          </a:p>
        </p:txBody>
      </p:sp>
      <p:sp>
        <p:nvSpPr>
          <p:cNvPr id="149509" name="Rectangle 5"/>
          <p:cNvSpPr>
            <a:spLocks noGrp="1" noChangeArrowheads="1"/>
          </p:cNvSpPr>
          <p:nvPr>
            <p:ph type="body" sz="half" idx="2"/>
          </p:nvPr>
        </p:nvSpPr>
        <p:spPr>
          <a:xfrm>
            <a:off x="1524000" y="1828800"/>
            <a:ext cx="7315200" cy="47244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buFont typeface="Monotype Sorts" charset="0"/>
              <a:buChar char="é"/>
            </a:pPr>
            <a:r>
              <a:rPr lang="en-US" sz="2000">
                <a:solidFill>
                  <a:schemeClr val="tx2"/>
                </a:solidFill>
              </a:rPr>
              <a:t>FEDERAL LABRATORY </a:t>
            </a:r>
            <a:r>
              <a:rPr lang="en-US" sz="2000"/>
              <a:t>... Personnel</a:t>
            </a:r>
          </a:p>
          <a:p>
            <a:pPr>
              <a:buFont typeface="Monotype Sorts" charset="0"/>
              <a:buNone/>
            </a:pPr>
            <a:r>
              <a:rPr lang="en-US" sz="2000"/>
              <a:t>                                        	    	 Services</a:t>
            </a:r>
          </a:p>
          <a:p>
            <a:pPr>
              <a:buFont typeface="Monotype Sorts" charset="0"/>
              <a:buNone/>
            </a:pPr>
            <a:r>
              <a:rPr lang="en-US" sz="2000"/>
              <a:t>			    		 Property</a:t>
            </a:r>
          </a:p>
          <a:p>
            <a:pPr>
              <a:buFont typeface="Monotype Sorts" charset="0"/>
              <a:buNone/>
            </a:pPr>
            <a:r>
              <a:rPr lang="en-US" sz="2000"/>
              <a:t>		   	   	 	 Patent License Agreement</a:t>
            </a:r>
          </a:p>
          <a:p>
            <a:pPr>
              <a:buFont typeface="Monotype Sorts" charset="0"/>
              <a:buChar char="é"/>
            </a:pPr>
            <a:r>
              <a:rPr lang="en-US" sz="2000">
                <a:solidFill>
                  <a:schemeClr val="accent2"/>
                </a:solidFill>
              </a:rPr>
              <a:t>NON-FEDERAL PARTY</a:t>
            </a:r>
            <a:r>
              <a:rPr lang="en-US" sz="2000"/>
              <a:t>...  Personnel</a:t>
            </a:r>
          </a:p>
          <a:p>
            <a:pPr>
              <a:buFont typeface="Monotype Sorts" charset="0"/>
              <a:buNone/>
            </a:pPr>
            <a:r>
              <a:rPr lang="en-US" sz="2000"/>
              <a:t>			     	             Services</a:t>
            </a:r>
          </a:p>
          <a:p>
            <a:pPr>
              <a:buFont typeface="Monotype Sorts" charset="0"/>
              <a:buNone/>
            </a:pPr>
            <a:r>
              <a:rPr lang="en-US" sz="2000"/>
              <a:t>			   	             Property</a:t>
            </a:r>
          </a:p>
          <a:p>
            <a:pPr algn="ctr">
              <a:buFont typeface="Monotype Sorts" charset="0"/>
              <a:buNone/>
            </a:pPr>
            <a:r>
              <a:rPr lang="en-US">
                <a:solidFill>
                  <a:srgbClr val="00FF00"/>
                </a:solidFill>
              </a:rPr>
              <a:t>			  	   		</a:t>
            </a:r>
            <a:r>
              <a:rPr lang="en-US" sz="4000" b="1">
                <a:solidFill>
                  <a:srgbClr val="00FF00"/>
                </a:solidFill>
                <a:effectLst>
                  <a:outerShdw blurRad="38100" dist="38100" dir="2700000" algn="tl">
                    <a:srgbClr val="000000"/>
                  </a:outerShdw>
                </a:effectLst>
              </a:rPr>
              <a:t>$$$Money$$$</a:t>
            </a:r>
          </a:p>
        </p:txBody>
      </p:sp>
      <p:graphicFrame>
        <p:nvGraphicFramePr>
          <p:cNvPr id="149510" name="Object 6">
            <a:hlinkClick r:id="" action="ppaction://ole?verb=0"/>
          </p:cNvPr>
          <p:cNvGraphicFramePr>
            <a:graphicFrameLocks/>
          </p:cNvGraphicFramePr>
          <p:nvPr>
            <p:ph sz="half" idx="1"/>
          </p:nvPr>
        </p:nvGraphicFramePr>
        <p:xfrm>
          <a:off x="533400" y="3962400"/>
          <a:ext cx="3201988" cy="2832100"/>
        </p:xfrm>
        <a:graphic>
          <a:graphicData uri="http://schemas.openxmlformats.org/presentationml/2006/ole">
            <mc:AlternateContent xmlns:mc="http://schemas.openxmlformats.org/markup-compatibility/2006">
              <mc:Choice xmlns:v="urn:schemas-microsoft-com:vml" Requires="v">
                <p:oleObj spid="_x0000_s149511" name="Clip" r:id="rId5" imgW="4518000" imgH="3465360" progId="MS_ClipArt_Gallery.2">
                  <p:embed/>
                </p:oleObj>
              </mc:Choice>
              <mc:Fallback>
                <p:oleObj name="Clip" r:id="rId5" imgW="4518000" imgH="3465360" progId="MS_ClipArt_Gallery.2">
                  <p:embed/>
                  <p:pic>
                    <p:nvPicPr>
                      <p:cNvPr id="0" name="Object 6"/>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3962400"/>
                        <a:ext cx="3201988" cy="283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Tree>
  </p:cSld>
  <p:clrMapOvr>
    <a:masterClrMapping/>
  </p:clrMapOvr>
  <p:transition xmlns:p14="http://schemas.microsoft.com/office/powerpoint/2010/main">
    <p:sndAc>
      <p:stSnd>
        <p:snd r:embed="rId3" name="WHOOSH.WAV"/>
      </p:stSnd>
    </p:sndAc>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49509">
                                            <p:txEl>
                                              <p:pRg st="0" end="0"/>
                                            </p:txEl>
                                          </p:spTgt>
                                        </p:tgtEl>
                                        <p:attrNameLst>
                                          <p:attrName>style.visibility</p:attrName>
                                        </p:attrNameLst>
                                      </p:cBhvr>
                                      <p:to>
                                        <p:strVal val="visible"/>
                                      </p:to>
                                    </p:set>
                                    <p:anim calcmode="lin" valueType="num">
                                      <p:cBhvr additive="base">
                                        <p:cTn id="7" dur="500" fill="hold"/>
                                        <p:tgtEl>
                                          <p:spTgt spid="14950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9509">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4" name="CASHREG.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49509">
                                            <p:txEl>
                                              <p:pRg st="1" end="1"/>
                                            </p:txEl>
                                          </p:spTgt>
                                        </p:tgtEl>
                                        <p:attrNameLst>
                                          <p:attrName>style.visibility</p:attrName>
                                        </p:attrNameLst>
                                      </p:cBhvr>
                                      <p:to>
                                        <p:strVal val="visible"/>
                                      </p:to>
                                    </p:set>
                                    <p:anim calcmode="lin" valueType="num">
                                      <p:cBhvr additive="base">
                                        <p:cTn id="13" dur="500" fill="hold"/>
                                        <p:tgtEl>
                                          <p:spTgt spid="14950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9509">
                                            <p:txEl>
                                              <p:pRg st="1" end="1"/>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4" name="CASHREG.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49509">
                                            <p:txEl>
                                              <p:pRg st="2" end="2"/>
                                            </p:txEl>
                                          </p:spTgt>
                                        </p:tgtEl>
                                        <p:attrNameLst>
                                          <p:attrName>style.visibility</p:attrName>
                                        </p:attrNameLst>
                                      </p:cBhvr>
                                      <p:to>
                                        <p:strVal val="visible"/>
                                      </p:to>
                                    </p:set>
                                    <p:anim calcmode="lin" valueType="num">
                                      <p:cBhvr additive="base">
                                        <p:cTn id="19" dur="500" fill="hold"/>
                                        <p:tgtEl>
                                          <p:spTgt spid="14950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9509">
                                            <p:txEl>
                                              <p:pRg st="2" end="2"/>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4" name="CASHREG.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49509">
                                            <p:txEl>
                                              <p:pRg st="3" end="3"/>
                                            </p:txEl>
                                          </p:spTgt>
                                        </p:tgtEl>
                                        <p:attrNameLst>
                                          <p:attrName>style.visibility</p:attrName>
                                        </p:attrNameLst>
                                      </p:cBhvr>
                                      <p:to>
                                        <p:strVal val="visible"/>
                                      </p:to>
                                    </p:set>
                                    <p:anim calcmode="lin" valueType="num">
                                      <p:cBhvr additive="base">
                                        <p:cTn id="25" dur="500" fill="hold"/>
                                        <p:tgtEl>
                                          <p:spTgt spid="14950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9509">
                                            <p:txEl>
                                              <p:pRg st="3" end="3"/>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4" name="CASHREG.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49509">
                                            <p:txEl>
                                              <p:pRg st="4" end="4"/>
                                            </p:txEl>
                                          </p:spTgt>
                                        </p:tgtEl>
                                        <p:attrNameLst>
                                          <p:attrName>style.visibility</p:attrName>
                                        </p:attrNameLst>
                                      </p:cBhvr>
                                      <p:to>
                                        <p:strVal val="visible"/>
                                      </p:to>
                                    </p:set>
                                    <p:anim calcmode="lin" valueType="num">
                                      <p:cBhvr additive="base">
                                        <p:cTn id="31" dur="500" fill="hold"/>
                                        <p:tgtEl>
                                          <p:spTgt spid="14950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9509">
                                            <p:txEl>
                                              <p:pRg st="4" end="4"/>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4" name="CASHREG.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149509">
                                            <p:txEl>
                                              <p:pRg st="5" end="5"/>
                                            </p:txEl>
                                          </p:spTgt>
                                        </p:tgtEl>
                                        <p:attrNameLst>
                                          <p:attrName>style.visibility</p:attrName>
                                        </p:attrNameLst>
                                      </p:cBhvr>
                                      <p:to>
                                        <p:strVal val="visible"/>
                                      </p:to>
                                    </p:set>
                                    <p:anim calcmode="lin" valueType="num">
                                      <p:cBhvr additive="base">
                                        <p:cTn id="37" dur="500" fill="hold"/>
                                        <p:tgtEl>
                                          <p:spTgt spid="14950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49509">
                                            <p:txEl>
                                              <p:pRg st="5" end="5"/>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4" name="CASHREG.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149509">
                                            <p:txEl>
                                              <p:pRg st="6" end="6"/>
                                            </p:txEl>
                                          </p:spTgt>
                                        </p:tgtEl>
                                        <p:attrNameLst>
                                          <p:attrName>style.visibility</p:attrName>
                                        </p:attrNameLst>
                                      </p:cBhvr>
                                      <p:to>
                                        <p:strVal val="visible"/>
                                      </p:to>
                                    </p:set>
                                    <p:anim calcmode="lin" valueType="num">
                                      <p:cBhvr additive="base">
                                        <p:cTn id="43" dur="500" fill="hold"/>
                                        <p:tgtEl>
                                          <p:spTgt spid="14950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49509">
                                            <p:txEl>
                                              <p:pRg st="6" end="6"/>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4" name="CASHREG.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1" fill="hold" grpId="0" nodeType="clickEffect">
                                  <p:stCondLst>
                                    <p:cond delay="0"/>
                                  </p:stCondLst>
                                  <p:childTnLst>
                                    <p:set>
                                      <p:cBhvr>
                                        <p:cTn id="48" dur="1" fill="hold">
                                          <p:stCondLst>
                                            <p:cond delay="0"/>
                                          </p:stCondLst>
                                        </p:cTn>
                                        <p:tgtEl>
                                          <p:spTgt spid="149509">
                                            <p:txEl>
                                              <p:pRg st="7" end="7"/>
                                            </p:txEl>
                                          </p:spTgt>
                                        </p:tgtEl>
                                        <p:attrNameLst>
                                          <p:attrName>style.visibility</p:attrName>
                                        </p:attrNameLst>
                                      </p:cBhvr>
                                      <p:to>
                                        <p:strVal val="visible"/>
                                      </p:to>
                                    </p:set>
                                    <p:anim calcmode="lin" valueType="num">
                                      <p:cBhvr additive="base">
                                        <p:cTn id="49" dur="500" fill="hold"/>
                                        <p:tgtEl>
                                          <p:spTgt spid="14950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49509">
                                            <p:txEl>
                                              <p:pRg st="7" end="7"/>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4" name="CASHRE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9"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6914" name="Rectangle 2"/>
          <p:cNvSpPr>
            <a:spLocks noChangeArrowheads="1"/>
          </p:cNvSpPr>
          <p:nvPr/>
        </p:nvSpPr>
        <p:spPr bwMode="auto">
          <a:xfrm>
            <a:off x="2058988" y="153988"/>
            <a:ext cx="7007225" cy="1001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488" tIns="44450" rIns="90488" bIns="44450">
            <a:spAutoFit/>
          </a:bodyPr>
          <a:lstStyle/>
          <a:p>
            <a:pPr>
              <a:spcBef>
                <a:spcPct val="50000"/>
              </a:spcBef>
            </a:pPr>
            <a:endParaRPr lang="en-US" i="1">
              <a:latin typeface="Arial" charset="0"/>
            </a:endParaRPr>
          </a:p>
          <a:p>
            <a:pPr>
              <a:spcBef>
                <a:spcPct val="50000"/>
              </a:spcBef>
            </a:pPr>
            <a:r>
              <a:rPr lang="en-US" i="1">
                <a:solidFill>
                  <a:srgbClr val="00FF00"/>
                </a:solidFill>
                <a:latin typeface="Arial" charset="0"/>
              </a:rPr>
              <a:t>.</a:t>
            </a:r>
          </a:p>
        </p:txBody>
      </p:sp>
      <p:sp>
        <p:nvSpPr>
          <p:cNvPr id="166915" name="Rectangle 3"/>
          <p:cNvSpPr>
            <a:spLocks noGrp="1" noChangeArrowheads="1"/>
          </p:cNvSpPr>
          <p:nvPr>
            <p:ph type="title"/>
          </p:nvPr>
        </p:nvSpPr>
        <p:spPr>
          <a:xfrm>
            <a:off x="1295400" y="57150"/>
            <a:ext cx="7772400" cy="11620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b"/>
          <a:lstStyle/>
          <a:p>
            <a:r>
              <a:rPr lang="en-US" sz="4000">
                <a:effectLst>
                  <a:outerShdw blurRad="38100" dist="38100" dir="2700000" algn="tl">
                    <a:srgbClr val="000000"/>
                  </a:outerShdw>
                </a:effectLst>
                <a:latin typeface="Arial" charset="0"/>
              </a:rPr>
              <a:t>The Advantages of a CRADA</a:t>
            </a:r>
          </a:p>
        </p:txBody>
      </p:sp>
      <p:sp>
        <p:nvSpPr>
          <p:cNvPr id="166916" name="Rectangle 4"/>
          <p:cNvSpPr>
            <a:spLocks noGrp="1" noChangeArrowheads="1"/>
          </p:cNvSpPr>
          <p:nvPr>
            <p:ph type="body" idx="1"/>
          </p:nvPr>
        </p:nvSpPr>
        <p:spPr>
          <a:xfrm>
            <a:off x="1600200" y="3505200"/>
            <a:ext cx="7239000" cy="32766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en-US" sz="2400"/>
              <a:t>Participants are able to leverage Resources: </a:t>
            </a:r>
          </a:p>
          <a:p>
            <a:pPr>
              <a:spcBef>
                <a:spcPct val="50000"/>
              </a:spcBef>
              <a:buFont typeface="Monotype Sorts" charset="0"/>
              <a:buNone/>
            </a:pPr>
            <a:r>
              <a:rPr lang="en-US" sz="2400"/>
              <a:t>		Manpower, Facilities, Funding</a:t>
            </a:r>
          </a:p>
          <a:p>
            <a:r>
              <a:rPr lang="en-US" sz="2400"/>
              <a:t>Technical problems are solved more effectively 	by a team effort</a:t>
            </a:r>
          </a:p>
          <a:p>
            <a:r>
              <a:rPr lang="en-US" sz="2400"/>
              <a:t>Technology base is increased in both 			organizations.</a:t>
            </a:r>
          </a:p>
          <a:p>
            <a:r>
              <a:rPr lang="en-US" sz="2400"/>
              <a:t>Federal tax dollars are more effectively utilized</a:t>
            </a:r>
          </a:p>
        </p:txBody>
      </p:sp>
      <p:graphicFrame>
        <p:nvGraphicFramePr>
          <p:cNvPr id="166917" name="Object 5">
            <a:hlinkClick r:id="" action="ppaction://ole?verb=0"/>
          </p:cNvPr>
          <p:cNvGraphicFramePr>
            <a:graphicFrameLocks/>
          </p:cNvGraphicFramePr>
          <p:nvPr/>
        </p:nvGraphicFramePr>
        <p:xfrm>
          <a:off x="4119563" y="1631950"/>
          <a:ext cx="1290637" cy="1873250"/>
        </p:xfrm>
        <a:graphic>
          <a:graphicData uri="http://schemas.openxmlformats.org/presentationml/2006/ole">
            <mc:AlternateContent xmlns:mc="http://schemas.openxmlformats.org/markup-compatibility/2006">
              <mc:Choice xmlns:v="urn:schemas-microsoft-com:vml" Requires="v">
                <p:oleObj spid="_x0000_s166918" name="Clip" r:id="rId4" imgW="3190680" imgH="3747960" progId="MS_ClipArt_Gallery.2">
                  <p:embed/>
                </p:oleObj>
              </mc:Choice>
              <mc:Fallback>
                <p:oleObj name="Clip" r:id="rId4" imgW="3190680" imgH="3747960" progId="MS_ClipArt_Gallery.2">
                  <p:embed/>
                  <p:pic>
                    <p:nvPicPr>
                      <p:cNvPr id="0" name="Object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9563" y="1631950"/>
                        <a:ext cx="1290637" cy="187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transition xmlns:p14="http://schemas.microsoft.com/office/powerpoint/2010/main">
    <p:sndAc>
      <p:stSnd>
        <p:snd r:embed="rId3" name="WHOOSH.WAV"/>
      </p:stSnd>
    </p:sndAc>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6916">
                                            <p:txEl>
                                              <p:pRg st="0" end="0"/>
                                            </p:txEl>
                                          </p:spTgt>
                                        </p:tgtEl>
                                        <p:attrNameLst>
                                          <p:attrName>style.visibility</p:attrName>
                                        </p:attrNameLst>
                                      </p:cBhvr>
                                      <p:to>
                                        <p:strVal val="visible"/>
                                      </p:to>
                                    </p:set>
                                    <p:animEffect transition="in" filter="dissolve">
                                      <p:cBhvr>
                                        <p:cTn id="7" dur="500"/>
                                        <p:tgtEl>
                                          <p:spTgt spid="166916">
                                            <p:txEl>
                                              <p:pRg st="0" end="0"/>
                                            </p:txEl>
                                          </p:spTgt>
                                        </p:tgtEl>
                                      </p:cBhvr>
                                    </p:animEffect>
                                  </p:childTnLst>
                                  <p:subTnLst>
                                    <p:animClr clrSpc="rgb" dir="cw">
                                      <p:cBhvr override="childStyle">
                                        <p:cTn dur="1" fill="hold" display="0" masterRel="nextClick" afterEffect="1"/>
                                        <p:tgtEl>
                                          <p:spTgt spid="166916">
                                            <p:txEl>
                                              <p:pRg st="0" end="0"/>
                                            </p:txEl>
                                          </p:spTgt>
                                        </p:tgtEl>
                                        <p:attrNameLst>
                                          <p:attrName>ppt_c</p:attrName>
                                        </p:attrNameLst>
                                      </p:cBhvr>
                                      <p:to>
                                        <a:schemeClr val="folHlink"/>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6916">
                                            <p:txEl>
                                              <p:pRg st="1" end="1"/>
                                            </p:txEl>
                                          </p:spTgt>
                                        </p:tgtEl>
                                        <p:attrNameLst>
                                          <p:attrName>style.visibility</p:attrName>
                                        </p:attrNameLst>
                                      </p:cBhvr>
                                      <p:to>
                                        <p:strVal val="visible"/>
                                      </p:to>
                                    </p:set>
                                    <p:animEffect transition="in" filter="dissolve">
                                      <p:cBhvr>
                                        <p:cTn id="12" dur="500"/>
                                        <p:tgtEl>
                                          <p:spTgt spid="166916">
                                            <p:txEl>
                                              <p:pRg st="1" end="1"/>
                                            </p:txEl>
                                          </p:spTgt>
                                        </p:tgtEl>
                                      </p:cBhvr>
                                    </p:animEffect>
                                  </p:childTnLst>
                                  <p:subTnLst>
                                    <p:animClr clrSpc="rgb" dir="cw">
                                      <p:cBhvr override="childStyle">
                                        <p:cTn dur="1" fill="hold" display="0" masterRel="nextClick" afterEffect="1"/>
                                        <p:tgtEl>
                                          <p:spTgt spid="166916">
                                            <p:txEl>
                                              <p:pRg st="1" end="1"/>
                                            </p:txEl>
                                          </p:spTgt>
                                        </p:tgtEl>
                                        <p:attrNameLst>
                                          <p:attrName>ppt_c</p:attrName>
                                        </p:attrNameLst>
                                      </p:cBhvr>
                                      <p:to>
                                        <a:schemeClr val="folHlink"/>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6916">
                                            <p:txEl>
                                              <p:pRg st="2" end="2"/>
                                            </p:txEl>
                                          </p:spTgt>
                                        </p:tgtEl>
                                        <p:attrNameLst>
                                          <p:attrName>style.visibility</p:attrName>
                                        </p:attrNameLst>
                                      </p:cBhvr>
                                      <p:to>
                                        <p:strVal val="visible"/>
                                      </p:to>
                                    </p:set>
                                    <p:animEffect transition="in" filter="dissolve">
                                      <p:cBhvr>
                                        <p:cTn id="17" dur="500"/>
                                        <p:tgtEl>
                                          <p:spTgt spid="166916">
                                            <p:txEl>
                                              <p:pRg st="2" end="2"/>
                                            </p:txEl>
                                          </p:spTgt>
                                        </p:tgtEl>
                                      </p:cBhvr>
                                    </p:animEffect>
                                  </p:childTnLst>
                                  <p:subTnLst>
                                    <p:animClr clrSpc="rgb" dir="cw">
                                      <p:cBhvr override="childStyle">
                                        <p:cTn dur="1" fill="hold" display="0" masterRel="nextClick" afterEffect="1"/>
                                        <p:tgtEl>
                                          <p:spTgt spid="166916">
                                            <p:txEl>
                                              <p:pRg st="2" end="2"/>
                                            </p:txEl>
                                          </p:spTgt>
                                        </p:tgtEl>
                                        <p:attrNameLst>
                                          <p:attrName>ppt_c</p:attrName>
                                        </p:attrNameLst>
                                      </p:cBhvr>
                                      <p:to>
                                        <a:schemeClr val="folHlink"/>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66916">
                                            <p:txEl>
                                              <p:pRg st="3" end="3"/>
                                            </p:txEl>
                                          </p:spTgt>
                                        </p:tgtEl>
                                        <p:attrNameLst>
                                          <p:attrName>style.visibility</p:attrName>
                                        </p:attrNameLst>
                                      </p:cBhvr>
                                      <p:to>
                                        <p:strVal val="visible"/>
                                      </p:to>
                                    </p:set>
                                    <p:animEffect transition="in" filter="dissolve">
                                      <p:cBhvr>
                                        <p:cTn id="22" dur="500"/>
                                        <p:tgtEl>
                                          <p:spTgt spid="166916">
                                            <p:txEl>
                                              <p:pRg st="3" end="3"/>
                                            </p:txEl>
                                          </p:spTgt>
                                        </p:tgtEl>
                                      </p:cBhvr>
                                    </p:animEffect>
                                  </p:childTnLst>
                                  <p:subTnLst>
                                    <p:animClr clrSpc="rgb" dir="cw">
                                      <p:cBhvr override="childStyle">
                                        <p:cTn dur="1" fill="hold" display="0" masterRel="nextClick" afterEffect="1"/>
                                        <p:tgtEl>
                                          <p:spTgt spid="166916">
                                            <p:txEl>
                                              <p:pRg st="3" end="3"/>
                                            </p:txEl>
                                          </p:spTgt>
                                        </p:tgtEl>
                                        <p:attrNameLst>
                                          <p:attrName>ppt_c</p:attrName>
                                        </p:attrNameLst>
                                      </p:cBhvr>
                                      <p:to>
                                        <a:schemeClr val="folHlink"/>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66916">
                                            <p:txEl>
                                              <p:pRg st="4" end="4"/>
                                            </p:txEl>
                                          </p:spTgt>
                                        </p:tgtEl>
                                        <p:attrNameLst>
                                          <p:attrName>style.visibility</p:attrName>
                                        </p:attrNameLst>
                                      </p:cBhvr>
                                      <p:to>
                                        <p:strVal val="visible"/>
                                      </p:to>
                                    </p:set>
                                    <p:animEffect transition="in" filter="dissolve">
                                      <p:cBhvr>
                                        <p:cTn id="27" dur="500"/>
                                        <p:tgtEl>
                                          <p:spTgt spid="166916">
                                            <p:txEl>
                                              <p:pRg st="4" end="4"/>
                                            </p:txEl>
                                          </p:spTgt>
                                        </p:tgtEl>
                                      </p:cBhvr>
                                    </p:animEffect>
                                  </p:childTnLst>
                                  <p:subTnLst>
                                    <p:animClr clrSpc="rgb" dir="cw">
                                      <p:cBhvr override="childStyle">
                                        <p:cTn dur="1" fill="hold" display="0" masterRel="nextClick" afterEffect="1"/>
                                        <p:tgtEl>
                                          <p:spTgt spid="166916">
                                            <p:txEl>
                                              <p:pRg st="4" end="4"/>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6"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ChangeArrowheads="1"/>
          </p:cNvSpPr>
          <p:nvPr>
            <p:ph type="ctrTitle"/>
          </p:nvPr>
        </p:nvSpPr>
        <p:spPr/>
        <p:txBody>
          <a:bodyPr/>
          <a:lstStyle/>
          <a:p>
            <a:r>
              <a:rPr lang="en-US"/>
              <a:t>Benefits to the Government Researcher</a:t>
            </a:r>
          </a:p>
        </p:txBody>
      </p:sp>
      <p:sp>
        <p:nvSpPr>
          <p:cNvPr id="328707" name="Rectangle 3"/>
          <p:cNvSpPr>
            <a:spLocks noGrp="1" noChangeArrowheads="1"/>
          </p:cNvSpPr>
          <p:nvPr>
            <p:ph type="subTitle" idx="1"/>
          </p:nvPr>
        </p:nvSpPr>
        <p:spPr>
          <a:effectLst>
            <a:outerShdw blurRad="63500" dist="35921" dir="2700000" algn="ctr" rotWithShape="0">
              <a:schemeClr val="bg2">
                <a:alpha val="74998"/>
              </a:schemeClr>
            </a:outerShdw>
          </a:effectLst>
        </p:spPr>
        <p:txBody>
          <a:bodyPr/>
          <a:lstStyle/>
          <a:p>
            <a:r>
              <a:rPr lang="en-US" sz="8000"/>
              <a:t>15 USC 3710c</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Text Box 2"/>
          <p:cNvSpPr txBox="1">
            <a:spLocks noChangeArrowheads="1"/>
          </p:cNvSpPr>
          <p:nvPr/>
        </p:nvSpPr>
        <p:spPr bwMode="auto">
          <a:xfrm>
            <a:off x="228600" y="1295400"/>
            <a:ext cx="8915400" cy="5226050"/>
          </a:xfrm>
          <a:prstGeom prst="rect">
            <a:avLst/>
          </a:prstGeom>
          <a:noFill/>
          <a:ln>
            <a:noFill/>
          </a:ln>
          <a:effectLst/>
          <a:extLst>
            <a:ext uri="{909E8E84-426E-40dd-AFC4-6F175D3DCCD1}">
              <a14:hiddenFill xmlns:a14="http://schemas.microsoft.com/office/drawing/2010/main">
                <a:gradFill rotWithShape="0">
                  <a:gsLst>
                    <a:gs pos="0">
                      <a:srgbClr val="FFFFCC"/>
                    </a:gs>
                    <a:gs pos="100000">
                      <a:srgbClr val="FF9999"/>
                    </a:gs>
                  </a:gsLst>
                  <a:lin ang="5400000" scaled="1"/>
                </a:gra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68686">
                      <a:alpha val="74998"/>
                    </a:srgbClr>
                  </a:outerShdw>
                </a:effectLst>
              </a14:hiddenEffects>
            </a:ext>
          </a:extLst>
        </p:spPr>
        <p:txBody>
          <a:bodyPr>
            <a:spAutoFit/>
            <a:flatTx/>
          </a:bodyPr>
          <a:lstStyle/>
          <a:p>
            <a:r>
              <a:rPr lang="en-US" sz="1600">
                <a:solidFill>
                  <a:schemeClr val="tx2"/>
                </a:solidFill>
                <a:latin typeface="AvantGarde Md BT" charset="0"/>
              </a:rPr>
              <a:t>(iii) The agency or laboratory shall retain the royalties and other payments received from an invention until the agency or laboratory makes payments to employees of a laboratory under clause (i) or (ii).</a:t>
            </a:r>
          </a:p>
          <a:p>
            <a:pPr>
              <a:buFontTx/>
              <a:buChar char="•"/>
            </a:pPr>
            <a:r>
              <a:rPr lang="en-US" sz="1600">
                <a:solidFill>
                  <a:schemeClr val="tx2"/>
                </a:solidFill>
                <a:latin typeface="AvantGarde Md BT" charset="0"/>
              </a:rPr>
              <a:t>(B) The balance of the royalties or other payments shall be transferred by the agency to its laboratories, with the majority share of the royalties or other payments from any invention going to the laboratory where the invention occurred. The royalties or other payments so transferred to any laboratory may be used or obligated by that laboratory during the fiscal year in which they are received or during the succeeding fiscal year­­</a:t>
            </a:r>
          </a:p>
          <a:p>
            <a:pPr lvl="1">
              <a:buFontTx/>
              <a:buChar char="•"/>
            </a:pPr>
            <a:r>
              <a:rPr lang="en-US" sz="1600">
                <a:solidFill>
                  <a:schemeClr val="tx2"/>
                </a:solidFill>
                <a:latin typeface="AvantGarde Md BT" charset="0"/>
              </a:rPr>
              <a:t>(i) to reward scientific, engineering, and technical employees of the laboratory, including developers of sensitive or classified technology, regardless of whether the technology has commercial applications;</a:t>
            </a:r>
          </a:p>
          <a:p>
            <a:pPr lvl="1">
              <a:buFontTx/>
              <a:buChar char="•"/>
            </a:pPr>
            <a:r>
              <a:rPr lang="en-US" sz="1600">
                <a:solidFill>
                  <a:schemeClr val="tx2"/>
                </a:solidFill>
                <a:latin typeface="AvantGarde Md BT" charset="0"/>
              </a:rPr>
              <a:t>(ii) to further scientific exchange among the laboratories of the agency;</a:t>
            </a:r>
          </a:p>
          <a:p>
            <a:pPr lvl="1">
              <a:buFontTx/>
              <a:buChar char="•"/>
            </a:pPr>
            <a:r>
              <a:rPr lang="en-US" sz="1600">
                <a:solidFill>
                  <a:schemeClr val="tx2"/>
                </a:solidFill>
                <a:latin typeface="AvantGarde Md BT" charset="0"/>
              </a:rPr>
              <a:t>(iii) for education and training of employees consistent with the research and development missions and objectives of the agency or laboratory, and for other activities that increase the potential for transfer of the technology of the laboratories of the agency;</a:t>
            </a:r>
          </a:p>
          <a:p>
            <a:pPr lvl="1">
              <a:buFontTx/>
              <a:buChar char="•"/>
            </a:pPr>
            <a:r>
              <a:rPr lang="en-US" sz="1600">
                <a:solidFill>
                  <a:schemeClr val="tx2"/>
                </a:solidFill>
                <a:latin typeface="AvantGarde Md BT" charset="0"/>
              </a:rPr>
              <a:t>(iv) for payment of expenses incidental to the administration and licensing of intellectual property by the agency or laboratory with respect to inventions made at that laboratory, including the fees or other costs for the services of other agencies, persons, or organizations for intellectual property management and licensing services; or</a:t>
            </a:r>
          </a:p>
          <a:p>
            <a:pPr lvl="1"/>
            <a:r>
              <a:rPr lang="en-US" sz="1600">
                <a:solidFill>
                  <a:schemeClr val="tx2"/>
                </a:solidFill>
                <a:latin typeface="AvantGarde Md BT" charset="0"/>
              </a:rPr>
              <a:t>(v) for scientific research and development consistent with the research and development missions and objectives of the laboratory.</a:t>
            </a:r>
          </a:p>
        </p:txBody>
      </p:sp>
      <p:sp>
        <p:nvSpPr>
          <p:cNvPr id="225283" name="WordArt 3"/>
          <p:cNvSpPr>
            <a:spLocks noChangeArrowheads="1" noChangeShapeType="1" noTextEdit="1"/>
          </p:cNvSpPr>
          <p:nvPr/>
        </p:nvSpPr>
        <p:spPr bwMode="auto">
          <a:xfrm>
            <a:off x="304800" y="228600"/>
            <a:ext cx="8353425" cy="4953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2800" kern="10" spc="560">
                <a:gradFill rotWithShape="0">
                  <a:gsLst>
                    <a:gs pos="0">
                      <a:srgbClr val="AAAAAA"/>
                    </a:gs>
                    <a:gs pos="100000">
                      <a:srgbClr val="FFFFFF"/>
                    </a:gs>
                  </a:gsLst>
                  <a:lin ang="5400000" scaled="1"/>
                </a:gradFill>
                <a:effectLst>
                  <a:outerShdw blurRad="63500" dist="46662" dir="3284183" algn="ctr" rotWithShape="0">
                    <a:srgbClr val="4D4D4D">
                      <a:alpha val="74998"/>
                    </a:srgbClr>
                  </a:outerShdw>
                </a:effectLst>
                <a:latin typeface="Arial Black"/>
                <a:ea typeface="Arial Black"/>
                <a:cs typeface="Arial Black"/>
              </a:rPr>
              <a:t>Why do Government Employees want this? </a:t>
            </a:r>
          </a:p>
        </p:txBody>
      </p:sp>
      <p:sp>
        <p:nvSpPr>
          <p:cNvPr id="225284" name="WordArt 4"/>
          <p:cNvSpPr>
            <a:spLocks noChangeArrowheads="1" noChangeShapeType="1" noTextEdit="1"/>
          </p:cNvSpPr>
          <p:nvPr/>
        </p:nvSpPr>
        <p:spPr bwMode="auto">
          <a:xfrm>
            <a:off x="914400" y="990600"/>
            <a:ext cx="6991350" cy="361950"/>
          </a:xfrm>
          <a:prstGeom prst="rect">
            <a:avLst/>
          </a:prstGeom>
        </p:spPr>
        <p:txBody>
          <a:bodyPr wrap="none" fromWordArt="1">
            <a:prstTxWarp prst="textPlain">
              <a:avLst>
                <a:gd name="adj" fmla="val 50000"/>
              </a:avLst>
            </a:prstTxWarp>
          </a:bodyPr>
          <a:lstStyle/>
          <a:p>
            <a:pPr algn="ctr"/>
            <a:r>
              <a:rPr lang="en-US" sz="2000" kern="10">
                <a:ln w="12700">
                  <a:solidFill>
                    <a:srgbClr val="3333CC"/>
                  </a:solidFill>
                  <a:round/>
                  <a:headEnd/>
                  <a:tailEnd/>
                </a:ln>
                <a:solidFill>
                  <a:srgbClr val="B2B2B2">
                    <a:alpha val="50000"/>
                  </a:srgbClr>
                </a:solidFill>
                <a:effectLst>
                  <a:outerShdw blurRad="63500" dist="46662" dir="2115817" algn="ctr" rotWithShape="0">
                    <a:srgbClr val="9999FF">
                      <a:alpha val="74998"/>
                    </a:srgbClr>
                  </a:outerShdw>
                </a:effectLst>
                <a:latin typeface="Arial Black"/>
                <a:ea typeface="Arial Black"/>
                <a:cs typeface="Arial Black"/>
              </a:rPr>
              <a:t>15 U.S.C. § 3710c Distribution of royalties received by Federal agencies</a:t>
            </a:r>
          </a:p>
        </p:txBody>
      </p:sp>
    </p:spTree>
  </p:cSld>
  <p:clrMapOvr>
    <a:masterClrMapping/>
  </p:clrMapOvr>
  <p:transition xmlns:p14="http://schemas.microsoft.com/office/powerpoint/2010/main">
    <p:sndAc>
      <p:stSnd>
        <p:snd r:embed="rId2" name="WHOOSH.WAV"/>
      </p:stSnd>
    </p:sndAc>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WordArt 2"/>
          <p:cNvSpPr>
            <a:spLocks noChangeArrowheads="1" noChangeShapeType="1" noTextEdit="1"/>
          </p:cNvSpPr>
          <p:nvPr/>
        </p:nvSpPr>
        <p:spPr bwMode="auto">
          <a:xfrm>
            <a:off x="1066800" y="381000"/>
            <a:ext cx="7004050" cy="504825"/>
          </a:xfrm>
          <a:prstGeom prst="rect">
            <a:avLst/>
          </a:prstGeom>
        </p:spPr>
        <p:txBody>
          <a:bodyPr wrap="none" fromWordArt="1">
            <a:prstTxWarp prst="textPlain">
              <a:avLst>
                <a:gd name="adj" fmla="val 47389"/>
              </a:avLst>
            </a:prstTxWarp>
          </a:bodyPr>
          <a:lstStyle/>
          <a:p>
            <a:pPr algn="ctr"/>
            <a:r>
              <a:rPr lang="en-US" sz="3200" b="1" kern="10">
                <a:ln w="19050">
                  <a:solidFill>
                    <a:srgbClr val="99CCFF"/>
                  </a:solidFill>
                  <a:round/>
                  <a:headEnd/>
                  <a:tailEnd/>
                </a:ln>
                <a:solidFill>
                  <a:srgbClr val="0066CC"/>
                </a:solidFill>
                <a:effectLst>
                  <a:outerShdw blurRad="63500" dist="38099" dir="2700000" algn="ctr" rotWithShape="0">
                    <a:srgbClr val="990000">
                      <a:alpha val="74998"/>
                    </a:srgbClr>
                  </a:outerShdw>
                </a:effectLst>
                <a:latin typeface="Impact"/>
                <a:ea typeface="Impact"/>
                <a:cs typeface="Impact"/>
              </a:rPr>
              <a:t>Why is the Government Involved in this?</a:t>
            </a:r>
          </a:p>
        </p:txBody>
      </p:sp>
      <p:sp>
        <p:nvSpPr>
          <p:cNvPr id="296963" name="Text Box 3"/>
          <p:cNvSpPr txBox="1">
            <a:spLocks noChangeArrowheads="1"/>
          </p:cNvSpPr>
          <p:nvPr/>
        </p:nvSpPr>
        <p:spPr bwMode="auto">
          <a:xfrm>
            <a:off x="685800" y="3505200"/>
            <a:ext cx="7010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a:p>
        </p:txBody>
      </p:sp>
      <p:sp>
        <p:nvSpPr>
          <p:cNvPr id="296964" name="Text Box 4"/>
          <p:cNvSpPr txBox="1">
            <a:spLocks noChangeArrowheads="1"/>
          </p:cNvSpPr>
          <p:nvPr/>
        </p:nvSpPr>
        <p:spPr bwMode="auto">
          <a:xfrm>
            <a:off x="685800" y="1066800"/>
            <a:ext cx="7848600" cy="1370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a:t>Government Research Money is becoming increasingly scarce.</a:t>
            </a:r>
          </a:p>
          <a:p>
            <a:pPr>
              <a:spcBef>
                <a:spcPct val="50000"/>
              </a:spcBef>
            </a:pPr>
            <a:r>
              <a:rPr lang="en-US"/>
              <a:t>The Old Way won</a:t>
            </a:r>
            <a:r>
              <a:rPr lang="ja-JP" altLang="en-US">
                <a:latin typeface="Arial"/>
              </a:rPr>
              <a:t>’</a:t>
            </a:r>
            <a:r>
              <a:rPr lang="en-US"/>
              <a:t>t work anymore!</a:t>
            </a:r>
          </a:p>
        </p:txBody>
      </p:sp>
      <p:graphicFrame>
        <p:nvGraphicFramePr>
          <p:cNvPr id="296965" name="Object 5"/>
          <p:cNvGraphicFramePr>
            <a:graphicFrameLocks/>
          </p:cNvGraphicFramePr>
          <p:nvPr/>
        </p:nvGraphicFramePr>
        <p:xfrm>
          <a:off x="1447800" y="2590800"/>
          <a:ext cx="4114800" cy="4267200"/>
        </p:xfrm>
        <a:graphic>
          <a:graphicData uri="http://schemas.openxmlformats.org/presentationml/2006/ole">
            <mc:AlternateContent xmlns:mc="http://schemas.openxmlformats.org/markup-compatibility/2006">
              <mc:Choice xmlns:v="urn:schemas-microsoft-com:vml" Requires="v">
                <p:oleObj spid="_x0000_s296968" name="Photo Editor Photo" r:id="rId4" imgW="1523810" imgH="2048161" progId="MSPhotoEd.3">
                  <p:embed/>
                </p:oleObj>
              </mc:Choice>
              <mc:Fallback>
                <p:oleObj name="Photo Editor Photo" r:id="rId4" imgW="1523810" imgH="2048161" progId="MSPhotoEd.3">
                  <p:embed/>
                  <p:pic>
                    <p:nvPicPr>
                      <p:cNvPr id="0" name="Object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2590800"/>
                        <a:ext cx="4114800" cy="4267200"/>
                      </a:xfrm>
                      <a:prstGeom prst="rect">
                        <a:avLst/>
                      </a:prstGeom>
                      <a:noFill/>
                      <a:ln>
                        <a:noFill/>
                      </a:ln>
                      <a:effectLst/>
                      <a:extLst>
                        <a:ext uri="{909E8E84-426E-40dd-AFC4-6F175D3DCCD1}">
                          <a14:hiddenFill xmlns:a14="http://schemas.microsoft.com/office/drawing/2010/main">
                            <a:solidFill>
                              <a:srgbClr val="00FFFF"/>
                            </a:solidFill>
                          </a14:hiddenFill>
                        </a:ext>
                        <a:ext uri="{91240B29-F687-4f45-9708-019B960494DF}">
                          <a14:hiddenLine xmlns:a14="http://schemas.microsoft.com/office/drawing/2010/main" w="12700">
                            <a:solidFill>
                              <a:srgbClr val="FFFFFF"/>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296966" name="AutoShape 6"/>
          <p:cNvSpPr>
            <a:spLocks noChangeArrowheads="1"/>
          </p:cNvSpPr>
          <p:nvPr/>
        </p:nvSpPr>
        <p:spPr bwMode="auto">
          <a:xfrm>
            <a:off x="4876800" y="2209800"/>
            <a:ext cx="3733800" cy="3581400"/>
          </a:xfrm>
          <a:prstGeom prst="cloudCallout">
            <a:avLst>
              <a:gd name="adj1" fmla="val -85671"/>
              <a:gd name="adj2" fmla="val 15468"/>
            </a:avLst>
          </a:prstGeom>
          <a:solidFill>
            <a:srgbClr val="FFFFFF"/>
          </a:solidFill>
          <a:ln w="9525">
            <a:solidFill>
              <a:srgbClr val="000000"/>
            </a:solidFill>
            <a:round/>
            <a:headEnd/>
            <a:tailEnd/>
          </a:ln>
        </p:spPr>
        <p:txBody>
          <a:bodyPr/>
          <a:lstStyle/>
          <a:p>
            <a:pPr algn="ctr"/>
            <a:r>
              <a:rPr lang="en-US" sz="2800" b="1">
                <a:solidFill>
                  <a:schemeClr val="bg2"/>
                </a:solidFill>
                <a:effectLst>
                  <a:outerShdw blurRad="38100" dist="38100" dir="2700000" algn="tl">
                    <a:srgbClr val="DDDDDD"/>
                  </a:outerShdw>
                </a:effectLst>
              </a:rPr>
              <a:t>Formulate Hypothesis, Accumulate Data, Do Extensive Testing!</a:t>
            </a:r>
            <a:endParaRPr lang="en-US" sz="1000"/>
          </a:p>
        </p:txBody>
      </p:sp>
      <p:sp>
        <p:nvSpPr>
          <p:cNvPr id="296967" name="WordArt 7" descr="White marble"/>
          <p:cNvSpPr>
            <a:spLocks noChangeArrowheads="1" noChangeShapeType="1"/>
          </p:cNvSpPr>
          <p:nvPr/>
        </p:nvSpPr>
        <p:spPr bwMode="auto">
          <a:xfrm rot="-44899">
            <a:off x="1600200" y="3048000"/>
            <a:ext cx="3276600" cy="6096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a:ln w="9525">
                  <a:round/>
                  <a:headEnd/>
                  <a:tailEnd/>
                </a:ln>
                <a:blipFill dpi="0" rotWithShape="0">
                  <a:blip r:embed="rId6"/>
                  <a:srcRect/>
                  <a:tile tx="0" ty="0" sx="100000" sy="100000" flip="none" algn="tl"/>
                </a:blipFill>
                <a:latin typeface="Arial Black"/>
                <a:ea typeface="Arial Black"/>
                <a:cs typeface="Arial Black"/>
              </a:rPr>
              <a:t>The old way...</a:t>
            </a:r>
          </a:p>
        </p:txBody>
      </p:sp>
    </p:spTree>
  </p:cSld>
  <p:clrMapOvr>
    <a:masterClrMapping/>
  </p:clrMapOvr>
  <p:transition xmlns:p14="http://schemas.microsoft.com/office/powerpoint/2010/main">
    <p:sndAc>
      <p:stSnd>
        <p:snd r:embed="rId3" name="WHOOSH.WAV"/>
      </p:stSnd>
    </p:sndAc>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96963"/>
                                        </p:tgtEl>
                                        <p:attrNameLst>
                                          <p:attrName>style.visibility</p:attrName>
                                        </p:attrNameLst>
                                      </p:cBhvr>
                                      <p:to>
                                        <p:strVal val="visible"/>
                                      </p:to>
                                    </p:set>
                                    <p:anim calcmode="lin" valueType="num">
                                      <p:cBhvr additive="base">
                                        <p:cTn id="7" dur="500" fill="hold"/>
                                        <p:tgtEl>
                                          <p:spTgt spid="296963"/>
                                        </p:tgtEl>
                                        <p:attrNameLst>
                                          <p:attrName>ppt_x</p:attrName>
                                        </p:attrNameLst>
                                      </p:cBhvr>
                                      <p:tavLst>
                                        <p:tav tm="0">
                                          <p:val>
                                            <p:strVal val="0-#ppt_w/2"/>
                                          </p:val>
                                        </p:tav>
                                        <p:tav tm="100000">
                                          <p:val>
                                            <p:strVal val="#ppt_x"/>
                                          </p:val>
                                        </p:tav>
                                      </p:tavLst>
                                    </p:anim>
                                    <p:anim calcmode="lin" valueType="num">
                                      <p:cBhvr additive="base">
                                        <p:cTn id="8" dur="500" fill="hold"/>
                                        <p:tgtEl>
                                          <p:spTgt spid="29696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36" fill="hold" grpId="0" nodeType="clickEffect">
                                  <p:stCondLst>
                                    <p:cond delay="0"/>
                                  </p:stCondLst>
                                  <p:childTnLst>
                                    <p:set>
                                      <p:cBhvr>
                                        <p:cTn id="12" dur="1" fill="hold">
                                          <p:stCondLst>
                                            <p:cond delay="0"/>
                                          </p:stCondLst>
                                        </p:cTn>
                                        <p:tgtEl>
                                          <p:spTgt spid="296967"/>
                                        </p:tgtEl>
                                        <p:attrNameLst>
                                          <p:attrName>style.visibility</p:attrName>
                                        </p:attrNameLst>
                                      </p:cBhvr>
                                      <p:to>
                                        <p:strVal val="visible"/>
                                      </p:to>
                                    </p:set>
                                    <p:anim calcmode="lin" valueType="num">
                                      <p:cBhvr>
                                        <p:cTn id="13" dur="500" fill="hold"/>
                                        <p:tgtEl>
                                          <p:spTgt spid="296967"/>
                                        </p:tgtEl>
                                        <p:attrNameLst>
                                          <p:attrName>ppt_w</p:attrName>
                                        </p:attrNameLst>
                                      </p:cBhvr>
                                      <p:tavLst>
                                        <p:tav tm="0">
                                          <p:val>
                                            <p:strVal val="(6*min(max(#ppt_w*#ppt_h,.3),1)-7.4)/-.7*#ppt_w"/>
                                          </p:val>
                                        </p:tav>
                                        <p:tav tm="100000">
                                          <p:val>
                                            <p:strVal val="#ppt_w"/>
                                          </p:val>
                                        </p:tav>
                                      </p:tavLst>
                                    </p:anim>
                                    <p:anim calcmode="lin" valueType="num">
                                      <p:cBhvr>
                                        <p:cTn id="14" dur="500" fill="hold"/>
                                        <p:tgtEl>
                                          <p:spTgt spid="296967"/>
                                        </p:tgtEl>
                                        <p:attrNameLst>
                                          <p:attrName>ppt_h</p:attrName>
                                        </p:attrNameLst>
                                      </p:cBhvr>
                                      <p:tavLst>
                                        <p:tav tm="0">
                                          <p:val>
                                            <p:strVal val="(6*min(max(#ppt_w*#ppt_h,.3),1)-7.4)/-.7*#ppt_h"/>
                                          </p:val>
                                        </p:tav>
                                        <p:tav tm="100000">
                                          <p:val>
                                            <p:strVal val="#ppt_h"/>
                                          </p:val>
                                        </p:tav>
                                      </p:tavLst>
                                    </p:anim>
                                    <p:anim calcmode="lin" valueType="num">
                                      <p:cBhvr>
                                        <p:cTn id="15" dur="500" fill="hold"/>
                                        <p:tgtEl>
                                          <p:spTgt spid="296967"/>
                                        </p:tgtEl>
                                        <p:attrNameLst>
                                          <p:attrName>ppt_x</p:attrName>
                                        </p:attrNameLst>
                                      </p:cBhvr>
                                      <p:tavLst>
                                        <p:tav tm="0">
                                          <p:val>
                                            <p:fltVal val="0.5"/>
                                          </p:val>
                                        </p:tav>
                                        <p:tav tm="100000">
                                          <p:val>
                                            <p:strVal val="#ppt_x"/>
                                          </p:val>
                                        </p:tav>
                                      </p:tavLst>
                                    </p:anim>
                                    <p:anim calcmode="lin" valueType="num">
                                      <p:cBhvr>
                                        <p:cTn id="16" dur="500" fill="hold"/>
                                        <p:tgtEl>
                                          <p:spTgt spid="296967"/>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3" grpId="0" autoUpdateAnimBg="0"/>
      <p:bldP spid="296967"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5938" name="Group 2"/>
          <p:cNvGrpSpPr>
            <a:grpSpLocks/>
          </p:cNvGrpSpPr>
          <p:nvPr/>
        </p:nvGrpSpPr>
        <p:grpSpPr bwMode="auto">
          <a:xfrm>
            <a:off x="2378075" y="2743200"/>
            <a:ext cx="6080125" cy="4114800"/>
            <a:chOff x="1498" y="1728"/>
            <a:chExt cx="3830" cy="2592"/>
          </a:xfrm>
        </p:grpSpPr>
        <p:graphicFrame>
          <p:nvGraphicFramePr>
            <p:cNvPr id="295939" name="Object 3"/>
            <p:cNvGraphicFramePr>
              <a:graphicFrameLocks noChangeAspect="1"/>
            </p:cNvGraphicFramePr>
            <p:nvPr/>
          </p:nvGraphicFramePr>
          <p:xfrm>
            <a:off x="1498" y="1958"/>
            <a:ext cx="2534" cy="2362"/>
          </p:xfrm>
          <a:graphic>
            <a:graphicData uri="http://schemas.openxmlformats.org/presentationml/2006/ole">
              <mc:AlternateContent xmlns:mc="http://schemas.openxmlformats.org/markup-compatibility/2006">
                <mc:Choice xmlns:v="urn:schemas-microsoft-com:vml" Requires="v">
                  <p:oleObj spid="_x0000_s295942" name="Photo Editor Photo" r:id="rId3" imgW="1504762" imgH="2104762" progId="MSPhotoEd.3">
                    <p:embed/>
                  </p:oleObj>
                </mc:Choice>
                <mc:Fallback>
                  <p:oleObj name="Photo Editor Photo" r:id="rId3" imgW="1504762" imgH="2104762" progId="MSPhotoEd.3">
                    <p:embed/>
                    <p:pic>
                      <p:nvPicPr>
                        <p:cNvPr id="0" name="Object 3"/>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8" y="1958"/>
                          <a:ext cx="2534" cy="2362"/>
                        </a:xfrm>
                        <a:prstGeom prst="rect">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5940" name="AutoShape 4"/>
            <p:cNvSpPr>
              <a:spLocks noChangeArrowheads="1"/>
            </p:cNvSpPr>
            <p:nvPr/>
          </p:nvSpPr>
          <p:spPr bwMode="auto">
            <a:xfrm>
              <a:off x="2976" y="1728"/>
              <a:ext cx="2352" cy="1152"/>
            </a:xfrm>
            <a:prstGeom prst="cloudCallout">
              <a:avLst>
                <a:gd name="adj1" fmla="val -56634"/>
                <a:gd name="adj2" fmla="val 66148"/>
              </a:avLst>
            </a:prstGeom>
            <a:solidFill>
              <a:srgbClr val="FFFFFF"/>
            </a:solidFill>
            <a:ln w="9525">
              <a:solidFill>
                <a:srgbClr val="000000"/>
              </a:solidFill>
              <a:round/>
              <a:headEnd/>
              <a:tailEnd/>
            </a:ln>
          </p:spPr>
          <p:txBody>
            <a:bodyPr/>
            <a:lstStyle/>
            <a:p>
              <a:pPr algn="ctr"/>
              <a:r>
                <a:rPr lang="en-US" sz="2000" b="1">
                  <a:solidFill>
                    <a:schemeClr val="bg2"/>
                  </a:solidFill>
                  <a:effectLst>
                    <a:outerShdw blurRad="38100" dist="38100" dir="2700000" algn="tl">
                      <a:srgbClr val="DDDDDD"/>
                    </a:outerShdw>
                  </a:effectLst>
                </a:rPr>
                <a:t>Formulate a hypothesis,</a:t>
              </a:r>
            </a:p>
            <a:p>
              <a:pPr algn="ctr"/>
              <a:r>
                <a:rPr lang="en-US" sz="2000" b="1">
                  <a:solidFill>
                    <a:schemeClr val="bg2"/>
                  </a:solidFill>
                  <a:effectLst>
                    <a:outerShdw blurRad="38100" dist="38100" dir="2700000" algn="tl">
                      <a:srgbClr val="DDDDDD"/>
                    </a:outerShdw>
                  </a:effectLst>
                </a:rPr>
                <a:t>Patent it.</a:t>
              </a:r>
            </a:p>
            <a:p>
              <a:pPr algn="ctr"/>
              <a:r>
                <a:rPr lang="en-US" sz="2000" b="1">
                  <a:solidFill>
                    <a:schemeClr val="bg2"/>
                  </a:solidFill>
                  <a:effectLst>
                    <a:outerShdw blurRad="38100" dist="38100" dir="2700000" algn="tl">
                      <a:srgbClr val="DDDDDD"/>
                    </a:outerShdw>
                  </a:effectLst>
                </a:rPr>
                <a:t>Raise $17 million!</a:t>
              </a:r>
              <a:endParaRPr lang="en-US" sz="1000">
                <a:solidFill>
                  <a:schemeClr val="bg2"/>
                </a:solidFill>
              </a:endParaRPr>
            </a:p>
          </p:txBody>
        </p:sp>
      </p:grpSp>
      <p:sp>
        <p:nvSpPr>
          <p:cNvPr id="295941" name="WordArt 5"/>
          <p:cNvSpPr>
            <a:spLocks noChangeArrowheads="1" noChangeShapeType="1" noTextEdit="1"/>
          </p:cNvSpPr>
          <p:nvPr/>
        </p:nvSpPr>
        <p:spPr bwMode="auto">
          <a:xfrm>
            <a:off x="1447800" y="304800"/>
            <a:ext cx="6019800" cy="23622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Wave1">
              <a:avLst>
                <a:gd name="adj1" fmla="val 13005"/>
                <a:gd name="adj2" fmla="val 0"/>
              </a:avLst>
            </a:prstTxWarp>
          </a:bodyPr>
          <a:lstStyle/>
          <a:p>
            <a:pPr algn="ctr"/>
            <a:r>
              <a:rPr lang="en-US" sz="3600" kern="10">
                <a:gradFill rotWithShape="0">
                  <a:gsLst>
                    <a:gs pos="0">
                      <a:srgbClr val="9999FF"/>
                    </a:gs>
                    <a:gs pos="100000">
                      <a:srgbClr val="009999"/>
                    </a:gs>
                  </a:gsLst>
                  <a:lin ang="5400000" scaled="1"/>
                </a:gradFill>
                <a:effectLst>
                  <a:outerShdw blurRad="63500" dist="53882" dir="2700000" algn="ctr" rotWithShape="0">
                    <a:srgbClr val="C0C0C0">
                      <a:alpha val="74998"/>
                    </a:srgbClr>
                  </a:outerShdw>
                </a:effectLst>
                <a:latin typeface="Times New Roman"/>
                <a:ea typeface="Times New Roman"/>
                <a:cs typeface="Times New Roman"/>
              </a:rPr>
              <a:t>The NEW Way!</a:t>
            </a:r>
          </a:p>
        </p:txBody>
      </p:sp>
    </p:spTree>
  </p:cSld>
  <p:clrMapOvr>
    <a:masterClrMapping/>
  </p:clrMapOvr>
  <p:transition xmlns:p14="http://schemas.microsoft.com/office/powerpoint/2010/mai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Types of IP a General Practice Attorney is Likely to Encounter</a:t>
            </a:r>
          </a:p>
        </p:txBody>
      </p:sp>
      <p:sp>
        <p:nvSpPr>
          <p:cNvPr id="15363" name="Rectangle 3"/>
          <p:cNvSpPr>
            <a:spLocks noGrp="1" noChangeArrowheads="1"/>
          </p:cNvSpPr>
          <p:nvPr>
            <p:ph type="body" idx="1"/>
          </p:nvPr>
        </p:nvSpPr>
        <p:spPr>
          <a:xfrm>
            <a:off x="1038225" y="1600200"/>
            <a:ext cx="8105775" cy="4425950"/>
          </a:xfrm>
        </p:spPr>
        <p:txBody>
          <a:bodyPr/>
          <a:lstStyle/>
          <a:p>
            <a:pPr>
              <a:lnSpc>
                <a:spcPct val="120000"/>
              </a:lnSpc>
            </a:pPr>
            <a:r>
              <a:rPr lang="en-US"/>
              <a:t>Variants of Trade Secrets</a:t>
            </a:r>
          </a:p>
          <a:p>
            <a:pPr lvl="1">
              <a:lnSpc>
                <a:spcPct val="120000"/>
              </a:lnSpc>
            </a:pPr>
            <a:r>
              <a:rPr lang="en-US"/>
              <a:t>Limited rights in technical data</a:t>
            </a:r>
          </a:p>
          <a:p>
            <a:pPr lvl="1">
              <a:lnSpc>
                <a:spcPct val="120000"/>
              </a:lnSpc>
            </a:pPr>
            <a:r>
              <a:rPr lang="en-US"/>
              <a:t>Restricted rights in computer software</a:t>
            </a:r>
          </a:p>
          <a:p>
            <a:pPr lvl="1">
              <a:lnSpc>
                <a:spcPct val="120000"/>
              </a:lnSpc>
            </a:pPr>
            <a:r>
              <a:rPr lang="en-US"/>
              <a:t>Government purpose rights</a:t>
            </a:r>
          </a:p>
          <a:p>
            <a:pPr lvl="1">
              <a:lnSpc>
                <a:spcPct val="120000"/>
              </a:lnSpc>
            </a:pPr>
            <a:r>
              <a:rPr lang="en-US"/>
              <a:t>special license rights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ctrTitle"/>
          </p:nvPr>
        </p:nvSpPr>
        <p:spPr/>
        <p:txBody>
          <a:bodyPr/>
          <a:lstStyle/>
          <a:p>
            <a:r>
              <a:rPr lang="en-US"/>
              <a:t>And the Lab Was Not Short of Research Money Anymore</a:t>
            </a:r>
          </a:p>
        </p:txBody>
      </p:sp>
      <p:sp>
        <p:nvSpPr>
          <p:cNvPr id="329731" name="Rectangle 3"/>
          <p:cNvSpPr>
            <a:spLocks noGrp="1" noChangeArrowheads="1"/>
          </p:cNvSpPr>
          <p:nvPr>
            <p:ph type="subTitle" idx="1"/>
          </p:nvPr>
        </p:nvSpPr>
        <p:spPr/>
        <p:txBody>
          <a:bodyPr/>
          <a:lstStyle/>
          <a:p>
            <a:r>
              <a:rPr lang="en-US"/>
              <a:t>A Fairy Tale</a:t>
            </a:r>
          </a:p>
          <a:p>
            <a:r>
              <a:rPr lang="en-US"/>
              <a:t>The end</a:t>
            </a:r>
          </a:p>
          <a:p>
            <a:r>
              <a:rPr lang="en-US"/>
              <a:t>OGC 2000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Types of Patents</a:t>
            </a:r>
          </a:p>
        </p:txBody>
      </p:sp>
      <p:sp>
        <p:nvSpPr>
          <p:cNvPr id="9219" name="Rectangle 3"/>
          <p:cNvSpPr>
            <a:spLocks noGrp="1" noChangeArrowheads="1"/>
          </p:cNvSpPr>
          <p:nvPr>
            <p:ph type="body" idx="1"/>
          </p:nvPr>
        </p:nvSpPr>
        <p:spPr/>
        <p:txBody>
          <a:bodyPr/>
          <a:lstStyle/>
          <a:p>
            <a:r>
              <a:rPr lang="en-US"/>
              <a:t>Utility</a:t>
            </a:r>
          </a:p>
          <a:p>
            <a:endParaRPr lang="en-US"/>
          </a:p>
          <a:p>
            <a:pPr lvl="2"/>
            <a:r>
              <a:rPr lang="en-US" sz="3200"/>
              <a:t>Plant</a:t>
            </a:r>
          </a:p>
          <a:p>
            <a:endParaRPr lang="en-US"/>
          </a:p>
          <a:p>
            <a:pPr lvl="4"/>
            <a:r>
              <a:rPr lang="en-US" sz="3200"/>
              <a:t>Design</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Utility Patent</a:t>
            </a:r>
          </a:p>
        </p:txBody>
      </p:sp>
      <p:sp>
        <p:nvSpPr>
          <p:cNvPr id="10243" name="Rectangle 3"/>
          <p:cNvSpPr>
            <a:spLocks noGrp="1" noChangeArrowheads="1"/>
          </p:cNvSpPr>
          <p:nvPr>
            <p:ph type="body" idx="1"/>
          </p:nvPr>
        </p:nvSpPr>
        <p:spPr/>
        <p:txBody>
          <a:bodyPr/>
          <a:lstStyle/>
          <a:p>
            <a:r>
              <a:rPr lang="en-US" sz="3600"/>
              <a:t>Whoever invents or discovers any new and useful process, machine, manufacture, or composition of matter, or any new and useful improvement thereof, may obtain a patent therefor, subject to the conditions and requirements of this title. (35 U.S.C. § 101)</a:t>
            </a:r>
            <a:r>
              <a:rPr lang="en-US"/>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ppt_x"/>
                                          </p:val>
                                        </p:tav>
                                        <p:tav tm="100000">
                                          <p:val>
                                            <p:strVal val="#ppt_x"/>
                                          </p:val>
                                        </p:tav>
                                      </p:tavLst>
                                    </p:anim>
                                    <p:anim calcmode="lin" valueType="num">
                                      <p:cBhvr additive="base">
                                        <p:cTn id="8" dur="500" fill="hold"/>
                                        <p:tgtEl>
                                          <p:spTgt spid="1024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0243">
                                            <p:txEl>
                                              <p:pRg st="0" end="0"/>
                                            </p:txEl>
                                          </p:spTgt>
                                        </p:tgtEl>
                                        <p:attrNameLst>
                                          <p:attrName>style.visibility</p:attrName>
                                        </p:attrNameLst>
                                      </p:cBhvr>
                                      <p:to>
                                        <p:strVal val="visible"/>
                                      </p:to>
                                    </p:set>
                                    <p:animEffect transition="in" filter="wipe(up)">
                                      <p:cBhvr>
                                        <p:cTn id="13" dur="500"/>
                                        <p:tgtEl>
                                          <p:spTgt spid="10243">
                                            <p:txEl>
                                              <p:pRg st="0" end="0"/>
                                            </p:txEl>
                                          </p:spTgt>
                                        </p:tgtEl>
                                      </p:cBhvr>
                                    </p:animEffect>
                                  </p:childTnLst>
                                  <p:subTnLst>
                                    <p:audio>
                                      <p:cMediaNode>
                                        <p:cTn display="0" masterRel="sameClick">
                                          <p:stCondLst>
                                            <p:cond evt="begin" delay="0">
                                              <p:tn val="11"/>
                                            </p:cond>
                                          </p:stCondLst>
                                          <p:endCondLst>
                                            <p:cond evt="onStopAudio" delay="0">
                                              <p:tgtEl>
                                                <p:sldTgt/>
                                              </p:tgtEl>
                                            </p:cond>
                                          </p:endCondLst>
                                        </p:cTn>
                                        <p:tgtEl>
                                          <p:sndTgt r:embed="rId2"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Plant Patents</a:t>
            </a:r>
          </a:p>
        </p:txBody>
      </p:sp>
      <p:sp>
        <p:nvSpPr>
          <p:cNvPr id="12291" name="Rectangle 3"/>
          <p:cNvSpPr>
            <a:spLocks noGrp="1" noChangeArrowheads="1"/>
          </p:cNvSpPr>
          <p:nvPr>
            <p:ph type="body" idx="1"/>
          </p:nvPr>
        </p:nvSpPr>
        <p:spPr/>
        <p:txBody>
          <a:bodyPr/>
          <a:lstStyle/>
          <a:p>
            <a:r>
              <a:rPr lang="en-US"/>
              <a:t>Whoever invents or discovers and asexually reproduces any distinct and new variety of plant, including cultivated spores, mutants, hybrids, and newly found seedlings, other than a tuber propagated plant or a plant found in an uncultivated state. . . (35 U.S.C. § 161)</a:t>
            </a:r>
          </a:p>
          <a:p>
            <a:pPr lvl="1"/>
            <a:r>
              <a:rPr lang="en-US"/>
              <a:t>No bacteria or similar single-cell organisms need apply!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Design Patents</a:t>
            </a:r>
          </a:p>
        </p:txBody>
      </p:sp>
      <p:sp>
        <p:nvSpPr>
          <p:cNvPr id="13315" name="Rectangle 3"/>
          <p:cNvSpPr>
            <a:spLocks noGrp="1" noChangeArrowheads="1"/>
          </p:cNvSpPr>
          <p:nvPr>
            <p:ph type="body" idx="1"/>
          </p:nvPr>
        </p:nvSpPr>
        <p:spPr/>
        <p:txBody>
          <a:bodyPr/>
          <a:lstStyle/>
          <a:p>
            <a:r>
              <a:rPr lang="en-US" sz="3600"/>
              <a:t>Whoever invents any new, original, and ornamental design for an article of manufacture may obtain a patent.</a:t>
            </a:r>
            <a:r>
              <a:rPr lang="en-US"/>
              <a:t>  (35 U.S.C. § 171)</a:t>
            </a:r>
          </a:p>
        </p:txBody>
      </p:sp>
    </p:spTree>
  </p:cSld>
  <p:clrMapOvr>
    <a:masterClrMapping/>
  </p:clrMapOvr>
</p:sld>
</file>

<file path=ppt/theme/theme1.xml><?xml version="1.0" encoding="utf-8"?>
<a:theme xmlns:a="http://schemas.openxmlformats.org/drawingml/2006/main" name="Arrows">
  <a:themeElements>
    <a:clrScheme name="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fontScheme name="Arrows">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Arrows 1">
        <a:dk1>
          <a:srgbClr val="000000"/>
        </a:dk1>
        <a:lt1>
          <a:srgbClr val="FFFFCC"/>
        </a:lt1>
        <a:dk2>
          <a:srgbClr val="CC6600"/>
        </a:dk2>
        <a:lt2>
          <a:srgbClr val="FFFFCC"/>
        </a:lt2>
        <a:accent1>
          <a:srgbClr val="3399FF"/>
        </a:accent1>
        <a:accent2>
          <a:srgbClr val="99FFCC"/>
        </a:accent2>
        <a:accent3>
          <a:srgbClr val="E2B8AA"/>
        </a:accent3>
        <a:accent4>
          <a:srgbClr val="DADAAE"/>
        </a:accent4>
        <a:accent5>
          <a:srgbClr val="ADCAFF"/>
        </a:accent5>
        <a:accent6>
          <a:srgbClr val="8AE7B9"/>
        </a:accent6>
        <a:hlink>
          <a:srgbClr val="CC00CC"/>
        </a:hlink>
        <a:folHlink>
          <a:srgbClr val="B2B2B2"/>
        </a:folHlink>
      </a:clrScheme>
      <a:clrMap bg1="dk2" tx1="lt1" bg2="dk1" tx2="lt2" accent1="accent1" accent2="accent2" accent3="accent3" accent4="accent4" accent5="accent5" accent6="accent6" hlink="hlink" folHlink="folHlink"/>
    </a:extraClrScheme>
    <a:extraClrScheme>
      <a:clrScheme name="Arrows 2">
        <a:dk1>
          <a:srgbClr val="000000"/>
        </a:dk1>
        <a:lt1>
          <a:srgbClr val="99FFCC"/>
        </a:lt1>
        <a:dk2>
          <a:srgbClr val="000000"/>
        </a:dk2>
        <a:lt2>
          <a:srgbClr val="003300"/>
        </a:lt2>
        <a:accent1>
          <a:srgbClr val="CBCBCB"/>
        </a:accent1>
        <a:accent2>
          <a:srgbClr val="0066FF"/>
        </a:accent2>
        <a:accent3>
          <a:srgbClr val="CAFFE2"/>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rrows 3">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rrows 4">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rrows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rrows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rrow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Arrows 8">
        <a:dk1>
          <a:srgbClr val="000000"/>
        </a:dk1>
        <a:lt1>
          <a:srgbClr val="FFFFCC"/>
        </a:lt1>
        <a:dk2>
          <a:srgbClr val="000000"/>
        </a:dk2>
        <a:lt2>
          <a:srgbClr val="808000"/>
        </a:lt2>
        <a:accent1>
          <a:srgbClr val="339933"/>
        </a:accent1>
        <a:accent2>
          <a:srgbClr val="800000"/>
        </a:accent2>
        <a:accent3>
          <a:srgbClr val="FFFFE2"/>
        </a:accent3>
        <a:accent4>
          <a:srgbClr val="000000"/>
        </a:accent4>
        <a:accent5>
          <a:srgbClr val="ADCAAD"/>
        </a:accent5>
        <a:accent6>
          <a:srgbClr val="730000"/>
        </a:accent6>
        <a:hlink>
          <a:srgbClr val="0099FF"/>
        </a:hlink>
        <a:folHlink>
          <a:srgbClr val="FFCC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\\SERVER3\OFFICE97\Template\New Templates\Arrows.pot</Template>
  <TotalTime>1295</TotalTime>
  <Words>1772</Words>
  <Application>Microsoft Macintosh PowerPoint</Application>
  <PresentationFormat>On-screen Show (4:3)</PresentationFormat>
  <Paragraphs>221</Paragraphs>
  <Slides>50</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50</vt:i4>
      </vt:variant>
    </vt:vector>
  </HeadingPairs>
  <TitlesOfParts>
    <vt:vector size="59" baseType="lpstr">
      <vt:lpstr>Times New Roman</vt:lpstr>
      <vt:lpstr>Monotype Sorts</vt:lpstr>
      <vt:lpstr>Century Schoolbook</vt:lpstr>
      <vt:lpstr>Arial</vt:lpstr>
      <vt:lpstr>Footlight MT Light</vt:lpstr>
      <vt:lpstr>AvantGarde Md BT</vt:lpstr>
      <vt:lpstr>Arrows</vt:lpstr>
      <vt:lpstr>Microsoft Clip Gallery</vt:lpstr>
      <vt:lpstr>Microsoft Photo Editor 3.0 Photo</vt:lpstr>
      <vt:lpstr>The Basics of Intellectual Property Law</vt:lpstr>
      <vt:lpstr>If you don’t see a problem with this question, you need this class!</vt:lpstr>
      <vt:lpstr>Types of Intellectual Property</vt:lpstr>
      <vt:lpstr>How to Acquire Rights</vt:lpstr>
      <vt:lpstr>Types of IP a General Practice Attorney is Likely to Encounter</vt:lpstr>
      <vt:lpstr>Types of Patents</vt:lpstr>
      <vt:lpstr>Utility Patent</vt:lpstr>
      <vt:lpstr>Plant Patents</vt:lpstr>
      <vt:lpstr>Design Patents</vt:lpstr>
      <vt:lpstr>What Is A Patent?</vt:lpstr>
      <vt:lpstr>Life &amp; Duration</vt:lpstr>
      <vt:lpstr>INVENTION PATENTABLE IF........</vt:lpstr>
      <vt:lpstr>SUBJECT MATTER PATENTABLE</vt:lpstr>
      <vt:lpstr>Pop Quiz</vt:lpstr>
      <vt:lpstr>Questions?</vt:lpstr>
      <vt:lpstr>What Does a Patent look Like?</vt:lpstr>
      <vt:lpstr>PowerPoint Presentation</vt:lpstr>
      <vt:lpstr>PowerPoint Presentation</vt:lpstr>
      <vt:lpstr>Foreign Rights</vt:lpstr>
      <vt:lpstr>How do we make use of Patents the command accumulates?</vt:lpstr>
      <vt:lpstr>PowerPoint Presentation</vt:lpstr>
      <vt:lpstr>What is a License?</vt:lpstr>
      <vt:lpstr>37 C. F. R.  PART 404 LICENSING OF GOVERNMENT OWNED INVENTIONS</vt:lpstr>
      <vt:lpstr>Other forms of IP!</vt:lpstr>
      <vt:lpstr>Marks</vt:lpstr>
      <vt:lpstr>Acquiring Trademark Rights</vt:lpstr>
      <vt:lpstr>Can the United States Government Own a Trade/Service Mark?</vt:lpstr>
      <vt:lpstr>Can the United States be sued for Trade/Service Mark Infringement?</vt:lpstr>
      <vt:lpstr>Other forms of IP</vt:lpstr>
      <vt:lpstr>Copyrights</vt:lpstr>
      <vt:lpstr>Original</vt:lpstr>
      <vt:lpstr>Fixed in a Tangible Medium</vt:lpstr>
      <vt:lpstr>Duration</vt:lpstr>
      <vt:lpstr>Ownership</vt:lpstr>
      <vt:lpstr>Ownership cont..</vt:lpstr>
      <vt:lpstr>Government Copyright</vt:lpstr>
      <vt:lpstr>Fair Use</vt:lpstr>
      <vt:lpstr>Teaching Pop Quiz</vt:lpstr>
      <vt:lpstr>Using IP to Benefit the Lab</vt:lpstr>
      <vt:lpstr>Technology Innovation Legislation</vt:lpstr>
      <vt:lpstr>Technology Innovation (Cont.)</vt:lpstr>
      <vt:lpstr>PowerPoint Presentation</vt:lpstr>
      <vt:lpstr>Job Description for Researchers!</vt:lpstr>
      <vt:lpstr>CRADA = Cooperative Research and                       Development Agreement</vt:lpstr>
      <vt:lpstr>The Advantages of a CRADA</vt:lpstr>
      <vt:lpstr>Benefits to the Government Researcher</vt:lpstr>
      <vt:lpstr>PowerPoint Presentation</vt:lpstr>
      <vt:lpstr>PowerPoint Presentation</vt:lpstr>
      <vt:lpstr>PowerPoint Presentation</vt:lpstr>
      <vt:lpstr>And the Lab Was Not Short of Research Money Anymore</vt:lpstr>
    </vt:vector>
  </TitlesOfParts>
  <Company>ONR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Basics of Intellectual Property Law</dc:title>
  <dc:creator>A. David SPEVACK</dc:creator>
  <cp:lastModifiedBy>Joseph Picone</cp:lastModifiedBy>
  <cp:revision>19</cp:revision>
  <dcterms:created xsi:type="dcterms:W3CDTF">2000-03-28T14:16:59Z</dcterms:created>
  <dcterms:modified xsi:type="dcterms:W3CDTF">2012-04-04T08:36:48Z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-1966135006</vt:i4>
  </property>
  <property fmtid="{D5CDD505-2E9C-101B-9397-08002B2CF9AE}" pid="3" name="_EmailSubject">
    <vt:lpwstr> New Content Due Date</vt:lpwstr>
  </property>
  <property fmtid="{D5CDD505-2E9C-101B-9397-08002B2CF9AE}" pid="4" name="_AuthorEmail">
    <vt:lpwstr>DLincoln@nps.navy.mil</vt:lpwstr>
  </property>
  <property fmtid="{D5CDD505-2E9C-101B-9397-08002B2CF9AE}" pid="5" name="_AuthorEmailDisplayName">
    <vt:lpwstr>Lincoln, Don USA</vt:lpwstr>
  </property>
</Properties>
</file>