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27" r:id="rId2"/>
  </p:sldMasterIdLst>
  <p:notesMasterIdLst>
    <p:notesMasterId r:id="rId28"/>
  </p:notesMasterIdLst>
  <p:handoutMasterIdLst>
    <p:handoutMasterId r:id="rId29"/>
  </p:handoutMasterIdLst>
  <p:sldIdLst>
    <p:sldId id="325" r:id="rId3"/>
    <p:sldId id="483" r:id="rId4"/>
    <p:sldId id="485" r:id="rId5"/>
    <p:sldId id="486" r:id="rId6"/>
    <p:sldId id="487" r:id="rId7"/>
    <p:sldId id="488" r:id="rId8"/>
    <p:sldId id="489" r:id="rId9"/>
    <p:sldId id="493" r:id="rId10"/>
    <p:sldId id="494" r:id="rId11"/>
    <p:sldId id="501" r:id="rId12"/>
    <p:sldId id="502" r:id="rId13"/>
    <p:sldId id="503" r:id="rId14"/>
    <p:sldId id="504" r:id="rId15"/>
    <p:sldId id="505" r:id="rId16"/>
    <p:sldId id="506" r:id="rId17"/>
    <p:sldId id="507" r:id="rId18"/>
    <p:sldId id="521" r:id="rId19"/>
    <p:sldId id="523" r:id="rId20"/>
    <p:sldId id="525" r:id="rId21"/>
    <p:sldId id="528" r:id="rId22"/>
    <p:sldId id="530" r:id="rId23"/>
    <p:sldId id="533" r:id="rId24"/>
    <p:sldId id="535" r:id="rId25"/>
    <p:sldId id="537" r:id="rId26"/>
    <p:sldId id="478" r:id="rId27"/>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0F34"/>
    <a:srgbClr val="FFFFFF"/>
    <a:srgbClr val="892034"/>
    <a:srgbClr val="EFF755"/>
    <a:srgbClr val="CC6600"/>
    <a:srgbClr val="6666FF"/>
    <a:srgbClr val="008000"/>
    <a:srgbClr val="000080"/>
    <a:srgbClr val="004000"/>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13" autoAdjust="0"/>
    <p:restoredTop sz="96226" autoAdjust="0"/>
  </p:normalViewPr>
  <p:slideViewPr>
    <p:cSldViewPr snapToGrid="0">
      <p:cViewPr varScale="1">
        <p:scale>
          <a:sx n="64" d="100"/>
          <a:sy n="64" d="100"/>
        </p:scale>
        <p:origin x="-414" y="-108"/>
      </p:cViewPr>
      <p:guideLst>
        <p:guide orient="horz" pos="3349"/>
        <p:guide pos="5618"/>
        <p:guide pos="15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8065135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113171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26979"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31075"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29027"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24931"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22883"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11619"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17763"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pPr>
              <a:spcBef>
                <a:spcPct val="10000"/>
              </a:spcBef>
              <a:buFont typeface="Wingdings" pitchFamily="2" charset="2"/>
              <a:buNone/>
            </a:pPr>
            <a:endParaRPr lang="en-US">
              <a:solidFill>
                <a:schemeClr val="tx2"/>
              </a:solidFill>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50531"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bwMode="auto">
          <a:xfrm>
            <a:off x="1287463" y="676275"/>
            <a:ext cx="4502150" cy="3376613"/>
          </a:xfrm>
          <a:prstGeom prst="rect">
            <a:avLst/>
          </a:prstGeom>
          <a:noFill/>
          <a:ln>
            <a:solidFill>
              <a:srgbClr val="000000"/>
            </a:solidFill>
            <a:miter lim="800000"/>
            <a:headEnd/>
            <a:tailEnd/>
          </a:ln>
        </p:spPr>
      </p:sp>
      <p:sp>
        <p:nvSpPr>
          <p:cNvPr id="166915" name="Rectangle 3"/>
          <p:cNvSpPr>
            <a:spLocks noGrp="1" noChangeArrowheads="1"/>
          </p:cNvSpPr>
          <p:nvPr>
            <p:ph type="body" idx="1"/>
          </p:nvPr>
        </p:nvSpPr>
        <p:spPr bwMode="auto">
          <a:xfrm>
            <a:off x="707942" y="4277435"/>
            <a:ext cx="5661192" cy="4050762"/>
          </a:xfrm>
          <a:prstGeom prst="rect">
            <a:avLst/>
          </a:prstGeom>
          <a:noFill/>
          <a:ln>
            <a:miter lim="800000"/>
            <a:headEnd/>
            <a:tailEnd/>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10595"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19811"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18787"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bwMode="auto">
          <a:xfrm>
            <a:off x="1287463" y="674688"/>
            <a:ext cx="4502150" cy="3376612"/>
          </a:xfrm>
          <a:prstGeom prst="rect">
            <a:avLst/>
          </a:prstGeom>
          <a:noFill/>
          <a:ln>
            <a:solidFill>
              <a:srgbClr val="000000"/>
            </a:solidFill>
            <a:miter lim="800000"/>
            <a:headEnd/>
            <a:tailEnd/>
          </a:ln>
        </p:spPr>
      </p:sp>
      <p:sp>
        <p:nvSpPr>
          <p:cNvPr id="133123" name="Rectangle 3"/>
          <p:cNvSpPr>
            <a:spLocks noGrp="1" noChangeArrowheads="1"/>
          </p:cNvSpPr>
          <p:nvPr>
            <p:ph type="body" idx="1"/>
          </p:nvPr>
        </p:nvSpPr>
        <p:spPr bwMode="auto">
          <a:xfrm>
            <a:off x="707942" y="4277434"/>
            <a:ext cx="5661192" cy="4052717"/>
          </a:xfrm>
          <a:prstGeom prst="rect">
            <a:avLst/>
          </a:prstGeom>
          <a:noFill/>
          <a:ln>
            <a:miter lim="800000"/>
            <a:headEnd/>
            <a:tailEnd/>
          </a:ln>
        </p:spPr>
        <p:txBody>
          <a:bodyPr lIns="92967" tIns="46484" rIns="92967" bIns="46484"/>
          <a:lstStyle/>
          <a:p>
            <a:endParaRPr 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10/4/2011</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BE0F34"/>
            </a:outerShdw>
          </a:effectLst>
        </p:spPr>
        <p:txBody>
          <a:bodyPr wrap="none" anchor="ctr"/>
          <a:lstStyle/>
          <a:p>
            <a:pPr algn="ctr">
              <a:defRPr/>
            </a:pPr>
            <a:endParaRPr lang="en-US" dirty="0">
              <a:solidFill>
                <a:schemeClr val="hlink"/>
              </a:solidFill>
              <a:latin typeface="Times New Roman" pitchFamily="18" charset="0"/>
            </a:endParaRPr>
          </a:p>
        </p:txBody>
      </p:sp>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7" y="130175"/>
            <a:ext cx="3358282" cy="369332"/>
          </a:xfrm>
          <a:prstGeom prst="rect">
            <a:avLst/>
          </a:prstGeom>
          <a:solidFill>
            <a:srgbClr val="FFFFFF"/>
          </a:solidFill>
          <a:ln w="9525">
            <a:noFill/>
            <a:miter lim="800000"/>
            <a:headEnd/>
            <a:tailEnd/>
          </a:ln>
        </p:spPr>
        <p:txBody>
          <a:bodyPr wrap="square" anchor="ctr" anchorCtr="1">
            <a:spAutoFit/>
          </a:bodyPr>
          <a:lstStyle/>
          <a:p>
            <a:pPr>
              <a:spcBef>
                <a:spcPct val="50000"/>
              </a:spcBef>
            </a:pPr>
            <a:r>
              <a:rPr lang="en-US" sz="1800" b="1" dirty="0" smtClean="0">
                <a:solidFill>
                  <a:srgbClr val="333399"/>
                </a:solidFill>
              </a:rPr>
              <a:t>ENGR</a:t>
            </a:r>
            <a:r>
              <a:rPr lang="en-US" sz="1800" b="1" baseline="0" dirty="0" smtClean="0">
                <a:solidFill>
                  <a:srgbClr val="333399"/>
                </a:solidFill>
              </a:rPr>
              <a:t> 4196</a:t>
            </a:r>
            <a:r>
              <a:rPr lang="en-US" sz="1800" b="1" dirty="0" smtClean="0">
                <a:solidFill>
                  <a:srgbClr val="333399"/>
                </a:solidFill>
              </a:rPr>
              <a:t> – Senior Design I</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cstate="print"/>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smtClean="0">
                <a:solidFill>
                  <a:srgbClr val="892034"/>
                </a:solidFill>
              </a:rPr>
              <a:t>ENGR 4196: </a:t>
            </a:r>
            <a:r>
              <a:rPr lang="en-US" sz="1200" b="1" dirty="0">
                <a:solidFill>
                  <a:srgbClr val="892034"/>
                </a:solidFill>
              </a:rPr>
              <a:t>Lecture </a:t>
            </a:r>
            <a:r>
              <a:rPr lang="en-US" sz="1200" b="1" dirty="0" smtClean="0">
                <a:solidFill>
                  <a:srgbClr val="892034"/>
                </a:solidFill>
              </a:rPr>
              <a:t>06,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13" Type="http://schemas.openxmlformats.org/officeDocument/2006/relationships/image" Target="../media/image5.png"/><Relationship Id="rId3" Type="http://schemas.openxmlformats.org/officeDocument/2006/relationships/hyperlink" Target="http://www.ae.msstate.edu/ASC2008/docs/Importance_of_Standards_2008-09-11.ppt" TargetMode="External"/><Relationship Id="rId7" Type="http://schemas.openxmlformats.org/officeDocument/2006/relationships/hyperlink" Target="http://www.isip.piconepress.com/publications/courses/temple/engr_4196/lectures/2010_springl/lecture_11.mp3" TargetMode="External"/><Relationship Id="rId12"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tandards.ieee.org/" TargetMode="External"/><Relationship Id="rId11" Type="http://schemas.openxmlformats.org/officeDocument/2006/relationships/hyperlink" Target="http://web.mit.edu/environment/images/SafetyShoes_ASTM.jpg" TargetMode="External"/><Relationship Id="rId5" Type="http://schemas.openxmlformats.org/officeDocument/2006/relationships/hyperlink" Target="http://www.astm.org/" TargetMode="External"/><Relationship Id="rId10" Type="http://schemas.openxmlformats.org/officeDocument/2006/relationships/image" Target="../media/image3.emf"/><Relationship Id="rId4" Type="http://schemas.openxmlformats.org/officeDocument/2006/relationships/hyperlink" Target="http://www.acad.polyu.edu.hk/~mfcytang/ise204/" TargetMode="External"/><Relationship Id="rId9" Type="http://schemas.openxmlformats.org/officeDocument/2006/relationships/hyperlink" Target="http://www.isip.piconepress.com/publications/courses/temple/engr_4196/lectures/2010_springl/lecture_11.pptx"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astm.org/GLOBAL/images/wto.pdf"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images1.wikia.nocookie.net/jamescameronsavatar/images/e/ef/Montesvolans.png" TargetMode="External"/><Relationship Id="rId2" Type="http://schemas.openxmlformats.org/officeDocument/2006/relationships/hyperlink" Target="http://james-camerons-avatar.wikia.com/wiki/Unobtanium" TargetMode="Externa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233714"/>
            <a:ext cx="8101012" cy="5624286"/>
          </a:xfrm>
          <a:prstGeom prst="rect">
            <a:avLst/>
          </a:prstGeom>
          <a:noFill/>
          <a:ln>
            <a:miter lim="800000"/>
            <a:headEnd/>
            <a:tailEnd/>
          </a:ln>
        </p:spPr>
        <p:txBody>
          <a:bodyPr vert="horz" wrap="square" lIns="0" tIns="0" rIns="0" bIns="0" numCol="1" anchor="t" anchorCtr="0" compatLnSpc="1">
            <a:prstTxWarp prst="textNoShape">
              <a:avLst/>
            </a:prstTxWarp>
          </a:bodyPr>
          <a:lstStyle/>
          <a:p>
            <a:pPr marL="176213" indent="-176213" fontAlgn="auto">
              <a:spcAft>
                <a:spcPts val="0"/>
              </a:spcAft>
              <a:buFont typeface="Arial" pitchFamily="34" charset="0"/>
              <a:buChar char="•"/>
              <a:defRPr/>
            </a:pPr>
            <a:r>
              <a:rPr lang="en-US" b="1" dirty="0" smtClean="0">
                <a:solidFill>
                  <a:schemeClr val="accent2"/>
                </a:solidFill>
              </a:rPr>
              <a:t>Question: </a:t>
            </a:r>
            <a:r>
              <a:rPr lang="en-US" sz="1800" b="1" dirty="0" smtClean="0"/>
              <a:t>Why do standards exist?</a:t>
            </a:r>
          </a:p>
          <a:p>
            <a:pPr marL="176213" marR="0" lvl="0" indent="-176213" defTabSz="914400" rtl="0" eaLnBrk="1" fontAlgn="auto" latinLnBrk="0" hangingPunct="1">
              <a:spcBef>
                <a:spcPts val="14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2"/>
                </a:solidFill>
                <a:effectLst/>
                <a:uLnTx/>
                <a:uFillTx/>
                <a:latin typeface="+mn-lt"/>
                <a:ea typeface="+mn-ea"/>
                <a:cs typeface="+mn-cs"/>
              </a:rPr>
              <a:t>Objectives:</a:t>
            </a: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noProof="0" dirty="0" smtClean="0">
                <a:solidFill>
                  <a:schemeClr val="tx2"/>
                </a:solidFill>
                <a:latin typeface="+mn-lt"/>
              </a:rPr>
              <a:t>Types of Standards</a:t>
            </a:r>
            <a:br>
              <a:rPr lang="en-US" sz="1800" b="1" noProof="0" dirty="0" smtClean="0">
                <a:solidFill>
                  <a:schemeClr val="tx2"/>
                </a:solidFill>
                <a:latin typeface="+mn-lt"/>
              </a:rPr>
            </a:br>
            <a:r>
              <a:rPr lang="en-US" sz="1800" b="1" dirty="0" smtClean="0">
                <a:solidFill>
                  <a:schemeClr val="tx2"/>
                </a:solidFill>
                <a:latin typeface="+mn-lt"/>
              </a:rPr>
              <a:t>Benefits of Standards</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dirty="0" smtClean="0">
                <a:solidFill>
                  <a:schemeClr val="tx2"/>
                </a:solidFill>
                <a:latin typeface="+mn-lt"/>
              </a:rPr>
              <a:t>Test Specifications</a:t>
            </a:r>
            <a:br>
              <a:rPr lang="en-US" sz="1800" b="1" dirty="0" smtClean="0">
                <a:solidFill>
                  <a:schemeClr val="tx2"/>
                </a:solidFill>
                <a:latin typeface="+mn-lt"/>
              </a:rPr>
            </a:br>
            <a:r>
              <a:rPr lang="en-US" sz="1800" b="1" dirty="0" smtClean="0">
                <a:solidFill>
                  <a:schemeClr val="tx2"/>
                </a:solidFill>
                <a:latin typeface="+mn-lt"/>
              </a:rPr>
              <a:t>Design of Tests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174625" indent="-174625">
              <a:spcBef>
                <a:spcPts val="1400"/>
              </a:spcBef>
              <a:spcAft>
                <a:spcPts val="1200"/>
              </a:spcAft>
              <a:buFont typeface="Arial" pitchFamily="34" charset="0"/>
              <a:buChar char="•"/>
            </a:pPr>
            <a:r>
              <a:rPr kumimoji="0" lang="en-US" sz="2400" b="1" i="0" u="none" strike="noStrike" kern="1200" cap="none" spc="0" normalizeH="0" baseline="0" noProof="0" dirty="0" smtClean="0">
                <a:ln>
                  <a:noFill/>
                </a:ln>
                <a:solidFill>
                  <a:schemeClr val="accent2"/>
                </a:solidFill>
                <a:effectLst/>
                <a:uLnTx/>
                <a:uFillTx/>
                <a:latin typeface="+mn-lt"/>
                <a:ea typeface="+mn-ea"/>
                <a:cs typeface="+mn-cs"/>
              </a:rPr>
              <a:t>Resources:</a:t>
            </a: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latin typeface="+mj-lt"/>
                <a:hlinkClick r:id="rId3"/>
              </a:rPr>
              <a:t>RF: Standards</a:t>
            </a:r>
            <a:r>
              <a:rPr lang="en-US" sz="1800" b="1" dirty="0" smtClean="0">
                <a:solidFill>
                  <a:schemeClr val="bg1"/>
                </a:solidFill>
                <a:latin typeface="+mj-lt"/>
              </a:rPr>
              <a:t/>
            </a:r>
            <a:br>
              <a:rPr lang="en-US" sz="1800" b="1" dirty="0" smtClean="0">
                <a:solidFill>
                  <a:schemeClr val="bg1"/>
                </a:solidFill>
                <a:latin typeface="+mj-lt"/>
              </a:rPr>
            </a:br>
            <a:r>
              <a:rPr lang="en-US" sz="1800" b="1" dirty="0" smtClean="0">
                <a:solidFill>
                  <a:schemeClr val="bg1"/>
                </a:solidFill>
                <a:latin typeface="+mj-lt"/>
                <a:hlinkClick r:id="rId4"/>
              </a:rPr>
              <a:t>CYT: Standards and Testing</a:t>
            </a:r>
            <a:r>
              <a:rPr lang="en-US" sz="1800" b="1" dirty="0" smtClean="0">
                <a:solidFill>
                  <a:schemeClr val="bg1"/>
                </a:solidFill>
                <a:latin typeface="+mj-lt"/>
              </a:rPr>
              <a:t/>
            </a:r>
            <a:br>
              <a:rPr lang="en-US" sz="1800" b="1" dirty="0" smtClean="0">
                <a:solidFill>
                  <a:schemeClr val="bg1"/>
                </a:solidFill>
                <a:latin typeface="+mj-lt"/>
              </a:rPr>
            </a:br>
            <a:r>
              <a:rPr lang="en-US" sz="1800" b="1" dirty="0" smtClean="0">
                <a:solidFill>
                  <a:schemeClr val="bg1"/>
                </a:solidFill>
                <a:latin typeface="+mj-lt"/>
                <a:hlinkClick r:id="rId5"/>
              </a:rPr>
              <a:t>ASTM: International Standards</a:t>
            </a:r>
            <a:r>
              <a:rPr lang="en-US" sz="1800" b="1" dirty="0" smtClean="0">
                <a:solidFill>
                  <a:schemeClr val="bg1"/>
                </a:solidFill>
                <a:latin typeface="+mj-lt"/>
              </a:rPr>
              <a:t/>
            </a:r>
            <a:br>
              <a:rPr lang="en-US" sz="1800" b="1" dirty="0" smtClean="0">
                <a:solidFill>
                  <a:schemeClr val="bg1"/>
                </a:solidFill>
                <a:latin typeface="+mj-lt"/>
              </a:rPr>
            </a:br>
            <a:r>
              <a:rPr lang="en-US" sz="1800" b="1" dirty="0" smtClean="0">
                <a:solidFill>
                  <a:schemeClr val="bg1"/>
                </a:solidFill>
                <a:latin typeface="+mj-lt"/>
                <a:hlinkClick r:id="rId6"/>
              </a:rPr>
              <a:t>IEEE: Electrical Standards</a:t>
            </a:r>
            <a:endParaRPr lang="en-US" sz="1800" b="1" dirty="0" smtClean="0">
              <a:solidFill>
                <a:schemeClr val="bg1"/>
              </a:solidFill>
              <a:latin typeface="+mj-lt"/>
            </a:endParaRPr>
          </a:p>
          <a:p>
            <a:pPr marL="231775" indent="-231775">
              <a:spcBef>
                <a:spcPts val="1400"/>
              </a:spcBef>
              <a:buAutoNum type="arabicPeriod"/>
              <a:tabLst>
                <a:tab pos="231775" algn="l"/>
              </a:tabLst>
            </a:pPr>
            <a:r>
              <a:rPr lang="en-US" sz="1400" b="1" dirty="0" smtClean="0">
                <a:latin typeface="+mn-lt"/>
              </a:rPr>
              <a:t>Notes adapted from Rich Fields,</a:t>
            </a:r>
            <a:br>
              <a:rPr lang="en-US" sz="1400" b="1" dirty="0" smtClean="0">
                <a:latin typeface="+mn-lt"/>
              </a:rPr>
            </a:br>
            <a:r>
              <a:rPr lang="en-US" sz="1400" b="1" dirty="0" smtClean="0">
                <a:latin typeface="+mn-lt"/>
              </a:rPr>
              <a:t>“The Importance of Standards in Engineering.”</a:t>
            </a:r>
          </a:p>
          <a:p>
            <a:pPr marL="231775" indent="-231775">
              <a:spcBef>
                <a:spcPts val="1400"/>
              </a:spcBef>
              <a:buFontTx/>
              <a:buAutoNum type="arabicPeriod"/>
              <a:tabLst>
                <a:tab pos="231775" algn="l"/>
              </a:tabLst>
            </a:pPr>
            <a:r>
              <a:rPr lang="en-US" sz="1400" b="1" dirty="0" smtClean="0">
                <a:solidFill>
                  <a:schemeClr val="bg1"/>
                </a:solidFill>
              </a:rPr>
              <a:t>Notes adapted from Prof. C.Y. Tang,</a:t>
            </a:r>
            <a:br>
              <a:rPr lang="en-US" sz="1400" b="1" dirty="0" smtClean="0">
                <a:solidFill>
                  <a:schemeClr val="bg1"/>
                </a:solidFill>
              </a:rPr>
            </a:br>
            <a:r>
              <a:rPr lang="en-US" sz="1400" b="1" dirty="0" smtClean="0">
                <a:solidFill>
                  <a:schemeClr val="bg1"/>
                </a:solidFill>
              </a:rPr>
              <a:t>“Instrumentation and Product Testing.”</a:t>
            </a:r>
            <a:endParaRPr kumimoji="0" lang="en-US" sz="1400" b="1" i="0" u="none" strike="noStrike" kern="1200" cap="none" spc="0" normalizeH="0" baseline="0" noProof="0" dirty="0" smtClean="0">
              <a:ln>
                <a:noFill/>
              </a:ln>
              <a:solidFill>
                <a:schemeClr val="accent1"/>
              </a:solidFill>
              <a:effectLst/>
              <a:uLnTx/>
              <a:uFillTx/>
              <a:latin typeface="+mn-lt"/>
              <a:ea typeface="+mn-ea"/>
              <a:cs typeface="+mn-cs"/>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2"/>
                </a:solidFill>
              </a:rPr>
              <a:t>LECTURE </a:t>
            </a:r>
            <a:r>
              <a:rPr lang="en-US" b="1" dirty="0">
                <a:solidFill>
                  <a:schemeClr val="accent2"/>
                </a:solidFill>
              </a:rPr>
              <a:t>6</a:t>
            </a:r>
            <a:r>
              <a:rPr lang="en-US" b="1" dirty="0" smtClean="0">
                <a:solidFill>
                  <a:schemeClr val="accent2"/>
                </a:solidFill>
              </a:rPr>
              <a:t>: </a:t>
            </a:r>
            <a:r>
              <a:rPr lang="en-US" b="1" dirty="0" smtClean="0">
                <a:solidFill>
                  <a:srgbClr val="BE0F34"/>
                </a:solidFill>
              </a:rPr>
              <a:t>STANDARDS</a:t>
            </a:r>
            <a:r>
              <a:rPr lang="en-US" b="1" baseline="30000" dirty="0" smtClean="0">
                <a:solidFill>
                  <a:srgbClr val="BE0F34"/>
                </a:solidFill>
              </a:rPr>
              <a:t>1</a:t>
            </a:r>
            <a:r>
              <a:rPr lang="en-US" b="1" dirty="0" smtClean="0">
                <a:solidFill>
                  <a:srgbClr val="BE0F34"/>
                </a:solidFill>
              </a:rPr>
              <a:t> AND TESTING</a:t>
            </a:r>
            <a:r>
              <a:rPr lang="en-US" b="1" baseline="30000" dirty="0" smtClean="0">
                <a:solidFill>
                  <a:srgbClr val="BE0F34"/>
                </a:solidFill>
              </a:rPr>
              <a:t>2</a:t>
            </a:r>
            <a:endParaRPr lang="en-US" b="1" baseline="30000" dirty="0">
              <a:solidFill>
                <a:srgbClr val="BE0F34"/>
              </a:solidFill>
            </a:endParaRPr>
          </a:p>
        </p:txBody>
      </p:sp>
      <p:grpSp>
        <p:nvGrpSpPr>
          <p:cNvPr id="7" name="Group 6"/>
          <p:cNvGrpSpPr/>
          <p:nvPr/>
        </p:nvGrpSpPr>
        <p:grpSpPr>
          <a:xfrm>
            <a:off x="7853023" y="6116249"/>
            <a:ext cx="997684" cy="357188"/>
            <a:chOff x="563833" y="6157254"/>
            <a:chExt cx="997684" cy="357188"/>
          </a:xfrm>
        </p:grpSpPr>
        <p:sp>
          <p:nvSpPr>
            <p:cNvPr id="9"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0" name="Picture 9" descr="x.JPG">
              <a:hlinkClick r:id="rId7"/>
            </p:cNvPr>
            <p:cNvPicPr>
              <a:picLocks noChangeAspect="1"/>
            </p:cNvPicPr>
            <p:nvPr/>
          </p:nvPicPr>
          <p:blipFill>
            <a:blip r:embed="rId8" cstate="print"/>
            <a:stretch>
              <a:fillRect/>
            </a:stretch>
          </p:blipFill>
          <p:spPr>
            <a:xfrm>
              <a:off x="1185279" y="6157254"/>
              <a:ext cx="376238" cy="357188"/>
            </a:xfrm>
            <a:prstGeom prst="rect">
              <a:avLst/>
            </a:prstGeom>
          </p:spPr>
        </p:pic>
      </p:grpSp>
      <p:grpSp>
        <p:nvGrpSpPr>
          <p:cNvPr id="11" name="Group 10"/>
          <p:cNvGrpSpPr/>
          <p:nvPr/>
        </p:nvGrpSpPr>
        <p:grpSpPr>
          <a:xfrm>
            <a:off x="6908101" y="6165787"/>
            <a:ext cx="885361" cy="279514"/>
            <a:chOff x="5231962" y="6231988"/>
            <a:chExt cx="885361" cy="279514"/>
          </a:xfrm>
        </p:grpSpPr>
        <p:pic>
          <p:nvPicPr>
            <p:cNvPr id="12" name="Picture 4">
              <a:hlinkClick r:id="rId9"/>
            </p:cNvPr>
            <p:cNvPicPr>
              <a:picLocks noChangeAspect="1" noChangeArrowheads="1"/>
            </p:cNvPicPr>
            <p:nvPr/>
          </p:nvPicPr>
          <p:blipFill>
            <a:blip r:embed="rId10" cstate="print"/>
            <a:srcRect/>
            <a:stretch>
              <a:fillRect/>
            </a:stretch>
          </p:blipFill>
          <p:spPr bwMode="auto">
            <a:xfrm>
              <a:off x="5745659" y="6237182"/>
              <a:ext cx="371664" cy="274320"/>
            </a:xfrm>
            <a:prstGeom prst="rect">
              <a:avLst/>
            </a:prstGeom>
            <a:noFill/>
            <a:ln w="9525">
              <a:noFill/>
              <a:miter lim="800000"/>
              <a:headEnd/>
              <a:tailEnd/>
            </a:ln>
            <a:effectLst/>
          </p:spPr>
        </p:pic>
        <p:sp>
          <p:nvSpPr>
            <p:cNvPr id="13"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pic>
        <p:nvPicPr>
          <p:cNvPr id="18433" name="Picture 1">
            <a:hlinkClick r:id="rId11"/>
          </p:cNvPr>
          <p:cNvPicPr>
            <a:picLocks noChangeAspect="1" noChangeArrowheads="1"/>
          </p:cNvPicPr>
          <p:nvPr/>
        </p:nvPicPr>
        <p:blipFill>
          <a:blip r:embed="rId12" cstate="print"/>
          <a:srcRect/>
          <a:stretch>
            <a:fillRect/>
          </a:stretch>
        </p:blipFill>
        <p:spPr bwMode="auto">
          <a:xfrm>
            <a:off x="5115607" y="2023914"/>
            <a:ext cx="3541712" cy="2443782"/>
          </a:xfrm>
          <a:prstGeom prst="rect">
            <a:avLst/>
          </a:prstGeom>
          <a:noFill/>
          <a:ln w="38100">
            <a:solidFill>
              <a:schemeClr val="accent2"/>
            </a:solidFill>
            <a:miter lim="800000"/>
            <a:headEnd/>
            <a:tailEnd/>
          </a:ln>
        </p:spPr>
      </p:pic>
      <p:pic>
        <p:nvPicPr>
          <p:cNvPr id="14" name="Picture 4"/>
          <p:cNvPicPr>
            <a:picLocks noChangeAspect="1" noChangeArrowheads="1"/>
          </p:cNvPicPr>
          <p:nvPr/>
        </p:nvPicPr>
        <p:blipFill>
          <a:blip r:embed="rId13" cstate="print"/>
          <a:srcRect l="21657" t="42999" r="27657" b="45125"/>
          <a:stretch>
            <a:fillRect/>
          </a:stretch>
        </p:blipFill>
        <p:spPr bwMode="auto">
          <a:xfrm>
            <a:off x="5115607" y="4513932"/>
            <a:ext cx="3541712" cy="621908"/>
          </a:xfrm>
          <a:prstGeom prst="rect">
            <a:avLst/>
          </a:prstGeom>
          <a:noFill/>
          <a:ln w="38100">
            <a:solidFill>
              <a:schemeClr val="accent2"/>
            </a:solid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type="body" idx="1"/>
          </p:nvPr>
        </p:nvSpPr>
        <p:spPr>
          <a:xfrm>
            <a:off x="194583" y="725488"/>
            <a:ext cx="8723992" cy="4591050"/>
          </a:xfrm>
          <a:noFill/>
          <a:ln/>
        </p:spPr>
        <p:txBody>
          <a:bodyPr lIns="0" tIns="0" rIns="0" bIns="0"/>
          <a:lstStyle/>
          <a:p>
            <a:pPr marL="231775" lvl="1" indent="-231775">
              <a:spcBef>
                <a:spcPts val="0"/>
              </a:spcBef>
              <a:spcAft>
                <a:spcPts val="1200"/>
              </a:spcAft>
              <a:buFont typeface="Arial" pitchFamily="34" charset="0"/>
              <a:buChar char="•"/>
            </a:pPr>
            <a:r>
              <a:rPr lang="en-US" b="1" dirty="0">
                <a:solidFill>
                  <a:schemeClr val="accent2"/>
                </a:solidFill>
                <a:latin typeface="Arial" pitchFamily="34" charset="0"/>
              </a:rPr>
              <a:t>Purpose</a:t>
            </a:r>
            <a:r>
              <a:rPr lang="en-US" b="1" dirty="0">
                <a:latin typeface="Arial" pitchFamily="34" charset="0"/>
              </a:rPr>
              <a:t> of standards</a:t>
            </a:r>
          </a:p>
          <a:p>
            <a:pPr marL="231775" lvl="1" indent="-231775">
              <a:spcBef>
                <a:spcPts val="0"/>
              </a:spcBef>
              <a:spcAft>
                <a:spcPts val="1200"/>
              </a:spcAft>
              <a:buFont typeface="Arial" pitchFamily="34" charset="0"/>
              <a:buChar char="•"/>
            </a:pPr>
            <a:r>
              <a:rPr lang="en-US" b="1" dirty="0">
                <a:solidFill>
                  <a:schemeClr val="accent2"/>
                </a:solidFill>
                <a:latin typeface="Arial" pitchFamily="34" charset="0"/>
              </a:rPr>
              <a:t>Types</a:t>
            </a:r>
            <a:r>
              <a:rPr lang="en-US" b="1" dirty="0">
                <a:latin typeface="Arial" pitchFamily="34" charset="0"/>
              </a:rPr>
              <a:t> of standards</a:t>
            </a:r>
          </a:p>
          <a:p>
            <a:pPr marL="231775" lvl="1" indent="-231775">
              <a:spcBef>
                <a:spcPts val="0"/>
              </a:spcBef>
              <a:spcAft>
                <a:spcPts val="1200"/>
              </a:spcAft>
              <a:buFont typeface="Arial" pitchFamily="34" charset="0"/>
              <a:buChar char="•"/>
            </a:pPr>
            <a:r>
              <a:rPr lang="en-US" b="1" dirty="0">
                <a:solidFill>
                  <a:schemeClr val="accent2"/>
                </a:solidFill>
                <a:latin typeface="Arial" pitchFamily="34" charset="0"/>
              </a:rPr>
              <a:t>Sources</a:t>
            </a:r>
            <a:r>
              <a:rPr lang="en-US" b="1" dirty="0">
                <a:latin typeface="Arial" pitchFamily="34" charset="0"/>
              </a:rPr>
              <a:t> of standards</a:t>
            </a:r>
          </a:p>
          <a:p>
            <a:pPr marL="231775" lvl="1" indent="-231775">
              <a:spcBef>
                <a:spcPts val="0"/>
              </a:spcBef>
              <a:spcAft>
                <a:spcPts val="1200"/>
              </a:spcAft>
              <a:buFont typeface="Arial" pitchFamily="34" charset="0"/>
              <a:buChar char="•"/>
            </a:pPr>
            <a:r>
              <a:rPr lang="en-US" b="1" dirty="0">
                <a:solidFill>
                  <a:schemeClr val="accent2"/>
                </a:solidFill>
                <a:latin typeface="Arial" pitchFamily="34" charset="0"/>
              </a:rPr>
              <a:t>Standards Development Processes</a:t>
            </a:r>
          </a:p>
          <a:p>
            <a:pPr marL="465138" lvl="2" indent="-233363">
              <a:spcBef>
                <a:spcPts val="0"/>
              </a:spcBef>
              <a:spcAft>
                <a:spcPts val="1200"/>
              </a:spcAft>
              <a:buFont typeface="Wingdings" pitchFamily="2" charset="2"/>
              <a:buChar char="§"/>
            </a:pPr>
            <a:r>
              <a:rPr lang="en-US" b="1" dirty="0">
                <a:latin typeface="Arial" pitchFamily="34" charset="0"/>
              </a:rPr>
              <a:t>Who controls the standards</a:t>
            </a:r>
          </a:p>
          <a:p>
            <a:pPr marL="465138" lvl="2" indent="-233363">
              <a:spcBef>
                <a:spcPts val="0"/>
              </a:spcBef>
              <a:spcAft>
                <a:spcPts val="1200"/>
              </a:spcAft>
              <a:buFont typeface="Wingdings" pitchFamily="2" charset="2"/>
              <a:buChar char="§"/>
            </a:pPr>
            <a:r>
              <a:rPr lang="en-US" b="1" dirty="0">
                <a:latin typeface="Arial" pitchFamily="34" charset="0"/>
              </a:rPr>
              <a:t>How to update/correct existing standards</a:t>
            </a:r>
          </a:p>
          <a:p>
            <a:pPr marL="465138" lvl="2" indent="-233363">
              <a:spcBef>
                <a:spcPts val="0"/>
              </a:spcBef>
              <a:spcAft>
                <a:spcPts val="1200"/>
              </a:spcAft>
              <a:buFont typeface="Wingdings" pitchFamily="2" charset="2"/>
              <a:buChar char="§"/>
            </a:pPr>
            <a:r>
              <a:rPr lang="en-US" b="1" dirty="0">
                <a:latin typeface="Arial" pitchFamily="34" charset="0"/>
              </a:rPr>
              <a:t>How to create new standards</a:t>
            </a:r>
          </a:p>
          <a:p>
            <a:pPr marL="231775" lvl="1" indent="-231775">
              <a:spcBef>
                <a:spcPts val="0"/>
              </a:spcBef>
              <a:spcAft>
                <a:spcPts val="1200"/>
              </a:spcAft>
              <a:buFont typeface="Arial" pitchFamily="34" charset="0"/>
              <a:buChar char="•"/>
            </a:pPr>
            <a:r>
              <a:rPr lang="en-US" b="1" dirty="0">
                <a:solidFill>
                  <a:schemeClr val="accent2"/>
                </a:solidFill>
                <a:latin typeface="Arial" pitchFamily="34" charset="0"/>
              </a:rPr>
              <a:t>Most Important </a:t>
            </a:r>
            <a:r>
              <a:rPr lang="en-US" b="1" dirty="0">
                <a:latin typeface="Arial" pitchFamily="34" charset="0"/>
              </a:rPr>
              <a:t>standards for their discipline</a:t>
            </a:r>
          </a:p>
          <a:p>
            <a:pPr marL="231775" lvl="1" indent="-231775">
              <a:spcBef>
                <a:spcPts val="0"/>
              </a:spcBef>
              <a:spcAft>
                <a:spcPts val="1200"/>
              </a:spcAft>
              <a:buFont typeface="Arial" pitchFamily="34" charset="0"/>
              <a:buChar char="•"/>
            </a:pPr>
            <a:r>
              <a:rPr lang="en-US" b="1" dirty="0">
                <a:solidFill>
                  <a:schemeClr val="accent2"/>
                </a:solidFill>
                <a:latin typeface="Arial" pitchFamily="34" charset="0"/>
              </a:rPr>
              <a:t>Proper </a:t>
            </a:r>
            <a:r>
              <a:rPr lang="en-US" b="1" dirty="0" smtClean="0">
                <a:solidFill>
                  <a:schemeClr val="accent2"/>
                </a:solidFill>
                <a:latin typeface="Arial" pitchFamily="34" charset="0"/>
              </a:rPr>
              <a:t>use </a:t>
            </a:r>
            <a:r>
              <a:rPr lang="en-US" b="1" dirty="0">
                <a:latin typeface="Arial" pitchFamily="34" charset="0"/>
              </a:rPr>
              <a:t>of those standards</a:t>
            </a:r>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What You Need To Know</a:t>
            </a:r>
            <a:endParaRPr lang="en-US" b="1" dirty="0">
              <a:solidFill>
                <a:schemeClr val="accent1"/>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type="body" idx="1"/>
          </p:nvPr>
        </p:nvSpPr>
        <p:spPr>
          <a:xfrm>
            <a:off x="134262" y="856343"/>
            <a:ext cx="8229600" cy="5715907"/>
          </a:xfrm>
          <a:noFill/>
          <a:ln/>
        </p:spPr>
        <p:txBody>
          <a:bodyPr/>
          <a:lstStyle/>
          <a:p>
            <a:pPr marL="609600" indent="-609600">
              <a:spcBef>
                <a:spcPts val="0"/>
              </a:spcBef>
              <a:spcAft>
                <a:spcPts val="1200"/>
              </a:spcAft>
              <a:buFont typeface="Wingdings" pitchFamily="2" charset="2"/>
              <a:buNone/>
            </a:pPr>
            <a:r>
              <a:rPr lang="en-US" b="1" i="1" dirty="0">
                <a:solidFill>
                  <a:schemeClr val="tx2"/>
                </a:solidFill>
                <a:latin typeface="Arial" pitchFamily="34" charset="0"/>
              </a:rPr>
              <a:t>ASTM currently recognizes five specific types:</a:t>
            </a:r>
          </a:p>
          <a:p>
            <a:pPr marL="465138" lvl="1" indent="-349250">
              <a:spcBef>
                <a:spcPts val="0"/>
              </a:spcBef>
              <a:spcAft>
                <a:spcPts val="1200"/>
              </a:spcAft>
              <a:buFont typeface="Wingdings" pitchFamily="2" charset="2"/>
              <a:buAutoNum type="arabicPeriod"/>
            </a:pPr>
            <a:r>
              <a:rPr lang="en-US" b="1" dirty="0">
                <a:solidFill>
                  <a:schemeClr val="accent2"/>
                </a:solidFill>
                <a:latin typeface="Arial" pitchFamily="34" charset="0"/>
              </a:rPr>
              <a:t>Specification</a:t>
            </a:r>
            <a:r>
              <a:rPr lang="en-US" b="1" dirty="0">
                <a:latin typeface="Arial" pitchFamily="34" charset="0"/>
              </a:rPr>
              <a:t> (in the sense of a procurement document)</a:t>
            </a:r>
          </a:p>
          <a:p>
            <a:pPr marL="465138" lvl="1" indent="-349250">
              <a:spcBef>
                <a:spcPts val="0"/>
              </a:spcBef>
              <a:spcAft>
                <a:spcPts val="1200"/>
              </a:spcAft>
              <a:buFont typeface="Wingdings" pitchFamily="2" charset="2"/>
              <a:buAutoNum type="arabicPeriod"/>
            </a:pPr>
            <a:r>
              <a:rPr lang="en-US" b="1" dirty="0">
                <a:solidFill>
                  <a:schemeClr val="accent2"/>
                </a:solidFill>
                <a:latin typeface="Arial" pitchFamily="34" charset="0"/>
              </a:rPr>
              <a:t>Test Method </a:t>
            </a:r>
            <a:r>
              <a:rPr lang="en-US" b="1" dirty="0">
                <a:latin typeface="Arial" pitchFamily="34" charset="0"/>
              </a:rPr>
              <a:t>(produces a test result)</a:t>
            </a:r>
          </a:p>
          <a:p>
            <a:pPr marL="465138" lvl="1" indent="-349250">
              <a:spcBef>
                <a:spcPts val="0"/>
              </a:spcBef>
              <a:spcAft>
                <a:spcPts val="1200"/>
              </a:spcAft>
              <a:buFont typeface="Wingdings" pitchFamily="2" charset="2"/>
              <a:buAutoNum type="arabicPeriod"/>
            </a:pPr>
            <a:r>
              <a:rPr lang="en-US" b="1" dirty="0">
                <a:solidFill>
                  <a:schemeClr val="accent2"/>
                </a:solidFill>
                <a:latin typeface="Arial" pitchFamily="34" charset="0"/>
              </a:rPr>
              <a:t>Terminology</a:t>
            </a:r>
            <a:r>
              <a:rPr lang="en-US" b="1" dirty="0">
                <a:latin typeface="Arial" pitchFamily="34" charset="0"/>
              </a:rPr>
              <a:t> (or definitions)</a:t>
            </a:r>
          </a:p>
          <a:p>
            <a:pPr marL="465138" lvl="1" indent="-349250">
              <a:spcBef>
                <a:spcPts val="0"/>
              </a:spcBef>
              <a:spcAft>
                <a:spcPts val="1200"/>
              </a:spcAft>
              <a:buFont typeface="Wingdings" pitchFamily="2" charset="2"/>
              <a:buAutoNum type="arabicPeriod"/>
            </a:pPr>
            <a:r>
              <a:rPr lang="en-US" b="1" dirty="0">
                <a:solidFill>
                  <a:schemeClr val="accent2"/>
                </a:solidFill>
                <a:latin typeface="Arial" pitchFamily="34" charset="0"/>
              </a:rPr>
              <a:t>Practice</a:t>
            </a:r>
            <a:r>
              <a:rPr lang="en-US" b="1" dirty="0">
                <a:latin typeface="Arial" pitchFamily="34" charset="0"/>
              </a:rPr>
              <a:t> (a protocol that doesn’t produce a test result)</a:t>
            </a:r>
          </a:p>
          <a:p>
            <a:pPr marL="465138" lvl="1" indent="-349250">
              <a:spcBef>
                <a:spcPts val="0"/>
              </a:spcBef>
              <a:spcAft>
                <a:spcPts val="1200"/>
              </a:spcAft>
              <a:buFont typeface="Wingdings" pitchFamily="2" charset="2"/>
              <a:buAutoNum type="arabicPeriod"/>
            </a:pPr>
            <a:r>
              <a:rPr lang="en-US" b="1" dirty="0">
                <a:solidFill>
                  <a:schemeClr val="accent2"/>
                </a:solidFill>
                <a:latin typeface="Arial" pitchFamily="34" charset="0"/>
              </a:rPr>
              <a:t>Guide </a:t>
            </a:r>
            <a:r>
              <a:rPr lang="en-US" b="1" dirty="0">
                <a:latin typeface="Arial" pitchFamily="34" charset="0"/>
              </a:rPr>
              <a:t>(informational description of a number of options)</a:t>
            </a:r>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Types of Standards</a:t>
            </a:r>
            <a:endParaRPr lang="en-US" b="1"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blinds(horizontal)">
                                      <p:cBhvr>
                                        <p:cTn id="7" dur="500"/>
                                        <p:tgtEl>
                                          <p:spTgt spid="1259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5955">
                                            <p:txEl>
                                              <p:pRg st="1" end="1"/>
                                            </p:txEl>
                                          </p:spTgt>
                                        </p:tgtEl>
                                        <p:attrNameLst>
                                          <p:attrName>style.visibility</p:attrName>
                                        </p:attrNameLst>
                                      </p:cBhvr>
                                      <p:to>
                                        <p:strVal val="visible"/>
                                      </p:to>
                                    </p:set>
                                    <p:animEffect transition="in" filter="blinds(horizontal)">
                                      <p:cBhvr>
                                        <p:cTn id="12" dur="500"/>
                                        <p:tgtEl>
                                          <p:spTgt spid="1259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5955">
                                            <p:txEl>
                                              <p:pRg st="2" end="2"/>
                                            </p:txEl>
                                          </p:spTgt>
                                        </p:tgtEl>
                                        <p:attrNameLst>
                                          <p:attrName>style.visibility</p:attrName>
                                        </p:attrNameLst>
                                      </p:cBhvr>
                                      <p:to>
                                        <p:strVal val="visible"/>
                                      </p:to>
                                    </p:set>
                                    <p:animEffect transition="in" filter="blinds(horizontal)">
                                      <p:cBhvr>
                                        <p:cTn id="17" dur="500"/>
                                        <p:tgtEl>
                                          <p:spTgt spid="1259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5955">
                                            <p:txEl>
                                              <p:pRg st="3" end="3"/>
                                            </p:txEl>
                                          </p:spTgt>
                                        </p:tgtEl>
                                        <p:attrNameLst>
                                          <p:attrName>style.visibility</p:attrName>
                                        </p:attrNameLst>
                                      </p:cBhvr>
                                      <p:to>
                                        <p:strVal val="visible"/>
                                      </p:to>
                                    </p:set>
                                    <p:animEffect transition="in" filter="blinds(horizontal)">
                                      <p:cBhvr>
                                        <p:cTn id="22" dur="500"/>
                                        <p:tgtEl>
                                          <p:spTgt spid="1259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5955">
                                            <p:txEl>
                                              <p:pRg st="4" end="4"/>
                                            </p:txEl>
                                          </p:spTgt>
                                        </p:tgtEl>
                                        <p:attrNameLst>
                                          <p:attrName>style.visibility</p:attrName>
                                        </p:attrNameLst>
                                      </p:cBhvr>
                                      <p:to>
                                        <p:strVal val="visible"/>
                                      </p:to>
                                    </p:set>
                                    <p:animEffect transition="in" filter="blinds(horizontal)">
                                      <p:cBhvr>
                                        <p:cTn id="27" dur="500"/>
                                        <p:tgtEl>
                                          <p:spTgt spid="1259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5955">
                                            <p:txEl>
                                              <p:pRg st="5" end="5"/>
                                            </p:txEl>
                                          </p:spTgt>
                                        </p:tgtEl>
                                        <p:attrNameLst>
                                          <p:attrName>style.visibility</p:attrName>
                                        </p:attrNameLst>
                                      </p:cBhvr>
                                      <p:to>
                                        <p:strVal val="visible"/>
                                      </p:to>
                                    </p:set>
                                    <p:animEffect transition="in" filter="blinds(horizontal)">
                                      <p:cBhvr>
                                        <p:cTn id="32" dur="500"/>
                                        <p:tgtEl>
                                          <p:spTgt spid="1259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type="body" idx="1"/>
          </p:nvPr>
        </p:nvSpPr>
        <p:spPr>
          <a:xfrm>
            <a:off x="238125" y="725488"/>
            <a:ext cx="8229600" cy="4591050"/>
          </a:xfrm>
          <a:noFill/>
          <a:ln/>
        </p:spPr>
        <p:txBody>
          <a:bodyPr lIns="0" tIns="0" rIns="0" bIns="0"/>
          <a:lstStyle/>
          <a:p>
            <a:pPr marL="609600" indent="-609600">
              <a:lnSpc>
                <a:spcPct val="90000"/>
              </a:lnSpc>
              <a:spcBef>
                <a:spcPct val="10000"/>
              </a:spcBef>
              <a:buFont typeface="Wingdings" pitchFamily="2" charset="2"/>
              <a:buNone/>
            </a:pPr>
            <a:r>
              <a:rPr lang="en-US" b="1" i="1" dirty="0">
                <a:solidFill>
                  <a:schemeClr val="tx2"/>
                </a:solidFill>
                <a:latin typeface="Arial" pitchFamily="34" charset="0"/>
              </a:rPr>
              <a:t>The term </a:t>
            </a:r>
            <a:r>
              <a:rPr lang="en-US" b="1" i="1" dirty="0">
                <a:solidFill>
                  <a:schemeClr val="accent2"/>
                </a:solidFill>
                <a:latin typeface="Arial" pitchFamily="34" charset="0"/>
              </a:rPr>
              <a:t>specification</a:t>
            </a:r>
            <a:r>
              <a:rPr lang="en-US" b="1" i="1" dirty="0">
                <a:solidFill>
                  <a:schemeClr val="tx2"/>
                </a:solidFill>
                <a:latin typeface="Arial" pitchFamily="34" charset="0"/>
              </a:rPr>
              <a:t> has both a generic meaning and a targeted meaning:</a:t>
            </a:r>
            <a:br>
              <a:rPr lang="en-US" b="1" i="1" dirty="0">
                <a:solidFill>
                  <a:schemeClr val="tx2"/>
                </a:solidFill>
                <a:latin typeface="Arial" pitchFamily="34" charset="0"/>
              </a:rPr>
            </a:br>
            <a:endParaRPr lang="en-US" b="1" i="1" dirty="0">
              <a:solidFill>
                <a:schemeClr val="tx2"/>
              </a:solidFill>
              <a:latin typeface="Arial" pitchFamily="34" charset="0"/>
            </a:endParaRPr>
          </a:p>
          <a:p>
            <a:pPr marL="347663" lvl="1" indent="-231775">
              <a:lnSpc>
                <a:spcPct val="90000"/>
              </a:lnSpc>
              <a:spcBef>
                <a:spcPct val="10000"/>
              </a:spcBef>
              <a:buFont typeface="Wingdings" pitchFamily="2" charset="2"/>
              <a:buNone/>
            </a:pPr>
            <a:r>
              <a:rPr lang="en-US" b="1" dirty="0">
                <a:solidFill>
                  <a:schemeClr val="accent2"/>
                </a:solidFill>
                <a:latin typeface="Arial" pitchFamily="34" charset="0"/>
              </a:rPr>
              <a:t>Generic</a:t>
            </a:r>
            <a:r>
              <a:rPr lang="en-US" b="1" dirty="0">
                <a:latin typeface="Arial" pitchFamily="34" charset="0"/>
              </a:rPr>
              <a:t> – part of common compound term indicating </a:t>
            </a:r>
            <a:r>
              <a:rPr lang="en-US" b="1" dirty="0">
                <a:solidFill>
                  <a:schemeClr val="accent2"/>
                </a:solidFill>
                <a:latin typeface="Arial" pitchFamily="34" charset="0"/>
              </a:rPr>
              <a:t>any</a:t>
            </a:r>
            <a:r>
              <a:rPr lang="en-US" b="1" dirty="0">
                <a:latin typeface="Arial" pitchFamily="34" charset="0"/>
              </a:rPr>
              <a:t> type of standard, as </a:t>
            </a:r>
            <a:r>
              <a:rPr lang="en-US" b="1" dirty="0" smtClean="0">
                <a:latin typeface="Arial" pitchFamily="34" charset="0"/>
              </a:rPr>
              <a:t>in “</a:t>
            </a:r>
            <a:r>
              <a:rPr lang="en-US" b="1" dirty="0" smtClean="0">
                <a:solidFill>
                  <a:schemeClr val="accent2"/>
                </a:solidFill>
                <a:latin typeface="Arial" pitchFamily="34" charset="0"/>
              </a:rPr>
              <a:t>standard </a:t>
            </a:r>
            <a:r>
              <a:rPr lang="en-US" b="1" dirty="0">
                <a:solidFill>
                  <a:schemeClr val="accent2"/>
                </a:solidFill>
                <a:latin typeface="Arial" pitchFamily="34" charset="0"/>
              </a:rPr>
              <a:t>specification</a:t>
            </a:r>
            <a:r>
              <a:rPr lang="en-US" b="1" dirty="0">
                <a:latin typeface="Arial" pitchFamily="34" charset="0"/>
              </a:rPr>
              <a:t>”</a:t>
            </a:r>
            <a:br>
              <a:rPr lang="en-US" b="1" dirty="0">
                <a:latin typeface="Arial" pitchFamily="34" charset="0"/>
              </a:rPr>
            </a:br>
            <a:endParaRPr lang="en-US" b="1" dirty="0">
              <a:latin typeface="Arial" pitchFamily="34" charset="0"/>
            </a:endParaRPr>
          </a:p>
          <a:p>
            <a:pPr marL="347663" lvl="1" indent="-231775">
              <a:lnSpc>
                <a:spcPct val="90000"/>
              </a:lnSpc>
              <a:spcBef>
                <a:spcPct val="10000"/>
              </a:spcBef>
              <a:buFont typeface="Wingdings" pitchFamily="2" charset="2"/>
              <a:buNone/>
            </a:pPr>
            <a:r>
              <a:rPr lang="en-US" b="1" dirty="0">
                <a:solidFill>
                  <a:schemeClr val="accent2"/>
                </a:solidFill>
                <a:latin typeface="Arial" pitchFamily="34" charset="0"/>
              </a:rPr>
              <a:t>Targeted</a:t>
            </a:r>
            <a:r>
              <a:rPr lang="en-US" b="1" dirty="0">
                <a:latin typeface="Arial" pitchFamily="34" charset="0"/>
              </a:rPr>
              <a:t> – a </a:t>
            </a:r>
            <a:r>
              <a:rPr lang="en-US" b="1" dirty="0">
                <a:solidFill>
                  <a:schemeClr val="accent2"/>
                </a:solidFill>
                <a:latin typeface="Arial" pitchFamily="34" charset="0"/>
              </a:rPr>
              <a:t>specific</a:t>
            </a:r>
            <a:r>
              <a:rPr lang="en-US" b="1" dirty="0">
                <a:latin typeface="Arial" pitchFamily="34" charset="0"/>
              </a:rPr>
              <a:t> type of “standard,” as per ASTM, which forms the basis for procurement of a product</a:t>
            </a:r>
          </a:p>
        </p:txBody>
      </p:sp>
      <p:sp>
        <p:nvSpPr>
          <p:cNvPr id="6"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1"/>
                </a:solidFill>
              </a:rPr>
              <a:t>“Terminology Wars”: Specification vs. Standard</a:t>
            </a:r>
            <a:endParaRPr lang="en-US" b="1" dirty="0">
              <a:solidFill>
                <a:schemeClr val="accent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type="body" idx="1"/>
          </p:nvPr>
        </p:nvSpPr>
        <p:spPr>
          <a:xfrm>
            <a:off x="119747" y="783771"/>
            <a:ext cx="8798827" cy="5769429"/>
          </a:xfrm>
          <a:noFill/>
          <a:ln/>
        </p:spPr>
        <p:txBody>
          <a:bodyPr/>
          <a:lstStyle/>
          <a:p>
            <a:pPr marL="231775" indent="-231775">
              <a:spcBef>
                <a:spcPts val="0"/>
              </a:spcBef>
              <a:spcAft>
                <a:spcPts val="1200"/>
              </a:spcAft>
              <a:buFont typeface="Wingdings" pitchFamily="2" charset="2"/>
              <a:buNone/>
            </a:pPr>
            <a:r>
              <a:rPr lang="en-US" b="1" dirty="0">
                <a:solidFill>
                  <a:schemeClr val="accent2"/>
                </a:solidFill>
                <a:latin typeface="Arial" pitchFamily="34" charset="0"/>
              </a:rPr>
              <a:t>International SDO </a:t>
            </a:r>
            <a:r>
              <a:rPr lang="en-US" b="1" dirty="0">
                <a:latin typeface="Arial" pitchFamily="34" charset="0"/>
              </a:rPr>
              <a:t>– An accepted set of principles by which an organization engaged in the development of international standards must comply has been adopted by the World Trade Organization (WTO), Committee on Technical Barriers to Trade*</a:t>
            </a:r>
            <a:br>
              <a:rPr lang="en-US" b="1" dirty="0">
                <a:latin typeface="Arial" pitchFamily="34" charset="0"/>
              </a:rPr>
            </a:br>
            <a:endParaRPr lang="en-US" b="1" dirty="0">
              <a:solidFill>
                <a:srgbClr val="CC0000"/>
              </a:solidFill>
              <a:latin typeface="Arial" pitchFamily="34" charset="0"/>
            </a:endParaRPr>
          </a:p>
          <a:p>
            <a:pPr marL="231775" indent="-231775">
              <a:spcBef>
                <a:spcPts val="0"/>
              </a:spcBef>
              <a:spcAft>
                <a:spcPts val="1200"/>
              </a:spcAft>
              <a:buFont typeface="Wingdings" pitchFamily="2" charset="2"/>
              <a:buNone/>
            </a:pPr>
            <a:r>
              <a:rPr lang="en-US" b="1" dirty="0">
                <a:solidFill>
                  <a:schemeClr val="accent2"/>
                </a:solidFill>
                <a:latin typeface="Arial" pitchFamily="34" charset="0"/>
              </a:rPr>
              <a:t>ISO</a:t>
            </a:r>
            <a:r>
              <a:rPr lang="en-US" b="1" dirty="0">
                <a:latin typeface="Arial" pitchFamily="34" charset="0"/>
              </a:rPr>
              <a:t> conforms to this definition, but – contrary to what ISO prefers to emphasize – ISO (and its sister IEC) is </a:t>
            </a:r>
            <a:r>
              <a:rPr lang="en-US" b="1" dirty="0">
                <a:solidFill>
                  <a:schemeClr val="accent2"/>
                </a:solidFill>
                <a:latin typeface="Arial" pitchFamily="34" charset="0"/>
              </a:rPr>
              <a:t>not</a:t>
            </a:r>
            <a:r>
              <a:rPr lang="en-US" b="1" dirty="0">
                <a:latin typeface="Arial" pitchFamily="34" charset="0"/>
              </a:rPr>
              <a:t> the only International SDO</a:t>
            </a:r>
            <a:br>
              <a:rPr lang="en-US" b="1" dirty="0">
                <a:latin typeface="Arial" pitchFamily="34" charset="0"/>
              </a:rPr>
            </a:br>
            <a:endParaRPr lang="en-US" b="1" dirty="0">
              <a:latin typeface="Arial" pitchFamily="34" charset="0"/>
            </a:endParaRPr>
          </a:p>
          <a:p>
            <a:pPr marL="231775" indent="-231775">
              <a:spcBef>
                <a:spcPts val="0"/>
              </a:spcBef>
              <a:spcAft>
                <a:spcPts val="1200"/>
              </a:spcAft>
              <a:buFont typeface="Wingdings" pitchFamily="2" charset="2"/>
              <a:buNone/>
            </a:pPr>
            <a:r>
              <a:rPr lang="en-US" b="1" dirty="0">
                <a:latin typeface="Arial" pitchFamily="34" charset="0"/>
              </a:rPr>
              <a:t>*G/TBT/ 1/REV. 8. Section IX, </a:t>
            </a:r>
            <a:r>
              <a:rPr lang="en-US" b="1" dirty="0">
                <a:latin typeface="Arial" pitchFamily="34" charset="0"/>
                <a:hlinkClick r:id="rId3"/>
              </a:rPr>
              <a:t>Decision of the Committee on Principles for the Development of International Standards, Guides and Recommendations with Relation to Articles 2, 5 and Annex 3 of the Agreement.</a:t>
            </a:r>
            <a:endParaRPr lang="en-US" b="1" dirty="0">
              <a:latin typeface="Arial" pitchFamily="34" charset="0"/>
            </a:endParaRPr>
          </a:p>
        </p:txBody>
      </p:sp>
      <p:sp>
        <p:nvSpPr>
          <p:cNvPr id="6"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i="1" dirty="0" smtClean="0">
                <a:latin typeface="Arial" pitchFamily="34" charset="0"/>
              </a:rPr>
              <a:t>Standards Development Organizations (SDO)</a:t>
            </a:r>
            <a:endParaRPr lang="en-US" b="1"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Effect transition="in" filter="blinds(horizontal)">
                                      <p:cBhvr>
                                        <p:cTn id="7" dur="500"/>
                                        <p:tgtEl>
                                          <p:spTgt spid="1280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8003">
                                            <p:txEl>
                                              <p:pRg st="1" end="1"/>
                                            </p:txEl>
                                          </p:spTgt>
                                        </p:tgtEl>
                                        <p:attrNameLst>
                                          <p:attrName>style.visibility</p:attrName>
                                        </p:attrNameLst>
                                      </p:cBhvr>
                                      <p:to>
                                        <p:strVal val="visible"/>
                                      </p:to>
                                    </p:set>
                                    <p:animEffect transition="in" filter="blinds(horizontal)">
                                      <p:cBhvr>
                                        <p:cTn id="12" dur="500"/>
                                        <p:tgtEl>
                                          <p:spTgt spid="12800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28003">
                                            <p:txEl>
                                              <p:pRg st="2" end="2"/>
                                            </p:txEl>
                                          </p:spTgt>
                                        </p:tgtEl>
                                        <p:attrNameLst>
                                          <p:attrName>style.visibility</p:attrName>
                                        </p:attrNameLst>
                                      </p:cBhvr>
                                      <p:to>
                                        <p:strVal val="visible"/>
                                      </p:to>
                                    </p:set>
                                    <p:animEffect transition="in" filter="blinds(horizontal)">
                                      <p:cBhvr>
                                        <p:cTn id="15" dur="500"/>
                                        <p:tgtEl>
                                          <p:spTgt spid="1280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body" idx="1"/>
          </p:nvPr>
        </p:nvSpPr>
        <p:spPr>
          <a:xfrm>
            <a:off x="192318" y="769257"/>
            <a:ext cx="8229600" cy="5783943"/>
          </a:xfrm>
          <a:noFill/>
          <a:ln/>
        </p:spPr>
        <p:txBody>
          <a:bodyPr lIns="0" tIns="0" rIns="0" bIns="0"/>
          <a:lstStyle/>
          <a:p>
            <a:pPr marL="231775" indent="-231775">
              <a:spcBef>
                <a:spcPts val="0"/>
              </a:spcBef>
              <a:spcAft>
                <a:spcPts val="1200"/>
              </a:spcAft>
              <a:buFont typeface="Arial" pitchFamily="34" charset="0"/>
              <a:buChar char="•"/>
            </a:pPr>
            <a:r>
              <a:rPr lang="en-US" b="1" dirty="0">
                <a:solidFill>
                  <a:schemeClr val="accent2"/>
                </a:solidFill>
                <a:latin typeface="Arial" pitchFamily="34" charset="0"/>
              </a:rPr>
              <a:t>US</a:t>
            </a:r>
            <a:r>
              <a:rPr lang="en-US" b="1" dirty="0">
                <a:latin typeface="Arial" pitchFamily="34" charset="0"/>
              </a:rPr>
              <a:t> has a unique stakeholder-driven standards development process, using a large number (~400) of decentralized, non-governmental (and often international) SDOs ranging in size from very large and broad-based, to very small and specific SDOs, with ANSI (not a standards producer) as the official US coordinator</a:t>
            </a:r>
          </a:p>
          <a:p>
            <a:pPr marL="231775" indent="-231775">
              <a:spcBef>
                <a:spcPts val="0"/>
              </a:spcBef>
              <a:spcAft>
                <a:spcPts val="1200"/>
              </a:spcAft>
              <a:buFont typeface="Arial" pitchFamily="34" charset="0"/>
              <a:buChar char="•"/>
            </a:pPr>
            <a:r>
              <a:rPr lang="en-US" b="1" dirty="0">
                <a:solidFill>
                  <a:schemeClr val="accent2"/>
                </a:solidFill>
                <a:latin typeface="Arial" pitchFamily="34" charset="0"/>
              </a:rPr>
              <a:t>Rest of world </a:t>
            </a:r>
            <a:r>
              <a:rPr lang="en-US" b="1" dirty="0">
                <a:latin typeface="Arial" pitchFamily="34" charset="0"/>
              </a:rPr>
              <a:t>uses a politically-driven, government-based, standards development process – with ISO/IEC at the top level of this</a:t>
            </a:r>
          </a:p>
        </p:txBody>
      </p:sp>
      <p:sp>
        <p:nvSpPr>
          <p:cNvPr id="6"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1"/>
                </a:solidFill>
              </a:rPr>
              <a:t>Differences in Standards Development Philosophies</a:t>
            </a:r>
            <a:endParaRPr lang="en-US" b="1"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blinds(horizontal)">
                                      <p:cBhvr>
                                        <p:cTn id="7" dur="50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blinds(horizontal)">
                                      <p:cBhvr>
                                        <p:cTn id="12" dur="500"/>
                                        <p:tgtEl>
                                          <p:spTgt spid="1239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type="body" idx="1"/>
          </p:nvPr>
        </p:nvSpPr>
        <p:spPr>
          <a:xfrm>
            <a:off x="206831" y="667657"/>
            <a:ext cx="8711743" cy="3889829"/>
          </a:xfrm>
          <a:noFill/>
          <a:ln/>
        </p:spPr>
        <p:txBody>
          <a:bodyPr lIns="0" tIns="0" rIns="0" bIns="0"/>
          <a:lstStyle/>
          <a:p>
            <a:pPr marL="347663" indent="-347663">
              <a:spcBef>
                <a:spcPts val="0"/>
              </a:spcBef>
              <a:spcAft>
                <a:spcPts val="1200"/>
              </a:spcAft>
              <a:buFont typeface="Wingdings" pitchFamily="2" charset="2"/>
              <a:buNone/>
            </a:pPr>
            <a:r>
              <a:rPr lang="en-US" sz="1800" b="1" dirty="0" smtClean="0">
                <a:solidFill>
                  <a:schemeClr val="accent2"/>
                </a:solidFill>
                <a:latin typeface="Arial" pitchFamily="34" charset="0"/>
              </a:rPr>
              <a:t>International Organization for </a:t>
            </a:r>
            <a:r>
              <a:rPr lang="en-US" sz="1800" b="1" dirty="0" err="1" smtClean="0">
                <a:solidFill>
                  <a:schemeClr val="accent2"/>
                </a:solidFill>
                <a:latin typeface="Arial" pitchFamily="34" charset="0"/>
              </a:rPr>
              <a:t>Standarization</a:t>
            </a:r>
            <a:r>
              <a:rPr lang="en-US" sz="1800" b="1" dirty="0" smtClean="0">
                <a:solidFill>
                  <a:schemeClr val="accent2"/>
                </a:solidFill>
                <a:latin typeface="Arial" pitchFamily="34" charset="0"/>
              </a:rPr>
              <a:t> (ISO): </a:t>
            </a:r>
            <a:r>
              <a:rPr lang="en-US" sz="1800" b="1" dirty="0" smtClean="0">
                <a:latin typeface="Arial" pitchFamily="34" charset="0"/>
              </a:rPr>
              <a:t>“</a:t>
            </a:r>
            <a:r>
              <a:rPr lang="en-US" sz="1800" b="1" dirty="0">
                <a:latin typeface="Arial" pitchFamily="34" charset="0"/>
              </a:rPr>
              <a:t>International,” but Europe-driven, with a one-country/one vote approach that gives Europe a definite voting edge</a:t>
            </a:r>
          </a:p>
          <a:p>
            <a:pPr marL="347663" indent="0">
              <a:spcBef>
                <a:spcPts val="0"/>
              </a:spcBef>
              <a:spcAft>
                <a:spcPts val="1200"/>
              </a:spcAft>
              <a:buFont typeface="Wingdings" pitchFamily="2" charset="2"/>
              <a:buNone/>
            </a:pPr>
            <a:r>
              <a:rPr lang="en-US" sz="1800" b="1" dirty="0" smtClean="0">
                <a:solidFill>
                  <a:schemeClr val="accent2"/>
                </a:solidFill>
                <a:latin typeface="Arial" pitchFamily="34" charset="0"/>
              </a:rPr>
              <a:t>US-based </a:t>
            </a:r>
            <a:r>
              <a:rPr lang="en-US" sz="1800" b="1" dirty="0">
                <a:solidFill>
                  <a:schemeClr val="accent2"/>
                </a:solidFill>
                <a:latin typeface="Arial" pitchFamily="34" charset="0"/>
              </a:rPr>
              <a:t>SDOs now advertise their global-</a:t>
            </a:r>
            <a:r>
              <a:rPr lang="en-US" sz="1800" b="1" dirty="0" err="1">
                <a:solidFill>
                  <a:schemeClr val="accent2"/>
                </a:solidFill>
                <a:latin typeface="Arial" pitchFamily="34" charset="0"/>
              </a:rPr>
              <a:t>ness</a:t>
            </a:r>
            <a:r>
              <a:rPr lang="en-US" sz="1800" b="1" dirty="0">
                <a:solidFill>
                  <a:schemeClr val="accent2"/>
                </a:solidFill>
                <a:latin typeface="Arial" pitchFamily="34" charset="0"/>
              </a:rPr>
              <a:t>, and the major US SDO’s meet the WTO definition of “international” equally well or better than ISO</a:t>
            </a:r>
          </a:p>
          <a:p>
            <a:pPr marL="347663" indent="-347663">
              <a:spcBef>
                <a:spcPts val="0"/>
              </a:spcBef>
              <a:spcAft>
                <a:spcPts val="1200"/>
              </a:spcAft>
              <a:buFont typeface="Wingdings" pitchFamily="2" charset="2"/>
              <a:buNone/>
            </a:pPr>
            <a:r>
              <a:rPr lang="en-US" b="1" dirty="0" smtClean="0">
                <a:solidFill>
                  <a:schemeClr val="accent2"/>
                </a:solidFill>
              </a:rPr>
              <a:t>American Society for Testing and Materials </a:t>
            </a:r>
            <a:r>
              <a:rPr lang="en-US" sz="1800" b="1" dirty="0" smtClean="0">
                <a:solidFill>
                  <a:schemeClr val="accent2"/>
                </a:solidFill>
                <a:latin typeface="Arial" pitchFamily="34" charset="0"/>
              </a:rPr>
              <a:t>International (ASTM International): </a:t>
            </a:r>
            <a:r>
              <a:rPr lang="en-US" sz="1800" b="1" dirty="0" smtClean="0">
                <a:latin typeface="Arial" pitchFamily="34" charset="0"/>
              </a:rPr>
              <a:t>largest </a:t>
            </a:r>
            <a:r>
              <a:rPr lang="en-US" sz="1800" b="1" dirty="0">
                <a:latin typeface="Arial" pitchFamily="34" charset="0"/>
              </a:rPr>
              <a:t>US-based SDO, with substantial global participation, voting by individual stakeholders, and more inclusive definition of “consensus” than ISO</a:t>
            </a:r>
          </a:p>
          <a:p>
            <a:pPr marL="347663" indent="-347663">
              <a:spcBef>
                <a:spcPts val="0"/>
              </a:spcBef>
              <a:spcAft>
                <a:spcPts val="1200"/>
              </a:spcAft>
              <a:buFont typeface="Wingdings" pitchFamily="2" charset="2"/>
              <a:buNone/>
            </a:pPr>
            <a:r>
              <a:rPr lang="en-US" b="1" dirty="0" smtClean="0">
                <a:solidFill>
                  <a:schemeClr val="accent2"/>
                </a:solidFill>
                <a:latin typeface="Arial" pitchFamily="34" charset="0"/>
              </a:rPr>
              <a:t>Society of Automotive Engineers (</a:t>
            </a:r>
            <a:r>
              <a:rPr lang="en-US" sz="1800" b="1" dirty="0" smtClean="0">
                <a:solidFill>
                  <a:schemeClr val="accent2"/>
                </a:solidFill>
                <a:latin typeface="Arial" pitchFamily="34" charset="0"/>
              </a:rPr>
              <a:t>SAE International): </a:t>
            </a:r>
            <a:r>
              <a:rPr lang="en-US" sz="1800" b="1" dirty="0" smtClean="0">
                <a:latin typeface="Arial" pitchFamily="34" charset="0"/>
              </a:rPr>
              <a:t>US-based</a:t>
            </a:r>
            <a:r>
              <a:rPr lang="en-US" sz="1800" b="1" dirty="0">
                <a:latin typeface="Arial" pitchFamily="34" charset="0"/>
              </a:rPr>
              <a:t>, but substantial global participation; and not just “Automotive”</a:t>
            </a:r>
          </a:p>
        </p:txBody>
      </p:sp>
      <p:sp>
        <p:nvSpPr>
          <p:cNvPr id="121861" name="Text Box 5"/>
          <p:cNvSpPr txBox="1">
            <a:spLocks noChangeArrowheads="1"/>
          </p:cNvSpPr>
          <p:nvPr/>
        </p:nvSpPr>
        <p:spPr bwMode="auto">
          <a:xfrm>
            <a:off x="428172" y="4603967"/>
            <a:ext cx="8229600" cy="757130"/>
          </a:xfrm>
          <a:prstGeom prst="rect">
            <a:avLst/>
          </a:prstGeom>
          <a:solidFill>
            <a:schemeClr val="tx2"/>
          </a:solidFill>
          <a:ln w="12700">
            <a:noFill/>
            <a:miter lim="800000"/>
            <a:headEnd type="none" w="sm" len="sm"/>
            <a:tailEnd type="none" w="sm" len="sm"/>
          </a:ln>
          <a:effectLst/>
        </p:spPr>
        <p:txBody>
          <a:bodyPr>
            <a:spAutoFit/>
          </a:bodyPr>
          <a:lstStyle/>
          <a:p>
            <a:pPr>
              <a:lnSpc>
                <a:spcPct val="80000"/>
              </a:lnSpc>
              <a:spcBef>
                <a:spcPct val="10000"/>
              </a:spcBef>
              <a:buClr>
                <a:schemeClr val="tx2"/>
              </a:buClr>
              <a:buSzPct val="75000"/>
              <a:buFont typeface="Wingdings" pitchFamily="2" charset="2"/>
              <a:buNone/>
            </a:pPr>
            <a:r>
              <a:rPr lang="en-US" sz="1800" b="1" dirty="0">
                <a:solidFill>
                  <a:srgbClr val="FFFF00"/>
                </a:solidFill>
                <a:latin typeface="Arial" pitchFamily="34" charset="0"/>
              </a:rPr>
              <a:t>Technical content from US-based SDOs has driven a disproportionate amount of standards development for the rest of the world, including the standards of </a:t>
            </a:r>
            <a:r>
              <a:rPr lang="en-US" sz="1800" b="1" dirty="0" smtClean="0">
                <a:solidFill>
                  <a:srgbClr val="FFFF00"/>
                </a:solidFill>
                <a:latin typeface="Arial" pitchFamily="34" charset="0"/>
              </a:rPr>
              <a:t>ISO.</a:t>
            </a:r>
            <a:endParaRPr lang="en-US" sz="1800" b="1" dirty="0">
              <a:solidFill>
                <a:srgbClr val="FFFF00"/>
              </a:solidFill>
              <a:latin typeface="Arial" pitchFamily="34" charset="0"/>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Let’s Get Modern – and Honest</a:t>
            </a:r>
            <a:endParaRPr lang="en-US" b="1"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blinds(horizontal)">
                                      <p:cBhvr>
                                        <p:cTn id="7" dur="500"/>
                                        <p:tgtEl>
                                          <p:spTgt spid="121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1859">
                                            <p:txEl>
                                              <p:pRg st="1" end="1"/>
                                            </p:txEl>
                                          </p:spTgt>
                                        </p:tgtEl>
                                        <p:attrNameLst>
                                          <p:attrName>style.visibility</p:attrName>
                                        </p:attrNameLst>
                                      </p:cBhvr>
                                      <p:to>
                                        <p:strVal val="visible"/>
                                      </p:to>
                                    </p:set>
                                    <p:animEffect transition="in" filter="blinds(horizontal)">
                                      <p:cBhvr>
                                        <p:cTn id="12" dur="500"/>
                                        <p:tgtEl>
                                          <p:spTgt spid="1218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1859">
                                            <p:txEl>
                                              <p:pRg st="2" end="2"/>
                                            </p:txEl>
                                          </p:spTgt>
                                        </p:tgtEl>
                                        <p:attrNameLst>
                                          <p:attrName>style.visibility</p:attrName>
                                        </p:attrNameLst>
                                      </p:cBhvr>
                                      <p:to>
                                        <p:strVal val="visible"/>
                                      </p:to>
                                    </p:set>
                                    <p:animEffect transition="in" filter="blinds(horizontal)">
                                      <p:cBhvr>
                                        <p:cTn id="17" dur="500"/>
                                        <p:tgtEl>
                                          <p:spTgt spid="121859">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21859">
                                            <p:txEl>
                                              <p:pRg st="3" end="3"/>
                                            </p:txEl>
                                          </p:spTgt>
                                        </p:tgtEl>
                                        <p:attrNameLst>
                                          <p:attrName>style.visibility</p:attrName>
                                        </p:attrNameLst>
                                      </p:cBhvr>
                                      <p:to>
                                        <p:strVal val="visible"/>
                                      </p:to>
                                    </p:set>
                                    <p:animEffect transition="in" filter="blinds(horizontal)">
                                      <p:cBhvr>
                                        <p:cTn id="20" dur="500"/>
                                        <p:tgtEl>
                                          <p:spTgt spid="12185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21861"/>
                                        </p:tgtEl>
                                        <p:attrNameLst>
                                          <p:attrName>style.visibility</p:attrName>
                                        </p:attrNameLst>
                                      </p:cBhvr>
                                      <p:to>
                                        <p:strVal val="visible"/>
                                      </p:to>
                                    </p:set>
                                    <p:animEffect transition="in" filter="blinds(horizontal)">
                                      <p:cBhvr>
                                        <p:cTn id="25" dur="500"/>
                                        <p:tgtEl>
                                          <p:spTgt spid="1218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p:bldP spid="12186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238125" y="653143"/>
            <a:ext cx="8305800" cy="6463308"/>
          </a:xfrm>
          <a:prstGeom prst="rect">
            <a:avLst/>
          </a:prstGeom>
          <a:noFill/>
          <a:ln w="9525">
            <a:noFill/>
            <a:miter lim="800000"/>
            <a:headEnd/>
            <a:tailEnd/>
          </a:ln>
          <a:effectLst/>
        </p:spPr>
        <p:txBody>
          <a:bodyPr wrap="square" lIns="0" tIns="0" rIns="0" bIns="0">
            <a:spAutoFit/>
          </a:bodyPr>
          <a:lstStyle/>
          <a:p>
            <a:pPr marL="231775" indent="-231775">
              <a:spcAft>
                <a:spcPts val="1200"/>
              </a:spcAft>
              <a:buFont typeface="Arial" pitchFamily="34" charset="0"/>
              <a:buChar char="•"/>
              <a:tabLst>
                <a:tab pos="231775" algn="l"/>
              </a:tabLst>
            </a:pPr>
            <a:r>
              <a:rPr lang="en-US" sz="1800" b="1" dirty="0" smtClean="0"/>
              <a:t>“The good thing about standards is that there are many of them.”</a:t>
            </a:r>
          </a:p>
          <a:p>
            <a:pPr marL="231775" indent="-231775" eaLnBrk="0" hangingPunct="0">
              <a:spcBef>
                <a:spcPct val="50000"/>
              </a:spcBef>
              <a:spcAft>
                <a:spcPts val="1200"/>
              </a:spcAft>
              <a:buFont typeface="Arial" pitchFamily="34" charset="0"/>
              <a:buChar char="•"/>
              <a:tabLst>
                <a:tab pos="231775" algn="l"/>
              </a:tabLst>
            </a:pPr>
            <a:r>
              <a:rPr lang="en-US" sz="1800" b="1" dirty="0" smtClean="0"/>
              <a:t>A product should be designed to comply with industry standards (such as the requirements of dimensional, physical, mechanical, electrical properties).</a:t>
            </a:r>
          </a:p>
          <a:p>
            <a:pPr marL="231775" indent="-231775" eaLnBrk="0" hangingPunct="0">
              <a:spcBef>
                <a:spcPct val="50000"/>
              </a:spcBef>
              <a:spcAft>
                <a:spcPts val="1200"/>
              </a:spcAft>
              <a:buFont typeface="Arial" pitchFamily="34" charset="0"/>
              <a:buChar char="•"/>
              <a:tabLst>
                <a:tab pos="231775" algn="l"/>
              </a:tabLst>
            </a:pPr>
            <a:r>
              <a:rPr lang="en-US" sz="1800" b="1" dirty="0" smtClean="0"/>
              <a:t>While designing to standards does not ensure a safe product, standards do tend to create safer products.</a:t>
            </a:r>
          </a:p>
          <a:p>
            <a:pPr marL="231775" indent="-231775" eaLnBrk="0" hangingPunct="0">
              <a:spcBef>
                <a:spcPct val="50000"/>
              </a:spcBef>
              <a:spcAft>
                <a:spcPts val="1200"/>
              </a:spcAft>
              <a:buFont typeface="Arial" pitchFamily="34" charset="0"/>
              <a:buChar char="•"/>
              <a:tabLst>
                <a:tab pos="231775" algn="l"/>
              </a:tabLst>
            </a:pPr>
            <a:r>
              <a:rPr lang="en-US" sz="1800" b="1" dirty="0" smtClean="0"/>
              <a:t>Advertise and market wisely.  Occasionally, a company creates potential product misuse situations though its advertisements, marketing materials, and sales personnel.  Product liability loss prevention is not the sole responsibility of the product designer or manufacturer; misrepresentation and exaggeration in advertisements and marketing materials may also be involved.</a:t>
            </a:r>
          </a:p>
          <a:p>
            <a:pPr marL="231775" indent="-231775" eaLnBrk="0" hangingPunct="0">
              <a:spcBef>
                <a:spcPct val="50000"/>
              </a:spcBef>
              <a:spcAft>
                <a:spcPts val="1200"/>
              </a:spcAft>
              <a:buFont typeface="Arial" pitchFamily="34" charset="0"/>
              <a:buChar char="•"/>
              <a:tabLst>
                <a:tab pos="231775" algn="l"/>
              </a:tabLst>
            </a:pPr>
            <a:r>
              <a:rPr lang="en-US" sz="1800" b="1" dirty="0" smtClean="0"/>
              <a:t>The infomercial has underscored the importance of testing. </a:t>
            </a:r>
          </a:p>
          <a:p>
            <a:pPr>
              <a:spcAft>
                <a:spcPts val="1200"/>
              </a:spcAft>
            </a:pPr>
            <a:endParaRPr lang="en-US" sz="1800" b="1" dirty="0" smtClean="0"/>
          </a:p>
          <a:p>
            <a:pPr>
              <a:spcAft>
                <a:spcPts val="1200"/>
              </a:spcAft>
            </a:pPr>
            <a:endParaRPr lang="en-US" sz="1800" b="1" dirty="0" smtClean="0"/>
          </a:p>
          <a:p>
            <a:endParaRPr lang="en-US" sz="4400" b="1" dirty="0" smtClean="0"/>
          </a:p>
        </p:txBody>
      </p:sp>
      <p:sp>
        <p:nvSpPr>
          <p:cNvPr id="4"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1"/>
                </a:solidFill>
              </a:rPr>
              <a:t>Standards and Testing</a:t>
            </a:r>
            <a:endParaRPr lang="en-US" b="1" dirty="0">
              <a:solidFill>
                <a:schemeClr val="accen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238125" y="769258"/>
            <a:ext cx="8680450" cy="5339923"/>
          </a:xfrm>
          <a:prstGeom prst="rect">
            <a:avLst/>
          </a:prstGeom>
          <a:noFill/>
          <a:ln w="9525">
            <a:noFill/>
            <a:miter lim="800000"/>
            <a:headEnd/>
            <a:tailEnd/>
          </a:ln>
          <a:effectLst/>
        </p:spPr>
        <p:txBody>
          <a:bodyPr wrap="square" lIns="0" tIns="0" rIns="0" bIns="0">
            <a:spAutoFit/>
          </a:bodyPr>
          <a:lstStyle/>
          <a:p>
            <a:pPr marL="231775" indent="-231775">
              <a:spcAft>
                <a:spcPts val="1200"/>
              </a:spcAft>
              <a:buFont typeface="Arial" pitchFamily="34" charset="0"/>
              <a:buChar char="•"/>
            </a:pPr>
            <a:r>
              <a:rPr lang="en-US" sz="1800" b="1" dirty="0">
                <a:cs typeface="Times New Roman" pitchFamily="18" charset="0"/>
              </a:rPr>
              <a:t>According to a product’s nature, specifications and international regulations, various types of tests such as </a:t>
            </a:r>
          </a:p>
          <a:p>
            <a:pPr marL="465138" lvl="1" indent="-233363">
              <a:spcAft>
                <a:spcPts val="1200"/>
              </a:spcAft>
              <a:buFont typeface="Wingdings" pitchFamily="2" charset="2"/>
              <a:buChar char="§"/>
            </a:pPr>
            <a:r>
              <a:rPr lang="en-US" sz="1800" b="1" dirty="0" smtClean="0">
                <a:solidFill>
                  <a:schemeClr val="tx2"/>
                </a:solidFill>
                <a:cs typeface="Times New Roman" pitchFamily="18" charset="0"/>
              </a:rPr>
              <a:t>Safety </a:t>
            </a:r>
            <a:r>
              <a:rPr lang="en-US" sz="1800" b="1" dirty="0">
                <a:solidFill>
                  <a:schemeClr val="tx2"/>
                </a:solidFill>
                <a:cs typeface="Times New Roman" pitchFamily="18" charset="0"/>
              </a:rPr>
              <a:t>tests</a:t>
            </a:r>
          </a:p>
          <a:p>
            <a:pPr marL="465138" lvl="1" indent="-233363">
              <a:spcAft>
                <a:spcPts val="1200"/>
              </a:spcAft>
              <a:buFont typeface="Wingdings" pitchFamily="2" charset="2"/>
              <a:buChar char="§"/>
            </a:pPr>
            <a:r>
              <a:rPr lang="en-US" sz="1800" b="1" dirty="0">
                <a:cs typeface="Times New Roman" pitchFamily="18" charset="0"/>
              </a:rPr>
              <a:t>Life tests (reliability)</a:t>
            </a:r>
          </a:p>
          <a:p>
            <a:pPr marL="465138" lvl="1" indent="-233363">
              <a:spcAft>
                <a:spcPts val="1200"/>
              </a:spcAft>
              <a:buFont typeface="Wingdings" pitchFamily="2" charset="2"/>
              <a:buChar char="§"/>
            </a:pPr>
            <a:r>
              <a:rPr lang="en-US" sz="1800" b="1" dirty="0">
                <a:cs typeface="Times New Roman" pitchFamily="18" charset="0"/>
              </a:rPr>
              <a:t>Functional tests, and </a:t>
            </a:r>
          </a:p>
          <a:p>
            <a:pPr marL="465138" lvl="1" indent="-233363">
              <a:spcAft>
                <a:spcPts val="1200"/>
              </a:spcAft>
              <a:buFont typeface="Wingdings" pitchFamily="2" charset="2"/>
              <a:buChar char="§"/>
            </a:pPr>
            <a:r>
              <a:rPr lang="en-US" sz="1800" b="1" dirty="0">
                <a:cs typeface="Times New Roman" pitchFamily="18" charset="0"/>
              </a:rPr>
              <a:t>Packaging tests </a:t>
            </a:r>
          </a:p>
          <a:p>
            <a:pPr marL="231775">
              <a:spcAft>
                <a:spcPts val="1200"/>
              </a:spcAft>
            </a:pPr>
            <a:r>
              <a:rPr lang="en-US" sz="1800" b="1" dirty="0" smtClean="0">
                <a:cs typeface="Times New Roman" pitchFamily="18" charset="0"/>
              </a:rPr>
              <a:t>must </a:t>
            </a:r>
            <a:r>
              <a:rPr lang="en-US" sz="1800" b="1" dirty="0">
                <a:cs typeface="Times New Roman" pitchFamily="18" charset="0"/>
              </a:rPr>
              <a:t>be preformed to assure </a:t>
            </a:r>
            <a:r>
              <a:rPr lang="en-US" sz="1800" b="1" dirty="0">
                <a:solidFill>
                  <a:schemeClr val="accent2"/>
                </a:solidFill>
                <a:cs typeface="Times New Roman" pitchFamily="18" charset="0"/>
              </a:rPr>
              <a:t>conformance</a:t>
            </a:r>
            <a:r>
              <a:rPr lang="en-US" sz="1800" b="1" dirty="0">
                <a:cs typeface="Times New Roman" pitchFamily="18" charset="0"/>
              </a:rPr>
              <a:t> and </a:t>
            </a:r>
            <a:r>
              <a:rPr lang="en-US" sz="1800" b="1" dirty="0">
                <a:solidFill>
                  <a:schemeClr val="accent2"/>
                </a:solidFill>
                <a:cs typeface="Times New Roman" pitchFamily="18" charset="0"/>
              </a:rPr>
              <a:t>quality</a:t>
            </a:r>
            <a:r>
              <a:rPr lang="en-US" sz="1800" b="1" dirty="0">
                <a:cs typeface="Times New Roman" pitchFamily="18" charset="0"/>
              </a:rPr>
              <a:t>. </a:t>
            </a:r>
            <a:endParaRPr lang="en-US" sz="1800" b="1" dirty="0" smtClean="0">
              <a:cs typeface="Times New Roman" pitchFamily="18" charset="0"/>
            </a:endParaRPr>
          </a:p>
          <a:p>
            <a:pPr marL="231775" indent="-231775">
              <a:spcAft>
                <a:spcPts val="1200"/>
              </a:spcAft>
              <a:buFont typeface="Arial" pitchFamily="34" charset="0"/>
              <a:buChar char="•"/>
            </a:pPr>
            <a:r>
              <a:rPr lang="en-US" sz="1800" b="1" dirty="0" smtClean="0">
                <a:cs typeface="Times New Roman" pitchFamily="18" charset="0"/>
              </a:rPr>
              <a:t>There are many different types of products and their associated tests.</a:t>
            </a:r>
          </a:p>
          <a:p>
            <a:pPr marL="465138" lvl="1" indent="-233363">
              <a:spcAft>
                <a:spcPts val="600"/>
              </a:spcAft>
              <a:buFontTx/>
              <a:buChar char="•"/>
            </a:pPr>
            <a:r>
              <a:rPr lang="en-US" sz="1800" b="1" dirty="0" smtClean="0">
                <a:cs typeface="Times New Roman" pitchFamily="18" charset="0"/>
              </a:rPr>
              <a:t>Chemical Testing </a:t>
            </a:r>
          </a:p>
          <a:p>
            <a:pPr marL="465138" lvl="1" indent="-233363">
              <a:spcAft>
                <a:spcPts val="600"/>
              </a:spcAft>
              <a:buFontTx/>
              <a:buChar char="•"/>
            </a:pPr>
            <a:r>
              <a:rPr lang="en-US" sz="1800" b="1" dirty="0" smtClean="0">
                <a:cs typeface="Times New Roman" pitchFamily="18" charset="0"/>
              </a:rPr>
              <a:t>Construction Materials </a:t>
            </a:r>
          </a:p>
          <a:p>
            <a:pPr marL="465138" lvl="1" indent="-233363">
              <a:spcAft>
                <a:spcPts val="600"/>
              </a:spcAft>
              <a:buFontTx/>
              <a:buChar char="•"/>
            </a:pPr>
            <a:r>
              <a:rPr lang="en-US" sz="1800" b="1" dirty="0" smtClean="0">
                <a:cs typeface="Times New Roman" pitchFamily="18" charset="0"/>
              </a:rPr>
              <a:t>Electrical and Electronic Products </a:t>
            </a:r>
          </a:p>
          <a:p>
            <a:pPr marL="465138" lvl="1" indent="-233363">
              <a:spcAft>
                <a:spcPts val="600"/>
              </a:spcAft>
              <a:buFontTx/>
              <a:buChar char="•"/>
            </a:pPr>
            <a:r>
              <a:rPr lang="en-US" sz="1800" b="1" dirty="0" smtClean="0">
                <a:cs typeface="Times New Roman" pitchFamily="18" charset="0"/>
              </a:rPr>
              <a:t>Food </a:t>
            </a:r>
          </a:p>
          <a:p>
            <a:pPr marL="465138" lvl="1" indent="-233363">
              <a:spcAft>
                <a:spcPts val="600"/>
              </a:spcAft>
              <a:buFontTx/>
              <a:buChar char="•"/>
            </a:pPr>
            <a:r>
              <a:rPr lang="en-US" sz="1800" b="1" dirty="0" smtClean="0">
                <a:cs typeface="Times New Roman" pitchFamily="18" charset="0"/>
              </a:rPr>
              <a:t>Textiles and Garments </a:t>
            </a:r>
          </a:p>
          <a:p>
            <a:pPr marL="465138" lvl="1" indent="-233363">
              <a:spcAft>
                <a:spcPts val="600"/>
              </a:spcAft>
              <a:buFontTx/>
              <a:buChar char="•"/>
            </a:pPr>
            <a:r>
              <a:rPr lang="en-US" sz="1800" b="1" dirty="0" smtClean="0">
                <a:cs typeface="Times New Roman" pitchFamily="18" charset="0"/>
              </a:rPr>
              <a:t>Toys and Children's Products, etc.</a:t>
            </a:r>
            <a:endParaRPr lang="en-US" sz="1800" b="1" dirty="0"/>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Product Testing</a:t>
            </a:r>
            <a:endParaRPr lang="en-US" b="1" dirty="0">
              <a:solidFill>
                <a:schemeClr val="accen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238125" y="685800"/>
            <a:ext cx="8680450" cy="5427127"/>
          </a:xfrm>
          <a:prstGeom prst="rect">
            <a:avLst/>
          </a:prstGeom>
          <a:noFill/>
          <a:ln w="9525">
            <a:noFill/>
            <a:miter lim="800000"/>
            <a:headEnd/>
            <a:tailEnd/>
          </a:ln>
          <a:effectLst/>
        </p:spPr>
        <p:txBody>
          <a:bodyPr wrap="square" lIns="0" tIns="0" rIns="0" bIns="0">
            <a:spAutoFit/>
          </a:bodyPr>
          <a:lstStyle/>
          <a:p>
            <a:pPr marL="231775" indent="-231775">
              <a:spcAft>
                <a:spcPts val="12800"/>
              </a:spcAft>
              <a:buFont typeface="Arial" pitchFamily="34" charset="0"/>
              <a:buChar char="•"/>
            </a:pPr>
            <a:r>
              <a:rPr lang="en-US" sz="1800" b="1" dirty="0">
                <a:cs typeface="Times New Roman" pitchFamily="18" charset="0"/>
              </a:rPr>
              <a:t>Manufacturers in gaining access to key international markets such as North America, Europe, Japan and Australia, their products must be in compliance with international regulations and standards.  You may have seen some of the following marks/labels</a:t>
            </a:r>
            <a:r>
              <a:rPr lang="en-US" sz="1800" b="1" dirty="0" smtClean="0">
                <a:cs typeface="Times New Roman" pitchFamily="18" charset="0"/>
              </a:rPr>
              <a:t>.</a:t>
            </a:r>
          </a:p>
          <a:p>
            <a:pPr marL="231775" indent="-231775">
              <a:spcAft>
                <a:spcPts val="3600"/>
              </a:spcAft>
              <a:buFont typeface="Arial" pitchFamily="34" charset="0"/>
              <a:buChar char="•"/>
            </a:pPr>
            <a:r>
              <a:rPr lang="en-US" sz="1800" b="1" dirty="0" smtClean="0">
                <a:cs typeface="Times New Roman" pitchFamily="18" charset="0"/>
              </a:rPr>
              <a:t>Acquiring these certifications can be expensive and time-consuming.</a:t>
            </a:r>
            <a:r>
              <a:rPr lang="en-US" sz="1800" b="1" dirty="0" smtClean="0"/>
              <a:t> </a:t>
            </a:r>
          </a:p>
          <a:p>
            <a:pPr marL="231775" indent="-231775">
              <a:spcAft>
                <a:spcPts val="1200"/>
              </a:spcAft>
              <a:buFont typeface="Arial" pitchFamily="34" charset="0"/>
              <a:buChar char="•"/>
            </a:pPr>
            <a:r>
              <a:rPr lang="en-US" sz="1800" b="1" dirty="0" smtClean="0"/>
              <a:t>At the beginning of 1992, the European</a:t>
            </a:r>
            <a:br>
              <a:rPr lang="en-US" sz="1800" b="1" dirty="0" smtClean="0"/>
            </a:br>
            <a:r>
              <a:rPr lang="en-US" sz="1800" b="1" dirty="0" smtClean="0"/>
              <a:t>Single Market was created. A series of </a:t>
            </a:r>
            <a:br>
              <a:rPr lang="en-US" sz="1800" b="1" dirty="0" smtClean="0"/>
            </a:br>
            <a:r>
              <a:rPr lang="en-US" sz="1800" b="1" dirty="0" smtClean="0"/>
              <a:t>Directives are intended to provide controls </a:t>
            </a:r>
            <a:br>
              <a:rPr lang="en-US" sz="1800" b="1" dirty="0" smtClean="0"/>
            </a:br>
            <a:r>
              <a:rPr lang="en-US" sz="1800" b="1" dirty="0" smtClean="0"/>
              <a:t>on product design, with the principal </a:t>
            </a:r>
            <a:br>
              <a:rPr lang="en-US" sz="1800" b="1" dirty="0" smtClean="0"/>
            </a:br>
            <a:r>
              <a:rPr lang="en-US" sz="1800" b="1" dirty="0" smtClean="0"/>
              <a:t>objective being to provide  “common’”</a:t>
            </a:r>
            <a:br>
              <a:rPr lang="en-US" sz="1800" b="1" dirty="0" smtClean="0"/>
            </a:br>
            <a:r>
              <a:rPr lang="en-US" sz="1800" b="1" dirty="0" smtClean="0"/>
              <a:t>standards for product safety requirements </a:t>
            </a:r>
            <a:br>
              <a:rPr lang="en-US" sz="1800" b="1" dirty="0" smtClean="0"/>
            </a:br>
            <a:r>
              <a:rPr lang="en-US" sz="1800" b="1" dirty="0" smtClean="0"/>
              <a:t>across the European Community.</a:t>
            </a:r>
            <a:endParaRPr lang="en-US" sz="1800" b="1" dirty="0"/>
          </a:p>
        </p:txBody>
      </p:sp>
      <p:pic>
        <p:nvPicPr>
          <p:cNvPr id="19460" name="Picture 4"/>
          <p:cNvPicPr>
            <a:picLocks noChangeAspect="1" noChangeArrowheads="1"/>
          </p:cNvPicPr>
          <p:nvPr/>
        </p:nvPicPr>
        <p:blipFill>
          <a:blip r:embed="rId2" cstate="print"/>
          <a:srcRect l="21657" t="42999" r="27657" b="45125"/>
          <a:stretch>
            <a:fillRect/>
          </a:stretch>
        </p:blipFill>
        <p:spPr bwMode="auto">
          <a:xfrm>
            <a:off x="830943" y="1923144"/>
            <a:ext cx="7467600" cy="1311275"/>
          </a:xfrm>
          <a:prstGeom prst="rect">
            <a:avLst/>
          </a:prstGeom>
          <a:noFill/>
          <a:ln w="9525">
            <a:noFill/>
            <a:miter lim="800000"/>
            <a:headEnd/>
            <a:tailEnd/>
          </a:ln>
        </p:spPr>
      </p:pic>
      <p:sp>
        <p:nvSpPr>
          <p:cNvPr id="4"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1"/>
                </a:solidFill>
              </a:rPr>
              <a:t>Conformance to Standards Opens Markets</a:t>
            </a:r>
            <a:endParaRPr lang="en-US" b="1" dirty="0">
              <a:solidFill>
                <a:schemeClr val="accent1"/>
              </a:solidFill>
            </a:endParaRPr>
          </a:p>
        </p:txBody>
      </p:sp>
      <p:pic>
        <p:nvPicPr>
          <p:cNvPr id="5" name="Picture 1032"/>
          <p:cNvPicPr>
            <a:picLocks noChangeAspect="1" noChangeArrowheads="1"/>
          </p:cNvPicPr>
          <p:nvPr/>
        </p:nvPicPr>
        <p:blipFill>
          <a:blip r:embed="rId3" cstate="print"/>
          <a:srcRect/>
          <a:stretch>
            <a:fillRect/>
          </a:stretch>
        </p:blipFill>
        <p:spPr bwMode="auto">
          <a:xfrm>
            <a:off x="5948056" y="4005942"/>
            <a:ext cx="2075427" cy="2162629"/>
          </a:xfrm>
          <a:prstGeom prst="rect">
            <a:avLst/>
          </a:prstGeom>
          <a:ln w="12700">
            <a:solidFill>
              <a:schemeClr val="accent1"/>
            </a:solidFill>
          </a:ln>
          <a:effectLst>
            <a:outerShdw blurRad="292100" dist="139700" dir="2700000" algn="tl" rotWithShape="0">
              <a:schemeClr val="accent1">
                <a:alpha val="65000"/>
              </a:schemeClr>
            </a:outerShdw>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80069" y="689428"/>
            <a:ext cx="8738506" cy="3631763"/>
          </a:xfrm>
          <a:prstGeom prst="rect">
            <a:avLst/>
          </a:prstGeom>
          <a:noFill/>
          <a:ln w="9525">
            <a:noFill/>
            <a:miter lim="800000"/>
            <a:headEnd/>
            <a:tailEnd/>
          </a:ln>
          <a:effectLst/>
        </p:spPr>
        <p:txBody>
          <a:bodyPr wrap="square" lIns="0" tIns="0" rIns="0" bIns="0">
            <a:spAutoFit/>
          </a:bodyPr>
          <a:lstStyle/>
          <a:p>
            <a:pPr marL="231775" indent="-231775">
              <a:spcAft>
                <a:spcPts val="1200"/>
              </a:spcAft>
              <a:buFont typeface="Arial" pitchFamily="34" charset="0"/>
              <a:buChar char="•"/>
            </a:pPr>
            <a:r>
              <a:rPr lang="en-US" sz="1800" b="1" dirty="0"/>
              <a:t>The act of fixing the CE mark to the product, and signing the Declaration of Conformity, constitutes a declaration by the manufacturer that the product meets the requirements of all the Directives (official instructions) which apply to it</a:t>
            </a:r>
            <a:r>
              <a:rPr lang="en-US" sz="1800" b="1" dirty="0" smtClean="0"/>
              <a:t>.</a:t>
            </a:r>
            <a:r>
              <a:rPr lang="en-US" sz="1800" b="1" dirty="0" smtClean="0">
                <a:cs typeface="Arial" charset="0"/>
              </a:rPr>
              <a:t> </a:t>
            </a:r>
          </a:p>
          <a:p>
            <a:pPr marL="231775" indent="-231775">
              <a:spcAft>
                <a:spcPts val="1200"/>
              </a:spcAft>
              <a:buFont typeface="Arial" pitchFamily="34" charset="0"/>
              <a:buChar char="•"/>
            </a:pPr>
            <a:r>
              <a:rPr lang="en-US" sz="1800" b="1" dirty="0" smtClean="0">
                <a:cs typeface="Arial" charset="0"/>
              </a:rPr>
              <a:t>The CE Marking is a </a:t>
            </a:r>
            <a:r>
              <a:rPr lang="en-US" sz="1800" b="1" dirty="0" smtClean="0">
                <a:solidFill>
                  <a:schemeClr val="accent2"/>
                </a:solidFill>
                <a:cs typeface="Arial" charset="0"/>
              </a:rPr>
              <a:t>legal requirement </a:t>
            </a:r>
            <a:r>
              <a:rPr lang="en-US" sz="1800" b="1" dirty="0" smtClean="0">
                <a:cs typeface="Arial" charset="0"/>
              </a:rPr>
              <a:t>for products covered by one or more of the European Union (EU) Directives stipulating its use. It signifies that the supplier of the product has verified that the product complies with the requirements of the relevant Directives.</a:t>
            </a:r>
            <a:endParaRPr lang="en-US" sz="1800" dirty="0" smtClean="0">
              <a:cs typeface="Arial" charset="0"/>
            </a:endParaRPr>
          </a:p>
          <a:p>
            <a:pPr marL="231775" indent="-231775">
              <a:spcAft>
                <a:spcPts val="1200"/>
              </a:spcAft>
              <a:buFont typeface="Arial" pitchFamily="34" charset="0"/>
              <a:buChar char="•"/>
            </a:pPr>
            <a:r>
              <a:rPr lang="en-US" sz="1800" b="1" dirty="0" smtClean="0">
                <a:cs typeface="Arial" charset="0"/>
              </a:rPr>
              <a:t>The Manufacturer or their legally appointed representative in the EU can be liable to a </a:t>
            </a:r>
            <a:r>
              <a:rPr lang="en-US" sz="1800" b="1" dirty="0" smtClean="0">
                <a:solidFill>
                  <a:schemeClr val="accent2"/>
                </a:solidFill>
                <a:cs typeface="Arial" charset="0"/>
              </a:rPr>
              <a:t>fine</a:t>
            </a:r>
            <a:r>
              <a:rPr lang="en-US" sz="1800" b="1" dirty="0" smtClean="0">
                <a:cs typeface="Arial" charset="0"/>
              </a:rPr>
              <a:t> or a </a:t>
            </a:r>
            <a:r>
              <a:rPr lang="en-US" sz="1800" b="1" dirty="0" smtClean="0">
                <a:solidFill>
                  <a:schemeClr val="accent2"/>
                </a:solidFill>
                <a:cs typeface="Arial" charset="0"/>
              </a:rPr>
              <a:t>prison</a:t>
            </a:r>
            <a:r>
              <a:rPr lang="en-US" sz="1800" b="1" dirty="0" smtClean="0">
                <a:cs typeface="Arial" charset="0"/>
              </a:rPr>
              <a:t> sentence if the product is found not to comply with the requirements of all the relevant Directives. A challenge can be initiated by anyone who believes a product to be dangerous (including your competitors).</a:t>
            </a:r>
            <a:endParaRPr lang="en-US" dirty="0"/>
          </a:p>
        </p:txBody>
      </p:sp>
      <p:sp>
        <p:nvSpPr>
          <p:cNvPr id="4"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1"/>
                </a:solidFill>
              </a:rPr>
              <a:t>Standards Imply Certification by Testing</a:t>
            </a:r>
            <a:endParaRPr lang="en-US" b="1" dirty="0">
              <a:solidFill>
                <a:schemeClr val="accen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Box 3"/>
          <p:cNvSpPr txBox="1">
            <a:spLocks noChangeArrowheads="1"/>
          </p:cNvSpPr>
          <p:nvPr/>
        </p:nvSpPr>
        <p:spPr bwMode="auto">
          <a:xfrm>
            <a:off x="230188" y="783771"/>
            <a:ext cx="8686800" cy="4934858"/>
          </a:xfrm>
          <a:prstGeom prst="rect">
            <a:avLst/>
          </a:prstGeom>
          <a:noFill/>
          <a:ln w="9525">
            <a:noFill/>
            <a:miter lim="800000"/>
            <a:headEnd/>
            <a:tailEnd/>
          </a:ln>
          <a:effectLst/>
        </p:spPr>
        <p:txBody>
          <a:bodyPr lIns="0" tIns="0" rIns="0" bIns="0"/>
          <a:lstStyle/>
          <a:p>
            <a:pPr>
              <a:spcAft>
                <a:spcPts val="1200"/>
              </a:spcAft>
            </a:pPr>
            <a:r>
              <a:rPr lang="en-US" sz="1800" b="1" i="1" dirty="0" smtClean="0">
                <a:solidFill>
                  <a:schemeClr val="accent1"/>
                </a:solidFill>
              </a:rPr>
              <a:t>How does an engineer satisfy a seemingly impossible set of design constraints? </a:t>
            </a:r>
          </a:p>
          <a:p>
            <a:pPr marL="231775">
              <a:spcAft>
                <a:spcPts val="1200"/>
              </a:spcAft>
            </a:pPr>
            <a:r>
              <a:rPr lang="en-US" sz="1800" b="1" dirty="0" smtClean="0"/>
              <a:t>“It's a very common joke amongst </a:t>
            </a:r>
            <a:br>
              <a:rPr lang="en-US" sz="1800" b="1" dirty="0" smtClean="0"/>
            </a:br>
            <a:r>
              <a:rPr lang="en-US" sz="1800" b="1" dirty="0" smtClean="0"/>
              <a:t>those people who have to try and </a:t>
            </a:r>
            <a:br>
              <a:rPr lang="en-US" sz="1800" b="1" dirty="0" smtClean="0"/>
            </a:br>
            <a:r>
              <a:rPr lang="en-US" sz="1800" b="1" dirty="0" smtClean="0"/>
              <a:t>design things out of available materials </a:t>
            </a:r>
            <a:br>
              <a:rPr lang="en-US" sz="1800" b="1" dirty="0" smtClean="0"/>
            </a:br>
            <a:r>
              <a:rPr lang="en-US" sz="1800" b="1" dirty="0" smtClean="0"/>
              <a:t>to say something like, "Well, to satisfy </a:t>
            </a:r>
            <a:br>
              <a:rPr lang="en-US" sz="1800" b="1" dirty="0" smtClean="0"/>
            </a:br>
            <a:r>
              <a:rPr lang="en-US" sz="1800" b="1" dirty="0" smtClean="0"/>
              <a:t>all these design constraints, we'll just </a:t>
            </a:r>
            <a:br>
              <a:rPr lang="en-US" sz="1800" b="1" dirty="0" smtClean="0"/>
            </a:br>
            <a:r>
              <a:rPr lang="en-US" sz="1800" b="1" dirty="0" smtClean="0"/>
              <a:t>make it out of </a:t>
            </a:r>
            <a:r>
              <a:rPr lang="en-US" sz="1800" b="1" dirty="0" err="1" smtClean="0"/>
              <a:t>unobtanium</a:t>
            </a:r>
            <a:r>
              <a:rPr lang="en-US" sz="1800" b="1" dirty="0" smtClean="0"/>
              <a:t>". It's </a:t>
            </a:r>
            <a:br>
              <a:rPr lang="en-US" sz="1800" b="1" dirty="0" smtClean="0"/>
            </a:br>
            <a:r>
              <a:rPr lang="en-US" sz="1800" b="1" dirty="0" smtClean="0"/>
              <a:t>shorthand for the unfortunate truth </a:t>
            </a:r>
            <a:br>
              <a:rPr lang="en-US" sz="1800" b="1" dirty="0" smtClean="0"/>
            </a:br>
            <a:r>
              <a:rPr lang="en-US" sz="1800" b="1" dirty="0" smtClean="0"/>
              <a:t>that every material has a shortcoming </a:t>
            </a:r>
            <a:br>
              <a:rPr lang="en-US" sz="1800" b="1" dirty="0" smtClean="0"/>
            </a:br>
            <a:r>
              <a:rPr lang="en-US" sz="1800" b="1" dirty="0" smtClean="0"/>
              <a:t>and any serious design problem </a:t>
            </a:r>
            <a:br>
              <a:rPr lang="en-US" sz="1800" b="1" dirty="0" smtClean="0"/>
            </a:br>
            <a:r>
              <a:rPr lang="en-US" sz="1800" b="1" dirty="0" smtClean="0"/>
              <a:t>involves tradeoffs.”</a:t>
            </a:r>
          </a:p>
          <a:p>
            <a:pPr>
              <a:tabLst>
                <a:tab pos="2743200" algn="l"/>
              </a:tabLst>
            </a:pPr>
            <a:r>
              <a:rPr lang="en-US" sz="1800" b="1" dirty="0" smtClean="0"/>
              <a:t>	– Avatar 2010</a:t>
            </a:r>
          </a:p>
          <a:p>
            <a:pPr>
              <a:tabLst>
                <a:tab pos="3208338" algn="l"/>
              </a:tabLst>
            </a:pPr>
            <a:endParaRPr lang="en-US" sz="1800" b="1" dirty="0" smtClean="0"/>
          </a:p>
          <a:p>
            <a:pPr>
              <a:tabLst>
                <a:tab pos="3208338" algn="l"/>
              </a:tabLst>
            </a:pPr>
            <a:endParaRPr lang="en-US" sz="1800" b="1" dirty="0" smtClean="0"/>
          </a:p>
          <a:p>
            <a:r>
              <a:rPr lang="en-US" sz="1800" b="1" dirty="0" smtClean="0"/>
              <a:t>For more info: </a:t>
            </a:r>
            <a:r>
              <a:rPr lang="en-US" sz="1800" b="1" dirty="0" smtClean="0">
                <a:hlinkClick r:id="rId2"/>
              </a:rPr>
              <a:t>http://james-camerons-avatar.wikia.com/wiki/Unobtanium</a:t>
            </a:r>
            <a:endParaRPr lang="en-US" sz="1800" b="1" dirty="0" smtClean="0"/>
          </a:p>
          <a:p>
            <a:endParaRPr lang="en-US" sz="1800" b="1" dirty="0" smtClean="0">
              <a:solidFill>
                <a:schemeClr val="bg1"/>
              </a:solidFill>
              <a:latin typeface="+mn-lt"/>
            </a:endParaRPr>
          </a:p>
          <a:p>
            <a:pPr marL="165100" indent="-165100" algn="just">
              <a:spcAft>
                <a:spcPts val="600"/>
              </a:spcAft>
              <a:buFont typeface="Arial" pitchFamily="34" charset="0"/>
              <a:buChar char="•"/>
            </a:pPr>
            <a:endParaRPr lang="en-US" sz="1800" b="1" dirty="0" smtClean="0"/>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err="1" smtClean="0">
                <a:solidFill>
                  <a:schemeClr val="accent1"/>
                </a:solidFill>
              </a:rPr>
              <a:t>Unobtanium</a:t>
            </a:r>
            <a:endParaRPr lang="en-US" b="1" dirty="0">
              <a:solidFill>
                <a:schemeClr val="accent1"/>
              </a:solidFill>
            </a:endParaRPr>
          </a:p>
        </p:txBody>
      </p:sp>
      <p:pic>
        <p:nvPicPr>
          <p:cNvPr id="2050" name="Picture 2">
            <a:hlinkClick r:id="rId3"/>
          </p:cNvPr>
          <p:cNvPicPr>
            <a:picLocks noChangeAspect="1" noChangeArrowheads="1"/>
          </p:cNvPicPr>
          <p:nvPr/>
        </p:nvPicPr>
        <p:blipFill>
          <a:blip r:embed="rId4" cstate="print"/>
          <a:srcRect/>
          <a:stretch>
            <a:fillRect/>
          </a:stretch>
        </p:blipFill>
        <p:spPr bwMode="auto">
          <a:xfrm>
            <a:off x="5114925" y="1643289"/>
            <a:ext cx="3810000" cy="2381250"/>
          </a:xfrm>
          <a:prstGeom prst="rect">
            <a:avLst/>
          </a:prstGeom>
          <a:noFill/>
          <a:ln w="38100">
            <a:solidFill>
              <a:schemeClr val="accent2"/>
            </a:solid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07645" y="595086"/>
            <a:ext cx="8710930" cy="7232749"/>
          </a:xfrm>
          <a:prstGeom prst="rect">
            <a:avLst/>
          </a:prstGeom>
          <a:noFill/>
          <a:ln w="9525">
            <a:noFill/>
            <a:miter lim="800000"/>
            <a:headEnd/>
            <a:tailEnd/>
          </a:ln>
          <a:effectLst/>
        </p:spPr>
        <p:txBody>
          <a:bodyPr wrap="square" lIns="0" tIns="0" rIns="0" bIns="0">
            <a:spAutoFit/>
          </a:bodyPr>
          <a:lstStyle/>
          <a:p>
            <a:pPr marL="231775" indent="-231775">
              <a:spcAft>
                <a:spcPts val="1200"/>
              </a:spcAft>
              <a:buFont typeface="Arial" pitchFamily="34" charset="0"/>
              <a:buChar char="•"/>
            </a:pPr>
            <a:r>
              <a:rPr lang="en-US" sz="1800" b="1" dirty="0">
                <a:cs typeface="Times New Roman" pitchFamily="18" charset="0"/>
              </a:rPr>
              <a:t>General </a:t>
            </a:r>
            <a:r>
              <a:rPr lang="en-US" sz="1800" b="1" dirty="0" smtClean="0">
                <a:cs typeface="Times New Roman" pitchFamily="18" charset="0"/>
              </a:rPr>
              <a:t>product testing procedures:</a:t>
            </a:r>
          </a:p>
          <a:p>
            <a:pPr marL="465138" indent="-233363">
              <a:spcAft>
                <a:spcPts val="1200"/>
              </a:spcAft>
              <a:buFont typeface="Wingdings" pitchFamily="2" charset="2"/>
              <a:buChar char="§"/>
            </a:pPr>
            <a:r>
              <a:rPr lang="en-US" sz="1800" b="1" dirty="0" smtClean="0">
                <a:cs typeface="Times New Roman" pitchFamily="18" charset="0"/>
              </a:rPr>
              <a:t>Raise problems: Emulation of practical using situation (proper and improper uses)</a:t>
            </a:r>
          </a:p>
          <a:p>
            <a:pPr marL="465138" indent="-233363">
              <a:spcAft>
                <a:spcPts val="1200"/>
              </a:spcAft>
              <a:buFont typeface="Wingdings" pitchFamily="2" charset="2"/>
              <a:buChar char="§"/>
            </a:pPr>
            <a:r>
              <a:rPr lang="en-US" sz="1800" b="1" dirty="0" smtClean="0">
                <a:cs typeface="Times New Roman" pitchFamily="18" charset="0"/>
              </a:rPr>
              <a:t>Confirm test criteria: Directives and Standards</a:t>
            </a:r>
          </a:p>
          <a:p>
            <a:pPr marL="465138" indent="-233363">
              <a:spcAft>
                <a:spcPts val="1200"/>
              </a:spcAft>
              <a:buFont typeface="Wingdings" pitchFamily="2" charset="2"/>
              <a:buChar char="§"/>
            </a:pPr>
            <a:r>
              <a:rPr lang="en-US" sz="1800" b="1" dirty="0" smtClean="0">
                <a:cs typeface="Times New Roman" pitchFamily="18" charset="0"/>
              </a:rPr>
              <a:t>Plan for the test: Facilities setup and test sequence</a:t>
            </a:r>
          </a:p>
          <a:p>
            <a:pPr marL="465138" indent="-233363">
              <a:spcAft>
                <a:spcPts val="1200"/>
              </a:spcAft>
              <a:buFont typeface="Wingdings" pitchFamily="2" charset="2"/>
              <a:buChar char="§"/>
            </a:pPr>
            <a:r>
              <a:rPr lang="en-US" sz="1800" b="1" dirty="0" smtClean="0">
                <a:cs typeface="Times New Roman" pitchFamily="18" charset="0"/>
              </a:rPr>
              <a:t>Test implementation: Record and Analysis</a:t>
            </a:r>
            <a:r>
              <a:rPr lang="en-US" sz="1800" b="1" dirty="0" smtClean="0"/>
              <a:t> </a:t>
            </a:r>
          </a:p>
          <a:p>
            <a:pPr marL="231775">
              <a:spcAft>
                <a:spcPts val="1200"/>
              </a:spcAft>
            </a:pPr>
            <a:r>
              <a:rPr lang="en-US" sz="1800" b="1" dirty="0" smtClean="0"/>
              <a:t>A product test should be also designed and performed to comply with industry standards.</a:t>
            </a:r>
          </a:p>
          <a:p>
            <a:pPr marL="231775" indent="-231775">
              <a:spcAft>
                <a:spcPts val="1200"/>
              </a:spcAft>
              <a:buFont typeface="Arial" pitchFamily="34" charset="0"/>
              <a:buChar char="•"/>
            </a:pPr>
            <a:r>
              <a:rPr lang="en-US" sz="1800" b="1" dirty="0" smtClean="0"/>
              <a:t>Example: Product Testing for Safety of Toys</a:t>
            </a:r>
          </a:p>
          <a:p>
            <a:pPr marL="465138" indent="-233363">
              <a:spcAft>
                <a:spcPts val="1200"/>
              </a:spcAft>
              <a:buFont typeface="Wingdings" pitchFamily="2" charset="2"/>
              <a:buChar char="§"/>
            </a:pPr>
            <a:r>
              <a:rPr lang="en-US" sz="1800" b="1" dirty="0" smtClean="0">
                <a:cs typeface="Times New Roman" pitchFamily="18" charset="0"/>
              </a:rPr>
              <a:t>Step 1:</a:t>
            </a:r>
          </a:p>
          <a:p>
            <a:pPr marL="798513" indent="-333375">
              <a:buFont typeface="Wingdings" pitchFamily="2" charset="2"/>
              <a:buChar char="Ø"/>
            </a:pPr>
            <a:r>
              <a:rPr lang="en-US" sz="1800" b="1" dirty="0" smtClean="0">
                <a:cs typeface="Times New Roman" pitchFamily="18" charset="0"/>
              </a:rPr>
              <a:t>Emulate the users of the toy under various situations (normal and abnormal)</a:t>
            </a:r>
          </a:p>
          <a:p>
            <a:pPr marL="798513" indent="-333375">
              <a:buFont typeface="Wingdings" pitchFamily="2" charset="2"/>
              <a:buChar char="Ø"/>
            </a:pPr>
            <a:endParaRPr lang="en-US" sz="1800" b="1" dirty="0" smtClean="0">
              <a:cs typeface="Times New Roman" pitchFamily="18" charset="0"/>
            </a:endParaRPr>
          </a:p>
          <a:p>
            <a:pPr marL="798513" indent="-333375">
              <a:buFont typeface="Wingdings" pitchFamily="2" charset="2"/>
              <a:buChar char="Ø"/>
            </a:pPr>
            <a:r>
              <a:rPr lang="en-US" sz="1800" b="1" dirty="0" smtClean="0">
                <a:cs typeface="Times New Roman" pitchFamily="18" charset="0"/>
              </a:rPr>
              <a:t>Analyze and study the features/functions of the toy</a:t>
            </a:r>
          </a:p>
          <a:p>
            <a:pPr marL="798513" indent="-333375">
              <a:buFont typeface="Wingdings" pitchFamily="2" charset="2"/>
              <a:buChar char="Ø"/>
            </a:pPr>
            <a:endParaRPr lang="en-US" sz="1800" b="1" dirty="0" smtClean="0">
              <a:cs typeface="Times New Roman" pitchFamily="18" charset="0"/>
            </a:endParaRPr>
          </a:p>
          <a:p>
            <a:pPr marL="798513" indent="-333375">
              <a:buFont typeface="Wingdings" pitchFamily="2" charset="2"/>
              <a:buChar char="Ø"/>
            </a:pPr>
            <a:r>
              <a:rPr lang="en-US" sz="1800" b="1" dirty="0" smtClean="0">
                <a:cs typeface="Times New Roman" pitchFamily="18" charset="0"/>
              </a:rPr>
              <a:t>Identify the potential hazards of playing the toy (include packing)</a:t>
            </a:r>
            <a:endParaRPr lang="en-US" sz="1800" b="1" dirty="0" smtClean="0"/>
          </a:p>
          <a:p>
            <a:pPr>
              <a:spcAft>
                <a:spcPts val="1200"/>
              </a:spcAft>
            </a:pPr>
            <a:endParaRPr lang="en-US" sz="1800" dirty="0" smtClean="0"/>
          </a:p>
          <a:p>
            <a:pPr>
              <a:spcAft>
                <a:spcPts val="1200"/>
              </a:spcAft>
            </a:pPr>
            <a:endParaRPr lang="en-US" sz="3200" dirty="0" smtClean="0"/>
          </a:p>
          <a:p>
            <a:endParaRPr lang="en-US" sz="3200" dirty="0">
              <a:cs typeface="Times New Roman" pitchFamily="18" charset="0"/>
            </a:endParaRPr>
          </a:p>
        </p:txBody>
      </p:sp>
      <p:sp>
        <p:nvSpPr>
          <p:cNvPr id="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Scientific Goals of a Test Procedure</a:t>
            </a:r>
            <a:endParaRPr lang="en-US" b="1" dirty="0">
              <a:solidFill>
                <a:schemeClr val="accen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1"/>
                </a:solidFill>
              </a:rPr>
              <a:t>Test Requirements are Specific to the Technology</a:t>
            </a:r>
            <a:endParaRPr lang="en-US" b="1" dirty="0">
              <a:solidFill>
                <a:schemeClr val="accent1"/>
              </a:solidFill>
            </a:endParaRPr>
          </a:p>
        </p:txBody>
      </p:sp>
      <p:pic>
        <p:nvPicPr>
          <p:cNvPr id="4" name="Picture 3" descr="Picture1.jpg"/>
          <p:cNvPicPr>
            <a:picLocks noChangeAspect="1"/>
          </p:cNvPicPr>
          <p:nvPr/>
        </p:nvPicPr>
        <p:blipFill>
          <a:blip r:embed="rId2" cstate="print"/>
          <a:srcRect r="24369" b="45570"/>
          <a:stretch>
            <a:fillRect/>
          </a:stretch>
        </p:blipFill>
        <p:spPr>
          <a:xfrm>
            <a:off x="949644" y="3154825"/>
            <a:ext cx="7281542" cy="3384769"/>
          </a:xfrm>
          <a:prstGeom prst="rect">
            <a:avLst/>
          </a:prstGeom>
        </p:spPr>
      </p:pic>
      <p:sp>
        <p:nvSpPr>
          <p:cNvPr id="5" name="Text Box 3"/>
          <p:cNvSpPr txBox="1">
            <a:spLocks noChangeArrowheads="1"/>
          </p:cNvSpPr>
          <p:nvPr/>
        </p:nvSpPr>
        <p:spPr bwMode="auto">
          <a:xfrm>
            <a:off x="177165" y="655320"/>
            <a:ext cx="8680450" cy="2569934"/>
          </a:xfrm>
          <a:prstGeom prst="rect">
            <a:avLst/>
          </a:prstGeom>
          <a:noFill/>
          <a:ln w="9525">
            <a:noFill/>
            <a:miter lim="800000"/>
            <a:headEnd/>
            <a:tailEnd/>
          </a:ln>
          <a:effectLst/>
        </p:spPr>
        <p:txBody>
          <a:bodyPr wrap="square" lIns="0" tIns="0" rIns="0" bIns="0">
            <a:spAutoFit/>
          </a:bodyPr>
          <a:lstStyle/>
          <a:p>
            <a:pPr marL="231775" indent="-231775">
              <a:spcAft>
                <a:spcPts val="600"/>
              </a:spcAft>
              <a:buFont typeface="Wingdings" pitchFamily="2" charset="2"/>
              <a:buChar char="§"/>
            </a:pPr>
            <a:r>
              <a:rPr lang="en-US" sz="1800" b="1" dirty="0" smtClean="0"/>
              <a:t>Step 2: Look up the standards and confirm the test criteria. For example, EN-71 or ASTM F963BS</a:t>
            </a:r>
          </a:p>
          <a:p>
            <a:pPr marL="579438" indent="-350838">
              <a:buFont typeface="Wingdings" pitchFamily="2" charset="2"/>
              <a:buChar char="Ø"/>
            </a:pPr>
            <a:r>
              <a:rPr lang="en-US" sz="1800" b="1" dirty="0" smtClean="0"/>
              <a:t>EN71-1</a:t>
            </a:r>
            <a:r>
              <a:rPr lang="en-US" sz="1800" b="1" dirty="0"/>
              <a:t>: Mechanical &amp; Physical </a:t>
            </a:r>
            <a:r>
              <a:rPr lang="en-US" sz="1800" b="1" dirty="0" smtClean="0"/>
              <a:t>Properties</a:t>
            </a:r>
          </a:p>
          <a:p>
            <a:pPr marL="579438" indent="-350838">
              <a:buFont typeface="Wingdings" pitchFamily="2" charset="2"/>
              <a:buChar char="Ø"/>
            </a:pPr>
            <a:r>
              <a:rPr lang="en-US" sz="1800" b="1" dirty="0" smtClean="0"/>
              <a:t>BS </a:t>
            </a:r>
            <a:r>
              <a:rPr lang="en-US" sz="1800" b="1" dirty="0"/>
              <a:t>EN71-2: </a:t>
            </a:r>
            <a:r>
              <a:rPr lang="en-US" sz="1800" b="1" dirty="0" smtClean="0"/>
              <a:t>Flammability</a:t>
            </a:r>
          </a:p>
          <a:p>
            <a:pPr marL="579438" indent="-350838">
              <a:buFont typeface="Wingdings" pitchFamily="2" charset="2"/>
              <a:buChar char="Ø"/>
            </a:pPr>
            <a:r>
              <a:rPr lang="en-US" sz="1800" b="1" dirty="0" smtClean="0"/>
              <a:t>BS </a:t>
            </a:r>
            <a:r>
              <a:rPr lang="en-US" sz="1800" b="1" dirty="0"/>
              <a:t>EN71-3: Specification for migration of certain </a:t>
            </a:r>
            <a:r>
              <a:rPr lang="en-US" sz="1800" b="1" dirty="0" smtClean="0"/>
              <a:t>elements</a:t>
            </a:r>
          </a:p>
          <a:p>
            <a:pPr marL="579438" indent="-350838">
              <a:buFont typeface="Wingdings" pitchFamily="2" charset="2"/>
              <a:buChar char="Ø"/>
            </a:pPr>
            <a:r>
              <a:rPr lang="en-US" sz="1800" b="1" dirty="0" smtClean="0"/>
              <a:t>BS </a:t>
            </a:r>
            <a:r>
              <a:rPr lang="en-US" sz="1800" b="1" dirty="0"/>
              <a:t>EN71-4: Experimental sets for chemistry and related </a:t>
            </a:r>
            <a:r>
              <a:rPr lang="en-US" sz="1800" b="1" dirty="0" smtClean="0"/>
              <a:t>activities</a:t>
            </a:r>
          </a:p>
          <a:p>
            <a:pPr marL="579438" indent="-350838">
              <a:buFont typeface="Wingdings" pitchFamily="2" charset="2"/>
              <a:buChar char="Ø"/>
            </a:pPr>
            <a:r>
              <a:rPr lang="en-US" sz="1800" b="1" dirty="0" smtClean="0"/>
              <a:t>BS </a:t>
            </a:r>
            <a:r>
              <a:rPr lang="en-US" sz="1800" b="1" dirty="0"/>
              <a:t>EN71-5: Chemical toys (sets) other than experimental </a:t>
            </a:r>
            <a:r>
              <a:rPr lang="en-US" sz="1800" b="1" dirty="0" smtClean="0"/>
              <a:t>sets</a:t>
            </a:r>
          </a:p>
          <a:p>
            <a:pPr marL="579438" indent="-350838">
              <a:buFont typeface="Wingdings" pitchFamily="2" charset="2"/>
              <a:buChar char="Ø"/>
            </a:pPr>
            <a:r>
              <a:rPr lang="en-US" sz="1800" b="1" dirty="0" smtClean="0"/>
              <a:t>BS </a:t>
            </a:r>
            <a:r>
              <a:rPr lang="en-US" sz="1800" b="1" dirty="0"/>
              <a:t>EN71-6: Graphical symbols for age warning </a:t>
            </a:r>
            <a:r>
              <a:rPr lang="en-US" sz="1800" b="1" dirty="0" err="1" smtClean="0"/>
              <a:t>labelling</a:t>
            </a:r>
            <a:endParaRPr lang="en-US" sz="1800" b="1" dirty="0"/>
          </a:p>
          <a:p>
            <a:pPr marL="579438" indent="-350838">
              <a:buFont typeface="Wingdings" pitchFamily="2" charset="2"/>
              <a:buChar char="Ø"/>
            </a:pPr>
            <a:r>
              <a:rPr lang="en-US" sz="1800" b="1" dirty="0" smtClean="0"/>
              <a:t>…</a:t>
            </a:r>
            <a:endParaRPr lang="en-US" sz="1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p:cNvSpPr>
            <a:spLocks noChangeArrowheads="1"/>
          </p:cNvSpPr>
          <p:nvPr/>
        </p:nvSpPr>
        <p:spPr bwMode="auto">
          <a:xfrm>
            <a:off x="238125" y="755504"/>
            <a:ext cx="4798332" cy="5471122"/>
          </a:xfrm>
          <a:prstGeom prst="rect">
            <a:avLst/>
          </a:prstGeom>
          <a:noFill/>
          <a:ln w="9525">
            <a:noFill/>
            <a:miter lim="800000"/>
            <a:headEnd/>
            <a:tailEnd/>
          </a:ln>
          <a:effectLst/>
        </p:spPr>
        <p:txBody>
          <a:bodyPr wrap="square" lIns="0" tIns="0" rIns="0" bIns="0" anchor="t" anchorCtr="0">
            <a:noAutofit/>
          </a:bodyPr>
          <a:lstStyle/>
          <a:p>
            <a:pPr marL="228600" indent="-228600">
              <a:spcAft>
                <a:spcPts val="1200"/>
              </a:spcAft>
              <a:buFontTx/>
              <a:buChar char="•"/>
              <a:tabLst>
                <a:tab pos="228600" algn="l"/>
              </a:tabLst>
            </a:pPr>
            <a:r>
              <a:rPr lang="en-GB" altLang="zh-CN" sz="1800" b="1" dirty="0" err="1">
                <a:ea typeface="SimSun" pitchFamily="2" charset="-122"/>
              </a:rPr>
              <a:t>RoHS</a:t>
            </a:r>
            <a:r>
              <a:rPr lang="en-GB" altLang="zh-CN" sz="1800" b="1" dirty="0">
                <a:ea typeface="SimSun" pitchFamily="2" charset="-122"/>
              </a:rPr>
              <a:t>, also known as Lead-Free, stands for </a:t>
            </a:r>
            <a:r>
              <a:rPr lang="en-GB" altLang="zh-CN" sz="1800" b="1" u="sng" dirty="0">
                <a:ea typeface="SimSun" pitchFamily="2" charset="-122"/>
              </a:rPr>
              <a:t>R</a:t>
            </a:r>
            <a:r>
              <a:rPr lang="en-GB" altLang="zh-CN" sz="1800" b="1" dirty="0">
                <a:ea typeface="SimSun" pitchFamily="2" charset="-122"/>
              </a:rPr>
              <a:t>estriction </a:t>
            </a:r>
            <a:r>
              <a:rPr lang="en-GB" altLang="zh-CN" sz="1800" b="1" u="sng" dirty="0">
                <a:ea typeface="SimSun" pitchFamily="2" charset="-122"/>
              </a:rPr>
              <a:t>o</a:t>
            </a:r>
            <a:r>
              <a:rPr lang="en-GB" altLang="zh-CN" sz="1800" b="1" dirty="0">
                <a:ea typeface="SimSun" pitchFamily="2" charset="-122"/>
              </a:rPr>
              <a:t>f </a:t>
            </a:r>
            <a:r>
              <a:rPr lang="en-GB" altLang="zh-CN" sz="1800" b="1" u="sng" dirty="0">
                <a:ea typeface="SimSun" pitchFamily="2" charset="-122"/>
              </a:rPr>
              <a:t>H</a:t>
            </a:r>
            <a:r>
              <a:rPr lang="en-GB" altLang="zh-CN" sz="1800" b="1" dirty="0">
                <a:ea typeface="SimSun" pitchFamily="2" charset="-122"/>
              </a:rPr>
              <a:t>azardous </a:t>
            </a:r>
            <a:r>
              <a:rPr lang="en-GB" altLang="zh-CN" sz="1800" b="1" u="sng" dirty="0">
                <a:ea typeface="SimSun" pitchFamily="2" charset="-122"/>
              </a:rPr>
              <a:t>S</a:t>
            </a:r>
            <a:r>
              <a:rPr lang="en-GB" altLang="zh-CN" sz="1800" b="1" dirty="0">
                <a:ea typeface="SimSun" pitchFamily="2" charset="-122"/>
              </a:rPr>
              <a:t>ubstances. </a:t>
            </a:r>
            <a:endParaRPr lang="en-GB" altLang="zh-CN" sz="1800" b="1" dirty="0" smtClean="0">
              <a:ea typeface="SimSun" pitchFamily="2" charset="-122"/>
            </a:endParaRPr>
          </a:p>
          <a:p>
            <a:pPr marL="228600" indent="-228600">
              <a:spcAft>
                <a:spcPts val="600"/>
              </a:spcAft>
              <a:buFontTx/>
              <a:buChar char="•"/>
              <a:tabLst>
                <a:tab pos="228600" algn="l"/>
              </a:tabLst>
            </a:pPr>
            <a:r>
              <a:rPr lang="en-GB" altLang="zh-CN" sz="1800" b="1" dirty="0" err="1" smtClean="0">
                <a:ea typeface="SimSun" pitchFamily="2" charset="-122"/>
              </a:rPr>
              <a:t>RoHS</a:t>
            </a:r>
            <a:r>
              <a:rPr lang="en-GB" altLang="zh-CN" sz="1800" b="1" dirty="0" smtClean="0">
                <a:ea typeface="SimSun" pitchFamily="2" charset="-122"/>
              </a:rPr>
              <a:t> </a:t>
            </a:r>
            <a:r>
              <a:rPr lang="en-GB" altLang="zh-CN" sz="1800" b="1" dirty="0">
                <a:ea typeface="SimSun" pitchFamily="2" charset="-122"/>
              </a:rPr>
              <a:t>Directive 2002/95/EC restricts </a:t>
            </a:r>
            <a:r>
              <a:rPr lang="en-GB" altLang="zh-CN" sz="1800" b="1" dirty="0" smtClean="0">
                <a:ea typeface="SimSun" pitchFamily="2" charset="-122"/>
              </a:rPr>
              <a:t/>
            </a:r>
            <a:br>
              <a:rPr lang="en-GB" altLang="zh-CN" sz="1800" b="1" dirty="0" smtClean="0">
                <a:ea typeface="SimSun" pitchFamily="2" charset="-122"/>
              </a:rPr>
            </a:br>
            <a:r>
              <a:rPr lang="en-GB" altLang="zh-CN" sz="1800" b="1" dirty="0" smtClean="0">
                <a:ea typeface="SimSun" pitchFamily="2" charset="-122"/>
              </a:rPr>
              <a:t>the </a:t>
            </a:r>
            <a:r>
              <a:rPr lang="en-GB" altLang="zh-CN" sz="1800" b="1" dirty="0">
                <a:ea typeface="SimSun" pitchFamily="2" charset="-122"/>
              </a:rPr>
              <a:t>use of six hazardous materials </a:t>
            </a:r>
            <a:r>
              <a:rPr lang="en-GB" altLang="zh-CN" sz="1800" b="1" dirty="0" smtClean="0">
                <a:ea typeface="SimSun" pitchFamily="2" charset="-122"/>
              </a:rPr>
              <a:t/>
            </a:r>
            <a:br>
              <a:rPr lang="en-GB" altLang="zh-CN" sz="1800" b="1" dirty="0" smtClean="0">
                <a:ea typeface="SimSun" pitchFamily="2" charset="-122"/>
              </a:rPr>
            </a:br>
            <a:r>
              <a:rPr lang="en-GB" altLang="zh-CN" sz="1800" b="1" dirty="0" smtClean="0">
                <a:ea typeface="SimSun" pitchFamily="2" charset="-122"/>
              </a:rPr>
              <a:t>found </a:t>
            </a:r>
            <a:r>
              <a:rPr lang="en-GB" altLang="zh-CN" sz="1800" b="1" dirty="0">
                <a:ea typeface="SimSun" pitchFamily="2" charset="-122"/>
              </a:rPr>
              <a:t>in electrical and electronic </a:t>
            </a:r>
            <a:r>
              <a:rPr lang="en-GB" altLang="zh-CN" sz="1800" b="1" dirty="0" smtClean="0">
                <a:ea typeface="SimSun" pitchFamily="2" charset="-122"/>
              </a:rPr>
              <a:t>products:</a:t>
            </a:r>
          </a:p>
          <a:p>
            <a:pPr marL="457200" indent="-228600">
              <a:buFont typeface="Wingdings" pitchFamily="2" charset="2"/>
              <a:buChar char="§"/>
            </a:pPr>
            <a:r>
              <a:rPr lang="en-GB" sz="1400" b="1" dirty="0" smtClean="0"/>
              <a:t>Cadmium (</a:t>
            </a:r>
            <a:r>
              <a:rPr lang="en-GB" sz="1400" b="1" dirty="0" err="1" smtClean="0"/>
              <a:t>Cd</a:t>
            </a:r>
            <a:r>
              <a:rPr lang="en-GB" sz="1400" b="1" dirty="0" smtClean="0"/>
              <a:t>): 100 </a:t>
            </a:r>
            <a:r>
              <a:rPr lang="en-GB" sz="1400" b="1" dirty="0" err="1" smtClean="0"/>
              <a:t>ppm</a:t>
            </a:r>
            <a:endParaRPr lang="en-US" sz="1400" b="1" dirty="0" smtClean="0"/>
          </a:p>
          <a:p>
            <a:pPr marL="457200" indent="-228600">
              <a:buFont typeface="Wingdings" pitchFamily="2" charset="2"/>
              <a:buChar char="§"/>
            </a:pPr>
            <a:r>
              <a:rPr lang="en-GB" sz="1400" b="1" dirty="0" smtClean="0"/>
              <a:t>Mercury (Hg): 100 </a:t>
            </a:r>
            <a:r>
              <a:rPr lang="en-GB" sz="1400" b="1" dirty="0" err="1" smtClean="0"/>
              <a:t>ppm</a:t>
            </a:r>
            <a:endParaRPr lang="en-US" sz="1400" b="1" dirty="0" smtClean="0"/>
          </a:p>
          <a:p>
            <a:pPr marL="457200" indent="-228600">
              <a:buFont typeface="Wingdings" pitchFamily="2" charset="2"/>
              <a:buChar char="§"/>
            </a:pPr>
            <a:r>
              <a:rPr lang="en-GB" sz="1400" b="1" dirty="0" smtClean="0"/>
              <a:t>Lead (</a:t>
            </a:r>
            <a:r>
              <a:rPr lang="en-GB" sz="1400" b="1" dirty="0" err="1" smtClean="0"/>
              <a:t>Pb</a:t>
            </a:r>
            <a:r>
              <a:rPr lang="en-GB" sz="1400" b="1" dirty="0" smtClean="0"/>
              <a:t>): 1000 </a:t>
            </a:r>
            <a:r>
              <a:rPr lang="en-GB" sz="1400" b="1" dirty="0" err="1" smtClean="0"/>
              <a:t>ppm</a:t>
            </a:r>
            <a:endParaRPr lang="en-US" sz="1400" b="1" dirty="0" smtClean="0"/>
          </a:p>
          <a:p>
            <a:pPr marL="457200" indent="-228600">
              <a:buFont typeface="Wingdings" pitchFamily="2" charset="2"/>
              <a:buChar char="§"/>
            </a:pPr>
            <a:r>
              <a:rPr lang="en-GB" sz="1400" b="1" dirty="0" err="1" smtClean="0"/>
              <a:t>Polybrominated</a:t>
            </a:r>
            <a:r>
              <a:rPr lang="en-GB" sz="1400" b="1" dirty="0" smtClean="0"/>
              <a:t> Biphenyls (PBB): 1000 </a:t>
            </a:r>
            <a:r>
              <a:rPr lang="en-GB" sz="1400" b="1" dirty="0" err="1" smtClean="0"/>
              <a:t>ppm</a:t>
            </a:r>
            <a:endParaRPr lang="en-US" sz="1400" b="1" dirty="0" smtClean="0"/>
          </a:p>
          <a:p>
            <a:pPr marL="457200" indent="-228600">
              <a:buFont typeface="Wingdings" pitchFamily="2" charset="2"/>
              <a:buChar char="§"/>
            </a:pPr>
            <a:r>
              <a:rPr lang="en-GB" sz="1400" b="1" dirty="0" err="1" smtClean="0"/>
              <a:t>Polybrominated</a:t>
            </a:r>
            <a:r>
              <a:rPr lang="en-GB" sz="1400" b="1" dirty="0" smtClean="0"/>
              <a:t> </a:t>
            </a:r>
            <a:r>
              <a:rPr lang="en-GB" sz="1400" b="1" dirty="0" err="1" smtClean="0"/>
              <a:t>Diphenyl</a:t>
            </a:r>
            <a:r>
              <a:rPr lang="en-GB" sz="1400" b="1" dirty="0" smtClean="0"/>
              <a:t> Ethers (PBDE): 1000 </a:t>
            </a:r>
            <a:r>
              <a:rPr lang="en-GB" sz="1400" b="1" dirty="0" err="1" smtClean="0"/>
              <a:t>ppm</a:t>
            </a:r>
            <a:endParaRPr lang="en-US" sz="1400" b="1" dirty="0" smtClean="0"/>
          </a:p>
          <a:p>
            <a:pPr marL="457200" indent="-228600">
              <a:buFont typeface="Wingdings" pitchFamily="2" charset="2"/>
              <a:buChar char="§"/>
            </a:pPr>
            <a:r>
              <a:rPr lang="en-GB" sz="1400" b="1" dirty="0" err="1" smtClean="0"/>
              <a:t>Hexavalent</a:t>
            </a:r>
            <a:r>
              <a:rPr lang="en-GB" sz="1400" b="1" dirty="0" smtClean="0"/>
              <a:t> Chromium (</a:t>
            </a:r>
            <a:r>
              <a:rPr lang="en-GB" sz="1400" b="1" dirty="0" err="1" smtClean="0"/>
              <a:t>CrVI</a:t>
            </a:r>
            <a:r>
              <a:rPr lang="en-GB" sz="1400" b="1" dirty="0" smtClean="0"/>
              <a:t>): 1000 </a:t>
            </a:r>
            <a:r>
              <a:rPr lang="en-GB" sz="1400" b="1" dirty="0" err="1" smtClean="0"/>
              <a:t>ppm</a:t>
            </a:r>
            <a:endParaRPr lang="en-GB" sz="1400" b="1" dirty="0" smtClean="0"/>
          </a:p>
          <a:p>
            <a:pPr marL="231775" indent="-231775">
              <a:spcBef>
                <a:spcPts val="1200"/>
              </a:spcBef>
              <a:spcAft>
                <a:spcPts val="600"/>
              </a:spcAft>
              <a:buFont typeface="Wingdings" pitchFamily="2" charset="2"/>
              <a:buChar char="§"/>
            </a:pPr>
            <a:r>
              <a:rPr lang="en-GB" altLang="zh-CN" sz="1800" b="1" dirty="0" err="1" smtClean="0">
                <a:ea typeface="SimSun" pitchFamily="2" charset="-122"/>
              </a:rPr>
              <a:t>RoHS</a:t>
            </a:r>
            <a:r>
              <a:rPr lang="en-GB" altLang="zh-CN" sz="1800" b="1" dirty="0" smtClean="0">
                <a:ea typeface="SimSun" pitchFamily="2" charset="-122"/>
              </a:rPr>
              <a:t> impacts the entire electronics industry:</a:t>
            </a:r>
            <a:endParaRPr lang="en-US" altLang="zh-CN" sz="1800" b="1" dirty="0" smtClean="0">
              <a:ea typeface="SimSun" pitchFamily="2" charset="-122"/>
            </a:endParaRPr>
          </a:p>
          <a:p>
            <a:pPr marL="465138" indent="-233363">
              <a:spcAft>
                <a:spcPts val="600"/>
              </a:spcAft>
              <a:buFont typeface="Wingdings" pitchFamily="2" charset="2"/>
              <a:buChar char="§"/>
              <a:tabLst>
                <a:tab pos="465138" algn="l"/>
              </a:tabLst>
            </a:pPr>
            <a:r>
              <a:rPr lang="en-GB" sz="1400" b="1" dirty="0" smtClean="0"/>
              <a:t>Large household appliances: refrigerators, washers, stoves, air conditioners</a:t>
            </a:r>
            <a:endParaRPr lang="en-US" sz="1400" b="1" dirty="0" smtClean="0"/>
          </a:p>
          <a:p>
            <a:pPr marL="465138" indent="-233363">
              <a:spcAft>
                <a:spcPts val="600"/>
              </a:spcAft>
              <a:buFont typeface="Wingdings" pitchFamily="2" charset="2"/>
              <a:buChar char="§"/>
              <a:tabLst>
                <a:tab pos="465138" algn="l"/>
              </a:tabLst>
            </a:pPr>
            <a:r>
              <a:rPr lang="en-GB" sz="1400" b="1" dirty="0" smtClean="0"/>
              <a:t>Small household appliances: vacuum cleaners, hair dryers, coffee makers, irons</a:t>
            </a:r>
            <a:endParaRPr lang="en-US" sz="1400" b="1" dirty="0" smtClean="0"/>
          </a:p>
          <a:p>
            <a:pPr marL="465138" indent="-233363">
              <a:spcAft>
                <a:spcPts val="600"/>
              </a:spcAft>
              <a:buFont typeface="Wingdings" pitchFamily="2" charset="2"/>
              <a:buChar char="§"/>
              <a:tabLst>
                <a:tab pos="465138" algn="l"/>
              </a:tabLst>
            </a:pPr>
            <a:r>
              <a:rPr lang="en-GB" sz="1400" b="1" dirty="0" smtClean="0"/>
              <a:t>Computing &amp; communications equipment: computers, printers, copiers, phones...</a:t>
            </a:r>
            <a:endParaRPr lang="en-GB" altLang="zh-CN" sz="1800" b="1" dirty="0">
              <a:ea typeface="SimSun" pitchFamily="2" charset="-122"/>
            </a:endParaRPr>
          </a:p>
        </p:txBody>
      </p:sp>
      <p:sp>
        <p:nvSpPr>
          <p:cNvPr id="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Examples: </a:t>
            </a:r>
            <a:r>
              <a:rPr lang="en-US" b="1" dirty="0" err="1" smtClean="0">
                <a:solidFill>
                  <a:schemeClr val="accent1"/>
                </a:solidFill>
              </a:rPr>
              <a:t>RoHS</a:t>
            </a:r>
            <a:r>
              <a:rPr lang="en-US" b="1" dirty="0" smtClean="0">
                <a:solidFill>
                  <a:schemeClr val="accent1"/>
                </a:solidFill>
              </a:rPr>
              <a:t> and WEEE</a:t>
            </a:r>
            <a:endParaRPr lang="en-US" b="1" dirty="0">
              <a:solidFill>
                <a:schemeClr val="accent1"/>
              </a:solidFill>
            </a:endParaRPr>
          </a:p>
        </p:txBody>
      </p:sp>
      <p:pic>
        <p:nvPicPr>
          <p:cNvPr id="6" name="Picture 6"/>
          <p:cNvPicPr>
            <a:picLocks noChangeAspect="1" noChangeArrowheads="1"/>
          </p:cNvPicPr>
          <p:nvPr/>
        </p:nvPicPr>
        <p:blipFill>
          <a:blip r:embed="rId2" cstate="print"/>
          <a:srcRect/>
          <a:stretch>
            <a:fillRect/>
          </a:stretch>
        </p:blipFill>
        <p:spPr bwMode="auto">
          <a:xfrm>
            <a:off x="5240423" y="986970"/>
            <a:ext cx="3678152" cy="500743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238125" y="661202"/>
            <a:ext cx="8680450" cy="4655336"/>
          </a:xfrm>
          <a:prstGeom prst="rect">
            <a:avLst/>
          </a:prstGeom>
          <a:noFill/>
          <a:ln w="9525">
            <a:noFill/>
            <a:miter lim="800000"/>
            <a:headEnd/>
            <a:tailEnd/>
          </a:ln>
          <a:effectLst/>
        </p:spPr>
        <p:txBody>
          <a:bodyPr wrap="square" lIns="0" tIns="0" rIns="0" bIns="0" anchor="t" anchorCtr="0">
            <a:noAutofit/>
          </a:bodyPr>
          <a:lstStyle/>
          <a:p>
            <a:pPr marL="511175" indent="-511175">
              <a:spcAft>
                <a:spcPts val="600"/>
              </a:spcAft>
            </a:pPr>
            <a:r>
              <a:rPr lang="en-GB" sz="1800" b="1" dirty="0"/>
              <a:t>The following products are currently exempted from </a:t>
            </a:r>
            <a:r>
              <a:rPr lang="en-GB" sz="1800" b="1" dirty="0" err="1"/>
              <a:t>RoHS</a:t>
            </a:r>
            <a:r>
              <a:rPr lang="en-GB" sz="1800" b="1" dirty="0"/>
              <a:t> compliance:</a:t>
            </a:r>
          </a:p>
          <a:p>
            <a:pPr marL="347663" indent="-231775">
              <a:spcAft>
                <a:spcPts val="600"/>
              </a:spcAft>
              <a:buFont typeface="Arial" pitchFamily="34" charset="0"/>
              <a:buChar char="•"/>
              <a:tabLst>
                <a:tab pos="347663" algn="l"/>
              </a:tabLst>
            </a:pPr>
            <a:r>
              <a:rPr lang="en-GB" sz="1800" b="1" dirty="0" smtClean="0"/>
              <a:t>Large </a:t>
            </a:r>
            <a:r>
              <a:rPr lang="en-GB" sz="1800" b="1" dirty="0"/>
              <a:t>stationary industrial tools</a:t>
            </a:r>
            <a:endParaRPr lang="en-US" sz="1800" b="1" dirty="0"/>
          </a:p>
          <a:p>
            <a:pPr marL="347663" indent="-231775">
              <a:spcAft>
                <a:spcPts val="600"/>
              </a:spcAft>
              <a:buFont typeface="Arial" pitchFamily="34" charset="0"/>
              <a:buChar char="•"/>
              <a:tabLst>
                <a:tab pos="347663" algn="l"/>
              </a:tabLst>
            </a:pPr>
            <a:r>
              <a:rPr lang="en-GB" sz="1800" b="1" dirty="0" smtClean="0"/>
              <a:t>Control </a:t>
            </a:r>
            <a:r>
              <a:rPr lang="en-GB" sz="1800" b="1" dirty="0"/>
              <a:t>and monitoring equipment</a:t>
            </a:r>
            <a:endParaRPr lang="en-US" sz="1800" b="1" dirty="0"/>
          </a:p>
          <a:p>
            <a:pPr marL="347663" indent="-231775">
              <a:spcAft>
                <a:spcPts val="600"/>
              </a:spcAft>
              <a:buFont typeface="Arial" pitchFamily="34" charset="0"/>
              <a:buChar char="•"/>
              <a:tabLst>
                <a:tab pos="347663" algn="l"/>
              </a:tabLst>
            </a:pPr>
            <a:r>
              <a:rPr lang="en-GB" sz="1800" b="1" dirty="0" smtClean="0"/>
              <a:t>National </a:t>
            </a:r>
            <a:r>
              <a:rPr lang="en-GB" sz="1800" b="1" dirty="0"/>
              <a:t>security use and military equipment</a:t>
            </a:r>
            <a:endParaRPr lang="en-US" sz="1800" b="1" dirty="0"/>
          </a:p>
          <a:p>
            <a:pPr marL="347663" indent="-231775">
              <a:spcAft>
                <a:spcPts val="600"/>
              </a:spcAft>
              <a:buFont typeface="Arial" pitchFamily="34" charset="0"/>
              <a:buChar char="•"/>
              <a:tabLst>
                <a:tab pos="347663" algn="l"/>
              </a:tabLst>
            </a:pPr>
            <a:r>
              <a:rPr lang="en-GB" sz="1800" b="1" dirty="0" smtClean="0"/>
              <a:t>Medical </a:t>
            </a:r>
            <a:r>
              <a:rPr lang="en-GB" sz="1800" b="1" dirty="0"/>
              <a:t>devices</a:t>
            </a:r>
            <a:endParaRPr lang="en-US" sz="1800" b="1" dirty="0"/>
          </a:p>
          <a:p>
            <a:pPr marL="347663" indent="-231775">
              <a:spcAft>
                <a:spcPts val="600"/>
              </a:spcAft>
              <a:buFont typeface="Arial" pitchFamily="34" charset="0"/>
              <a:buChar char="•"/>
              <a:tabLst>
                <a:tab pos="347663" algn="l"/>
              </a:tabLst>
            </a:pPr>
            <a:r>
              <a:rPr lang="en-GB" sz="1800" b="1" dirty="0" smtClean="0"/>
              <a:t>Some </a:t>
            </a:r>
            <a:r>
              <a:rPr lang="en-GB" sz="1800" b="1" dirty="0"/>
              <a:t>light bulbs and some batteries</a:t>
            </a:r>
            <a:endParaRPr lang="en-US" sz="1800" b="1" dirty="0"/>
          </a:p>
          <a:p>
            <a:pPr marL="347663" indent="-231775">
              <a:buFont typeface="Arial" pitchFamily="34" charset="0"/>
              <a:buChar char="•"/>
              <a:tabLst>
                <a:tab pos="347663" algn="l"/>
              </a:tabLst>
            </a:pPr>
            <a:r>
              <a:rPr lang="en-GB" sz="1800" b="1" dirty="0" smtClean="0"/>
              <a:t>Spare </a:t>
            </a:r>
            <a:r>
              <a:rPr lang="en-GB" sz="1800" b="1" dirty="0"/>
              <a:t>parts for electronic equipment in the market before July 1, </a:t>
            </a:r>
            <a:r>
              <a:rPr lang="en-GB" sz="1800" b="1" dirty="0" smtClean="0"/>
              <a:t>2006.</a:t>
            </a:r>
          </a:p>
          <a:p>
            <a:pPr marL="342900" indent="-342900">
              <a:spcBef>
                <a:spcPts val="1200"/>
              </a:spcBef>
              <a:spcAft>
                <a:spcPts val="600"/>
              </a:spcAft>
              <a:tabLst>
                <a:tab pos="285750" algn="l"/>
              </a:tabLst>
            </a:pPr>
            <a:r>
              <a:rPr lang="en-GB" sz="1800" b="1" dirty="0" smtClean="0"/>
              <a:t>Countries work on their own version of </a:t>
            </a:r>
            <a:r>
              <a:rPr lang="en-GB" sz="1800" b="1" dirty="0" err="1" smtClean="0"/>
              <a:t>RoHS</a:t>
            </a:r>
            <a:r>
              <a:rPr lang="en-GB" sz="1800" b="1" dirty="0" smtClean="0"/>
              <a:t>:</a:t>
            </a:r>
          </a:p>
          <a:p>
            <a:pPr marL="347663" indent="-231775">
              <a:spcAft>
                <a:spcPts val="600"/>
              </a:spcAft>
              <a:buFontTx/>
              <a:buChar char="•"/>
              <a:tabLst>
                <a:tab pos="347663" algn="l"/>
              </a:tabLst>
            </a:pPr>
            <a:r>
              <a:rPr lang="en-GB" sz="1800" b="1" dirty="0" smtClean="0"/>
              <a:t>RPCEP (Regulation for Pollution Control of Electronic Products): China </a:t>
            </a:r>
            <a:endParaRPr lang="en-US" sz="1800" b="1" dirty="0" smtClean="0"/>
          </a:p>
          <a:p>
            <a:pPr marL="347663" indent="-231775">
              <a:spcAft>
                <a:spcPts val="600"/>
              </a:spcAft>
              <a:buFontTx/>
              <a:buChar char="•"/>
              <a:tabLst>
                <a:tab pos="347663" algn="l"/>
              </a:tabLst>
            </a:pPr>
            <a:r>
              <a:rPr lang="en-GB" sz="1800" b="1" dirty="0" smtClean="0"/>
              <a:t>JGPSSI (Japan Green Procurement Survey Standardization Initiative): Japan </a:t>
            </a:r>
            <a:endParaRPr lang="en-US" sz="1800" b="1" dirty="0" smtClean="0"/>
          </a:p>
          <a:p>
            <a:pPr marL="347663" indent="-231775">
              <a:spcAft>
                <a:spcPts val="600"/>
              </a:spcAft>
              <a:buFontTx/>
              <a:buChar char="•"/>
              <a:tabLst>
                <a:tab pos="347663" algn="l"/>
              </a:tabLst>
            </a:pPr>
            <a:r>
              <a:rPr lang="en-GB" sz="1800" b="1" dirty="0" smtClean="0"/>
              <a:t>SB20 (Electronic Waste Recycling Act of 2003): California, USA </a:t>
            </a:r>
            <a:endParaRPr lang="en-US" sz="1800" b="1" dirty="0" smtClean="0"/>
          </a:p>
          <a:p>
            <a:pPr marL="347663" indent="-231775">
              <a:spcAft>
                <a:spcPts val="600"/>
              </a:spcAft>
              <a:buFontTx/>
              <a:buChar char="•"/>
              <a:tabLst>
                <a:tab pos="347663" algn="l"/>
              </a:tabLst>
            </a:pPr>
            <a:r>
              <a:rPr lang="en-GB" sz="1800" b="1" dirty="0" smtClean="0"/>
              <a:t>Adopting the EU </a:t>
            </a:r>
            <a:r>
              <a:rPr lang="en-GB" sz="1800" b="1" dirty="0" err="1" smtClean="0"/>
              <a:t>RoHs</a:t>
            </a:r>
            <a:r>
              <a:rPr lang="en-GB" sz="1800" b="1" dirty="0" smtClean="0"/>
              <a:t> Directive: Australia, Canada, Korea, Taiwan </a:t>
            </a:r>
          </a:p>
          <a:p>
            <a:pPr marL="511175" indent="-511175">
              <a:spcAft>
                <a:spcPts val="600"/>
              </a:spcAft>
            </a:pPr>
            <a:endParaRPr lang="en-GB" sz="1800" b="1" dirty="0"/>
          </a:p>
        </p:txBody>
      </p:sp>
      <p:sp>
        <p:nvSpPr>
          <p:cNvPr id="3"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ROHS Exemptions and Variations</a:t>
            </a:r>
            <a:endParaRPr lang="en-US" b="1" dirty="0">
              <a:solidFill>
                <a:schemeClr val="accent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2" name="Rectangle 6"/>
          <p:cNvSpPr>
            <a:spLocks noChangeArrowheads="1"/>
          </p:cNvSpPr>
          <p:nvPr/>
        </p:nvSpPr>
        <p:spPr bwMode="auto">
          <a:xfrm>
            <a:off x="238125" y="725714"/>
            <a:ext cx="8680450" cy="6232475"/>
          </a:xfrm>
          <a:prstGeom prst="rect">
            <a:avLst/>
          </a:prstGeom>
          <a:noFill/>
          <a:ln w="9525">
            <a:noFill/>
            <a:miter lim="800000"/>
            <a:headEnd/>
            <a:tailEnd/>
          </a:ln>
          <a:effectLst/>
        </p:spPr>
        <p:txBody>
          <a:bodyPr wrap="square" lIns="0" tIns="0" rIns="0" bIns="0" anchor="t" anchorCtr="0">
            <a:spAutoFit/>
          </a:bodyPr>
          <a:lstStyle/>
          <a:p>
            <a:pPr>
              <a:spcAft>
                <a:spcPts val="1200"/>
              </a:spcAft>
            </a:pPr>
            <a:r>
              <a:rPr lang="en-GB" altLang="zh-CN" sz="1800" b="1" dirty="0" smtClean="0">
                <a:ea typeface="SimSun" pitchFamily="2" charset="-122"/>
              </a:rPr>
              <a:t>WEEE </a:t>
            </a:r>
            <a:r>
              <a:rPr lang="en-GB" altLang="zh-CN" sz="1800" b="1" dirty="0">
                <a:ea typeface="SimSun" pitchFamily="2" charset="-122"/>
              </a:rPr>
              <a:t>Directive 2002/96/EC mandates the treatment, recovery and recycling of electric and electronic equipment (90% ends up in landfills)</a:t>
            </a:r>
            <a:r>
              <a:rPr lang="en-US" altLang="zh-CN" sz="1800" b="1" dirty="0" smtClean="0">
                <a:ea typeface="SimSun" pitchFamily="2" charset="-122"/>
              </a:rPr>
              <a:t>.</a:t>
            </a:r>
          </a:p>
          <a:p>
            <a:pPr marL="285750" indent="-285750">
              <a:spcAft>
                <a:spcPts val="600"/>
              </a:spcAft>
            </a:pPr>
            <a:r>
              <a:rPr lang="en-GB" sz="1800" b="1" dirty="0" smtClean="0"/>
              <a:t>Objectives of the WEEE Directive</a:t>
            </a:r>
          </a:p>
          <a:p>
            <a:pPr marL="347663" indent="-231775">
              <a:spcAft>
                <a:spcPts val="600"/>
              </a:spcAft>
              <a:buFontTx/>
              <a:buChar char="•"/>
            </a:pPr>
            <a:r>
              <a:rPr lang="en-GB" sz="1800" b="1" dirty="0" smtClean="0"/>
              <a:t>to increase reuse, recycling and other forms of recovery, leading to a reduction in the amount of waste going to landfill or incineration  </a:t>
            </a:r>
          </a:p>
          <a:p>
            <a:pPr marL="347663" indent="-231775">
              <a:spcAft>
                <a:spcPts val="600"/>
              </a:spcAft>
              <a:buFontTx/>
              <a:buChar char="•"/>
            </a:pPr>
            <a:r>
              <a:rPr lang="en-GB" sz="1800" b="1" dirty="0" smtClean="0"/>
              <a:t>to improve the environmental performance of all operators involved in the life cycle of electrical and electronic equipment </a:t>
            </a:r>
          </a:p>
          <a:p>
            <a:pPr marL="347663" indent="-231775">
              <a:spcAft>
                <a:spcPts val="600"/>
              </a:spcAft>
              <a:buFontTx/>
              <a:buChar char="•"/>
            </a:pPr>
            <a:r>
              <a:rPr lang="en-GB" sz="1800" b="1" dirty="0" smtClean="0"/>
              <a:t>to set criteria for the collection, treatment, recycling</a:t>
            </a:r>
            <a:br>
              <a:rPr lang="en-GB" sz="1800" b="1" dirty="0" smtClean="0"/>
            </a:br>
            <a:r>
              <a:rPr lang="en-GB" sz="1800" b="1" dirty="0" smtClean="0"/>
              <a:t>and recovery of WEEE </a:t>
            </a:r>
          </a:p>
          <a:p>
            <a:pPr marL="347663" indent="-231775">
              <a:spcAft>
                <a:spcPts val="600"/>
              </a:spcAft>
              <a:buFontTx/>
              <a:buChar char="•"/>
            </a:pPr>
            <a:r>
              <a:rPr lang="en-GB" sz="1800" b="1" dirty="0" smtClean="0"/>
              <a:t>making producers responsible for financing most </a:t>
            </a:r>
            <a:br>
              <a:rPr lang="en-GB" sz="1800" b="1" dirty="0" smtClean="0"/>
            </a:br>
            <a:r>
              <a:rPr lang="en-GB" sz="1800" b="1" dirty="0" smtClean="0"/>
              <a:t>of these activities - private householders are to </a:t>
            </a:r>
            <a:br>
              <a:rPr lang="en-GB" sz="1800" b="1" dirty="0" smtClean="0"/>
            </a:br>
            <a:r>
              <a:rPr lang="en-GB" sz="1800" b="1" dirty="0" smtClean="0"/>
              <a:t>be able to return WEEE without charge </a:t>
            </a:r>
          </a:p>
          <a:p>
            <a:pPr>
              <a:spcAft>
                <a:spcPts val="600"/>
              </a:spcAft>
            </a:pPr>
            <a:r>
              <a:rPr lang="en-GB" sz="1800" b="1" dirty="0" smtClean="0"/>
              <a:t>The WEEE Directive requires producers to take a </a:t>
            </a:r>
            <a:br>
              <a:rPr lang="en-GB" sz="1800" b="1" dirty="0" smtClean="0"/>
            </a:br>
            <a:r>
              <a:rPr lang="en-GB" sz="1800" b="1" dirty="0" smtClean="0"/>
              <a:t>whole-life responsibility for their products and to meet </a:t>
            </a:r>
            <a:br>
              <a:rPr lang="en-GB" sz="1800" b="1" dirty="0" smtClean="0"/>
            </a:br>
            <a:r>
              <a:rPr lang="en-GB" sz="1800" b="1" dirty="0" smtClean="0"/>
              <a:t>given targets. They will also need to provide data to </a:t>
            </a:r>
            <a:br>
              <a:rPr lang="en-GB" sz="1800" b="1" dirty="0" smtClean="0"/>
            </a:br>
            <a:r>
              <a:rPr lang="en-GB" sz="1800" b="1" dirty="0" smtClean="0"/>
              <a:t>demonstrate compliance. </a:t>
            </a:r>
          </a:p>
          <a:p>
            <a:r>
              <a:rPr lang="en-GB" altLang="zh-CN" sz="1800" b="1" dirty="0" smtClean="0">
                <a:ea typeface="SimSun" pitchFamily="2" charset="-122"/>
              </a:rPr>
              <a:t>The WEEE Directive covers all electrical and electronic equipment with voltages up to 1,000 AC and 1,500 DC.</a:t>
            </a:r>
            <a:endParaRPr lang="en-GB" sz="1800" b="1" dirty="0" smtClean="0"/>
          </a:p>
          <a:p>
            <a:pPr marL="347663" indent="-231775">
              <a:spcAft>
                <a:spcPts val="600"/>
              </a:spcAft>
              <a:buFontTx/>
              <a:buChar char="•"/>
            </a:pPr>
            <a:endParaRPr lang="en-US" sz="1800" b="1" dirty="0" smtClean="0"/>
          </a:p>
          <a:p>
            <a:endParaRPr lang="en-GB" altLang="zh-CN" sz="1800" b="1" dirty="0">
              <a:ea typeface="SimSun" pitchFamily="2" charset="-122"/>
            </a:endParaRPr>
          </a:p>
        </p:txBody>
      </p:sp>
      <p:pic>
        <p:nvPicPr>
          <p:cNvPr id="39944" name="Picture 8" descr="Zeus_RoHS_and_WEEE_img_3"/>
          <p:cNvPicPr>
            <a:picLocks noChangeAspect="1" noChangeArrowheads="1"/>
          </p:cNvPicPr>
          <p:nvPr/>
        </p:nvPicPr>
        <p:blipFill>
          <a:blip r:embed="rId2" cstate="print"/>
          <a:srcRect/>
          <a:stretch>
            <a:fillRect/>
          </a:stretch>
        </p:blipFill>
        <p:spPr bwMode="auto">
          <a:xfrm>
            <a:off x="7168903" y="3004456"/>
            <a:ext cx="1749672" cy="2035629"/>
          </a:xfrm>
          <a:prstGeom prst="rect">
            <a:avLst/>
          </a:prstGeom>
          <a:noFill/>
        </p:spPr>
      </p:pic>
      <p:sp>
        <p:nvSpPr>
          <p:cNvPr id="6" name="Text Box 3"/>
          <p:cNvSpPr txBox="1">
            <a:spLocks noChangeArrowheads="1"/>
          </p:cNvSpPr>
          <p:nvPr/>
        </p:nvSpPr>
        <p:spPr bwMode="auto">
          <a:xfrm>
            <a:off x="227013" y="57150"/>
            <a:ext cx="8691562" cy="369332"/>
          </a:xfrm>
          <a:prstGeom prst="rect">
            <a:avLst/>
          </a:prstGeom>
          <a:noFill/>
          <a:ln w="9525">
            <a:noFill/>
            <a:miter lim="800000"/>
            <a:headEnd/>
            <a:tailEnd/>
          </a:ln>
        </p:spPr>
        <p:txBody>
          <a:bodyPr wrap="square" lIns="0" tIns="0" rIns="0" bIns="0">
            <a:spAutoFit/>
          </a:bodyPr>
          <a:lstStyle/>
          <a:p>
            <a:pPr>
              <a:spcBef>
                <a:spcPct val="50000"/>
              </a:spcBef>
            </a:pPr>
            <a:r>
              <a:rPr lang="en-GB" altLang="zh-CN" dirty="0" smtClean="0">
                <a:ea typeface="SimSun" pitchFamily="2" charset="-122"/>
              </a:rPr>
              <a:t> Waste from Electrical and Electronic Equipment (WEEE)</a:t>
            </a:r>
            <a:endParaRPr lang="en-US" b="1" dirty="0">
              <a:solidFill>
                <a:schemeClr val="accent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599" y="633047"/>
            <a:ext cx="8689975" cy="2677656"/>
          </a:xfrm>
          <a:prstGeom prst="rect">
            <a:avLst/>
          </a:prstGeom>
          <a:noFill/>
          <a:ln w="9525">
            <a:noFill/>
            <a:miter lim="800000"/>
            <a:headEnd/>
            <a:tailEnd/>
          </a:ln>
          <a:effectLst/>
        </p:spPr>
        <p:txBody>
          <a:bodyPr wrap="square" lIns="0" tIns="0" rIns="0" bIns="0">
            <a:spAutoFit/>
          </a:bodyPr>
          <a:lstStyle/>
          <a:p>
            <a:pPr marL="168275" indent="-168275">
              <a:spcAft>
                <a:spcPts val="1200"/>
              </a:spcAft>
              <a:buFont typeface="Arial" pitchFamily="34" charset="0"/>
              <a:buChar char="•"/>
            </a:pPr>
            <a:r>
              <a:rPr lang="en-US" sz="1800" b="1" dirty="0" smtClean="0"/>
              <a:t>Every senior design project should address standards relevant to its discipline in the design constraints.</a:t>
            </a:r>
          </a:p>
          <a:p>
            <a:pPr marL="168275" indent="-168275">
              <a:spcAft>
                <a:spcPts val="1200"/>
              </a:spcAft>
              <a:buFont typeface="Arial" pitchFamily="34" charset="0"/>
              <a:buChar char="•"/>
            </a:pPr>
            <a:r>
              <a:rPr lang="en-US" sz="1800" b="1" dirty="0" smtClean="0"/>
              <a:t>Design constraints must be tested through tests described in the test specification section.</a:t>
            </a:r>
          </a:p>
          <a:p>
            <a:pPr marL="168275" indent="-168275">
              <a:spcAft>
                <a:spcPts val="1200"/>
              </a:spcAft>
              <a:buFont typeface="Arial" pitchFamily="34" charset="0"/>
              <a:buChar char="•"/>
            </a:pPr>
            <a:r>
              <a:rPr lang="en-US" sz="1800" b="1" dirty="0" smtClean="0"/>
              <a:t>The results of tests must be reported in the test certification section.</a:t>
            </a:r>
          </a:p>
          <a:p>
            <a:pPr marL="168275" indent="-168275">
              <a:spcAft>
                <a:spcPts val="1200"/>
              </a:spcAft>
              <a:buFont typeface="Arial" pitchFamily="34" charset="0"/>
              <a:buChar char="•"/>
            </a:pPr>
            <a:r>
              <a:rPr lang="en-US" sz="1800" b="1" dirty="0" smtClean="0"/>
              <a:t>The final project demonstration at the end of Senior Design II must include a “live” demonstration of your project including a demonstration of how you meet your critical design constraints.</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238125" y="653143"/>
            <a:ext cx="8680449" cy="5900057"/>
          </a:xfrm>
          <a:noFill/>
          <a:ln/>
        </p:spPr>
        <p:txBody>
          <a:bodyPr/>
          <a:lstStyle/>
          <a:p>
            <a:pPr>
              <a:spcBef>
                <a:spcPts val="0"/>
              </a:spcBef>
              <a:spcAft>
                <a:spcPts val="1200"/>
              </a:spcAft>
              <a:buFont typeface="Monotype Sorts" pitchFamily="2" charset="2"/>
              <a:buNone/>
            </a:pPr>
            <a:r>
              <a:rPr lang="en-US" b="1" dirty="0">
                <a:latin typeface="Arial" pitchFamily="34" charset="0"/>
              </a:rPr>
              <a:t>“</a:t>
            </a:r>
            <a:r>
              <a:rPr lang="en-US" b="1" i="1" dirty="0">
                <a:solidFill>
                  <a:schemeClr val="tx2"/>
                </a:solidFill>
                <a:latin typeface="Arial" pitchFamily="34" charset="0"/>
              </a:rPr>
              <a:t>Standards generally go </a:t>
            </a:r>
            <a:r>
              <a:rPr lang="en-US" b="1" i="1" dirty="0" smtClean="0">
                <a:solidFill>
                  <a:schemeClr val="tx2"/>
                </a:solidFill>
                <a:latin typeface="Arial" pitchFamily="34" charset="0"/>
              </a:rPr>
              <a:t>unnoticed</a:t>
            </a:r>
            <a:r>
              <a:rPr lang="en-US" b="1" i="1" dirty="0" smtClean="0">
                <a:latin typeface="Arial" pitchFamily="34" charset="0"/>
              </a:rPr>
              <a:t>. They </a:t>
            </a:r>
            <a:r>
              <a:rPr lang="en-US" b="1" i="1" dirty="0">
                <a:latin typeface="Arial" pitchFamily="34" charset="0"/>
              </a:rPr>
              <a:t>are mostly </a:t>
            </a:r>
            <a:r>
              <a:rPr lang="en-US" b="1" i="1" dirty="0">
                <a:solidFill>
                  <a:schemeClr val="accent2"/>
                </a:solidFill>
                <a:latin typeface="Arial" pitchFamily="34" charset="0"/>
              </a:rPr>
              <a:t>quiet, unseen forces</a:t>
            </a:r>
            <a:r>
              <a:rPr lang="en-US" b="1" i="1" dirty="0">
                <a:latin typeface="Arial" pitchFamily="34" charset="0"/>
              </a:rPr>
              <a:t>, such as specifications, regulations, and protocols, </a:t>
            </a:r>
            <a:r>
              <a:rPr lang="en-US" b="1" i="1" dirty="0">
                <a:solidFill>
                  <a:schemeClr val="accent2"/>
                </a:solidFill>
                <a:latin typeface="Arial" pitchFamily="34" charset="0"/>
              </a:rPr>
              <a:t>that ensure that things work </a:t>
            </a:r>
            <a:r>
              <a:rPr lang="en-US" b="1" i="1" dirty="0">
                <a:latin typeface="Arial" pitchFamily="34" charset="0"/>
              </a:rPr>
              <a:t>properly, interactively, and responsibly.</a:t>
            </a:r>
          </a:p>
          <a:p>
            <a:pPr>
              <a:spcBef>
                <a:spcPts val="0"/>
              </a:spcBef>
              <a:spcAft>
                <a:spcPts val="1200"/>
              </a:spcAft>
              <a:buFont typeface="Monotype Sorts" pitchFamily="2" charset="2"/>
              <a:buNone/>
            </a:pPr>
            <a:r>
              <a:rPr lang="en-US" b="1" i="1" dirty="0">
                <a:solidFill>
                  <a:schemeClr val="accent2"/>
                </a:solidFill>
                <a:latin typeface="Arial" pitchFamily="34" charset="0"/>
              </a:rPr>
              <a:t>How standards come about is a mystery to most people </a:t>
            </a:r>
            <a:r>
              <a:rPr lang="en-US" b="1" i="1" dirty="0">
                <a:latin typeface="Arial" pitchFamily="34" charset="0"/>
              </a:rPr>
              <a:t>should they even ponder the question.</a:t>
            </a:r>
            <a:r>
              <a:rPr lang="en-US" b="1" dirty="0">
                <a:latin typeface="Arial" pitchFamily="34" charset="0"/>
              </a:rPr>
              <a:t>”</a:t>
            </a:r>
          </a:p>
          <a:p>
            <a:pPr lvl="1">
              <a:spcBef>
                <a:spcPts val="0"/>
              </a:spcBef>
              <a:buFont typeface="Wingdings" pitchFamily="2" charset="2"/>
              <a:buNone/>
            </a:pPr>
            <a:r>
              <a:rPr lang="en-US" b="1" dirty="0">
                <a:solidFill>
                  <a:schemeClr val="tx2"/>
                </a:solidFill>
                <a:latin typeface="Arial" pitchFamily="34" charset="0"/>
              </a:rPr>
              <a:t>John Gibbons, Forward to U. S. Congress Office of Technology Assessment TCT-512, </a:t>
            </a:r>
            <a:r>
              <a:rPr lang="en-US" b="1" i="1" dirty="0">
                <a:solidFill>
                  <a:schemeClr val="tx2"/>
                </a:solidFill>
                <a:latin typeface="Arial" pitchFamily="34" charset="0"/>
              </a:rPr>
              <a:t>Global Standards: Building Blocks for the Future, </a:t>
            </a:r>
            <a:r>
              <a:rPr lang="en-US" b="1" dirty="0">
                <a:solidFill>
                  <a:schemeClr val="tx2"/>
                </a:solidFill>
                <a:latin typeface="Arial" pitchFamily="34" charset="0"/>
              </a:rPr>
              <a:t>March 1992</a:t>
            </a:r>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The Mystery of Standards</a:t>
            </a:r>
            <a:endParaRPr lang="en-US" b="1"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blinds(horizontal)">
                                      <p:cBhvr>
                                        <p:cTn id="7" dur="500"/>
                                        <p:tgtEl>
                                          <p:spTgt spid="101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blinds(horizontal)">
                                      <p:cBhvr>
                                        <p:cTn id="12" dur="500"/>
                                        <p:tgtEl>
                                          <p:spTgt spid="101379">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01379">
                                            <p:txEl>
                                              <p:pRg st="2" end="2"/>
                                            </p:txEl>
                                          </p:spTgt>
                                        </p:tgtEl>
                                        <p:attrNameLst>
                                          <p:attrName>style.visibility</p:attrName>
                                        </p:attrNameLst>
                                      </p:cBhvr>
                                      <p:to>
                                        <p:strVal val="visible"/>
                                      </p:to>
                                    </p:set>
                                    <p:animEffect transition="in" filter="blinds(horizontal)">
                                      <p:cBhvr>
                                        <p:cTn id="15" dur="500"/>
                                        <p:tgtEl>
                                          <p:spTgt spid="1013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idx="1"/>
          </p:nvPr>
        </p:nvSpPr>
        <p:spPr>
          <a:xfrm>
            <a:off x="238125" y="740229"/>
            <a:ext cx="8680450" cy="5812971"/>
          </a:xfrm>
          <a:noFill/>
          <a:ln/>
        </p:spPr>
        <p:txBody>
          <a:bodyPr/>
          <a:lstStyle/>
          <a:p>
            <a:pPr>
              <a:spcBef>
                <a:spcPts val="0"/>
              </a:spcBef>
              <a:buFont typeface="Wingdings" pitchFamily="2" charset="2"/>
              <a:buNone/>
            </a:pPr>
            <a:r>
              <a:rPr lang="en-US" b="1" dirty="0">
                <a:latin typeface="Arial" pitchFamily="34" charset="0"/>
              </a:rPr>
              <a:t>A simplistic but idealized working definition…</a:t>
            </a:r>
          </a:p>
          <a:p>
            <a:pPr>
              <a:spcBef>
                <a:spcPts val="0"/>
              </a:spcBef>
              <a:buFont typeface="Wingdings" pitchFamily="2" charset="2"/>
              <a:buNone/>
            </a:pPr>
            <a:endParaRPr lang="en-US" b="1" i="1" dirty="0">
              <a:latin typeface="Arial" pitchFamily="34" charset="0"/>
            </a:endParaRPr>
          </a:p>
          <a:p>
            <a:pPr>
              <a:spcBef>
                <a:spcPts val="0"/>
              </a:spcBef>
              <a:buFont typeface="Wingdings" pitchFamily="2" charset="2"/>
              <a:buNone/>
            </a:pPr>
            <a:r>
              <a:rPr lang="en-US" b="1" i="1" dirty="0">
                <a:solidFill>
                  <a:schemeClr val="accent2"/>
                </a:solidFill>
                <a:latin typeface="Arial" pitchFamily="34" charset="0"/>
              </a:rPr>
              <a:t>Standard</a:t>
            </a:r>
            <a:r>
              <a:rPr lang="en-US" b="1" dirty="0">
                <a:solidFill>
                  <a:schemeClr val="tx2"/>
                </a:solidFill>
                <a:latin typeface="Arial" pitchFamily="34" charset="0"/>
              </a:rPr>
              <a:t> - a </a:t>
            </a:r>
            <a:r>
              <a:rPr lang="en-US" b="1" i="1" dirty="0">
                <a:solidFill>
                  <a:schemeClr val="accent2"/>
                </a:solidFill>
                <a:latin typeface="Arial" pitchFamily="34" charset="0"/>
              </a:rPr>
              <a:t>document</a:t>
            </a:r>
            <a:r>
              <a:rPr lang="en-US" b="1" i="1" dirty="0">
                <a:solidFill>
                  <a:schemeClr val="tx2"/>
                </a:solidFill>
                <a:latin typeface="Arial" pitchFamily="34" charset="0"/>
              </a:rPr>
              <a:t>,</a:t>
            </a:r>
            <a:r>
              <a:rPr lang="en-US" b="1" dirty="0">
                <a:solidFill>
                  <a:schemeClr val="tx2"/>
                </a:solidFill>
                <a:latin typeface="Arial" pitchFamily="34" charset="0"/>
              </a:rPr>
              <a:t> </a:t>
            </a:r>
            <a:r>
              <a:rPr lang="en-US" b="1" dirty="0">
                <a:latin typeface="Arial" pitchFamily="34" charset="0"/>
              </a:rPr>
              <a:t>developed and used by consensus of the </a:t>
            </a:r>
            <a:r>
              <a:rPr lang="en-US" b="1" i="1" dirty="0">
                <a:solidFill>
                  <a:schemeClr val="accent2"/>
                </a:solidFill>
                <a:latin typeface="Arial" pitchFamily="34" charset="0"/>
              </a:rPr>
              <a:t>stakeholders</a:t>
            </a:r>
            <a:r>
              <a:rPr lang="en-US" b="1" dirty="0">
                <a:latin typeface="Arial" pitchFamily="34" charset="0"/>
              </a:rPr>
              <a:t>, which describes how a </a:t>
            </a:r>
            <a:r>
              <a:rPr lang="en-US" b="1" i="1" dirty="0">
                <a:solidFill>
                  <a:schemeClr val="accent2"/>
                </a:solidFill>
                <a:latin typeface="Arial" pitchFamily="34" charset="0"/>
              </a:rPr>
              <a:t>product</a:t>
            </a:r>
            <a:r>
              <a:rPr lang="en-US" b="1" dirty="0">
                <a:solidFill>
                  <a:schemeClr val="accent2"/>
                </a:solidFill>
                <a:latin typeface="Arial" pitchFamily="34" charset="0"/>
              </a:rPr>
              <a:t> </a:t>
            </a:r>
            <a:r>
              <a:rPr lang="en-US" b="1" dirty="0">
                <a:latin typeface="Arial" pitchFamily="34" charset="0"/>
              </a:rPr>
              <a:t>is to be </a:t>
            </a:r>
            <a:r>
              <a:rPr lang="en-US" b="1" i="1" dirty="0">
                <a:solidFill>
                  <a:schemeClr val="accent2"/>
                </a:solidFill>
                <a:latin typeface="Arial" pitchFamily="34" charset="0"/>
              </a:rPr>
              <a:t>obtained or used</a:t>
            </a:r>
            <a:r>
              <a:rPr lang="en-US" b="1" i="1" dirty="0">
                <a:solidFill>
                  <a:schemeClr val="tx2"/>
                </a:solidFill>
                <a:latin typeface="Arial" pitchFamily="34" charset="0"/>
              </a:rPr>
              <a:t>.</a:t>
            </a:r>
          </a:p>
          <a:p>
            <a:pPr lvl="1">
              <a:spcBef>
                <a:spcPts val="0"/>
              </a:spcBef>
              <a:buFont typeface="Wingdings" pitchFamily="2" charset="2"/>
              <a:buNone/>
            </a:pPr>
            <a:endParaRPr lang="en-US" b="1" i="1" dirty="0">
              <a:solidFill>
                <a:schemeClr val="tx2"/>
              </a:solidFill>
              <a:latin typeface="Arial" pitchFamily="34" charset="0"/>
            </a:endParaRPr>
          </a:p>
          <a:p>
            <a:pPr marL="347663" lvl="1" indent="-231775">
              <a:spcBef>
                <a:spcPts val="0"/>
              </a:spcBef>
              <a:spcAft>
                <a:spcPts val="1200"/>
              </a:spcAft>
              <a:buFont typeface="Arial" pitchFamily="34" charset="0"/>
              <a:buChar char="•"/>
            </a:pPr>
            <a:r>
              <a:rPr lang="en-US" b="1" i="1" dirty="0">
                <a:solidFill>
                  <a:schemeClr val="accent2"/>
                </a:solidFill>
                <a:latin typeface="Arial" pitchFamily="34" charset="0"/>
              </a:rPr>
              <a:t>document</a:t>
            </a:r>
            <a:r>
              <a:rPr lang="en-US" b="1" dirty="0">
                <a:solidFill>
                  <a:schemeClr val="accent2"/>
                </a:solidFill>
                <a:latin typeface="Arial" pitchFamily="34" charset="0"/>
              </a:rPr>
              <a:t> </a:t>
            </a:r>
            <a:r>
              <a:rPr lang="en-US" b="1" dirty="0">
                <a:solidFill>
                  <a:schemeClr val="tx2"/>
                </a:solidFill>
                <a:latin typeface="Arial" pitchFamily="34" charset="0"/>
              </a:rPr>
              <a:t>- </a:t>
            </a:r>
            <a:r>
              <a:rPr lang="en-US" b="1" dirty="0">
                <a:latin typeface="Arial" pitchFamily="34" charset="0"/>
              </a:rPr>
              <a:t>can be electronic or paper</a:t>
            </a:r>
          </a:p>
          <a:p>
            <a:pPr marL="347663" lvl="1" indent="-231775">
              <a:spcBef>
                <a:spcPts val="0"/>
              </a:spcBef>
              <a:spcAft>
                <a:spcPts val="1200"/>
              </a:spcAft>
              <a:buFont typeface="Arial" pitchFamily="34" charset="0"/>
              <a:buChar char="•"/>
            </a:pPr>
            <a:r>
              <a:rPr lang="en-US" b="1" i="1" dirty="0">
                <a:solidFill>
                  <a:schemeClr val="accent2"/>
                </a:solidFill>
                <a:latin typeface="Arial" pitchFamily="34" charset="0"/>
              </a:rPr>
              <a:t>stakeholders</a:t>
            </a:r>
            <a:r>
              <a:rPr lang="en-US" b="1" i="1" dirty="0">
                <a:solidFill>
                  <a:schemeClr val="tx2"/>
                </a:solidFill>
                <a:latin typeface="Arial" pitchFamily="34" charset="0"/>
              </a:rPr>
              <a:t> </a:t>
            </a:r>
            <a:r>
              <a:rPr lang="en-US" b="1" dirty="0">
                <a:latin typeface="Arial" pitchFamily="34" charset="0"/>
              </a:rPr>
              <a:t>– includes anyone with an interest without restriction</a:t>
            </a:r>
          </a:p>
          <a:p>
            <a:pPr marL="347663" lvl="1" indent="-231775">
              <a:spcBef>
                <a:spcPts val="0"/>
              </a:spcBef>
              <a:spcAft>
                <a:spcPts val="1200"/>
              </a:spcAft>
              <a:buFont typeface="Arial" pitchFamily="34" charset="0"/>
              <a:buChar char="•"/>
            </a:pPr>
            <a:r>
              <a:rPr lang="en-US" b="1" i="1" dirty="0">
                <a:solidFill>
                  <a:schemeClr val="accent2"/>
                </a:solidFill>
                <a:latin typeface="Arial" pitchFamily="34" charset="0"/>
              </a:rPr>
              <a:t>product</a:t>
            </a:r>
            <a:r>
              <a:rPr lang="en-US" b="1" dirty="0">
                <a:solidFill>
                  <a:schemeClr val="accent2"/>
                </a:solidFill>
                <a:latin typeface="Arial" pitchFamily="34" charset="0"/>
              </a:rPr>
              <a:t> </a:t>
            </a:r>
            <a:r>
              <a:rPr lang="en-US" b="1" dirty="0">
                <a:latin typeface="Arial" pitchFamily="34" charset="0"/>
              </a:rPr>
              <a:t>- can include hardware, software, analysis result, test result, protocol, definition, </a:t>
            </a:r>
            <a:r>
              <a:rPr lang="en-US" b="1" i="1" dirty="0">
                <a:latin typeface="Arial" pitchFamily="34" charset="0"/>
              </a:rPr>
              <a:t>etc.</a:t>
            </a:r>
          </a:p>
          <a:p>
            <a:pPr marL="347663" lvl="1" indent="-231775">
              <a:spcBef>
                <a:spcPts val="0"/>
              </a:spcBef>
              <a:spcAft>
                <a:spcPts val="1200"/>
              </a:spcAft>
              <a:buFont typeface="Arial" pitchFamily="34" charset="0"/>
              <a:buChar char="•"/>
            </a:pPr>
            <a:r>
              <a:rPr lang="en-US" b="1" i="1" dirty="0">
                <a:solidFill>
                  <a:schemeClr val="accent2"/>
                </a:solidFill>
                <a:latin typeface="Arial" pitchFamily="34" charset="0"/>
              </a:rPr>
              <a:t>obtained or used</a:t>
            </a:r>
            <a:r>
              <a:rPr lang="en-US" b="1" dirty="0">
                <a:solidFill>
                  <a:schemeClr val="accent2"/>
                </a:solidFill>
                <a:latin typeface="Arial" pitchFamily="34" charset="0"/>
              </a:rPr>
              <a:t> </a:t>
            </a:r>
            <a:r>
              <a:rPr lang="en-US" b="1" dirty="0">
                <a:latin typeface="Arial" pitchFamily="34" charset="0"/>
              </a:rPr>
              <a:t>- can mean designed, built, procured, calculated, </a:t>
            </a:r>
            <a:r>
              <a:rPr lang="en-US" b="1" dirty="0" smtClean="0">
                <a:latin typeface="Arial" pitchFamily="34" charset="0"/>
              </a:rPr>
              <a:t/>
            </a:r>
            <a:br>
              <a:rPr lang="en-US" b="1" dirty="0" smtClean="0">
                <a:latin typeface="Arial" pitchFamily="34" charset="0"/>
              </a:rPr>
            </a:br>
            <a:r>
              <a:rPr lang="en-US" b="1" dirty="0" smtClean="0">
                <a:latin typeface="Arial" pitchFamily="34" charset="0"/>
              </a:rPr>
              <a:t>tested</a:t>
            </a:r>
            <a:r>
              <a:rPr lang="en-US" b="1" dirty="0">
                <a:latin typeface="Arial" pitchFamily="34" charset="0"/>
              </a:rPr>
              <a:t>, </a:t>
            </a:r>
            <a:r>
              <a:rPr lang="en-US" b="1" i="1" dirty="0">
                <a:latin typeface="Arial" pitchFamily="34" charset="0"/>
              </a:rPr>
              <a:t>etc.</a:t>
            </a:r>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What is a Standard?</a:t>
            </a:r>
            <a:endParaRPr lang="en-US" b="1" dirty="0">
              <a:solidFill>
                <a:schemeClr val="accent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194583" y="725488"/>
            <a:ext cx="8723992" cy="4591050"/>
          </a:xfrm>
          <a:noFill/>
          <a:ln/>
        </p:spPr>
        <p:txBody>
          <a:bodyPr lIns="0" tIns="0" rIns="0" bIns="0"/>
          <a:lstStyle/>
          <a:p>
            <a:pPr marL="231775" indent="-231775">
              <a:spcBef>
                <a:spcPts val="0"/>
              </a:spcBef>
              <a:spcAft>
                <a:spcPts val="1200"/>
              </a:spcAft>
              <a:buFont typeface="Arial" pitchFamily="34" charset="0"/>
              <a:buChar char="•"/>
            </a:pPr>
            <a:r>
              <a:rPr lang="en-US" b="1" i="1" dirty="0">
                <a:solidFill>
                  <a:schemeClr val="accent2"/>
                </a:solidFill>
                <a:latin typeface="Arial" pitchFamily="34" charset="0"/>
              </a:rPr>
              <a:t>Relevant and necessary</a:t>
            </a:r>
            <a:r>
              <a:rPr lang="en-US" b="1" dirty="0">
                <a:latin typeface="Arial" pitchFamily="34" charset="0"/>
              </a:rPr>
              <a:t>, by providing specific value to benefit development of a product.</a:t>
            </a:r>
          </a:p>
          <a:p>
            <a:pPr marL="231775" indent="-231775">
              <a:spcBef>
                <a:spcPts val="0"/>
              </a:spcBef>
              <a:spcAft>
                <a:spcPts val="1200"/>
              </a:spcAft>
              <a:buFont typeface="Arial" pitchFamily="34" charset="0"/>
              <a:buChar char="•"/>
            </a:pPr>
            <a:r>
              <a:rPr lang="en-US" b="1" i="1" dirty="0">
                <a:solidFill>
                  <a:schemeClr val="accent2"/>
                </a:solidFill>
                <a:latin typeface="Arial" pitchFamily="34" charset="0"/>
              </a:rPr>
              <a:t>Singular</a:t>
            </a:r>
            <a:r>
              <a:rPr lang="en-US" b="1" dirty="0">
                <a:latin typeface="Arial" pitchFamily="34" charset="0"/>
              </a:rPr>
              <a:t>, by focusing on a specific concept.</a:t>
            </a:r>
          </a:p>
          <a:p>
            <a:pPr marL="231775" indent="-231775">
              <a:spcBef>
                <a:spcPts val="0"/>
              </a:spcBef>
              <a:spcAft>
                <a:spcPts val="1200"/>
              </a:spcAft>
              <a:buFont typeface="Arial" pitchFamily="34" charset="0"/>
              <a:buChar char="•"/>
            </a:pPr>
            <a:r>
              <a:rPr lang="en-US" b="1" i="1" dirty="0">
                <a:solidFill>
                  <a:schemeClr val="accent2"/>
                </a:solidFill>
                <a:latin typeface="Arial" pitchFamily="34" charset="0"/>
              </a:rPr>
              <a:t>Unambiguous</a:t>
            </a:r>
            <a:r>
              <a:rPr lang="en-US" b="1" dirty="0">
                <a:latin typeface="Arial" pitchFamily="34" charset="0"/>
              </a:rPr>
              <a:t>, by not being subject to multiple interpretations.</a:t>
            </a:r>
          </a:p>
          <a:p>
            <a:pPr marL="231775" indent="-231775">
              <a:spcBef>
                <a:spcPts val="0"/>
              </a:spcBef>
              <a:spcAft>
                <a:spcPts val="1200"/>
              </a:spcAft>
              <a:buFont typeface="Arial" pitchFamily="34" charset="0"/>
              <a:buChar char="•"/>
            </a:pPr>
            <a:r>
              <a:rPr lang="en-US" b="1" i="1" dirty="0">
                <a:solidFill>
                  <a:schemeClr val="accent2"/>
                </a:solidFill>
                <a:latin typeface="Arial" pitchFamily="34" charset="0"/>
              </a:rPr>
              <a:t>Consistent</a:t>
            </a:r>
            <a:r>
              <a:rPr lang="en-US" b="1" dirty="0">
                <a:latin typeface="Arial" pitchFamily="34" charset="0"/>
              </a:rPr>
              <a:t>, by not conflicting with other documents within its family of standards.</a:t>
            </a:r>
          </a:p>
          <a:p>
            <a:pPr marL="231775" indent="-231775">
              <a:spcBef>
                <a:spcPts val="0"/>
              </a:spcBef>
              <a:spcAft>
                <a:spcPts val="1200"/>
              </a:spcAft>
              <a:buFont typeface="Arial" pitchFamily="34" charset="0"/>
              <a:buChar char="•"/>
            </a:pPr>
            <a:r>
              <a:rPr lang="en-US" b="1" i="1" dirty="0">
                <a:solidFill>
                  <a:schemeClr val="accent2"/>
                </a:solidFill>
                <a:latin typeface="Arial" pitchFamily="34" charset="0"/>
              </a:rPr>
              <a:t>Auditable</a:t>
            </a:r>
            <a:r>
              <a:rPr lang="en-US" b="1" dirty="0">
                <a:latin typeface="Arial" pitchFamily="34" charset="0"/>
              </a:rPr>
              <a:t> (measureable), with a quantitative exit criterion showing that the standard was followed.</a:t>
            </a:r>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Features of an Ideal Standard</a:t>
            </a:r>
            <a:endParaRPr lang="en-US" b="1"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blinds(horizontal)">
                                      <p:cBhvr>
                                        <p:cTn id="7" dur="500"/>
                                        <p:tgtEl>
                                          <p:spTgt spid="829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2947">
                                            <p:txEl>
                                              <p:pRg st="1" end="1"/>
                                            </p:txEl>
                                          </p:spTgt>
                                        </p:tgtEl>
                                        <p:attrNameLst>
                                          <p:attrName>style.visibility</p:attrName>
                                        </p:attrNameLst>
                                      </p:cBhvr>
                                      <p:to>
                                        <p:strVal val="visible"/>
                                      </p:to>
                                    </p:set>
                                    <p:animEffect transition="in" filter="blinds(horizontal)">
                                      <p:cBhvr>
                                        <p:cTn id="12" dur="500"/>
                                        <p:tgtEl>
                                          <p:spTgt spid="829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2947">
                                            <p:txEl>
                                              <p:pRg st="2" end="2"/>
                                            </p:txEl>
                                          </p:spTgt>
                                        </p:tgtEl>
                                        <p:attrNameLst>
                                          <p:attrName>style.visibility</p:attrName>
                                        </p:attrNameLst>
                                      </p:cBhvr>
                                      <p:to>
                                        <p:strVal val="visible"/>
                                      </p:to>
                                    </p:set>
                                    <p:animEffect transition="in" filter="blinds(horizontal)">
                                      <p:cBhvr>
                                        <p:cTn id="17" dur="500"/>
                                        <p:tgtEl>
                                          <p:spTgt spid="829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2947">
                                            <p:txEl>
                                              <p:pRg st="3" end="3"/>
                                            </p:txEl>
                                          </p:spTgt>
                                        </p:tgtEl>
                                        <p:attrNameLst>
                                          <p:attrName>style.visibility</p:attrName>
                                        </p:attrNameLst>
                                      </p:cBhvr>
                                      <p:to>
                                        <p:strVal val="visible"/>
                                      </p:to>
                                    </p:set>
                                    <p:animEffect transition="in" filter="blinds(horizontal)">
                                      <p:cBhvr>
                                        <p:cTn id="22" dur="500"/>
                                        <p:tgtEl>
                                          <p:spTgt spid="829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2947">
                                            <p:txEl>
                                              <p:pRg st="4" end="4"/>
                                            </p:txEl>
                                          </p:spTgt>
                                        </p:tgtEl>
                                        <p:attrNameLst>
                                          <p:attrName>style.visibility</p:attrName>
                                        </p:attrNameLst>
                                      </p:cBhvr>
                                      <p:to>
                                        <p:strVal val="visible"/>
                                      </p:to>
                                    </p:set>
                                    <p:animEffect transition="in" filter="blinds(horizontal)">
                                      <p:cBhvr>
                                        <p:cTn id="27" dur="500"/>
                                        <p:tgtEl>
                                          <p:spTgt spid="829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136527" y="769257"/>
            <a:ext cx="8782048" cy="5802993"/>
          </a:xfrm>
          <a:noFill/>
          <a:ln/>
        </p:spPr>
        <p:txBody>
          <a:bodyPr/>
          <a:lstStyle/>
          <a:p>
            <a:pPr>
              <a:spcBef>
                <a:spcPts val="0"/>
              </a:spcBef>
              <a:spcAft>
                <a:spcPts val="1200"/>
              </a:spcAft>
              <a:buFont typeface="Wingdings" pitchFamily="2" charset="2"/>
              <a:buChar char="ü"/>
            </a:pPr>
            <a:r>
              <a:rPr lang="en-US" b="1" dirty="0">
                <a:solidFill>
                  <a:schemeClr val="accent2"/>
                </a:solidFill>
                <a:latin typeface="Arial" pitchFamily="34" charset="0"/>
              </a:rPr>
              <a:t>Best practices </a:t>
            </a:r>
            <a:r>
              <a:rPr lang="en-US" b="1" dirty="0">
                <a:latin typeface="Arial" pitchFamily="34" charset="0"/>
              </a:rPr>
              <a:t>(things that have worked well)</a:t>
            </a:r>
          </a:p>
          <a:p>
            <a:pPr>
              <a:spcBef>
                <a:spcPts val="0"/>
              </a:spcBef>
              <a:spcAft>
                <a:spcPts val="1200"/>
              </a:spcAft>
              <a:buFont typeface="Wingdings" pitchFamily="2" charset="2"/>
              <a:buChar char="ü"/>
            </a:pPr>
            <a:r>
              <a:rPr lang="en-US" b="1" dirty="0">
                <a:solidFill>
                  <a:schemeClr val="accent2"/>
                </a:solidFill>
                <a:latin typeface="Arial" pitchFamily="34" charset="0"/>
              </a:rPr>
              <a:t>Lessons learned </a:t>
            </a:r>
            <a:r>
              <a:rPr lang="en-US" b="1" dirty="0">
                <a:latin typeface="Arial" pitchFamily="34" charset="0"/>
              </a:rPr>
              <a:t>(things that haven’t worked well)</a:t>
            </a:r>
          </a:p>
          <a:p>
            <a:pPr>
              <a:spcBef>
                <a:spcPts val="0"/>
              </a:spcBef>
              <a:spcAft>
                <a:spcPts val="1200"/>
              </a:spcAft>
              <a:buFont typeface="Wingdings" pitchFamily="2" charset="2"/>
              <a:buChar char="ü"/>
            </a:pPr>
            <a:r>
              <a:rPr lang="en-US" b="1" dirty="0">
                <a:solidFill>
                  <a:schemeClr val="accent2"/>
                </a:solidFill>
                <a:latin typeface="Arial" pitchFamily="34" charset="0"/>
              </a:rPr>
              <a:t>Recent research </a:t>
            </a:r>
            <a:r>
              <a:rPr lang="en-US" b="1" dirty="0">
                <a:latin typeface="Arial" pitchFamily="34" charset="0"/>
              </a:rPr>
              <a:t>results</a:t>
            </a:r>
          </a:p>
          <a:p>
            <a:pPr>
              <a:spcBef>
                <a:spcPts val="0"/>
              </a:spcBef>
              <a:spcAft>
                <a:spcPts val="1200"/>
              </a:spcAft>
              <a:buSzTx/>
              <a:buFontTx/>
              <a:buChar char="•"/>
            </a:pPr>
            <a:r>
              <a:rPr lang="en-US" b="1" dirty="0">
                <a:latin typeface="Arial" pitchFamily="34" charset="0"/>
              </a:rPr>
              <a:t>Able to stimulate further research in related areas</a:t>
            </a:r>
          </a:p>
          <a:p>
            <a:pPr>
              <a:spcBef>
                <a:spcPts val="0"/>
              </a:spcBef>
              <a:spcAft>
                <a:spcPts val="1200"/>
              </a:spcAft>
              <a:buFont typeface="Wingdings" pitchFamily="2" charset="2"/>
              <a:buBlip>
                <a:blip r:embed="rId3"/>
              </a:buBlip>
            </a:pPr>
            <a:r>
              <a:rPr lang="en-US" b="1" dirty="0">
                <a:latin typeface="Arial" pitchFamily="34" charset="0"/>
              </a:rPr>
              <a:t>Standards cannot be created for every situation</a:t>
            </a:r>
          </a:p>
          <a:p>
            <a:pPr>
              <a:spcBef>
                <a:spcPts val="0"/>
              </a:spcBef>
              <a:spcAft>
                <a:spcPts val="1200"/>
              </a:spcAft>
              <a:buFont typeface="Wingdings" pitchFamily="2" charset="2"/>
              <a:buBlip>
                <a:blip r:embed="rId3"/>
              </a:buBlip>
            </a:pPr>
            <a:r>
              <a:rPr lang="en-US" b="1" dirty="0">
                <a:latin typeface="Arial" pitchFamily="34" charset="0"/>
              </a:rPr>
              <a:t>Sometimes necessary in real practice for a subject matter expert to extrapolate from one or more existing standards and design principles to solve a specific need</a:t>
            </a:r>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What Does (and Doesn’t) Go Into a Standard?</a:t>
            </a:r>
            <a:endParaRPr lang="en-US" b="1"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blinds(horizontal)">
                                      <p:cBhvr>
                                        <p:cTn id="7" dur="500"/>
                                        <p:tgtEl>
                                          <p:spTgt spid="80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0899">
                                            <p:txEl>
                                              <p:pRg st="1" end="1"/>
                                            </p:txEl>
                                          </p:spTgt>
                                        </p:tgtEl>
                                        <p:attrNameLst>
                                          <p:attrName>style.visibility</p:attrName>
                                        </p:attrNameLst>
                                      </p:cBhvr>
                                      <p:to>
                                        <p:strVal val="visible"/>
                                      </p:to>
                                    </p:set>
                                    <p:animEffect transition="in" filter="blinds(horizontal)">
                                      <p:cBhvr>
                                        <p:cTn id="12" dur="500"/>
                                        <p:tgtEl>
                                          <p:spTgt spid="80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0899">
                                            <p:txEl>
                                              <p:pRg st="2" end="2"/>
                                            </p:txEl>
                                          </p:spTgt>
                                        </p:tgtEl>
                                        <p:attrNameLst>
                                          <p:attrName>style.visibility</p:attrName>
                                        </p:attrNameLst>
                                      </p:cBhvr>
                                      <p:to>
                                        <p:strVal val="visible"/>
                                      </p:to>
                                    </p:set>
                                    <p:animEffect transition="in" filter="blinds(horizontal)">
                                      <p:cBhvr>
                                        <p:cTn id="17" dur="500"/>
                                        <p:tgtEl>
                                          <p:spTgt spid="808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0899">
                                            <p:txEl>
                                              <p:pRg st="3" end="3"/>
                                            </p:txEl>
                                          </p:spTgt>
                                        </p:tgtEl>
                                        <p:attrNameLst>
                                          <p:attrName>style.visibility</p:attrName>
                                        </p:attrNameLst>
                                      </p:cBhvr>
                                      <p:to>
                                        <p:strVal val="visible"/>
                                      </p:to>
                                    </p:set>
                                    <p:animEffect transition="in" filter="blinds(horizontal)">
                                      <p:cBhvr>
                                        <p:cTn id="22" dur="500"/>
                                        <p:tgtEl>
                                          <p:spTgt spid="808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0899">
                                            <p:txEl>
                                              <p:pRg st="4" end="4"/>
                                            </p:txEl>
                                          </p:spTgt>
                                        </p:tgtEl>
                                        <p:attrNameLst>
                                          <p:attrName>style.visibility</p:attrName>
                                        </p:attrNameLst>
                                      </p:cBhvr>
                                      <p:to>
                                        <p:strVal val="visible"/>
                                      </p:to>
                                    </p:set>
                                    <p:animEffect transition="in" filter="blinds(horizontal)">
                                      <p:cBhvr>
                                        <p:cTn id="27" dur="500"/>
                                        <p:tgtEl>
                                          <p:spTgt spid="808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0899">
                                            <p:txEl>
                                              <p:pRg st="5" end="5"/>
                                            </p:txEl>
                                          </p:spTgt>
                                        </p:tgtEl>
                                        <p:attrNameLst>
                                          <p:attrName>style.visibility</p:attrName>
                                        </p:attrNameLst>
                                      </p:cBhvr>
                                      <p:to>
                                        <p:strVal val="visible"/>
                                      </p:to>
                                    </p:set>
                                    <p:animEffect transition="in" filter="blinds(horizontal)">
                                      <p:cBhvr>
                                        <p:cTn id="32" dur="500"/>
                                        <p:tgtEl>
                                          <p:spTgt spid="808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ChangeArrowheads="1"/>
          </p:cNvSpPr>
          <p:nvPr>
            <p:ph type="body" idx="1"/>
          </p:nvPr>
        </p:nvSpPr>
        <p:spPr>
          <a:xfrm>
            <a:off x="192318" y="682171"/>
            <a:ext cx="8229600" cy="4651829"/>
          </a:xfrm>
          <a:noFill/>
          <a:ln/>
        </p:spPr>
        <p:txBody>
          <a:bodyPr lIns="0" tIns="0" rIns="0" bIns="0"/>
          <a:lstStyle/>
          <a:p>
            <a:pPr marL="231775" indent="-231775">
              <a:spcBef>
                <a:spcPts val="0"/>
              </a:spcBef>
              <a:spcAft>
                <a:spcPts val="1200"/>
              </a:spcAft>
              <a:buFontTx/>
              <a:buChar char="•"/>
            </a:pPr>
            <a:r>
              <a:rPr lang="en-US" b="1" dirty="0">
                <a:latin typeface="Arial" pitchFamily="34" charset="0"/>
                <a:sym typeface="Wingdings" pitchFamily="2" charset="2"/>
              </a:rPr>
              <a:t>Technical terminology</a:t>
            </a:r>
          </a:p>
          <a:p>
            <a:pPr marL="231775" indent="-231775">
              <a:spcBef>
                <a:spcPts val="0"/>
              </a:spcBef>
              <a:spcAft>
                <a:spcPts val="1200"/>
              </a:spcAft>
              <a:buFontTx/>
              <a:buChar char="•"/>
            </a:pPr>
            <a:r>
              <a:rPr lang="en-US" b="1" dirty="0">
                <a:latin typeface="Arial" pitchFamily="34" charset="0"/>
                <a:sym typeface="Wingdings" pitchFamily="2" charset="2"/>
              </a:rPr>
              <a:t>Material specifications</a:t>
            </a:r>
          </a:p>
          <a:p>
            <a:pPr marL="231775" indent="-231775">
              <a:spcBef>
                <a:spcPts val="0"/>
              </a:spcBef>
              <a:spcAft>
                <a:spcPts val="1200"/>
              </a:spcAft>
              <a:buFontTx/>
              <a:buChar char="•"/>
            </a:pPr>
            <a:r>
              <a:rPr lang="en-US" b="1" dirty="0">
                <a:latin typeface="Arial" pitchFamily="34" charset="0"/>
                <a:sym typeface="Wingdings" pitchFamily="2" charset="2"/>
              </a:rPr>
              <a:t>Process specifications</a:t>
            </a:r>
          </a:p>
          <a:p>
            <a:pPr marL="231775" indent="-231775">
              <a:spcBef>
                <a:spcPts val="0"/>
              </a:spcBef>
              <a:spcAft>
                <a:spcPts val="1200"/>
              </a:spcAft>
              <a:buFontTx/>
              <a:buChar char="•"/>
            </a:pPr>
            <a:r>
              <a:rPr lang="en-US" b="1" dirty="0">
                <a:latin typeface="Arial" pitchFamily="34" charset="0"/>
                <a:sym typeface="Wingdings" pitchFamily="2" charset="2"/>
              </a:rPr>
              <a:t>Test methods (and practices and guides)</a:t>
            </a:r>
          </a:p>
          <a:p>
            <a:pPr marL="231775" indent="-231775">
              <a:spcBef>
                <a:spcPts val="0"/>
              </a:spcBef>
              <a:spcAft>
                <a:spcPts val="1200"/>
              </a:spcAft>
              <a:buFontTx/>
              <a:buChar char="•"/>
            </a:pPr>
            <a:r>
              <a:rPr lang="en-US" b="1" dirty="0">
                <a:latin typeface="Arial" pitchFamily="34" charset="0"/>
                <a:sym typeface="Wingdings" pitchFamily="2" charset="2"/>
              </a:rPr>
              <a:t>Test fixtures</a:t>
            </a:r>
          </a:p>
          <a:p>
            <a:pPr marL="231775" indent="-231775">
              <a:spcBef>
                <a:spcPts val="0"/>
              </a:spcBef>
              <a:spcAft>
                <a:spcPts val="1200"/>
              </a:spcAft>
              <a:buFontTx/>
              <a:buChar char="•"/>
            </a:pPr>
            <a:r>
              <a:rPr lang="en-US" b="1" dirty="0">
                <a:latin typeface="Arial" pitchFamily="34" charset="0"/>
                <a:sym typeface="Wingdings" pitchFamily="2" charset="2"/>
              </a:rPr>
              <a:t>Data reduction methods</a:t>
            </a:r>
          </a:p>
          <a:p>
            <a:pPr marL="231775" indent="-231775">
              <a:spcBef>
                <a:spcPts val="0"/>
              </a:spcBef>
              <a:spcAft>
                <a:spcPts val="1200"/>
              </a:spcAft>
              <a:buFontTx/>
              <a:buChar char="•"/>
            </a:pPr>
            <a:r>
              <a:rPr lang="en-US" b="1" dirty="0">
                <a:latin typeface="Arial" pitchFamily="34" charset="0"/>
                <a:sym typeface="Wingdings" pitchFamily="2" charset="2"/>
              </a:rPr>
              <a:t>Data reporting formats</a:t>
            </a:r>
          </a:p>
          <a:p>
            <a:pPr marL="231775" indent="-231775">
              <a:spcBef>
                <a:spcPts val="0"/>
              </a:spcBef>
              <a:spcAft>
                <a:spcPts val="1200"/>
              </a:spcAft>
              <a:buFontTx/>
              <a:buChar char="•"/>
            </a:pPr>
            <a:r>
              <a:rPr lang="en-US" b="1" dirty="0">
                <a:latin typeface="Arial" pitchFamily="34" charset="0"/>
                <a:sym typeface="Wingdings" pitchFamily="2" charset="2"/>
              </a:rPr>
              <a:t>Test matrices</a:t>
            </a:r>
          </a:p>
          <a:p>
            <a:pPr marL="231775" indent="-231775">
              <a:spcBef>
                <a:spcPts val="0"/>
              </a:spcBef>
              <a:spcAft>
                <a:spcPts val="1200"/>
              </a:spcAft>
              <a:buFontTx/>
              <a:buChar char="•"/>
            </a:pPr>
            <a:r>
              <a:rPr lang="en-US" b="1" dirty="0">
                <a:latin typeface="Arial" pitchFamily="34" charset="0"/>
                <a:sym typeface="Wingdings" pitchFamily="2" charset="2"/>
              </a:rPr>
              <a:t>Statistical procedures</a:t>
            </a:r>
          </a:p>
          <a:p>
            <a:pPr marL="231775" indent="-231775">
              <a:spcBef>
                <a:spcPts val="0"/>
              </a:spcBef>
              <a:spcAft>
                <a:spcPts val="1200"/>
              </a:spcAft>
              <a:buFontTx/>
              <a:buChar char="•"/>
            </a:pPr>
            <a:r>
              <a:rPr lang="en-US" b="1" dirty="0">
                <a:latin typeface="Arial" pitchFamily="34" charset="0"/>
                <a:sym typeface="Wingdings" pitchFamily="2" charset="2"/>
              </a:rPr>
              <a:t>Analysis </a:t>
            </a:r>
            <a:r>
              <a:rPr lang="en-US" b="1" dirty="0" smtClean="0">
                <a:latin typeface="Arial" pitchFamily="34" charset="0"/>
                <a:sym typeface="Wingdings" pitchFamily="2" charset="2"/>
              </a:rPr>
              <a:t>methods</a:t>
            </a:r>
          </a:p>
          <a:p>
            <a:pPr marL="231775" indent="-231775">
              <a:spcBef>
                <a:spcPts val="0"/>
              </a:spcBef>
              <a:spcAft>
                <a:spcPts val="1200"/>
              </a:spcAft>
              <a:buFontTx/>
              <a:buChar char="•"/>
            </a:pPr>
            <a:r>
              <a:rPr lang="en-US" b="1" dirty="0" smtClean="0">
                <a:solidFill>
                  <a:schemeClr val="tx2"/>
                </a:solidFill>
                <a:latin typeface="Arial" pitchFamily="34" charset="0"/>
                <a:sym typeface="Wingdings" pitchFamily="2" charset="2"/>
              </a:rPr>
              <a:t>…and </a:t>
            </a:r>
            <a:r>
              <a:rPr lang="en-US" b="1" dirty="0">
                <a:solidFill>
                  <a:schemeClr val="tx2"/>
                </a:solidFill>
                <a:latin typeface="Arial" pitchFamily="34" charset="0"/>
                <a:sym typeface="Wingdings" pitchFamily="2" charset="2"/>
              </a:rPr>
              <a:t>more…</a:t>
            </a:r>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Types of Standards for Composites</a:t>
            </a:r>
            <a:endParaRPr lang="en-US" b="1" dirty="0">
              <a:solidFill>
                <a:schemeClr val="accent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192318" y="682171"/>
            <a:ext cx="8229600" cy="5871029"/>
          </a:xfrm>
          <a:noFill/>
          <a:ln/>
        </p:spPr>
        <p:txBody>
          <a:bodyPr lIns="0" tIns="0" rIns="0" bIns="0"/>
          <a:lstStyle/>
          <a:p>
            <a:pPr marL="231775" indent="-231775">
              <a:lnSpc>
                <a:spcPct val="80000"/>
              </a:lnSpc>
              <a:spcBef>
                <a:spcPct val="10000"/>
              </a:spcBef>
              <a:buFont typeface="Wingdings" pitchFamily="2" charset="2"/>
              <a:buNone/>
            </a:pPr>
            <a:r>
              <a:rPr lang="en-US" b="1" i="1" dirty="0" smtClean="0">
                <a:solidFill>
                  <a:schemeClr val="accent2"/>
                </a:solidFill>
                <a:latin typeface="Arial" pitchFamily="34" charset="0"/>
              </a:rPr>
              <a:t>“The </a:t>
            </a:r>
            <a:r>
              <a:rPr lang="en-US" b="1" i="1" dirty="0">
                <a:solidFill>
                  <a:schemeClr val="accent2"/>
                </a:solidFill>
                <a:latin typeface="Arial" pitchFamily="34" charset="0"/>
              </a:rPr>
              <a:t>engine of national and global commerce is driven by </a:t>
            </a:r>
            <a:r>
              <a:rPr lang="en-US" b="1" i="1" dirty="0" smtClean="0">
                <a:solidFill>
                  <a:schemeClr val="accent2"/>
                </a:solidFill>
                <a:latin typeface="Arial" pitchFamily="34" charset="0"/>
              </a:rPr>
              <a:t>standards.”</a:t>
            </a:r>
            <a:endParaRPr lang="en-US" b="1" i="1" dirty="0">
              <a:solidFill>
                <a:schemeClr val="accent2"/>
              </a:solidFill>
              <a:latin typeface="Arial" pitchFamily="34" charset="0"/>
            </a:endParaRPr>
          </a:p>
          <a:p>
            <a:pPr marL="231775" indent="-231775">
              <a:lnSpc>
                <a:spcPct val="80000"/>
              </a:lnSpc>
              <a:spcBef>
                <a:spcPct val="10000"/>
              </a:spcBef>
              <a:buFont typeface="Wingdings" pitchFamily="2" charset="2"/>
              <a:buNone/>
            </a:pPr>
            <a:endParaRPr lang="en-US" b="1" dirty="0">
              <a:latin typeface="Arial" pitchFamily="34" charset="0"/>
            </a:endParaRPr>
          </a:p>
          <a:p>
            <a:pPr marL="231775" indent="-231775">
              <a:lnSpc>
                <a:spcPct val="80000"/>
              </a:lnSpc>
              <a:spcBef>
                <a:spcPct val="10000"/>
              </a:spcBef>
              <a:buFont typeface="Wingdings" pitchFamily="2" charset="2"/>
              <a:buNone/>
            </a:pPr>
            <a:r>
              <a:rPr lang="en-US" b="1" dirty="0">
                <a:solidFill>
                  <a:schemeClr val="tx2"/>
                </a:solidFill>
                <a:latin typeface="Arial" pitchFamily="34" charset="0"/>
              </a:rPr>
              <a:t>Good standards – those with credibility, integrity, and marketplace acceptance – reduce procurement costs, improve products, expand markets, and/or lower risk</a:t>
            </a:r>
          </a:p>
          <a:p>
            <a:pPr marL="231775" indent="-231775">
              <a:lnSpc>
                <a:spcPct val="80000"/>
              </a:lnSpc>
              <a:spcBef>
                <a:spcPct val="10000"/>
              </a:spcBef>
              <a:buFont typeface="Wingdings" pitchFamily="2" charset="2"/>
              <a:buNone/>
            </a:pPr>
            <a:endParaRPr lang="en-US" b="1" dirty="0">
              <a:solidFill>
                <a:schemeClr val="tx2"/>
              </a:solidFill>
              <a:latin typeface="Arial" pitchFamily="34" charset="0"/>
            </a:endParaRPr>
          </a:p>
          <a:p>
            <a:pPr marL="231775" indent="-231775">
              <a:lnSpc>
                <a:spcPct val="80000"/>
              </a:lnSpc>
              <a:spcBef>
                <a:spcPct val="10000"/>
              </a:spcBef>
              <a:buFont typeface="Wingdings" pitchFamily="2" charset="2"/>
              <a:buNone/>
            </a:pPr>
            <a:r>
              <a:rPr lang="en-US" b="1" dirty="0">
                <a:solidFill>
                  <a:schemeClr val="tx2"/>
                </a:solidFill>
                <a:latin typeface="Arial" pitchFamily="34" charset="0"/>
              </a:rPr>
              <a:t>Standards do this by…</a:t>
            </a:r>
          </a:p>
          <a:p>
            <a:pPr marL="231775" indent="-231775">
              <a:lnSpc>
                <a:spcPct val="80000"/>
              </a:lnSpc>
              <a:spcBef>
                <a:spcPct val="10000"/>
              </a:spcBef>
              <a:buFont typeface="Wingdings" pitchFamily="2" charset="2"/>
              <a:buChar char="§"/>
            </a:pPr>
            <a:endParaRPr lang="en-US" b="1" dirty="0">
              <a:solidFill>
                <a:schemeClr val="tx2"/>
              </a:solidFill>
              <a:latin typeface="Arial" pitchFamily="34" charset="0"/>
            </a:endParaRPr>
          </a:p>
          <a:p>
            <a:pPr marL="231775" indent="-231775">
              <a:spcBef>
                <a:spcPts val="0"/>
              </a:spcBef>
              <a:spcAft>
                <a:spcPts val="1200"/>
              </a:spcAft>
              <a:buFont typeface="Wingdings" pitchFamily="2" charset="2"/>
              <a:buChar char="§"/>
            </a:pPr>
            <a:r>
              <a:rPr lang="en-US" b="1" dirty="0">
                <a:solidFill>
                  <a:schemeClr val="tx2"/>
                </a:solidFill>
                <a:latin typeface="Arial" pitchFamily="34" charset="0"/>
              </a:rPr>
              <a:t>Reducing duplication of effort or overlap and combining resources</a:t>
            </a:r>
          </a:p>
          <a:p>
            <a:pPr marL="231775" indent="-231775">
              <a:spcBef>
                <a:spcPts val="0"/>
              </a:spcBef>
              <a:spcAft>
                <a:spcPts val="1200"/>
              </a:spcAft>
              <a:buFont typeface="Wingdings" pitchFamily="2" charset="2"/>
              <a:buChar char="§"/>
            </a:pPr>
            <a:r>
              <a:rPr lang="en-US" b="1" dirty="0">
                <a:solidFill>
                  <a:schemeClr val="tx2"/>
                </a:solidFill>
                <a:latin typeface="Arial" pitchFamily="34" charset="0"/>
              </a:rPr>
              <a:t>Bridging of technology gaps and transferring technology</a:t>
            </a:r>
          </a:p>
          <a:p>
            <a:pPr marL="231775" indent="-231775">
              <a:spcBef>
                <a:spcPts val="0"/>
              </a:spcBef>
              <a:spcAft>
                <a:spcPts val="1200"/>
              </a:spcAft>
              <a:buFont typeface="Wingdings" pitchFamily="2" charset="2"/>
              <a:buChar char="§"/>
            </a:pPr>
            <a:r>
              <a:rPr lang="en-US" b="1" dirty="0">
                <a:solidFill>
                  <a:schemeClr val="tx2"/>
                </a:solidFill>
                <a:latin typeface="Arial" pitchFamily="34" charset="0"/>
              </a:rPr>
              <a:t>Reducing conflict in regulations</a:t>
            </a:r>
          </a:p>
          <a:p>
            <a:pPr marL="231775" indent="-231775">
              <a:spcBef>
                <a:spcPts val="0"/>
              </a:spcBef>
              <a:spcAft>
                <a:spcPts val="1200"/>
              </a:spcAft>
              <a:buFont typeface="Wingdings" pitchFamily="2" charset="2"/>
              <a:buChar char="§"/>
            </a:pPr>
            <a:r>
              <a:rPr lang="en-US" b="1" dirty="0">
                <a:solidFill>
                  <a:schemeClr val="tx2"/>
                </a:solidFill>
                <a:latin typeface="Arial" pitchFamily="34" charset="0"/>
              </a:rPr>
              <a:t>Facilitating commerce</a:t>
            </a:r>
          </a:p>
          <a:p>
            <a:pPr marL="231775" indent="-231775">
              <a:spcBef>
                <a:spcPts val="0"/>
              </a:spcBef>
              <a:spcAft>
                <a:spcPts val="1200"/>
              </a:spcAft>
              <a:buFont typeface="Wingdings" pitchFamily="2" charset="2"/>
              <a:buChar char="§"/>
            </a:pPr>
            <a:r>
              <a:rPr lang="en-US" b="1" dirty="0">
                <a:solidFill>
                  <a:schemeClr val="tx2"/>
                </a:solidFill>
                <a:latin typeface="Arial" pitchFamily="34" charset="0"/>
              </a:rPr>
              <a:t>Stabilizing existing markets and allowing development of new markets</a:t>
            </a:r>
          </a:p>
          <a:p>
            <a:pPr marL="231775" indent="-231775">
              <a:spcBef>
                <a:spcPts val="0"/>
              </a:spcBef>
              <a:spcAft>
                <a:spcPts val="1200"/>
              </a:spcAft>
              <a:buFont typeface="Wingdings" pitchFamily="2" charset="2"/>
              <a:buChar char="§"/>
            </a:pPr>
            <a:r>
              <a:rPr lang="en-US" b="1" dirty="0">
                <a:solidFill>
                  <a:schemeClr val="tx2"/>
                </a:solidFill>
                <a:latin typeface="Arial" pitchFamily="34" charset="0"/>
              </a:rPr>
              <a:t>Protecting from litigation</a:t>
            </a:r>
          </a:p>
          <a:p>
            <a:pPr marL="231775" indent="-231775">
              <a:spcBef>
                <a:spcPts val="0"/>
              </a:spcBef>
              <a:spcAft>
                <a:spcPts val="1200"/>
              </a:spcAft>
              <a:buFont typeface="Wingdings" pitchFamily="2" charset="2"/>
              <a:buChar char="§"/>
            </a:pPr>
            <a:r>
              <a:rPr lang="en-US" b="1" dirty="0" smtClean="0">
                <a:solidFill>
                  <a:schemeClr val="tx2"/>
                </a:solidFill>
                <a:latin typeface="Arial" pitchFamily="34" charset="0"/>
              </a:rPr>
              <a:t>…and more…</a:t>
            </a:r>
            <a:endParaRPr lang="en-US" b="1" dirty="0">
              <a:solidFill>
                <a:schemeClr val="tx2"/>
              </a:solidFill>
              <a:latin typeface="Arial" pitchFamily="34" charset="0"/>
            </a:endParaRPr>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Benefit of Standards</a:t>
            </a:r>
            <a:endParaRPr lang="en-US" b="1" dirty="0">
              <a:solidFill>
                <a:schemeClr val="accent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a:xfrm>
            <a:off x="238125" y="725488"/>
            <a:ext cx="8229600" cy="4591050"/>
          </a:xfrm>
          <a:noFill/>
          <a:ln/>
        </p:spPr>
        <p:txBody>
          <a:bodyPr lIns="0" tIns="0" rIns="0" bIns="0"/>
          <a:lstStyle/>
          <a:p>
            <a:pPr>
              <a:spcBef>
                <a:spcPts val="0"/>
              </a:spcBef>
              <a:spcAft>
                <a:spcPts val="1200"/>
              </a:spcAft>
              <a:buFont typeface="Wingdings" pitchFamily="2" charset="2"/>
              <a:buNone/>
            </a:pPr>
            <a:r>
              <a:rPr lang="en-US" b="1" dirty="0">
                <a:solidFill>
                  <a:schemeClr val="tx2"/>
                </a:solidFill>
                <a:latin typeface="Arial" pitchFamily="34" charset="0"/>
              </a:rPr>
              <a:t>Why?</a:t>
            </a:r>
          </a:p>
          <a:p>
            <a:pPr>
              <a:spcBef>
                <a:spcPts val="0"/>
              </a:spcBef>
              <a:spcAft>
                <a:spcPts val="1200"/>
              </a:spcAft>
              <a:buFont typeface="Wingdings" pitchFamily="2" charset="2"/>
              <a:buNone/>
            </a:pPr>
            <a:r>
              <a:rPr lang="en-US" b="1" i="1" dirty="0">
                <a:solidFill>
                  <a:schemeClr val="accent2"/>
                </a:solidFill>
                <a:latin typeface="Arial" pitchFamily="34" charset="0"/>
              </a:rPr>
              <a:t>To Produce Their Products Efficiently</a:t>
            </a:r>
          </a:p>
          <a:p>
            <a:pPr marL="347663" lvl="1" indent="-231775">
              <a:spcBef>
                <a:spcPts val="0"/>
              </a:spcBef>
              <a:spcAft>
                <a:spcPts val="1200"/>
              </a:spcAft>
              <a:buFont typeface="Arial" pitchFamily="34" charset="0"/>
              <a:buChar char="•"/>
            </a:pPr>
            <a:r>
              <a:rPr lang="en-US" b="1" dirty="0">
                <a:solidFill>
                  <a:schemeClr val="tx2"/>
                </a:solidFill>
                <a:latin typeface="Arial" pitchFamily="34" charset="0"/>
              </a:rPr>
              <a:t>Deliverable products must be designed and built - they make use of procured items and must themselves be </a:t>
            </a:r>
            <a:r>
              <a:rPr lang="en-US" b="1" dirty="0">
                <a:solidFill>
                  <a:schemeClr val="accent2"/>
                </a:solidFill>
                <a:latin typeface="Arial" pitchFamily="34" charset="0"/>
              </a:rPr>
              <a:t>procured</a:t>
            </a:r>
          </a:p>
          <a:p>
            <a:pPr marL="347663" lvl="1" indent="-231775">
              <a:spcBef>
                <a:spcPts val="0"/>
              </a:spcBef>
              <a:spcAft>
                <a:spcPts val="1200"/>
              </a:spcAft>
              <a:buFont typeface="Arial" pitchFamily="34" charset="0"/>
              <a:buChar char="•"/>
            </a:pPr>
            <a:r>
              <a:rPr lang="en-US" b="1" dirty="0">
                <a:solidFill>
                  <a:schemeClr val="tx2"/>
                </a:solidFill>
                <a:latin typeface="Arial" pitchFamily="34" charset="0"/>
              </a:rPr>
              <a:t>Each of these phases, procurement  especially, requires </a:t>
            </a:r>
            <a:r>
              <a:rPr lang="en-US" b="1" dirty="0">
                <a:solidFill>
                  <a:schemeClr val="accent2"/>
                </a:solidFill>
                <a:latin typeface="Arial" pitchFamily="34" charset="0"/>
              </a:rPr>
              <a:t>specification</a:t>
            </a:r>
          </a:p>
          <a:p>
            <a:pPr marL="347663" lvl="1" indent="-231775">
              <a:spcBef>
                <a:spcPts val="0"/>
              </a:spcBef>
              <a:spcAft>
                <a:spcPts val="1200"/>
              </a:spcAft>
              <a:buFont typeface="Arial" pitchFamily="34" charset="0"/>
              <a:buChar char="•"/>
            </a:pPr>
            <a:r>
              <a:rPr lang="en-US" b="1" dirty="0">
                <a:solidFill>
                  <a:schemeClr val="tx2"/>
                </a:solidFill>
                <a:latin typeface="Arial" pitchFamily="34" charset="0"/>
              </a:rPr>
              <a:t>Effective specification requires </a:t>
            </a:r>
            <a:r>
              <a:rPr lang="en-US" b="1" dirty="0">
                <a:solidFill>
                  <a:schemeClr val="accent2"/>
                </a:solidFill>
                <a:latin typeface="Arial" pitchFamily="34" charset="0"/>
              </a:rPr>
              <a:t>standards</a:t>
            </a:r>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1"/>
                </a:solidFill>
              </a:rPr>
              <a:t>Practicing Engineers Need Standards</a:t>
            </a:r>
            <a:endParaRPr lang="en-US" b="1" dirty="0">
              <a:solidFill>
                <a:schemeClr val="accent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Effect transition="in" filter="blinds(horizontal)">
                                      <p:cBhvr>
                                        <p:cTn id="7" dur="500"/>
                                        <p:tgtEl>
                                          <p:spTgt spid="839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3971">
                                            <p:txEl>
                                              <p:pRg st="1" end="1"/>
                                            </p:txEl>
                                          </p:spTgt>
                                        </p:tgtEl>
                                        <p:attrNameLst>
                                          <p:attrName>style.visibility</p:attrName>
                                        </p:attrNameLst>
                                      </p:cBhvr>
                                      <p:to>
                                        <p:strVal val="visible"/>
                                      </p:to>
                                    </p:set>
                                    <p:animEffect transition="in" filter="blinds(horizontal)">
                                      <p:cBhvr>
                                        <p:cTn id="12" dur="500"/>
                                        <p:tgtEl>
                                          <p:spTgt spid="839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3971">
                                            <p:txEl>
                                              <p:pRg st="2" end="2"/>
                                            </p:txEl>
                                          </p:spTgt>
                                        </p:tgtEl>
                                        <p:attrNameLst>
                                          <p:attrName>style.visibility</p:attrName>
                                        </p:attrNameLst>
                                      </p:cBhvr>
                                      <p:to>
                                        <p:strVal val="visible"/>
                                      </p:to>
                                    </p:set>
                                    <p:animEffect transition="in" filter="blinds(horizontal)">
                                      <p:cBhvr>
                                        <p:cTn id="17" dur="500"/>
                                        <p:tgtEl>
                                          <p:spTgt spid="839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3971">
                                            <p:txEl>
                                              <p:pRg st="3" end="3"/>
                                            </p:txEl>
                                          </p:spTgt>
                                        </p:tgtEl>
                                        <p:attrNameLst>
                                          <p:attrName>style.visibility</p:attrName>
                                        </p:attrNameLst>
                                      </p:cBhvr>
                                      <p:to>
                                        <p:strVal val="visible"/>
                                      </p:to>
                                    </p:set>
                                    <p:animEffect transition="in" filter="blinds(horizontal)">
                                      <p:cBhvr>
                                        <p:cTn id="22" dur="500"/>
                                        <p:tgtEl>
                                          <p:spTgt spid="839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3971">
                                            <p:txEl>
                                              <p:pRg st="4" end="4"/>
                                            </p:txEl>
                                          </p:spTgt>
                                        </p:tgtEl>
                                        <p:attrNameLst>
                                          <p:attrName>style.visibility</p:attrName>
                                        </p:attrNameLst>
                                      </p:cBhvr>
                                      <p:to>
                                        <p:strVal val="visible"/>
                                      </p:to>
                                    </p:set>
                                    <p:animEffect transition="in" filter="blinds(horizontal)">
                                      <p:cBhvr>
                                        <p:cTn id="27" dur="500"/>
                                        <p:tgtEl>
                                          <p:spTgt spid="839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theme/theme1.xml><?xml version="1.0" encoding="utf-8"?>
<a:theme xmlns:a="http://schemas.openxmlformats.org/drawingml/2006/main" name="lecture_title">
  <a:themeElements>
    <a:clrScheme name="Temple Standard">
      <a:dk1>
        <a:srgbClr val="000000"/>
      </a:dk1>
      <a:lt1>
        <a:srgbClr val="000000"/>
      </a:lt1>
      <a:dk2>
        <a:srgbClr val="000000"/>
      </a:dk2>
      <a:lt2>
        <a:srgbClr val="000000"/>
      </a:lt2>
      <a:accent1>
        <a:srgbClr val="BE0F34"/>
      </a:accent1>
      <a:accent2>
        <a:srgbClr val="333399"/>
      </a:accent2>
      <a:accent3>
        <a:srgbClr val="FFFFFF"/>
      </a:accent3>
      <a:accent4>
        <a:srgbClr val="FFFFFF"/>
      </a:accent4>
      <a:accent5>
        <a:srgbClr val="FFFFFF"/>
      </a:accent5>
      <a:accent6>
        <a:srgbClr val="FFFFFF"/>
      </a:accent6>
      <a:hlink>
        <a:srgbClr val="BE0F34"/>
      </a:hlink>
      <a:folHlink>
        <a:srgbClr val="BE0F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Temple Standard">
      <a:dk1>
        <a:srgbClr val="000000"/>
      </a:dk1>
      <a:lt1>
        <a:srgbClr val="000000"/>
      </a:lt1>
      <a:dk2>
        <a:srgbClr val="000000"/>
      </a:dk2>
      <a:lt2>
        <a:srgbClr val="000000"/>
      </a:lt2>
      <a:accent1>
        <a:srgbClr val="BE0F34"/>
      </a:accent1>
      <a:accent2>
        <a:srgbClr val="333399"/>
      </a:accent2>
      <a:accent3>
        <a:srgbClr val="FFFFFF"/>
      </a:accent3>
      <a:accent4>
        <a:srgbClr val="FFFFFF"/>
      </a:accent4>
      <a:accent5>
        <a:srgbClr val="FFFFFF"/>
      </a:accent5>
      <a:accent6>
        <a:srgbClr val="FFFFFF"/>
      </a:accent6>
      <a:hlink>
        <a:srgbClr val="BE0F34"/>
      </a:hlink>
      <a:folHlink>
        <a:srgbClr val="BE0F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16080</TotalTime>
  <Words>1815</Words>
  <Application>Microsoft Office PowerPoint</Application>
  <PresentationFormat>Letter Paper (8.5x11 in)</PresentationFormat>
  <Paragraphs>202</Paragraphs>
  <Slides>25</Slides>
  <Notes>14</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lecture_title</vt:lpstr>
      <vt:lpstr>lecture_default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1359</cp:revision>
  <dcterms:created xsi:type="dcterms:W3CDTF">2002-09-12T17:13:32Z</dcterms:created>
  <dcterms:modified xsi:type="dcterms:W3CDTF">2011-10-04T16:06:56Z</dcterms:modified>
</cp:coreProperties>
</file>