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27" r:id="rId2"/>
  </p:sldMasterIdLst>
  <p:notesMasterIdLst>
    <p:notesMasterId r:id="rId20"/>
  </p:notesMasterIdLst>
  <p:handoutMasterIdLst>
    <p:handoutMasterId r:id="rId21"/>
  </p:handoutMasterIdLst>
  <p:sldIdLst>
    <p:sldId id="325" r:id="rId3"/>
    <p:sldId id="483" r:id="rId4"/>
    <p:sldId id="454" r:id="rId5"/>
    <p:sldId id="484" r:id="rId6"/>
    <p:sldId id="497" r:id="rId7"/>
    <p:sldId id="486" r:id="rId8"/>
    <p:sldId id="487" r:id="rId9"/>
    <p:sldId id="488" r:id="rId10"/>
    <p:sldId id="489" r:id="rId11"/>
    <p:sldId id="490" r:id="rId12"/>
    <p:sldId id="491" r:id="rId13"/>
    <p:sldId id="492" r:id="rId14"/>
    <p:sldId id="493" r:id="rId15"/>
    <p:sldId id="494" r:id="rId16"/>
    <p:sldId id="495" r:id="rId17"/>
    <p:sldId id="496" r:id="rId18"/>
    <p:sldId id="478" r:id="rId19"/>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0F34"/>
    <a:srgbClr val="FFFFFF"/>
    <a:srgbClr val="892034"/>
    <a:srgbClr val="EFF755"/>
    <a:srgbClr val="CC6600"/>
    <a:srgbClr val="6666FF"/>
    <a:srgbClr val="008000"/>
    <a:srgbClr val="000080"/>
    <a:srgbClr val="004000"/>
    <a:srgbClr val="99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13" autoAdjust="0"/>
    <p:restoredTop sz="96226" autoAdjust="0"/>
  </p:normalViewPr>
  <p:slideViewPr>
    <p:cSldViewPr snapToGrid="0">
      <p:cViewPr varScale="1">
        <p:scale>
          <a:sx n="66" d="100"/>
          <a:sy n="66" d="100"/>
        </p:scale>
        <p:origin x="-876" y="-96"/>
      </p:cViewPr>
      <p:guideLst>
        <p:guide orient="horz" pos="3349"/>
        <p:guide pos="5618"/>
        <p:guide pos="15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2835"/>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MS</a:t>
            </a:r>
            <a:r>
              <a:rPr lang="en-US" baseline="0" dirty="0" smtClean="0"/>
              <a:t> Equation 3.0 was used with settings of: 18, 12, 8, 18, 12.</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2/9/2010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5" name="Text Box 8"/>
          <p:cNvSpPr txBox="1">
            <a:spLocks noChangeArrowheads="1"/>
          </p:cNvSpPr>
          <p:nvPr/>
        </p:nvSpPr>
        <p:spPr bwMode="auto">
          <a:xfrm>
            <a:off x="479427" y="130175"/>
            <a:ext cx="3358282" cy="369332"/>
          </a:xfrm>
          <a:prstGeom prst="rect">
            <a:avLst/>
          </a:prstGeom>
          <a:solidFill>
            <a:srgbClr val="FFFFFF"/>
          </a:solidFill>
          <a:ln w="9525">
            <a:noFill/>
            <a:miter lim="800000"/>
            <a:headEnd/>
            <a:tailEnd/>
          </a:ln>
        </p:spPr>
        <p:txBody>
          <a:bodyPr wrap="square" anchor="ctr" anchorCtr="1">
            <a:spAutoFit/>
          </a:bodyPr>
          <a:lstStyle/>
          <a:p>
            <a:pPr>
              <a:spcBef>
                <a:spcPct val="50000"/>
              </a:spcBef>
            </a:pPr>
            <a:r>
              <a:rPr lang="en-US" sz="1800" b="1" dirty="0" smtClean="0">
                <a:solidFill>
                  <a:srgbClr val="333399"/>
                </a:solidFill>
              </a:rPr>
              <a:t>ENGR</a:t>
            </a:r>
            <a:r>
              <a:rPr lang="en-US" sz="1800" b="1" baseline="0" dirty="0" smtClean="0">
                <a:solidFill>
                  <a:srgbClr val="333399"/>
                </a:solidFill>
              </a:rPr>
              <a:t> 4196</a:t>
            </a:r>
            <a:r>
              <a:rPr lang="en-US" sz="1800" b="1" dirty="0" smtClean="0">
                <a:solidFill>
                  <a:srgbClr val="333399"/>
                </a:solidFill>
              </a:rPr>
              <a:t> – Senior Design I</a:t>
            </a:r>
            <a:endParaRPr lang="en-US" sz="1800" b="1"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892034"/>
                </a:solidFill>
              </a:rPr>
              <a:t>ENGR 4196: </a:t>
            </a:r>
            <a:r>
              <a:rPr lang="en-US" sz="1200" b="1" dirty="0">
                <a:solidFill>
                  <a:srgbClr val="892034"/>
                </a:solidFill>
              </a:rPr>
              <a:t>Lecture </a:t>
            </a:r>
            <a:r>
              <a:rPr lang="en-US" sz="1200" b="1" dirty="0" smtClean="0">
                <a:solidFill>
                  <a:srgbClr val="892034"/>
                </a:solidFill>
              </a:rPr>
              <a:t>04,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5.png"/><Relationship Id="rId3" Type="http://schemas.openxmlformats.org/officeDocument/2006/relationships/hyperlink" Target="http://www.argospress.com/Resources/systems-engineering/designconstr.htm" TargetMode="External"/><Relationship Id="rId7" Type="http://schemas.openxmlformats.org/officeDocument/2006/relationships/hyperlink" Target="http://www.isip.piconepress.com/publications/courses/temple/engr_4196/lectures/2010_springl/lecture_04.mp3" TargetMode="External"/><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ednasia.com/article-1119-managingdesignconstraints-Asia.html" TargetMode="External"/><Relationship Id="rId11" Type="http://schemas.openxmlformats.org/officeDocument/2006/relationships/hyperlink" Target="http://graphics8.nytimes.com/images/2010/02/09/science/09sail_CA1/09sail_CA1-articleLarge.jpg" TargetMode="External"/><Relationship Id="rId5" Type="http://schemas.openxmlformats.org/officeDocument/2006/relationships/hyperlink" Target="http://www.mae.buffalo.edu/courses/mae459/design-info/ConstraintsReport.ppt" TargetMode="External"/><Relationship Id="rId10" Type="http://schemas.openxmlformats.org/officeDocument/2006/relationships/image" Target="../media/image3.emf"/><Relationship Id="rId4" Type="http://schemas.openxmlformats.org/officeDocument/2006/relationships/hyperlink" Target="http://en.wikipedia.org/wiki/Design_closure" TargetMode="External"/><Relationship Id="rId9" Type="http://schemas.openxmlformats.org/officeDocument/2006/relationships/hyperlink" Target="http://www.isip.piconepress.com/publications/courses/temple/engr_4196/lectures/2010_springl/lecture_04.ppt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images.pharmaventures.com/review/cartoons/600/500/2006_12_venture_capitalist.jpg" TargetMode="External"/><Relationship Id="rId2" Type="http://schemas.openxmlformats.org/officeDocument/2006/relationships/image" Target="../media/image21.jpe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0.xml"/><Relationship Id="rId5" Type="http://schemas.openxmlformats.org/officeDocument/2006/relationships/image" Target="../media/image41.jpe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images1.wikia.nocookie.net/jamescameronsavatar/images/e/ef/Montesvolans.png" TargetMode="External"/><Relationship Id="rId2" Type="http://schemas.openxmlformats.org/officeDocument/2006/relationships/hyperlink" Target="http://james-camerons-avatar.wikia.com/wiki/Unobtanium"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Design_closure"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41338" y="1358900"/>
            <a:ext cx="8101012" cy="4548188"/>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indent="-176213" fontAlgn="auto">
              <a:spcAft>
                <a:spcPts val="0"/>
              </a:spcAft>
              <a:buFont typeface="Arial" pitchFamily="34" charset="0"/>
              <a:buChar char="•"/>
              <a:defRPr/>
            </a:pPr>
            <a:r>
              <a:rPr lang="en-US" b="1" dirty="0" smtClean="0">
                <a:solidFill>
                  <a:schemeClr val="accent2"/>
                </a:solidFill>
              </a:rPr>
              <a:t>Question: </a:t>
            </a:r>
            <a:r>
              <a:rPr lang="en-US" sz="1800" b="1" dirty="0" smtClean="0"/>
              <a:t>What is a quantitative design constraint?</a:t>
            </a:r>
          </a:p>
          <a:p>
            <a:pPr marL="176213" marR="0" lvl="0" indent="-176213" defTabSz="914400" rtl="0" eaLnBrk="1" fontAlgn="auto" latinLnBrk="0" hangingPunct="1">
              <a:spcBef>
                <a:spcPts val="14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accent2"/>
                </a:solidFill>
                <a:effectLst/>
                <a:uLnTx/>
                <a:uFillTx/>
                <a:latin typeface="+mn-lt"/>
                <a:ea typeface="+mn-ea"/>
                <a:cs typeface="+mn-cs"/>
              </a:rPr>
              <a:t>Objectives:</a:t>
            </a: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
            </a:r>
            <a:br>
              <a:rPr kumimoji="0" lang="en-US" sz="2400" b="1" i="0" u="none" strike="noStrike" kern="1200" cap="none" spc="0" normalizeH="0" baseline="0" noProof="0" dirty="0" smtClean="0">
                <a:ln>
                  <a:noFill/>
                </a:ln>
                <a:solidFill>
                  <a:schemeClr val="accent1"/>
                </a:solidFill>
                <a:effectLst/>
                <a:uLnTx/>
                <a:uFillTx/>
                <a:latin typeface="+mn-lt"/>
                <a:ea typeface="+mn-ea"/>
                <a:cs typeface="+mn-cs"/>
              </a:rPr>
            </a:br>
            <a:r>
              <a:rPr lang="en-US" sz="1800" b="1" dirty="0" smtClean="0">
                <a:solidFill>
                  <a:schemeClr val="tx2"/>
                </a:solidFill>
                <a:latin typeface="+mn-lt"/>
              </a:rPr>
              <a:t>Definitions</a:t>
            </a:r>
            <a:r>
              <a:rPr lang="en-US" sz="1800" b="1" noProof="0" dirty="0" smtClean="0">
                <a:solidFill>
                  <a:schemeClr val="tx2"/>
                </a:solidFill>
                <a:latin typeface="+mn-lt"/>
              </a:rPr>
              <a:t/>
            </a:r>
            <a:br>
              <a:rPr lang="en-US" sz="1800" b="1" noProof="0" dirty="0" smtClean="0">
                <a:solidFill>
                  <a:schemeClr val="tx2"/>
                </a:solidFill>
                <a:latin typeface="+mn-lt"/>
              </a:rPr>
            </a:br>
            <a:r>
              <a:rPr lang="en-US" sz="1800" b="1" dirty="0" smtClean="0">
                <a:solidFill>
                  <a:schemeClr val="tx2"/>
                </a:solidFill>
                <a:latin typeface="+mn-lt"/>
              </a:rPr>
              <a:t>Functional </a:t>
            </a:r>
            <a:r>
              <a:rPr lang="en-US" sz="1800" b="1" noProof="0" dirty="0" smtClean="0">
                <a:solidFill>
                  <a:schemeClr val="tx2"/>
                </a:solidFill>
                <a:latin typeface="+mn-lt"/>
              </a:rPr>
              <a:t>Constraints</a:t>
            </a:r>
            <a:br>
              <a:rPr lang="en-US" sz="1800" b="1" noProof="0" dirty="0" smtClean="0">
                <a:solidFill>
                  <a:schemeClr val="tx2"/>
                </a:solidFill>
                <a:latin typeface="+mn-lt"/>
              </a:rPr>
            </a:br>
            <a:r>
              <a:rPr lang="en-US" sz="1800" b="1" noProof="0" dirty="0" smtClean="0">
                <a:solidFill>
                  <a:schemeClr val="tx2"/>
                </a:solidFill>
                <a:latin typeface="+mn-lt"/>
              </a:rPr>
              <a:t>Non-Functional </a:t>
            </a:r>
            <a:r>
              <a:rPr lang="en-US" sz="1800" b="1" dirty="0" smtClean="0">
                <a:solidFill>
                  <a:schemeClr val="tx2"/>
                </a:solidFill>
                <a:latin typeface="+mn-lt"/>
              </a:rPr>
              <a:t>Constraints</a:t>
            </a:r>
            <a:br>
              <a:rPr lang="en-US" sz="1800" b="1" dirty="0" smtClean="0">
                <a:solidFill>
                  <a:schemeClr val="tx2"/>
                </a:solidFill>
                <a:latin typeface="+mn-lt"/>
              </a:rPr>
            </a:br>
            <a:r>
              <a:rPr lang="en-US" sz="1800" b="1" dirty="0" smtClean="0">
                <a:solidFill>
                  <a:schemeClr val="tx2"/>
                </a:solidFill>
                <a:latin typeface="+mn-lt"/>
              </a:rPr>
              <a:t>Ground Rules</a:t>
            </a:r>
            <a:endParaRPr kumimoji="0" lang="en-US" sz="1800" b="1" i="0" u="none" strike="noStrike" kern="1200" cap="none" spc="0" normalizeH="0" baseline="0" noProof="0" dirty="0" smtClean="0">
              <a:ln>
                <a:noFill/>
              </a:ln>
              <a:solidFill>
                <a:schemeClr val="tx2"/>
              </a:solidFill>
              <a:effectLst/>
              <a:uLnTx/>
              <a:uFillTx/>
              <a:latin typeface="+mn-lt"/>
              <a:ea typeface="+mn-ea"/>
              <a:cs typeface="+mn-cs"/>
            </a:endParaRPr>
          </a:p>
          <a:p>
            <a:pPr marL="174625" indent="-174625">
              <a:spcBef>
                <a:spcPts val="1400"/>
              </a:spcBef>
              <a:buFont typeface="Arial" pitchFamily="34" charset="0"/>
              <a:buChar char="•"/>
            </a:pPr>
            <a:r>
              <a:rPr kumimoji="0" lang="en-US" sz="2400" b="1" i="0" u="none" strike="noStrike" kern="1200" cap="none" spc="0" normalizeH="0" baseline="0" noProof="0" dirty="0" smtClean="0">
                <a:ln>
                  <a:noFill/>
                </a:ln>
                <a:solidFill>
                  <a:schemeClr val="accent2"/>
                </a:solidFill>
                <a:effectLst/>
                <a:uLnTx/>
                <a:uFillTx/>
                <a:latin typeface="+mn-lt"/>
                <a:ea typeface="+mn-ea"/>
                <a:cs typeface="+mn-cs"/>
              </a:rPr>
              <a:t>Resources:</a:t>
            </a: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
            </a:r>
            <a:br>
              <a:rPr kumimoji="0" lang="en-US" sz="2400" b="1" i="0" u="none" strike="noStrike" kern="1200" cap="none" spc="0" normalizeH="0" baseline="0" noProof="0" dirty="0" smtClean="0">
                <a:ln>
                  <a:noFill/>
                </a:ln>
                <a:solidFill>
                  <a:schemeClr val="accent1"/>
                </a:solidFill>
                <a:effectLst/>
                <a:uLnTx/>
                <a:uFillTx/>
                <a:latin typeface="+mn-lt"/>
                <a:ea typeface="+mn-ea"/>
                <a:cs typeface="+mn-cs"/>
              </a:rPr>
            </a:br>
            <a:r>
              <a:rPr lang="en-US" sz="1800" b="1" dirty="0" smtClean="0">
                <a:solidFill>
                  <a:schemeClr val="bg1"/>
                </a:solidFill>
                <a:latin typeface="+mj-lt"/>
                <a:hlinkClick r:id="rId3"/>
              </a:rPr>
              <a:t>AP: System Engineering</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4"/>
              </a:rPr>
              <a:t>WIKI: Design Closure</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5"/>
              </a:rPr>
              <a:t>UB: Constraints</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6"/>
              </a:rPr>
              <a:t>EDN: Managing Constraints</a:t>
            </a:r>
            <a:endParaRPr lang="en-US" sz="1800" b="1" dirty="0" smtClean="0">
              <a:solidFill>
                <a:schemeClr val="bg1"/>
              </a:solidFill>
              <a:latin typeface="+mj-lt"/>
            </a:endParaRPr>
          </a:p>
          <a:p>
            <a:pPr marL="231775" indent="-231775">
              <a:spcBef>
                <a:spcPts val="1400"/>
              </a:spcBef>
              <a:tabLst>
                <a:tab pos="231775" algn="l"/>
              </a:tabLst>
            </a:pPr>
            <a:r>
              <a:rPr lang="en-US" sz="1400" b="1" dirty="0" smtClean="0">
                <a:solidFill>
                  <a:schemeClr val="bg1"/>
                </a:solidFill>
                <a:latin typeface="+mn-lt"/>
              </a:rPr>
              <a:t>1.	Notes adapted from D.F. </a:t>
            </a:r>
            <a:r>
              <a:rPr lang="en-US" sz="1400" b="1" dirty="0" err="1" smtClean="0">
                <a:latin typeface="+mn-lt"/>
              </a:rPr>
              <a:t>Forliti</a:t>
            </a:r>
            <a:r>
              <a:rPr lang="en-US" sz="1400" b="1" dirty="0" smtClean="0">
                <a:latin typeface="+mn-lt"/>
              </a:rPr>
              <a:t>, Department of </a:t>
            </a:r>
            <a:br>
              <a:rPr lang="en-US" sz="1400" b="1" dirty="0" smtClean="0">
                <a:latin typeface="+mn-lt"/>
              </a:rPr>
            </a:br>
            <a:r>
              <a:rPr lang="en-US" sz="1400" b="1" dirty="0" smtClean="0">
                <a:latin typeface="+mn-lt"/>
              </a:rPr>
              <a:t>Mechanical and Aerospace Engineering, </a:t>
            </a:r>
            <a:br>
              <a:rPr lang="en-US" sz="1400" b="1" dirty="0" smtClean="0">
                <a:latin typeface="+mn-lt"/>
              </a:rPr>
            </a:br>
            <a:r>
              <a:rPr lang="en-US" sz="1400" b="1" dirty="0" smtClean="0">
                <a:latin typeface="+mn-lt"/>
              </a:rPr>
              <a:t>State University of New York at Buffalo.</a:t>
            </a:r>
            <a:endParaRPr kumimoji="0" lang="en-US" sz="14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6"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tabLst>
                <a:tab pos="2908300" algn="l"/>
              </a:tabLst>
            </a:pPr>
            <a:r>
              <a:rPr lang="en-US" b="1" dirty="0">
                <a:solidFill>
                  <a:schemeClr val="accent2"/>
                </a:solidFill>
              </a:rPr>
              <a:t>LECTURE </a:t>
            </a:r>
            <a:r>
              <a:rPr lang="en-US" b="1" dirty="0" smtClean="0">
                <a:solidFill>
                  <a:schemeClr val="accent2"/>
                </a:solidFill>
              </a:rPr>
              <a:t>04: </a:t>
            </a:r>
            <a:r>
              <a:rPr lang="en-US" b="1" dirty="0" smtClean="0">
                <a:solidFill>
                  <a:srgbClr val="BE0F34"/>
                </a:solidFill>
              </a:rPr>
              <a:t>DESIGN CONSTRAINTS</a:t>
            </a:r>
            <a:r>
              <a:rPr lang="en-US" b="1" baseline="30000" dirty="0" smtClean="0">
                <a:solidFill>
                  <a:srgbClr val="BE0F34"/>
                </a:solidFill>
              </a:rPr>
              <a:t>1</a:t>
            </a:r>
            <a:endParaRPr lang="en-US" b="1" baseline="30000" dirty="0">
              <a:solidFill>
                <a:srgbClr val="BE0F34"/>
              </a:solidFill>
            </a:endParaRPr>
          </a:p>
        </p:txBody>
      </p:sp>
      <p:grpSp>
        <p:nvGrpSpPr>
          <p:cNvPr id="7" name="Group 6"/>
          <p:cNvGrpSpPr/>
          <p:nvPr/>
        </p:nvGrpSpPr>
        <p:grpSpPr>
          <a:xfrm>
            <a:off x="1379779" y="6116249"/>
            <a:ext cx="997684" cy="357188"/>
            <a:chOff x="563833" y="6157254"/>
            <a:chExt cx="997684" cy="357188"/>
          </a:xfrm>
        </p:grpSpPr>
        <p:sp>
          <p:nvSpPr>
            <p:cNvPr id="9" name="Text Box 7"/>
            <p:cNvSpPr txBox="1">
              <a:spLocks noChangeArrowheads="1"/>
            </p:cNvSpPr>
            <p:nvPr/>
          </p:nvSpPr>
          <p:spPr bwMode="auto">
            <a:xfrm>
              <a:off x="563833" y="6203854"/>
              <a:ext cx="913275"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Audio:</a:t>
              </a:r>
            </a:p>
          </p:txBody>
        </p:sp>
        <p:pic>
          <p:nvPicPr>
            <p:cNvPr id="10" name="Picture 9" descr="x.JPG">
              <a:hlinkClick r:id="rId7"/>
            </p:cNvPr>
            <p:cNvPicPr>
              <a:picLocks noChangeAspect="1"/>
            </p:cNvPicPr>
            <p:nvPr/>
          </p:nvPicPr>
          <p:blipFill>
            <a:blip r:embed="rId8" cstate="print"/>
            <a:stretch>
              <a:fillRect/>
            </a:stretch>
          </p:blipFill>
          <p:spPr>
            <a:xfrm>
              <a:off x="1185279" y="6157254"/>
              <a:ext cx="376238" cy="357188"/>
            </a:xfrm>
            <a:prstGeom prst="rect">
              <a:avLst/>
            </a:prstGeom>
          </p:spPr>
        </p:pic>
      </p:grpSp>
      <p:grpSp>
        <p:nvGrpSpPr>
          <p:cNvPr id="11" name="Group 10"/>
          <p:cNvGrpSpPr/>
          <p:nvPr/>
        </p:nvGrpSpPr>
        <p:grpSpPr>
          <a:xfrm>
            <a:off x="434857" y="6165787"/>
            <a:ext cx="885361" cy="279514"/>
            <a:chOff x="5231962" y="6231988"/>
            <a:chExt cx="885361" cy="279514"/>
          </a:xfrm>
        </p:grpSpPr>
        <p:pic>
          <p:nvPicPr>
            <p:cNvPr id="12" name="Picture 4">
              <a:hlinkClick r:id="rId9"/>
            </p:cNvPr>
            <p:cNvPicPr>
              <a:picLocks noChangeAspect="1" noChangeArrowheads="1"/>
            </p:cNvPicPr>
            <p:nvPr/>
          </p:nvPicPr>
          <p:blipFill>
            <a:blip r:embed="rId10"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3"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pic>
        <p:nvPicPr>
          <p:cNvPr id="2" name="Picture 2">
            <a:hlinkClick r:id="rId11"/>
          </p:cNvPr>
          <p:cNvPicPr>
            <a:picLocks noChangeAspect="1" noChangeArrowheads="1"/>
          </p:cNvPicPr>
          <p:nvPr/>
        </p:nvPicPr>
        <p:blipFill>
          <a:blip r:embed="rId12" cstate="print"/>
          <a:srcRect/>
          <a:stretch>
            <a:fillRect/>
          </a:stretch>
        </p:blipFill>
        <p:spPr bwMode="auto">
          <a:xfrm>
            <a:off x="5114924" y="2157407"/>
            <a:ext cx="3331265" cy="1748914"/>
          </a:xfrm>
          <a:prstGeom prst="rect">
            <a:avLst/>
          </a:prstGeom>
          <a:noFill/>
          <a:ln w="38100">
            <a:solidFill>
              <a:schemeClr val="accent2"/>
            </a:solidFill>
            <a:miter lim="800000"/>
            <a:headEnd/>
            <a:tailEnd/>
          </a:ln>
        </p:spPr>
      </p:pic>
      <p:pic>
        <p:nvPicPr>
          <p:cNvPr id="3" name="Picture 3"/>
          <p:cNvPicPr>
            <a:picLocks noChangeAspect="1" noChangeArrowheads="1"/>
          </p:cNvPicPr>
          <p:nvPr/>
        </p:nvPicPr>
        <p:blipFill>
          <a:blip r:embed="rId13" cstate="print"/>
          <a:srcRect/>
          <a:stretch>
            <a:fillRect/>
          </a:stretch>
        </p:blipFill>
        <p:spPr bwMode="auto">
          <a:xfrm>
            <a:off x="5111762" y="3748308"/>
            <a:ext cx="3336459" cy="2224306"/>
          </a:xfrm>
          <a:prstGeom prst="rect">
            <a:avLst/>
          </a:prstGeom>
          <a:noFill/>
          <a:ln w="38100">
            <a:solidFill>
              <a:schemeClr val="accent2"/>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0" y="1649413"/>
            <a:ext cx="9144000" cy="822325"/>
          </a:xfrm>
          <a:prstGeom prst="rect">
            <a:avLst/>
          </a:prstGeom>
          <a:noFill/>
          <a:ln w="9525">
            <a:noFill/>
            <a:miter lim="800000"/>
            <a:headEnd/>
            <a:tailEnd/>
          </a:ln>
          <a:effectLst/>
        </p:spPr>
        <p:txBody>
          <a:bodyPr>
            <a:spAutoFit/>
          </a:bodyPr>
          <a:lstStyle/>
          <a:p>
            <a:endParaRPr lang="en-US" sz="2400"/>
          </a:p>
          <a:p>
            <a:pPr lvl="1" eaLnBrk="0" hangingPunct="0"/>
            <a:endParaRPr lang="en-US" sz="2400"/>
          </a:p>
        </p:txBody>
      </p:sp>
      <p:sp>
        <p:nvSpPr>
          <p:cNvPr id="7172" name="Rectangle 4"/>
          <p:cNvSpPr>
            <a:spLocks noChangeArrowheads="1"/>
          </p:cNvSpPr>
          <p:nvPr/>
        </p:nvSpPr>
        <p:spPr bwMode="auto">
          <a:xfrm>
            <a:off x="194583" y="700315"/>
            <a:ext cx="8723992" cy="1569660"/>
          </a:xfrm>
          <a:prstGeom prst="rect">
            <a:avLst/>
          </a:prstGeom>
          <a:noFill/>
          <a:ln w="9525">
            <a:noFill/>
            <a:miter lim="800000"/>
            <a:headEnd/>
            <a:tailEnd/>
          </a:ln>
          <a:effectLst/>
        </p:spPr>
        <p:txBody>
          <a:bodyPr wrap="square" lIns="0" tIns="0" rIns="0" bIns="0">
            <a:spAutoFit/>
          </a:bodyPr>
          <a:lstStyle/>
          <a:p>
            <a:pPr marL="230188" indent="-230188">
              <a:spcAft>
                <a:spcPts val="1200"/>
              </a:spcAft>
              <a:buFontTx/>
              <a:buChar char="•"/>
            </a:pPr>
            <a:r>
              <a:rPr lang="en-US" sz="1800" b="1" dirty="0">
                <a:solidFill>
                  <a:schemeClr val="accent2"/>
                </a:solidFill>
              </a:rPr>
              <a:t>Design schedule – </a:t>
            </a:r>
            <a:r>
              <a:rPr lang="en-US" sz="1800" b="1" dirty="0"/>
              <a:t>project planning, project control</a:t>
            </a:r>
          </a:p>
          <a:p>
            <a:pPr marL="230188" indent="-230188">
              <a:spcAft>
                <a:spcPts val="1200"/>
              </a:spcAft>
              <a:buFontTx/>
              <a:buChar char="•"/>
            </a:pPr>
            <a:r>
              <a:rPr lang="en-US" sz="1800" b="1" dirty="0">
                <a:solidFill>
                  <a:schemeClr val="accent2"/>
                </a:solidFill>
              </a:rPr>
              <a:t>Development schedule – </a:t>
            </a:r>
            <a:r>
              <a:rPr lang="en-US" sz="1800" b="1" dirty="0"/>
              <a:t>design detailing, compliance tests</a:t>
            </a:r>
          </a:p>
          <a:p>
            <a:pPr marL="230188" indent="-230188">
              <a:spcAft>
                <a:spcPts val="1200"/>
              </a:spcAft>
              <a:buFontTx/>
              <a:buChar char="•"/>
            </a:pPr>
            <a:r>
              <a:rPr lang="en-US" sz="1800" b="1" dirty="0">
                <a:solidFill>
                  <a:schemeClr val="accent2"/>
                </a:solidFill>
              </a:rPr>
              <a:t>Production schedule – </a:t>
            </a:r>
            <a:r>
              <a:rPr lang="en-US" sz="1800" b="1" dirty="0"/>
              <a:t>manufacture, assembly, packing, transport</a:t>
            </a:r>
          </a:p>
          <a:p>
            <a:pPr marL="230188" indent="-230188">
              <a:spcAft>
                <a:spcPts val="1200"/>
              </a:spcAft>
              <a:buFontTx/>
              <a:buChar char="•"/>
            </a:pPr>
            <a:r>
              <a:rPr lang="en-US" sz="1800" b="1" dirty="0">
                <a:solidFill>
                  <a:schemeClr val="accent2"/>
                </a:solidFill>
                <a:cs typeface="Times New Roman" pitchFamily="18" charset="0"/>
              </a:rPr>
              <a:t>Delivery schedule – </a:t>
            </a:r>
            <a:r>
              <a:rPr lang="en-US" sz="1800" b="1" dirty="0">
                <a:cs typeface="Times New Roman" pitchFamily="18" charset="0"/>
              </a:rPr>
              <a:t>delivery date, distribution network, supply chains</a:t>
            </a:r>
            <a:r>
              <a:rPr lang="en-US" sz="1800" b="1" dirty="0"/>
              <a:t> </a:t>
            </a:r>
          </a:p>
        </p:txBody>
      </p:sp>
      <p:pic>
        <p:nvPicPr>
          <p:cNvPr id="7173" name="Picture 5" descr="C:\Documents and Settings\klewis\My Documents\Kemper\TEACHING\MAE277\Pictures\exampleGantt.jpg"/>
          <p:cNvPicPr>
            <a:picLocks noChangeAspect="1" noChangeArrowheads="1"/>
          </p:cNvPicPr>
          <p:nvPr/>
        </p:nvPicPr>
        <p:blipFill>
          <a:blip r:embed="rId2" cstate="print"/>
          <a:srcRect/>
          <a:stretch>
            <a:fillRect/>
          </a:stretch>
        </p:blipFill>
        <p:spPr bwMode="auto">
          <a:xfrm>
            <a:off x="714829" y="2750457"/>
            <a:ext cx="3671888" cy="2144713"/>
          </a:xfrm>
          <a:prstGeom prst="rect">
            <a:avLst/>
          </a:prstGeom>
          <a:noFill/>
        </p:spPr>
      </p:pic>
      <p:pic>
        <p:nvPicPr>
          <p:cNvPr id="7174" name="Picture 6" descr="C:\Documents and Settings\klewis\My Documents\Kemper\TEACHING\MAE277\Pictures\pert_chart.jpg"/>
          <p:cNvPicPr>
            <a:picLocks noChangeAspect="1" noChangeArrowheads="1"/>
          </p:cNvPicPr>
          <p:nvPr/>
        </p:nvPicPr>
        <p:blipFill>
          <a:blip r:embed="rId3" cstate="print"/>
          <a:srcRect/>
          <a:stretch>
            <a:fillRect/>
          </a:stretch>
        </p:blipFill>
        <p:spPr bwMode="auto">
          <a:xfrm>
            <a:off x="4648200" y="3429000"/>
            <a:ext cx="4038600" cy="3294063"/>
          </a:xfrm>
          <a:prstGeom prst="rect">
            <a:avLst/>
          </a:prstGeom>
          <a:noFill/>
        </p:spPr>
      </p:pic>
      <p:sp>
        <p:nvSpPr>
          <p:cNvPr id="7"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Timing / Scheduling Constraints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0" y="1649413"/>
            <a:ext cx="9144000" cy="822325"/>
          </a:xfrm>
          <a:prstGeom prst="rect">
            <a:avLst/>
          </a:prstGeom>
          <a:noFill/>
          <a:ln w="9525">
            <a:noFill/>
            <a:miter lim="800000"/>
            <a:headEnd/>
            <a:tailEnd/>
          </a:ln>
          <a:effectLst/>
        </p:spPr>
        <p:txBody>
          <a:bodyPr>
            <a:spAutoFit/>
          </a:bodyPr>
          <a:lstStyle/>
          <a:p>
            <a:endParaRPr lang="en-US" sz="2400"/>
          </a:p>
          <a:p>
            <a:pPr lvl="1" eaLnBrk="0" hangingPunct="0"/>
            <a:endParaRPr lang="en-US" sz="2400"/>
          </a:p>
        </p:txBody>
      </p:sp>
      <p:sp>
        <p:nvSpPr>
          <p:cNvPr id="8196" name="Rectangle 4"/>
          <p:cNvSpPr>
            <a:spLocks noChangeArrowheads="1"/>
          </p:cNvSpPr>
          <p:nvPr/>
        </p:nvSpPr>
        <p:spPr bwMode="auto">
          <a:xfrm>
            <a:off x="181427" y="711200"/>
            <a:ext cx="8824231" cy="2431435"/>
          </a:xfrm>
          <a:prstGeom prst="rect">
            <a:avLst/>
          </a:prstGeom>
          <a:noFill/>
          <a:ln w="9525">
            <a:noFill/>
            <a:miter lim="800000"/>
            <a:headEnd/>
            <a:tailEnd/>
          </a:ln>
          <a:effectLst/>
        </p:spPr>
        <p:txBody>
          <a:bodyPr wrap="square" lIns="0" tIns="0" rIns="0" bIns="0">
            <a:spAutoFit/>
          </a:bodyPr>
          <a:lstStyle/>
          <a:p>
            <a:pPr marL="230188" indent="-230188">
              <a:spcAft>
                <a:spcPts val="1200"/>
              </a:spcAft>
              <a:buFontTx/>
              <a:buChar char="•"/>
            </a:pPr>
            <a:r>
              <a:rPr lang="en-US" sz="1800" b="1" dirty="0">
                <a:solidFill>
                  <a:schemeClr val="accent2"/>
                </a:solidFill>
              </a:rPr>
              <a:t>Marketing analysis – </a:t>
            </a:r>
            <a:r>
              <a:rPr lang="en-US" sz="1800" b="1" dirty="0"/>
              <a:t>size of market, distribution, market segments</a:t>
            </a:r>
          </a:p>
          <a:p>
            <a:pPr marL="230188" indent="-230188">
              <a:spcAft>
                <a:spcPts val="1200"/>
              </a:spcAft>
              <a:buFontTx/>
              <a:buChar char="•"/>
            </a:pPr>
            <a:r>
              <a:rPr lang="en-US" sz="1800" b="1" dirty="0">
                <a:solidFill>
                  <a:schemeClr val="accent2"/>
                </a:solidFill>
              </a:rPr>
              <a:t>Design costs – </a:t>
            </a:r>
            <a:r>
              <a:rPr lang="en-US" sz="1800" b="1" dirty="0"/>
              <a:t>design team computing, information retrieval</a:t>
            </a:r>
          </a:p>
          <a:p>
            <a:pPr marL="230188" indent="-230188">
              <a:spcAft>
                <a:spcPts val="1200"/>
              </a:spcAft>
              <a:buFontTx/>
              <a:buChar char="•"/>
            </a:pPr>
            <a:r>
              <a:rPr lang="en-US" sz="1800" b="1" dirty="0">
                <a:solidFill>
                  <a:schemeClr val="accent2"/>
                </a:solidFill>
              </a:rPr>
              <a:t>Development costs – </a:t>
            </a:r>
            <a:r>
              <a:rPr lang="en-US" sz="1800" b="1" dirty="0"/>
              <a:t>design detailing, supplier costs, testing costs</a:t>
            </a:r>
          </a:p>
          <a:p>
            <a:pPr marL="230188" indent="-230188">
              <a:spcAft>
                <a:spcPts val="1200"/>
              </a:spcAft>
              <a:buFontTx/>
              <a:buChar char="•"/>
            </a:pPr>
            <a:r>
              <a:rPr lang="en-US" sz="1800" b="1" dirty="0">
                <a:solidFill>
                  <a:srgbClr val="333399"/>
                </a:solidFill>
              </a:rPr>
              <a:t>Manufacturing cost</a:t>
            </a:r>
            <a:r>
              <a:rPr lang="en-US" sz="1800" b="1" dirty="0"/>
              <a:t> </a:t>
            </a:r>
            <a:r>
              <a:rPr lang="en-US" sz="1800" b="1" dirty="0" smtClean="0">
                <a:solidFill>
                  <a:schemeClr val="accent2"/>
                </a:solidFill>
              </a:rPr>
              <a:t>–</a:t>
            </a:r>
            <a:r>
              <a:rPr lang="en-US" sz="1800" b="1" dirty="0" smtClean="0"/>
              <a:t> </a:t>
            </a:r>
            <a:r>
              <a:rPr lang="en-US" sz="1800" b="1" dirty="0"/>
              <a:t>tooling, labor, overhead, assembly, inspection</a:t>
            </a:r>
          </a:p>
          <a:p>
            <a:pPr marL="230188" indent="-230188">
              <a:spcAft>
                <a:spcPts val="1200"/>
              </a:spcAft>
              <a:buFontTx/>
              <a:buChar char="•"/>
            </a:pPr>
            <a:r>
              <a:rPr lang="en-US" sz="1800" b="1" dirty="0">
                <a:solidFill>
                  <a:schemeClr val="accent2"/>
                </a:solidFill>
              </a:rPr>
              <a:t>Distribution costs </a:t>
            </a:r>
            <a:r>
              <a:rPr lang="en-US" sz="1800" b="1" dirty="0" smtClean="0">
                <a:solidFill>
                  <a:schemeClr val="accent2"/>
                </a:solidFill>
              </a:rPr>
              <a:t>– </a:t>
            </a:r>
            <a:r>
              <a:rPr lang="en-US" sz="1800" b="1" dirty="0"/>
              <a:t>packing, transport, service centers, spare parts, warranty</a:t>
            </a:r>
          </a:p>
          <a:p>
            <a:pPr marL="230188" indent="-230188">
              <a:spcAft>
                <a:spcPts val="1200"/>
              </a:spcAft>
              <a:buFontTx/>
              <a:buChar char="•"/>
            </a:pPr>
            <a:r>
              <a:rPr lang="en-US" sz="1800" b="1" dirty="0">
                <a:solidFill>
                  <a:schemeClr val="accent2"/>
                </a:solidFill>
                <a:cs typeface="Times New Roman" pitchFamily="18" charset="0"/>
              </a:rPr>
              <a:t>Resources – </a:t>
            </a:r>
            <a:r>
              <a:rPr lang="en-US" sz="1800" b="1" dirty="0">
                <a:cs typeface="Times New Roman" pitchFamily="18" charset="0"/>
              </a:rPr>
              <a:t>time, budget, labor, capital, machines, material</a:t>
            </a:r>
            <a:r>
              <a:rPr lang="en-US" sz="1800" b="1" dirty="0"/>
              <a:t> </a:t>
            </a:r>
          </a:p>
        </p:txBody>
      </p:sp>
      <p:grpSp>
        <p:nvGrpSpPr>
          <p:cNvPr id="9" name="Group 8"/>
          <p:cNvGrpSpPr/>
          <p:nvPr/>
        </p:nvGrpSpPr>
        <p:grpSpPr>
          <a:xfrm>
            <a:off x="769257" y="3573462"/>
            <a:ext cx="2590800" cy="2312988"/>
            <a:chOff x="3048000" y="4114800"/>
            <a:chExt cx="2590800" cy="2312988"/>
          </a:xfrm>
        </p:grpSpPr>
        <p:pic>
          <p:nvPicPr>
            <p:cNvPr id="8197" name="Picture 5" descr="C:\Documents and Settings\klewis\My Documents\Kemper\TEACHING\MAE277\Pictures\Economics.jpg"/>
            <p:cNvPicPr>
              <a:picLocks noChangeAspect="1" noChangeArrowheads="1"/>
            </p:cNvPicPr>
            <p:nvPr/>
          </p:nvPicPr>
          <p:blipFill>
            <a:blip r:embed="rId2" cstate="print"/>
            <a:srcRect t="10667"/>
            <a:stretch>
              <a:fillRect/>
            </a:stretch>
          </p:blipFill>
          <p:spPr bwMode="auto">
            <a:xfrm>
              <a:off x="3048000" y="4114800"/>
              <a:ext cx="2590800" cy="2312988"/>
            </a:xfrm>
            <a:prstGeom prst="rect">
              <a:avLst/>
            </a:prstGeom>
            <a:noFill/>
            <a:ln w="9525">
              <a:noFill/>
              <a:miter lim="800000"/>
              <a:headEnd/>
              <a:tailEnd/>
            </a:ln>
          </p:spPr>
        </p:pic>
        <p:sp>
          <p:nvSpPr>
            <p:cNvPr id="8198" name="Text Box 6"/>
            <p:cNvSpPr txBox="1">
              <a:spLocks noChangeArrowheads="1"/>
            </p:cNvSpPr>
            <p:nvPr/>
          </p:nvSpPr>
          <p:spPr bwMode="auto">
            <a:xfrm>
              <a:off x="4572000" y="4495800"/>
              <a:ext cx="412750" cy="641350"/>
            </a:xfrm>
            <a:prstGeom prst="rect">
              <a:avLst/>
            </a:prstGeom>
            <a:noFill/>
            <a:ln w="9525">
              <a:noFill/>
              <a:miter lim="800000"/>
              <a:headEnd/>
              <a:tailEnd/>
            </a:ln>
            <a:effectLst/>
          </p:spPr>
          <p:txBody>
            <a:bodyPr wrap="none">
              <a:spAutoFit/>
            </a:bodyPr>
            <a:lstStyle/>
            <a:p>
              <a:r>
                <a:rPr lang="en-US" sz="3600" i="1">
                  <a:solidFill>
                    <a:srgbClr val="5F5F5F"/>
                  </a:solidFill>
                </a:rPr>
                <a:t>$</a:t>
              </a:r>
            </a:p>
          </p:txBody>
        </p:sp>
      </p:grpSp>
      <p:sp>
        <p:nvSpPr>
          <p:cNvPr id="7"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Economic Constraints</a:t>
            </a:r>
            <a:endParaRPr lang="en-US" b="1" dirty="0">
              <a:solidFill>
                <a:schemeClr val="accent2"/>
              </a:solidFill>
            </a:endParaRPr>
          </a:p>
        </p:txBody>
      </p:sp>
      <p:pic>
        <p:nvPicPr>
          <p:cNvPr id="7169" name="Picture 1">
            <a:hlinkClick r:id="rId3"/>
          </p:cNvPr>
          <p:cNvPicPr>
            <a:picLocks noChangeAspect="1" noChangeArrowheads="1"/>
          </p:cNvPicPr>
          <p:nvPr/>
        </p:nvPicPr>
        <p:blipFill>
          <a:blip r:embed="rId4" cstate="print"/>
          <a:srcRect/>
          <a:stretch>
            <a:fillRect/>
          </a:stretch>
        </p:blipFill>
        <p:spPr bwMode="auto">
          <a:xfrm>
            <a:off x="3763283" y="3060020"/>
            <a:ext cx="478155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0" y="1649413"/>
            <a:ext cx="9144000" cy="822325"/>
          </a:xfrm>
          <a:prstGeom prst="rect">
            <a:avLst/>
          </a:prstGeom>
          <a:noFill/>
          <a:ln w="9525">
            <a:noFill/>
            <a:miter lim="800000"/>
            <a:headEnd/>
            <a:tailEnd/>
          </a:ln>
          <a:effectLst/>
        </p:spPr>
        <p:txBody>
          <a:bodyPr>
            <a:spAutoFit/>
          </a:bodyPr>
          <a:lstStyle/>
          <a:p>
            <a:endParaRPr lang="en-US" sz="2400"/>
          </a:p>
          <a:p>
            <a:pPr lvl="1" eaLnBrk="0" hangingPunct="0"/>
            <a:endParaRPr lang="en-US" sz="2400"/>
          </a:p>
        </p:txBody>
      </p:sp>
      <p:sp>
        <p:nvSpPr>
          <p:cNvPr id="9220" name="Rectangle 4"/>
          <p:cNvSpPr>
            <a:spLocks noChangeArrowheads="1"/>
          </p:cNvSpPr>
          <p:nvPr/>
        </p:nvSpPr>
        <p:spPr bwMode="auto">
          <a:xfrm>
            <a:off x="194583" y="685800"/>
            <a:ext cx="8001000" cy="1415772"/>
          </a:xfrm>
          <a:prstGeom prst="rect">
            <a:avLst/>
          </a:prstGeom>
          <a:noFill/>
          <a:ln w="9525">
            <a:noFill/>
            <a:miter lim="800000"/>
            <a:headEnd/>
            <a:tailEnd/>
          </a:ln>
          <a:effectLst/>
        </p:spPr>
        <p:txBody>
          <a:bodyPr lIns="0" tIns="0" rIns="0" bIns="0">
            <a:spAutoFit/>
          </a:bodyPr>
          <a:lstStyle/>
          <a:p>
            <a:pPr marL="174625" indent="-174625">
              <a:spcAft>
                <a:spcPts val="1200"/>
              </a:spcAft>
              <a:buFontTx/>
              <a:buChar char="•"/>
            </a:pPr>
            <a:r>
              <a:rPr lang="en-US" sz="1800" b="1" dirty="0">
                <a:solidFill>
                  <a:schemeClr val="accent2"/>
                </a:solidFill>
              </a:rPr>
              <a:t>User needs – </a:t>
            </a:r>
            <a:r>
              <a:rPr lang="en-US" sz="1800" b="1" dirty="0"/>
              <a:t>type of operation, instructions, warnings</a:t>
            </a:r>
          </a:p>
          <a:p>
            <a:pPr marL="174625" indent="-174625">
              <a:spcAft>
                <a:spcPts val="1200"/>
              </a:spcAft>
              <a:buFontTx/>
              <a:buChar char="•"/>
            </a:pPr>
            <a:r>
              <a:rPr lang="en-US" sz="1800" b="1" dirty="0">
                <a:solidFill>
                  <a:schemeClr val="accent2"/>
                </a:solidFill>
              </a:rPr>
              <a:t>Ergonomic design – </a:t>
            </a:r>
            <a:r>
              <a:rPr lang="en-US" sz="1800" b="1" dirty="0"/>
              <a:t>man-machine relationships, operation, height, layout, comfort, lighting</a:t>
            </a:r>
          </a:p>
          <a:p>
            <a:pPr marL="174625" indent="-174625">
              <a:spcAft>
                <a:spcPts val="1200"/>
              </a:spcAft>
              <a:buFontTx/>
              <a:buChar char="•"/>
            </a:pPr>
            <a:r>
              <a:rPr lang="en-US" sz="1800" b="1" dirty="0">
                <a:solidFill>
                  <a:schemeClr val="accent2"/>
                </a:solidFill>
                <a:cs typeface="Times New Roman" pitchFamily="18" charset="0"/>
              </a:rPr>
              <a:t>Cybernetic design – </a:t>
            </a:r>
            <a:r>
              <a:rPr lang="en-US" sz="1800" b="1" dirty="0">
                <a:cs typeface="Times New Roman" pitchFamily="18" charset="0"/>
              </a:rPr>
              <a:t>controls, layout, clarity, interactions</a:t>
            </a:r>
            <a:r>
              <a:rPr lang="en-US" sz="1800" b="1" dirty="0"/>
              <a:t> </a:t>
            </a:r>
          </a:p>
        </p:txBody>
      </p:sp>
      <p:pic>
        <p:nvPicPr>
          <p:cNvPr id="9222" name="Picture 6" descr="D:\Kemper\TEACHING\MAE277\Pictures\OXO3.jpg"/>
          <p:cNvPicPr>
            <a:picLocks noChangeAspect="1" noChangeArrowheads="1"/>
          </p:cNvPicPr>
          <p:nvPr/>
        </p:nvPicPr>
        <p:blipFill>
          <a:blip r:embed="rId2" cstate="print"/>
          <a:srcRect/>
          <a:stretch>
            <a:fillRect/>
          </a:stretch>
        </p:blipFill>
        <p:spPr bwMode="auto">
          <a:xfrm>
            <a:off x="6389914" y="3233057"/>
            <a:ext cx="2078038" cy="811213"/>
          </a:xfrm>
          <a:prstGeom prst="rect">
            <a:avLst/>
          </a:prstGeom>
          <a:noFill/>
        </p:spPr>
      </p:pic>
      <p:pic>
        <p:nvPicPr>
          <p:cNvPr id="9223" name="Picture 7" descr="D:\Kemper\TEACHING\MAE277\Pictures\OXO5.jpg"/>
          <p:cNvPicPr>
            <a:picLocks noChangeAspect="1" noChangeArrowheads="1"/>
          </p:cNvPicPr>
          <p:nvPr/>
        </p:nvPicPr>
        <p:blipFill>
          <a:blip r:embed="rId3" cstate="print"/>
          <a:srcRect/>
          <a:stretch>
            <a:fillRect/>
          </a:stretch>
        </p:blipFill>
        <p:spPr bwMode="auto">
          <a:xfrm>
            <a:off x="6357257" y="4793456"/>
            <a:ext cx="2182813" cy="1046163"/>
          </a:xfrm>
          <a:prstGeom prst="rect">
            <a:avLst/>
          </a:prstGeom>
          <a:noFill/>
        </p:spPr>
      </p:pic>
      <p:pic>
        <p:nvPicPr>
          <p:cNvPr id="9225" name="Picture 9" descr="C:\Documents and Settings\klewis\My Documents\Kemper\TEACHING\MAE277\Pictures\Ergonomic.workspace.jpg"/>
          <p:cNvPicPr>
            <a:picLocks noChangeAspect="1" noChangeArrowheads="1"/>
          </p:cNvPicPr>
          <p:nvPr/>
        </p:nvPicPr>
        <p:blipFill>
          <a:blip r:embed="rId4" cstate="print"/>
          <a:srcRect/>
          <a:stretch>
            <a:fillRect/>
          </a:stretch>
        </p:blipFill>
        <p:spPr bwMode="auto">
          <a:xfrm>
            <a:off x="3189514" y="3066143"/>
            <a:ext cx="2028825" cy="3092450"/>
          </a:xfrm>
          <a:prstGeom prst="rect">
            <a:avLst/>
          </a:prstGeom>
          <a:noFill/>
        </p:spPr>
      </p:pic>
      <p:pic>
        <p:nvPicPr>
          <p:cNvPr id="9226" name="Picture 10" descr="D:\Kemper\TEACHING\MAE277\Pictures\Talkabout.jpg"/>
          <p:cNvPicPr>
            <a:picLocks noChangeAspect="1" noChangeArrowheads="1"/>
          </p:cNvPicPr>
          <p:nvPr/>
        </p:nvPicPr>
        <p:blipFill>
          <a:blip r:embed="rId5" cstate="print"/>
          <a:srcRect/>
          <a:stretch>
            <a:fillRect/>
          </a:stretch>
        </p:blipFill>
        <p:spPr bwMode="auto">
          <a:xfrm>
            <a:off x="238125" y="2500086"/>
            <a:ext cx="2057400" cy="2057400"/>
          </a:xfrm>
          <a:prstGeom prst="rect">
            <a:avLst/>
          </a:prstGeom>
          <a:noFill/>
        </p:spPr>
      </p:pic>
      <p:sp>
        <p:nvSpPr>
          <p:cNvPr id="9"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Ergonomic Constraints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0" y="1649413"/>
            <a:ext cx="9144000" cy="822325"/>
          </a:xfrm>
          <a:prstGeom prst="rect">
            <a:avLst/>
          </a:prstGeom>
          <a:noFill/>
          <a:ln w="9525">
            <a:noFill/>
            <a:miter lim="800000"/>
            <a:headEnd/>
            <a:tailEnd/>
          </a:ln>
          <a:effectLst/>
        </p:spPr>
        <p:txBody>
          <a:bodyPr>
            <a:spAutoFit/>
          </a:bodyPr>
          <a:lstStyle/>
          <a:p>
            <a:endParaRPr lang="en-US" sz="2400"/>
          </a:p>
          <a:p>
            <a:pPr lvl="1" eaLnBrk="0" hangingPunct="0"/>
            <a:endParaRPr lang="en-US" sz="2400"/>
          </a:p>
        </p:txBody>
      </p:sp>
      <p:sp>
        <p:nvSpPr>
          <p:cNvPr id="10244" name="Rectangle 4"/>
          <p:cNvSpPr>
            <a:spLocks noChangeArrowheads="1"/>
          </p:cNvSpPr>
          <p:nvPr/>
        </p:nvSpPr>
        <p:spPr bwMode="auto">
          <a:xfrm>
            <a:off x="194583" y="656772"/>
            <a:ext cx="8723992" cy="1846659"/>
          </a:xfrm>
          <a:prstGeom prst="rect">
            <a:avLst/>
          </a:prstGeom>
          <a:noFill/>
          <a:ln w="9525">
            <a:noFill/>
            <a:miter lim="800000"/>
            <a:headEnd/>
            <a:tailEnd/>
          </a:ln>
          <a:effectLst/>
        </p:spPr>
        <p:txBody>
          <a:bodyPr wrap="square" lIns="0" tIns="0" rIns="0" bIns="0">
            <a:spAutoFit/>
          </a:bodyPr>
          <a:lstStyle/>
          <a:p>
            <a:pPr marL="230188" indent="-230188">
              <a:spcAft>
                <a:spcPts val="1200"/>
              </a:spcAft>
              <a:buFontTx/>
              <a:buChar char="•"/>
            </a:pPr>
            <a:r>
              <a:rPr lang="en-US" sz="1800" b="1" dirty="0">
                <a:solidFill>
                  <a:schemeClr val="accent2"/>
                </a:solidFill>
              </a:rPr>
              <a:t>General environmental impact – </a:t>
            </a:r>
            <a:r>
              <a:rPr lang="en-US" sz="1800" b="1" dirty="0"/>
              <a:t>impact on natural </a:t>
            </a:r>
            <a:r>
              <a:rPr lang="en-US" sz="1800" b="1" dirty="0" smtClean="0"/>
              <a:t>and </a:t>
            </a:r>
            <a:r>
              <a:rPr lang="en-US" sz="1800" b="1" dirty="0" err="1" smtClean="0"/>
              <a:t>ocial</a:t>
            </a:r>
            <a:r>
              <a:rPr lang="en-US" sz="1800" b="1" dirty="0" smtClean="0"/>
              <a:t> </a:t>
            </a:r>
            <a:r>
              <a:rPr lang="en-US" sz="1800" b="1" dirty="0"/>
              <a:t>resources</a:t>
            </a:r>
          </a:p>
          <a:p>
            <a:pPr marL="230188" indent="-230188">
              <a:spcAft>
                <a:spcPts val="1200"/>
              </a:spcAft>
              <a:buFontTx/>
              <a:buChar char="•"/>
            </a:pPr>
            <a:r>
              <a:rPr lang="en-US" sz="1800" b="1" dirty="0">
                <a:solidFill>
                  <a:schemeClr val="accent2"/>
                </a:solidFill>
              </a:rPr>
              <a:t>Sustainability – </a:t>
            </a:r>
            <a:r>
              <a:rPr lang="en-US" sz="1800" b="1" dirty="0"/>
              <a:t>political and commercial consequences, implications for following generations</a:t>
            </a:r>
          </a:p>
          <a:p>
            <a:pPr marL="230188" indent="-230188">
              <a:spcAft>
                <a:spcPts val="1200"/>
              </a:spcAft>
              <a:buFontTx/>
              <a:buChar char="•"/>
            </a:pPr>
            <a:r>
              <a:rPr lang="en-US" sz="1800" b="1" dirty="0">
                <a:solidFill>
                  <a:schemeClr val="accent2"/>
                </a:solidFill>
              </a:rPr>
              <a:t>Material selection </a:t>
            </a:r>
            <a:r>
              <a:rPr lang="en-US" sz="1800" b="1" dirty="0" smtClean="0">
                <a:solidFill>
                  <a:schemeClr val="accent2"/>
                </a:solidFill>
              </a:rPr>
              <a:t>– </a:t>
            </a:r>
            <a:r>
              <a:rPr lang="en-US" sz="1800" b="1" dirty="0" smtClean="0"/>
              <a:t>solid</a:t>
            </a:r>
            <a:r>
              <a:rPr lang="en-US" sz="1800" b="1" dirty="0"/>
              <a:t>, liquid, gas, stability, protection, toxicity</a:t>
            </a:r>
          </a:p>
          <a:p>
            <a:pPr marL="230188" indent="-230188">
              <a:spcAft>
                <a:spcPts val="1200"/>
              </a:spcAft>
              <a:buFontTx/>
              <a:buChar char="•"/>
            </a:pPr>
            <a:r>
              <a:rPr lang="en-US" sz="1800" b="1" dirty="0">
                <a:solidFill>
                  <a:schemeClr val="accent2"/>
                </a:solidFill>
                <a:cs typeface="Times New Roman" pitchFamily="18" charset="0"/>
              </a:rPr>
              <a:t>Working fluid selection – </a:t>
            </a:r>
            <a:r>
              <a:rPr lang="en-US" sz="1800" b="1" dirty="0">
                <a:cs typeface="Times New Roman" pitchFamily="18" charset="0"/>
              </a:rPr>
              <a:t>fluid, gas, flammability, toxicity</a:t>
            </a:r>
            <a:r>
              <a:rPr lang="en-US" sz="1800" b="1" dirty="0"/>
              <a:t> </a:t>
            </a:r>
          </a:p>
        </p:txBody>
      </p:sp>
      <p:pic>
        <p:nvPicPr>
          <p:cNvPr id="10245" name="Picture 5" descr="C:\Documents and Settings\klewis\My Documents\Kemper\TEACHING\MAE277\Injection1.jpg"/>
          <p:cNvPicPr>
            <a:picLocks noChangeAspect="1" noChangeArrowheads="1"/>
          </p:cNvPicPr>
          <p:nvPr/>
        </p:nvPicPr>
        <p:blipFill>
          <a:blip r:embed="rId2" cstate="print"/>
          <a:srcRect/>
          <a:stretch>
            <a:fillRect/>
          </a:stretch>
        </p:blipFill>
        <p:spPr bwMode="auto">
          <a:xfrm>
            <a:off x="588251" y="3135085"/>
            <a:ext cx="1632433" cy="1380051"/>
          </a:xfrm>
          <a:prstGeom prst="rect">
            <a:avLst/>
          </a:prstGeom>
          <a:noFill/>
        </p:spPr>
      </p:pic>
      <p:pic>
        <p:nvPicPr>
          <p:cNvPr id="10246" name="Picture 6" descr="C:\Documents and Settings\klewis\My Documents\Kemper\TEACHING\MAE277\Injection3.jpg"/>
          <p:cNvPicPr>
            <a:picLocks noChangeAspect="1" noChangeArrowheads="1"/>
          </p:cNvPicPr>
          <p:nvPr/>
        </p:nvPicPr>
        <p:blipFill>
          <a:blip r:embed="rId3" cstate="print"/>
          <a:srcRect/>
          <a:stretch>
            <a:fillRect/>
          </a:stretch>
        </p:blipFill>
        <p:spPr bwMode="auto">
          <a:xfrm>
            <a:off x="626016" y="4891315"/>
            <a:ext cx="1522097" cy="1283435"/>
          </a:xfrm>
          <a:prstGeom prst="rect">
            <a:avLst/>
          </a:prstGeom>
          <a:noFill/>
        </p:spPr>
      </p:pic>
      <p:pic>
        <p:nvPicPr>
          <p:cNvPr id="10247" name="Picture 7" descr="C:\Documents and Settings\klewis\My Documents\Kemper\TEACHING\MAE277\Pictures\wind-farm.jpg"/>
          <p:cNvPicPr>
            <a:picLocks noChangeAspect="1" noChangeArrowheads="1"/>
          </p:cNvPicPr>
          <p:nvPr/>
        </p:nvPicPr>
        <p:blipFill>
          <a:blip r:embed="rId4" cstate="print"/>
          <a:srcRect/>
          <a:stretch>
            <a:fillRect/>
          </a:stretch>
        </p:blipFill>
        <p:spPr bwMode="auto">
          <a:xfrm>
            <a:off x="5718177" y="3101749"/>
            <a:ext cx="3084286" cy="2020207"/>
          </a:xfrm>
          <a:prstGeom prst="rect">
            <a:avLst/>
          </a:prstGeom>
          <a:ln w="38100">
            <a:solidFill>
              <a:schemeClr val="accent1"/>
            </a:solidFill>
          </a:ln>
          <a:effectLst>
            <a:outerShdw blurRad="292100" dist="139700" dir="2700000" algn="tl" rotWithShape="0">
              <a:srgbClr val="333333">
                <a:alpha val="65000"/>
              </a:srgbClr>
            </a:outerShdw>
          </a:effectLst>
        </p:spPr>
      </p:pic>
      <p:sp>
        <p:nvSpPr>
          <p:cNvPr id="8"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Ecological Constraints</a:t>
            </a:r>
            <a:endParaRPr lang="en-US" b="1" dirty="0">
              <a:solidFill>
                <a:schemeClr val="accent2"/>
              </a:solidFill>
            </a:endParaRPr>
          </a:p>
        </p:txBody>
      </p:sp>
      <p:pic>
        <p:nvPicPr>
          <p:cNvPr id="5122" name="Picture 2"/>
          <p:cNvPicPr>
            <a:picLocks noChangeAspect="1" noChangeArrowheads="1"/>
          </p:cNvPicPr>
          <p:nvPr/>
        </p:nvPicPr>
        <p:blipFill>
          <a:blip r:embed="rId5" cstate="print"/>
          <a:srcRect/>
          <a:stretch>
            <a:fillRect/>
          </a:stretch>
        </p:blipFill>
        <p:spPr bwMode="auto">
          <a:xfrm>
            <a:off x="2859314" y="4361383"/>
            <a:ext cx="2817566" cy="1910310"/>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649413"/>
            <a:ext cx="9144000" cy="822325"/>
          </a:xfrm>
          <a:prstGeom prst="rect">
            <a:avLst/>
          </a:prstGeom>
          <a:noFill/>
          <a:ln w="9525">
            <a:noFill/>
            <a:miter lim="800000"/>
            <a:headEnd/>
            <a:tailEnd/>
          </a:ln>
          <a:effectLst/>
        </p:spPr>
        <p:txBody>
          <a:bodyPr>
            <a:spAutoFit/>
          </a:bodyPr>
          <a:lstStyle/>
          <a:p>
            <a:endParaRPr lang="en-US" sz="2400"/>
          </a:p>
          <a:p>
            <a:pPr lvl="1" eaLnBrk="0" hangingPunct="0"/>
            <a:endParaRPr lang="en-US" sz="2400"/>
          </a:p>
        </p:txBody>
      </p:sp>
      <p:sp>
        <p:nvSpPr>
          <p:cNvPr id="11268" name="Rectangle 4"/>
          <p:cNvSpPr>
            <a:spLocks noChangeArrowheads="1"/>
          </p:cNvSpPr>
          <p:nvPr/>
        </p:nvSpPr>
        <p:spPr bwMode="auto">
          <a:xfrm>
            <a:off x="194583" y="656771"/>
            <a:ext cx="8723992" cy="1415772"/>
          </a:xfrm>
          <a:prstGeom prst="rect">
            <a:avLst/>
          </a:prstGeom>
          <a:noFill/>
          <a:ln w="9525">
            <a:noFill/>
            <a:miter lim="800000"/>
            <a:headEnd/>
            <a:tailEnd/>
          </a:ln>
          <a:effectLst/>
        </p:spPr>
        <p:txBody>
          <a:bodyPr wrap="square" lIns="0" tIns="0" rIns="0" bIns="0">
            <a:spAutoFit/>
          </a:bodyPr>
          <a:lstStyle/>
          <a:p>
            <a:pPr marL="230188" indent="-230188">
              <a:spcAft>
                <a:spcPts val="1200"/>
              </a:spcAft>
              <a:buFontTx/>
              <a:buChar char="•"/>
            </a:pPr>
            <a:r>
              <a:rPr lang="en-US" sz="1800" b="1" dirty="0">
                <a:solidFill>
                  <a:schemeClr val="accent2"/>
                </a:solidFill>
              </a:rPr>
              <a:t>Customer appeal – </a:t>
            </a:r>
            <a:r>
              <a:rPr lang="en-US" sz="1800" b="1" dirty="0"/>
              <a:t>shape, color, texture, form, feel, smell, surprise and delight features</a:t>
            </a:r>
          </a:p>
          <a:p>
            <a:pPr marL="230188" indent="-230188">
              <a:spcAft>
                <a:spcPts val="1200"/>
              </a:spcAft>
              <a:buFontTx/>
              <a:buChar char="•"/>
            </a:pPr>
            <a:r>
              <a:rPr lang="en-US" sz="1800" b="1" dirty="0">
                <a:solidFill>
                  <a:schemeClr val="accent2"/>
                </a:solidFill>
              </a:rPr>
              <a:t>Fashion – </a:t>
            </a:r>
            <a:r>
              <a:rPr lang="en-US" sz="1800" b="1" dirty="0"/>
              <a:t>culture, history, trends</a:t>
            </a:r>
          </a:p>
          <a:p>
            <a:pPr marL="230188" indent="-230188">
              <a:spcAft>
                <a:spcPts val="1200"/>
              </a:spcAft>
              <a:buFontTx/>
              <a:buChar char="•"/>
            </a:pPr>
            <a:r>
              <a:rPr lang="en-US" sz="1800" b="1" dirty="0">
                <a:solidFill>
                  <a:schemeClr val="accent2"/>
                </a:solidFill>
              </a:rPr>
              <a:t>Future expectations – </a:t>
            </a:r>
            <a:r>
              <a:rPr lang="en-US" sz="1800" b="1" dirty="0"/>
              <a:t>rate of change in technology, trends, product families</a:t>
            </a:r>
          </a:p>
        </p:txBody>
      </p:sp>
      <p:pic>
        <p:nvPicPr>
          <p:cNvPr id="11269" name="Picture 5" descr="D:\Kemper\TEACHING\MAE277\Pictures\BEETLE5.jpg"/>
          <p:cNvPicPr>
            <a:picLocks noChangeAspect="1" noChangeArrowheads="1"/>
          </p:cNvPicPr>
          <p:nvPr/>
        </p:nvPicPr>
        <p:blipFill>
          <a:blip r:embed="rId2" cstate="print"/>
          <a:srcRect/>
          <a:stretch>
            <a:fillRect/>
          </a:stretch>
        </p:blipFill>
        <p:spPr bwMode="auto">
          <a:xfrm>
            <a:off x="5740400" y="5316538"/>
            <a:ext cx="2438400" cy="1219200"/>
          </a:xfrm>
          <a:prstGeom prst="rect">
            <a:avLst/>
          </a:prstGeom>
          <a:ln w="38100">
            <a:solidFill>
              <a:schemeClr val="tx1"/>
            </a:solidFill>
          </a:ln>
          <a:effectLst>
            <a:outerShdw blurRad="292100" dist="139700" dir="2700000" algn="tl" rotWithShape="0">
              <a:srgbClr val="333333">
                <a:alpha val="65000"/>
              </a:srgbClr>
            </a:outerShdw>
          </a:effectLst>
        </p:spPr>
      </p:pic>
      <p:pic>
        <p:nvPicPr>
          <p:cNvPr id="11270" name="Picture 6" descr="D:\Kemper\TEACHING\MAE277\Pictures\PTCRUIS9.jpg"/>
          <p:cNvPicPr>
            <a:picLocks noChangeAspect="1" noChangeArrowheads="1"/>
          </p:cNvPicPr>
          <p:nvPr/>
        </p:nvPicPr>
        <p:blipFill>
          <a:blip r:embed="rId3" cstate="print"/>
          <a:srcRect/>
          <a:stretch>
            <a:fillRect/>
          </a:stretch>
        </p:blipFill>
        <p:spPr bwMode="auto">
          <a:xfrm>
            <a:off x="481014" y="4193835"/>
            <a:ext cx="3252787" cy="1627188"/>
          </a:xfrm>
          <a:prstGeom prst="rect">
            <a:avLst/>
          </a:prstGeom>
          <a:ln w="38100">
            <a:solidFill>
              <a:schemeClr val="tx1"/>
            </a:solidFill>
          </a:ln>
          <a:effectLst>
            <a:outerShdw blurRad="292100" dist="139700" dir="2700000" algn="tl" rotWithShape="0">
              <a:srgbClr val="333333">
                <a:alpha val="65000"/>
              </a:srgbClr>
            </a:outerShdw>
          </a:effectLst>
        </p:spPr>
      </p:pic>
      <p:pic>
        <p:nvPicPr>
          <p:cNvPr id="11272" name="Picture 8" descr="D:\Kemper\TEACHING\MAE277\Pictures\codered.jpg"/>
          <p:cNvPicPr>
            <a:picLocks noChangeAspect="1" noChangeArrowheads="1"/>
          </p:cNvPicPr>
          <p:nvPr/>
        </p:nvPicPr>
        <p:blipFill>
          <a:blip r:embed="rId4" cstate="print"/>
          <a:srcRect/>
          <a:stretch>
            <a:fillRect/>
          </a:stretch>
        </p:blipFill>
        <p:spPr bwMode="auto">
          <a:xfrm>
            <a:off x="6458856" y="2864077"/>
            <a:ext cx="1793875" cy="1479550"/>
          </a:xfrm>
          <a:prstGeom prst="rect">
            <a:avLst/>
          </a:prstGeom>
          <a:ln w="38100">
            <a:solidFill>
              <a:schemeClr val="tx1"/>
            </a:solidFill>
          </a:ln>
          <a:effectLst>
            <a:outerShdw blurRad="292100" dist="139700" dir="2700000" algn="tl" rotWithShape="0">
              <a:srgbClr val="333333">
                <a:alpha val="65000"/>
              </a:srgbClr>
            </a:outerShdw>
          </a:effectLst>
        </p:spPr>
      </p:pic>
      <p:pic>
        <p:nvPicPr>
          <p:cNvPr id="11273" name="Picture 9" descr="D:\Kemper\TEACHING\MAE277\Pictures\Snakelight.gif"/>
          <p:cNvPicPr>
            <a:picLocks noChangeAspect="1" noChangeArrowheads="1"/>
          </p:cNvPicPr>
          <p:nvPr/>
        </p:nvPicPr>
        <p:blipFill>
          <a:blip r:embed="rId5" cstate="print"/>
          <a:srcRect/>
          <a:stretch>
            <a:fillRect/>
          </a:stretch>
        </p:blipFill>
        <p:spPr bwMode="auto">
          <a:xfrm>
            <a:off x="4434114" y="3407002"/>
            <a:ext cx="1720850" cy="1720850"/>
          </a:xfrm>
          <a:prstGeom prst="rect">
            <a:avLst/>
          </a:prstGeom>
          <a:noFill/>
        </p:spPr>
      </p:pic>
      <p:sp>
        <p:nvSpPr>
          <p:cNvPr id="9"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Aesthetic Constraints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0" y="1649413"/>
            <a:ext cx="9144000" cy="822325"/>
          </a:xfrm>
          <a:prstGeom prst="rect">
            <a:avLst/>
          </a:prstGeom>
          <a:noFill/>
          <a:ln w="9525">
            <a:noFill/>
            <a:miter lim="800000"/>
            <a:headEnd/>
            <a:tailEnd/>
          </a:ln>
          <a:effectLst/>
        </p:spPr>
        <p:txBody>
          <a:bodyPr>
            <a:spAutoFit/>
          </a:bodyPr>
          <a:lstStyle/>
          <a:p>
            <a:endParaRPr lang="en-US" sz="2400"/>
          </a:p>
          <a:p>
            <a:pPr lvl="1" eaLnBrk="0" hangingPunct="0"/>
            <a:endParaRPr lang="en-US" sz="2400"/>
          </a:p>
        </p:txBody>
      </p:sp>
      <p:sp>
        <p:nvSpPr>
          <p:cNvPr id="12292" name="Rectangle 4"/>
          <p:cNvSpPr>
            <a:spLocks noChangeArrowheads="1"/>
          </p:cNvSpPr>
          <p:nvPr/>
        </p:nvSpPr>
        <p:spPr bwMode="auto">
          <a:xfrm>
            <a:off x="194583" y="656772"/>
            <a:ext cx="8723992" cy="2123658"/>
          </a:xfrm>
          <a:prstGeom prst="rect">
            <a:avLst/>
          </a:prstGeom>
          <a:noFill/>
          <a:ln w="9525">
            <a:noFill/>
            <a:miter lim="800000"/>
            <a:headEnd/>
            <a:tailEnd/>
          </a:ln>
          <a:effectLst/>
        </p:spPr>
        <p:txBody>
          <a:bodyPr wrap="square" lIns="0" tIns="0" rIns="0" bIns="0">
            <a:spAutoFit/>
          </a:bodyPr>
          <a:lstStyle/>
          <a:p>
            <a:pPr marL="174625" indent="-174625">
              <a:spcAft>
                <a:spcPts val="1200"/>
              </a:spcAft>
              <a:buFontTx/>
              <a:buChar char="•"/>
            </a:pPr>
            <a:r>
              <a:rPr lang="en-US" sz="1800" b="1" dirty="0">
                <a:solidFill>
                  <a:schemeClr val="accent2"/>
                </a:solidFill>
              </a:rPr>
              <a:t>Distribution – </a:t>
            </a:r>
            <a:r>
              <a:rPr lang="en-US" sz="1800" b="1" dirty="0"/>
              <a:t>means of transport, nature and conditions of dispatch, rules, regulations</a:t>
            </a:r>
          </a:p>
          <a:p>
            <a:pPr marL="174625" indent="-174625">
              <a:spcAft>
                <a:spcPts val="1200"/>
              </a:spcAft>
              <a:buFontTx/>
              <a:buChar char="•"/>
            </a:pPr>
            <a:r>
              <a:rPr lang="en-US" sz="1800" b="1" dirty="0">
                <a:solidFill>
                  <a:schemeClr val="accent2"/>
                </a:solidFill>
              </a:rPr>
              <a:t>Operation – </a:t>
            </a:r>
            <a:r>
              <a:rPr lang="en-US" sz="1800" b="1" dirty="0"/>
              <a:t>quietness, wear, special uses, working environments</a:t>
            </a:r>
          </a:p>
          <a:p>
            <a:pPr marL="174625" indent="-174625">
              <a:spcAft>
                <a:spcPts val="1200"/>
              </a:spcAft>
              <a:buFontTx/>
              <a:buChar char="•"/>
            </a:pPr>
            <a:r>
              <a:rPr lang="en-US" sz="1800" b="1" dirty="0">
                <a:solidFill>
                  <a:schemeClr val="accent2"/>
                </a:solidFill>
              </a:rPr>
              <a:t>Maintenance – </a:t>
            </a:r>
            <a:r>
              <a:rPr lang="en-US" sz="1800" b="1" dirty="0"/>
              <a:t>servicing intervals, inspection, exchange and repair, cleaning, diagnostics</a:t>
            </a:r>
          </a:p>
          <a:p>
            <a:pPr marL="174625" indent="-174625">
              <a:spcAft>
                <a:spcPts val="1200"/>
              </a:spcAft>
              <a:buFontTx/>
              <a:buChar char="•"/>
            </a:pPr>
            <a:r>
              <a:rPr lang="en-US" sz="1800" b="1" dirty="0">
                <a:solidFill>
                  <a:schemeClr val="accent2"/>
                </a:solidFill>
                <a:cs typeface="Times New Roman" pitchFamily="18" charset="0"/>
              </a:rPr>
              <a:t>Disposal – </a:t>
            </a:r>
            <a:r>
              <a:rPr lang="en-US" sz="1800" b="1" dirty="0">
                <a:cs typeface="Times New Roman" pitchFamily="18" charset="0"/>
              </a:rPr>
              <a:t>recycle, scrap</a:t>
            </a:r>
            <a:r>
              <a:rPr lang="en-US" sz="1800" b="1" dirty="0"/>
              <a:t> </a:t>
            </a:r>
          </a:p>
        </p:txBody>
      </p:sp>
      <p:graphicFrame>
        <p:nvGraphicFramePr>
          <p:cNvPr id="12293" name="Object 5"/>
          <p:cNvGraphicFramePr>
            <a:graphicFrameLocks noChangeAspect="1"/>
          </p:cNvGraphicFramePr>
          <p:nvPr/>
        </p:nvGraphicFramePr>
        <p:xfrm>
          <a:off x="910771" y="4541838"/>
          <a:ext cx="1270000" cy="1549400"/>
        </p:xfrm>
        <a:graphic>
          <a:graphicData uri="http://schemas.openxmlformats.org/presentationml/2006/ole">
            <p:oleObj spid="_x0000_s3074" name="CorelPhotoPaint.Image.8" r:id="rId3" imgW="1269841" imgH="1549206" progId="">
              <p:embed/>
            </p:oleObj>
          </a:graphicData>
        </a:graphic>
      </p:graphicFrame>
      <p:pic>
        <p:nvPicPr>
          <p:cNvPr id="12294" name="Picture 6" descr="C:\Documents and Settings\klewis\My Documents\Kemper\TEACHING\MAE277\Pictures\carheap.gif"/>
          <p:cNvPicPr>
            <a:picLocks noChangeAspect="1" noChangeArrowheads="1"/>
          </p:cNvPicPr>
          <p:nvPr/>
        </p:nvPicPr>
        <p:blipFill>
          <a:blip r:embed="rId4" cstate="print"/>
          <a:srcRect/>
          <a:stretch>
            <a:fillRect/>
          </a:stretch>
        </p:blipFill>
        <p:spPr bwMode="auto">
          <a:xfrm>
            <a:off x="6219372" y="2750457"/>
            <a:ext cx="2171700" cy="1485900"/>
          </a:xfrm>
          <a:prstGeom prst="rect">
            <a:avLst/>
          </a:prstGeom>
          <a:ln>
            <a:noFill/>
          </a:ln>
          <a:effectLst>
            <a:outerShdw blurRad="292100" dist="139700" dir="2700000" algn="tl" rotWithShape="0">
              <a:srgbClr val="333333">
                <a:alpha val="65000"/>
              </a:srgbClr>
            </a:outerShdw>
          </a:effectLst>
        </p:spPr>
      </p:pic>
      <p:pic>
        <p:nvPicPr>
          <p:cNvPr id="12295" name="Picture 7"/>
          <p:cNvPicPr>
            <a:picLocks noChangeAspect="1" noChangeArrowheads="1"/>
          </p:cNvPicPr>
          <p:nvPr/>
        </p:nvPicPr>
        <p:blipFill>
          <a:blip r:embed="rId5" cstate="print"/>
          <a:srcRect/>
          <a:stretch>
            <a:fillRect/>
          </a:stretch>
        </p:blipFill>
        <p:spPr bwMode="auto">
          <a:xfrm>
            <a:off x="3392714" y="3817258"/>
            <a:ext cx="2057400" cy="1277938"/>
          </a:xfrm>
          <a:prstGeom prst="rect">
            <a:avLst/>
          </a:prstGeom>
          <a:noFill/>
          <a:ln w="9525">
            <a:noFill/>
            <a:miter lim="800000"/>
            <a:headEnd/>
            <a:tailEnd/>
          </a:ln>
          <a:effectLst/>
        </p:spPr>
      </p:pic>
      <p:sp>
        <p:nvSpPr>
          <p:cNvPr id="8"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Life-Cycle Constraints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0" y="1649413"/>
            <a:ext cx="9144000" cy="822325"/>
          </a:xfrm>
          <a:prstGeom prst="rect">
            <a:avLst/>
          </a:prstGeom>
          <a:noFill/>
          <a:ln w="9525">
            <a:noFill/>
            <a:miter lim="800000"/>
            <a:headEnd/>
            <a:tailEnd/>
          </a:ln>
          <a:effectLst/>
        </p:spPr>
        <p:txBody>
          <a:bodyPr>
            <a:spAutoFit/>
          </a:bodyPr>
          <a:lstStyle/>
          <a:p>
            <a:endParaRPr lang="en-US" sz="2400"/>
          </a:p>
          <a:p>
            <a:pPr lvl="1" eaLnBrk="0" hangingPunct="0"/>
            <a:endParaRPr lang="en-US" sz="2400"/>
          </a:p>
        </p:txBody>
      </p:sp>
      <p:sp>
        <p:nvSpPr>
          <p:cNvPr id="13316" name="Rectangle 4"/>
          <p:cNvSpPr>
            <a:spLocks noChangeArrowheads="1"/>
          </p:cNvSpPr>
          <p:nvPr/>
        </p:nvSpPr>
        <p:spPr bwMode="auto">
          <a:xfrm>
            <a:off x="209097" y="627743"/>
            <a:ext cx="8709478" cy="1138773"/>
          </a:xfrm>
          <a:prstGeom prst="rect">
            <a:avLst/>
          </a:prstGeom>
          <a:noFill/>
          <a:ln w="9525">
            <a:noFill/>
            <a:miter lim="800000"/>
            <a:headEnd/>
            <a:tailEnd/>
          </a:ln>
          <a:effectLst/>
        </p:spPr>
        <p:txBody>
          <a:bodyPr wrap="square" lIns="0" tIns="0" rIns="0" bIns="0">
            <a:spAutoFit/>
          </a:bodyPr>
          <a:lstStyle/>
          <a:p>
            <a:pPr marL="230188" indent="-230188">
              <a:spcAft>
                <a:spcPts val="1200"/>
              </a:spcAft>
              <a:buFontTx/>
              <a:buChar char="•"/>
            </a:pPr>
            <a:r>
              <a:rPr lang="en-US" sz="1800" b="1" dirty="0">
                <a:solidFill>
                  <a:schemeClr val="accent2"/>
                </a:solidFill>
              </a:rPr>
              <a:t>Regulations – </a:t>
            </a:r>
            <a:r>
              <a:rPr lang="en-US" sz="1800" b="1" dirty="0"/>
              <a:t>OSHA, FAA, FDA</a:t>
            </a:r>
          </a:p>
          <a:p>
            <a:pPr marL="230188" indent="-230188">
              <a:spcAft>
                <a:spcPts val="1200"/>
              </a:spcAft>
              <a:buFontTx/>
              <a:buChar char="•"/>
            </a:pPr>
            <a:r>
              <a:rPr lang="en-US" sz="1800" b="1" dirty="0">
                <a:solidFill>
                  <a:schemeClr val="accent2"/>
                </a:solidFill>
              </a:rPr>
              <a:t>Ethics – </a:t>
            </a:r>
            <a:r>
              <a:rPr lang="en-US" sz="1800" b="1" dirty="0"/>
              <a:t>public safety, health, welfare and integrity</a:t>
            </a:r>
          </a:p>
          <a:p>
            <a:pPr marL="230188" indent="-230188">
              <a:spcAft>
                <a:spcPts val="1200"/>
              </a:spcAft>
              <a:buFontTx/>
              <a:buChar char="•"/>
            </a:pPr>
            <a:r>
              <a:rPr lang="en-US" sz="1800" b="1" dirty="0">
                <a:solidFill>
                  <a:schemeClr val="accent2"/>
                </a:solidFill>
              </a:rPr>
              <a:t>Intellectual Property – </a:t>
            </a:r>
            <a:r>
              <a:rPr lang="en-US" sz="1800" b="1" dirty="0"/>
              <a:t>patents, trademarks, copyrights</a:t>
            </a:r>
          </a:p>
        </p:txBody>
      </p:sp>
      <p:grpSp>
        <p:nvGrpSpPr>
          <p:cNvPr id="2" name="Group 7"/>
          <p:cNvGrpSpPr>
            <a:grpSpLocks/>
          </p:cNvGrpSpPr>
          <p:nvPr/>
        </p:nvGrpSpPr>
        <p:grpSpPr bwMode="auto">
          <a:xfrm>
            <a:off x="6052457" y="3410857"/>
            <a:ext cx="2307771" cy="1905681"/>
            <a:chOff x="816" y="1888"/>
            <a:chExt cx="1920" cy="1552"/>
          </a:xfrm>
        </p:grpSpPr>
        <p:pic>
          <p:nvPicPr>
            <p:cNvPr id="13317" name="Picture 5" descr="C:\Documents and Settings\klewis\My Documents\Kemper\TEACHING\MAE277\Pictures\Patents.jpg"/>
            <p:cNvPicPr>
              <a:picLocks noChangeAspect="1" noChangeArrowheads="1"/>
            </p:cNvPicPr>
            <p:nvPr/>
          </p:nvPicPr>
          <p:blipFill>
            <a:blip r:embed="rId2" cstate="print"/>
            <a:srcRect/>
            <a:stretch>
              <a:fillRect/>
            </a:stretch>
          </p:blipFill>
          <p:spPr bwMode="auto">
            <a:xfrm>
              <a:off x="816" y="2544"/>
              <a:ext cx="1920" cy="896"/>
            </a:xfrm>
            <a:prstGeom prst="rect">
              <a:avLst/>
            </a:prstGeom>
            <a:noFill/>
          </p:spPr>
        </p:pic>
        <p:pic>
          <p:nvPicPr>
            <p:cNvPr id="13318" name="Picture 6" descr="C:\Documents and Settings\klewis\My Documents\Kemper\TEACHING\MAE277\Pictures\Patent2.jpg"/>
            <p:cNvPicPr>
              <a:picLocks noChangeAspect="1" noChangeArrowheads="1"/>
            </p:cNvPicPr>
            <p:nvPr/>
          </p:nvPicPr>
          <p:blipFill>
            <a:blip r:embed="rId3" cstate="print"/>
            <a:srcRect/>
            <a:stretch>
              <a:fillRect/>
            </a:stretch>
          </p:blipFill>
          <p:spPr bwMode="auto">
            <a:xfrm>
              <a:off x="816" y="1888"/>
              <a:ext cx="1920" cy="704"/>
            </a:xfrm>
            <a:prstGeom prst="rect">
              <a:avLst/>
            </a:prstGeom>
            <a:noFill/>
          </p:spPr>
        </p:pic>
      </p:grpSp>
      <p:pic>
        <p:nvPicPr>
          <p:cNvPr id="13320" name="Picture 8" descr="C:\Documents and Settings\klewis\My Documents\Kemper\TEACHING\MAE277\Pictures\OSHA.gif"/>
          <p:cNvPicPr>
            <a:picLocks noChangeAspect="1" noChangeArrowheads="1"/>
          </p:cNvPicPr>
          <p:nvPr/>
        </p:nvPicPr>
        <p:blipFill>
          <a:blip r:embed="rId4" cstate="print"/>
          <a:srcRect/>
          <a:stretch>
            <a:fillRect/>
          </a:stretch>
        </p:blipFill>
        <p:spPr bwMode="auto">
          <a:xfrm>
            <a:off x="238125" y="2975455"/>
            <a:ext cx="4800600" cy="955675"/>
          </a:xfrm>
          <a:prstGeom prst="rect">
            <a:avLst/>
          </a:prstGeom>
          <a:noFill/>
        </p:spPr>
      </p:pic>
      <p:pic>
        <p:nvPicPr>
          <p:cNvPr id="13321" name="Picture 9" descr="C:\Documents and Settings\klewis\My Documents\Kemper\TEACHING\MAE277\Pictures\FDA.jpg"/>
          <p:cNvPicPr>
            <a:picLocks noChangeAspect="1" noChangeArrowheads="1"/>
          </p:cNvPicPr>
          <p:nvPr/>
        </p:nvPicPr>
        <p:blipFill>
          <a:blip r:embed="rId5" cstate="print"/>
          <a:srcRect/>
          <a:stretch>
            <a:fillRect/>
          </a:stretch>
        </p:blipFill>
        <p:spPr bwMode="auto">
          <a:xfrm>
            <a:off x="221412" y="5304966"/>
            <a:ext cx="4953000" cy="1054100"/>
          </a:xfrm>
          <a:prstGeom prst="rect">
            <a:avLst/>
          </a:prstGeom>
          <a:noFill/>
        </p:spPr>
      </p:pic>
      <p:sp>
        <p:nvSpPr>
          <p:cNvPr id="10"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Legal / Ethical Constraints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228599" y="633047"/>
            <a:ext cx="8689975" cy="3693319"/>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Every senior design project must have:</a:t>
            </a:r>
          </a:p>
          <a:p>
            <a:pPr marL="347663" indent="-173038">
              <a:spcAft>
                <a:spcPts val="1200"/>
              </a:spcAft>
              <a:buFont typeface="Wingdings" pitchFamily="2" charset="2"/>
              <a:buChar char="§"/>
            </a:pPr>
            <a:r>
              <a:rPr lang="en-US" sz="1800" b="1" dirty="0" smtClean="0"/>
              <a:t>5 </a:t>
            </a:r>
            <a:r>
              <a:rPr lang="en-US" sz="1800" b="1" dirty="0" smtClean="0"/>
              <a:t>functional design </a:t>
            </a:r>
            <a:r>
              <a:rPr lang="en-US" sz="1800" b="1" dirty="0" smtClean="0"/>
              <a:t>constraints</a:t>
            </a:r>
          </a:p>
          <a:p>
            <a:pPr marL="347663" indent="-173038">
              <a:spcAft>
                <a:spcPts val="1200"/>
              </a:spcAft>
              <a:buFont typeface="Wingdings" pitchFamily="2" charset="2"/>
              <a:buChar char="§"/>
            </a:pPr>
            <a:r>
              <a:rPr lang="en-US" sz="1800" b="1" smtClean="0"/>
              <a:t>5 </a:t>
            </a:r>
            <a:r>
              <a:rPr lang="en-US" sz="1800" b="1" smtClean="0"/>
              <a:t>non-functional design </a:t>
            </a:r>
            <a:r>
              <a:rPr lang="en-US" sz="1800" b="1" dirty="0" smtClean="0"/>
              <a:t>constraints</a:t>
            </a:r>
          </a:p>
          <a:p>
            <a:pPr marL="174625" indent="-174625">
              <a:spcAft>
                <a:spcPts val="1200"/>
              </a:spcAft>
              <a:buFont typeface="Arial" pitchFamily="34" charset="0"/>
              <a:buChar char="•"/>
            </a:pPr>
            <a:r>
              <a:rPr lang="en-US" sz="1800" b="1" dirty="0" smtClean="0"/>
              <a:t>Each design constraint will be tested and the results reported as part of your two semester senior design project.</a:t>
            </a:r>
          </a:p>
          <a:p>
            <a:pPr marL="174625" indent="-174625">
              <a:spcAft>
                <a:spcPts val="1200"/>
              </a:spcAft>
              <a:buFont typeface="Arial" pitchFamily="34" charset="0"/>
              <a:buChar char="•"/>
            </a:pPr>
            <a:r>
              <a:rPr lang="en-US" sz="1800" b="1" dirty="0" smtClean="0"/>
              <a:t>The Design Requirements section of your report will state these constraints and then explain/justify them.</a:t>
            </a:r>
          </a:p>
          <a:p>
            <a:pPr marL="174625" indent="-174625">
              <a:spcAft>
                <a:spcPts val="1200"/>
              </a:spcAft>
              <a:buFont typeface="Arial" pitchFamily="34" charset="0"/>
              <a:buChar char="•"/>
            </a:pPr>
            <a:r>
              <a:rPr lang="en-US" sz="1800" b="1" dirty="0" smtClean="0"/>
              <a:t>See the design document template for the format and examples. Constraints are presented in two tables and are labeled by type.</a:t>
            </a:r>
          </a:p>
          <a:p>
            <a:pPr marL="168275" indent="-168275">
              <a:spcAft>
                <a:spcPts val="1200"/>
              </a:spcAft>
              <a:buFont typeface="Arial" pitchFamily="34" charset="0"/>
              <a:buChar char="•"/>
            </a:pPr>
            <a:r>
              <a:rPr lang="en-US" sz="1800" b="1" dirty="0" smtClean="0"/>
              <a:t>Next lecture: the design document and MS Word tools.</a:t>
            </a:r>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230188" y="783771"/>
            <a:ext cx="8686800" cy="4934858"/>
          </a:xfrm>
          <a:prstGeom prst="rect">
            <a:avLst/>
          </a:prstGeom>
          <a:noFill/>
          <a:ln w="9525">
            <a:noFill/>
            <a:miter lim="800000"/>
            <a:headEnd/>
            <a:tailEnd/>
          </a:ln>
          <a:effectLst/>
        </p:spPr>
        <p:txBody>
          <a:bodyPr lIns="0" tIns="0" rIns="0" bIns="0"/>
          <a:lstStyle/>
          <a:p>
            <a:pPr>
              <a:spcAft>
                <a:spcPts val="1200"/>
              </a:spcAft>
            </a:pPr>
            <a:r>
              <a:rPr lang="en-US" sz="1800" b="1" i="1" dirty="0" smtClean="0">
                <a:solidFill>
                  <a:schemeClr val="accent1"/>
                </a:solidFill>
              </a:rPr>
              <a:t>How does an engineer satisfy a seemingly impossible set of design constraints? </a:t>
            </a:r>
          </a:p>
          <a:p>
            <a:pPr marL="231775">
              <a:spcAft>
                <a:spcPts val="1200"/>
              </a:spcAft>
            </a:pPr>
            <a:r>
              <a:rPr lang="en-US" sz="1800" b="1" dirty="0" smtClean="0"/>
              <a:t>“It's a very common joke amongst </a:t>
            </a:r>
            <a:br>
              <a:rPr lang="en-US" sz="1800" b="1" dirty="0" smtClean="0"/>
            </a:br>
            <a:r>
              <a:rPr lang="en-US" sz="1800" b="1" dirty="0" smtClean="0"/>
              <a:t>those people who have to try and </a:t>
            </a:r>
            <a:br>
              <a:rPr lang="en-US" sz="1800" b="1" dirty="0" smtClean="0"/>
            </a:br>
            <a:r>
              <a:rPr lang="en-US" sz="1800" b="1" dirty="0" smtClean="0"/>
              <a:t>design things out of available materials </a:t>
            </a:r>
            <a:br>
              <a:rPr lang="en-US" sz="1800" b="1" dirty="0" smtClean="0"/>
            </a:br>
            <a:r>
              <a:rPr lang="en-US" sz="1800" b="1" dirty="0" smtClean="0"/>
              <a:t>to say something like, "Well, to satisfy </a:t>
            </a:r>
            <a:br>
              <a:rPr lang="en-US" sz="1800" b="1" dirty="0" smtClean="0"/>
            </a:br>
            <a:r>
              <a:rPr lang="en-US" sz="1800" b="1" dirty="0" smtClean="0"/>
              <a:t>all these design constraints, we'll just </a:t>
            </a:r>
            <a:br>
              <a:rPr lang="en-US" sz="1800" b="1" dirty="0" smtClean="0"/>
            </a:br>
            <a:r>
              <a:rPr lang="en-US" sz="1800" b="1" dirty="0" smtClean="0"/>
              <a:t>make it out of </a:t>
            </a:r>
            <a:r>
              <a:rPr lang="en-US" sz="1800" b="1" dirty="0" err="1" smtClean="0"/>
              <a:t>unobtanium</a:t>
            </a:r>
            <a:r>
              <a:rPr lang="en-US" sz="1800" b="1" dirty="0" smtClean="0"/>
              <a:t>". It's </a:t>
            </a:r>
            <a:br>
              <a:rPr lang="en-US" sz="1800" b="1" dirty="0" smtClean="0"/>
            </a:br>
            <a:r>
              <a:rPr lang="en-US" sz="1800" b="1" dirty="0" smtClean="0"/>
              <a:t>shorthand for the unfortunate truth </a:t>
            </a:r>
            <a:br>
              <a:rPr lang="en-US" sz="1800" b="1" dirty="0" smtClean="0"/>
            </a:br>
            <a:r>
              <a:rPr lang="en-US" sz="1800" b="1" dirty="0" smtClean="0"/>
              <a:t>that every material has a shortcoming </a:t>
            </a:r>
            <a:br>
              <a:rPr lang="en-US" sz="1800" b="1" dirty="0" smtClean="0"/>
            </a:br>
            <a:r>
              <a:rPr lang="en-US" sz="1800" b="1" dirty="0" smtClean="0"/>
              <a:t>and any serious design problem </a:t>
            </a:r>
            <a:br>
              <a:rPr lang="en-US" sz="1800" b="1" dirty="0" smtClean="0"/>
            </a:br>
            <a:r>
              <a:rPr lang="en-US" sz="1800" b="1" dirty="0" smtClean="0"/>
              <a:t>involves tradeoffs.”</a:t>
            </a:r>
          </a:p>
          <a:p>
            <a:pPr>
              <a:tabLst>
                <a:tab pos="2743200" algn="l"/>
              </a:tabLst>
            </a:pPr>
            <a:r>
              <a:rPr lang="en-US" sz="1800" b="1" dirty="0" smtClean="0"/>
              <a:t>	– Avatar 2010</a:t>
            </a:r>
          </a:p>
          <a:p>
            <a:pPr>
              <a:tabLst>
                <a:tab pos="3208338" algn="l"/>
              </a:tabLst>
            </a:pPr>
            <a:endParaRPr lang="en-US" sz="1800" b="1" dirty="0" smtClean="0"/>
          </a:p>
          <a:p>
            <a:pPr>
              <a:tabLst>
                <a:tab pos="3208338" algn="l"/>
              </a:tabLst>
            </a:pPr>
            <a:endParaRPr lang="en-US" sz="1800" b="1" dirty="0" smtClean="0"/>
          </a:p>
          <a:p>
            <a:r>
              <a:rPr lang="en-US" sz="1800" b="1" dirty="0" smtClean="0"/>
              <a:t>For more info: </a:t>
            </a:r>
            <a:r>
              <a:rPr lang="en-US" sz="1800" b="1" dirty="0" smtClean="0">
                <a:hlinkClick r:id="rId2"/>
              </a:rPr>
              <a:t>http://james-camerons-avatar.wikia.com/wiki/Unobtanium</a:t>
            </a:r>
            <a:endParaRPr lang="en-US" sz="1800" b="1" dirty="0" smtClean="0"/>
          </a:p>
          <a:p>
            <a:endParaRPr lang="en-US" sz="1800" b="1" dirty="0" smtClean="0">
              <a:solidFill>
                <a:schemeClr val="bg1"/>
              </a:solidFill>
              <a:latin typeface="+mn-lt"/>
            </a:endParaRPr>
          </a:p>
          <a:p>
            <a:pPr marL="165100" indent="-165100" algn="just">
              <a:spcAft>
                <a:spcPts val="600"/>
              </a:spcAft>
              <a:buFont typeface="Arial" pitchFamily="34" charset="0"/>
              <a:buChar char="•"/>
            </a:pPr>
            <a:endParaRPr lang="en-US" sz="1800" b="1" dirty="0" smtClean="0"/>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err="1" smtClean="0">
                <a:solidFill>
                  <a:schemeClr val="accent2"/>
                </a:solidFill>
              </a:rPr>
              <a:t>Unobtanium</a:t>
            </a:r>
            <a:endParaRPr lang="en-US" b="1" dirty="0">
              <a:solidFill>
                <a:schemeClr val="accent2"/>
              </a:solidFill>
            </a:endParaRPr>
          </a:p>
        </p:txBody>
      </p:sp>
      <p:pic>
        <p:nvPicPr>
          <p:cNvPr id="2050" name="Picture 2">
            <a:hlinkClick r:id="rId3"/>
          </p:cNvPr>
          <p:cNvPicPr>
            <a:picLocks noChangeAspect="1" noChangeArrowheads="1"/>
          </p:cNvPicPr>
          <p:nvPr/>
        </p:nvPicPr>
        <p:blipFill>
          <a:blip r:embed="rId4" cstate="print"/>
          <a:srcRect/>
          <a:stretch>
            <a:fillRect/>
          </a:stretch>
        </p:blipFill>
        <p:spPr bwMode="auto">
          <a:xfrm>
            <a:off x="5114925" y="1643289"/>
            <a:ext cx="3810000" cy="2381250"/>
          </a:xfrm>
          <a:prstGeom prst="rect">
            <a:avLst/>
          </a:prstGeom>
          <a:noFill/>
          <a:ln w="38100">
            <a:solidFill>
              <a:schemeClr val="accent2"/>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What is a Design Constraint?</a:t>
            </a:r>
            <a:endParaRPr lang="en-US" b="1" dirty="0">
              <a:solidFill>
                <a:schemeClr val="accent2"/>
              </a:solidFill>
            </a:endParaRPr>
          </a:p>
        </p:txBody>
      </p:sp>
      <p:sp>
        <p:nvSpPr>
          <p:cNvPr id="7" name="Text Box 3"/>
          <p:cNvSpPr txBox="1">
            <a:spLocks noChangeArrowheads="1"/>
          </p:cNvSpPr>
          <p:nvPr/>
        </p:nvSpPr>
        <p:spPr bwMode="auto">
          <a:xfrm>
            <a:off x="186396" y="5458269"/>
            <a:ext cx="8735354" cy="914389"/>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tabLst>
                <a:tab pos="168275" algn="l"/>
                <a:tab pos="3206750" algn="l"/>
              </a:tabLst>
            </a:pPr>
            <a:endParaRPr lang="en-US" sz="1800" b="1" dirty="0" smtClean="0">
              <a:solidFill>
                <a:schemeClr val="accent2"/>
              </a:solidFill>
              <a:sym typeface="Wingdings"/>
            </a:endParaRPr>
          </a:p>
        </p:txBody>
      </p:sp>
      <p:sp>
        <p:nvSpPr>
          <p:cNvPr id="4" name="Text Box 3"/>
          <p:cNvSpPr txBox="1">
            <a:spLocks noChangeArrowheads="1"/>
          </p:cNvSpPr>
          <p:nvPr/>
        </p:nvSpPr>
        <p:spPr bwMode="auto">
          <a:xfrm>
            <a:off x="232228" y="653144"/>
            <a:ext cx="8655731" cy="5733142"/>
          </a:xfrm>
          <a:prstGeom prst="rect">
            <a:avLst/>
          </a:prstGeom>
          <a:noFill/>
          <a:ln w="9525">
            <a:noFill/>
            <a:miter lim="800000"/>
            <a:headEnd/>
            <a:tailEnd/>
          </a:ln>
          <a:effectLst/>
        </p:spPr>
        <p:txBody>
          <a:bodyPr lIns="0" tIns="0" rIns="0" bIns="0"/>
          <a:lstStyle/>
          <a:p>
            <a:pPr marL="174625" indent="-174625">
              <a:spcAft>
                <a:spcPts val="1200"/>
              </a:spcAft>
              <a:buFont typeface="Arial" pitchFamily="34" charset="0"/>
              <a:buChar char="•"/>
            </a:pPr>
            <a:r>
              <a:rPr lang="en-US" sz="1800" b="1" dirty="0" smtClean="0"/>
              <a:t>Constraints vs. Objectives:</a:t>
            </a:r>
          </a:p>
          <a:p>
            <a:pPr marL="174625"/>
            <a:r>
              <a:rPr lang="en-US" sz="1800" b="1" dirty="0" smtClean="0"/>
              <a:t>The distinction between constraints and objectives is straightforward: a constraint is a design target that must be met for the design to be successful. For example, a chip may be required to run at a specific frequency so it can interface with other components in a system. In contrast, an objective is a design target where more (or less) is better. For example, yield is generally an objective, which is maximized to lower manufacturing cost. For the purposes of design closure, the distinction between constraints and objectives is not important; this article uses the words interchangeably.</a:t>
            </a:r>
          </a:p>
          <a:p>
            <a:pPr marL="174625"/>
            <a:endParaRPr lang="en-US" sz="1800" b="1" dirty="0" smtClean="0"/>
          </a:p>
          <a:p>
            <a:pPr marL="174625"/>
            <a:r>
              <a:rPr lang="en-US" sz="1800" b="1" dirty="0" smtClean="0"/>
              <a:t>To read more: </a:t>
            </a:r>
            <a:r>
              <a:rPr lang="en-US" sz="1800" b="1" dirty="0" smtClean="0">
                <a:hlinkClick r:id="rId2"/>
              </a:rPr>
              <a:t>http://en.wikipedia.org/wiki/Design_closure</a:t>
            </a:r>
            <a:endParaRPr lang="en-US" sz="1800" b="1" dirty="0" smtClean="0"/>
          </a:p>
          <a:p>
            <a:pPr marL="174625"/>
            <a:endParaRPr lang="en-US" sz="1800" b="1" dirty="0" smtClean="0"/>
          </a:p>
          <a:p>
            <a:pPr marL="174625" indent="-174625">
              <a:spcAft>
                <a:spcPts val="1200"/>
              </a:spcAft>
              <a:buFont typeface="Arial" pitchFamily="34" charset="0"/>
              <a:buChar char="•"/>
            </a:pPr>
            <a:r>
              <a:rPr lang="en-US" sz="1800" b="1" dirty="0" smtClean="0">
                <a:solidFill>
                  <a:schemeClr val="accent2"/>
                </a:solidFill>
              </a:rPr>
              <a:t>Design Constraint: </a:t>
            </a:r>
            <a:r>
              <a:rPr lang="en-US" sz="1800" b="1" dirty="0" smtClean="0"/>
              <a:t>a quantitative statement of a design target that must be met for the design to meet the requirements of a “customer.”</a:t>
            </a:r>
          </a:p>
          <a:p>
            <a:pPr marL="174625" indent="-174625">
              <a:spcAft>
                <a:spcPts val="1200"/>
              </a:spcAft>
              <a:buFont typeface="Arial" pitchFamily="34" charset="0"/>
              <a:buChar char="•"/>
            </a:pPr>
            <a:r>
              <a:rPr lang="en-US" sz="3200" b="1" dirty="0" smtClean="0"/>
              <a:t>Design constraints are not an approach!</a:t>
            </a:r>
          </a:p>
          <a:p>
            <a:pPr marL="174625" indent="-174625">
              <a:spcAft>
                <a:spcPts val="1200"/>
              </a:spcAft>
              <a:buFont typeface="Arial" pitchFamily="34" charset="0"/>
              <a:buChar char="•"/>
            </a:pPr>
            <a:r>
              <a:rPr lang="en-US" sz="1800" b="1" dirty="0" smtClean="0"/>
              <a:t>Design constraints are often set through negotiations between engineers and marketing staff. Marketing staff represent the interests of the customers. </a:t>
            </a:r>
          </a:p>
          <a:p>
            <a:pPr marL="174625" indent="-174625">
              <a:spcAft>
                <a:spcPts val="1200"/>
              </a:spcAft>
              <a:buFont typeface="Arial" pitchFamily="34" charset="0"/>
              <a:buChar char="•"/>
            </a:pPr>
            <a:r>
              <a:rPr lang="en-US" sz="1800" b="1" dirty="0" smtClean="0"/>
              <a:t>Design constraints minimize risk and maximize accountability.</a:t>
            </a:r>
            <a:endParaRPr lang="en-US" sz="1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252413" y="696686"/>
            <a:ext cx="8666162" cy="1538883"/>
          </a:xfrm>
          <a:prstGeom prst="rect">
            <a:avLst/>
          </a:prstGeom>
          <a:noFill/>
          <a:ln w="9525">
            <a:noFill/>
            <a:miter lim="800000"/>
            <a:headEnd/>
            <a:tailEnd/>
          </a:ln>
          <a:effectLst/>
        </p:spPr>
        <p:txBody>
          <a:bodyPr wrap="square" lIns="0" tIns="0" rIns="0" bIns="0">
            <a:spAutoFit/>
          </a:bodyPr>
          <a:lstStyle/>
          <a:p>
            <a:pPr marL="174625" indent="-174625">
              <a:spcBef>
                <a:spcPts val="0"/>
              </a:spcBef>
              <a:spcAft>
                <a:spcPts val="1200"/>
              </a:spcAft>
              <a:buClr>
                <a:srgbClr val="FF0000"/>
              </a:buClr>
              <a:buSzPct val="70000"/>
              <a:buFont typeface="Arial" pitchFamily="34" charset="0"/>
              <a:buChar char="•"/>
            </a:pPr>
            <a:r>
              <a:rPr lang="en-US" sz="1800" b="1" dirty="0"/>
              <a:t>Design </a:t>
            </a:r>
            <a:r>
              <a:rPr lang="en-US" sz="1800" b="1" dirty="0" smtClean="0"/>
              <a:t>engineers </a:t>
            </a:r>
            <a:r>
              <a:rPr lang="en-US" sz="1800" b="1" dirty="0">
                <a:solidFill>
                  <a:schemeClr val="bg1"/>
                </a:solidFill>
              </a:rPr>
              <a:t>must consider a multitude of technical, economic, social, environmental, and political constraints when they design products and processes.</a:t>
            </a:r>
          </a:p>
          <a:p>
            <a:pPr marL="174625" indent="-174625">
              <a:spcBef>
                <a:spcPts val="0"/>
              </a:spcBef>
              <a:spcAft>
                <a:spcPts val="1200"/>
              </a:spcAft>
              <a:buClr>
                <a:srgbClr val="FF0000"/>
              </a:buClr>
              <a:buSzPct val="70000"/>
              <a:buFont typeface="Arial" pitchFamily="34" charset="0"/>
              <a:buChar char="•"/>
            </a:pPr>
            <a:r>
              <a:rPr lang="en-US" sz="1800" b="1" dirty="0" smtClean="0">
                <a:solidFill>
                  <a:schemeClr val="bg1"/>
                </a:solidFill>
              </a:rPr>
              <a:t>There </a:t>
            </a:r>
            <a:r>
              <a:rPr lang="en-US" sz="1800" b="1" dirty="0">
                <a:solidFill>
                  <a:schemeClr val="bg1"/>
                </a:solidFill>
              </a:rPr>
              <a:t>must be clear evidence </a:t>
            </a:r>
            <a:r>
              <a:rPr lang="en-US" sz="1800" b="1" dirty="0"/>
              <a:t>in your design project that you have addressed the constraints that are relevant to your project.</a:t>
            </a:r>
          </a:p>
        </p:txBody>
      </p:sp>
      <p:sp>
        <p:nvSpPr>
          <p:cNvPr id="4"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Product Design Constraints and Requirements</a:t>
            </a:r>
            <a:endParaRPr lang="en-US" b="1" dirty="0">
              <a:solidFill>
                <a:schemeClr val="accent2"/>
              </a:solidFill>
            </a:endParaRPr>
          </a:p>
        </p:txBody>
      </p:sp>
      <p:sp>
        <p:nvSpPr>
          <p:cNvPr id="17" name="Text Box 13"/>
          <p:cNvSpPr txBox="1">
            <a:spLocks noChangeArrowheads="1"/>
          </p:cNvSpPr>
          <p:nvPr/>
        </p:nvSpPr>
        <p:spPr bwMode="auto">
          <a:xfrm>
            <a:off x="5034280" y="6305788"/>
            <a:ext cx="3048000" cy="369332"/>
          </a:xfrm>
          <a:prstGeom prst="rect">
            <a:avLst/>
          </a:prstGeom>
          <a:noFill/>
          <a:ln w="9525">
            <a:noFill/>
            <a:miter lim="800000"/>
            <a:headEnd/>
            <a:tailEnd/>
          </a:ln>
          <a:effectLst/>
        </p:spPr>
        <p:txBody>
          <a:bodyPr>
            <a:spAutoFit/>
          </a:bodyPr>
          <a:lstStyle/>
          <a:p>
            <a:pPr>
              <a:spcBef>
                <a:spcPct val="50000"/>
              </a:spcBef>
            </a:pPr>
            <a:r>
              <a:rPr lang="en-US" sz="1800" b="1" dirty="0">
                <a:solidFill>
                  <a:schemeClr val="bg1"/>
                </a:solidFill>
              </a:rPr>
              <a:t>Design Changes</a:t>
            </a:r>
          </a:p>
        </p:txBody>
      </p:sp>
      <p:sp>
        <p:nvSpPr>
          <p:cNvPr id="19" name="Text Box 15"/>
          <p:cNvSpPr txBox="1">
            <a:spLocks noChangeArrowheads="1"/>
          </p:cNvSpPr>
          <p:nvPr/>
        </p:nvSpPr>
        <p:spPr bwMode="auto">
          <a:xfrm>
            <a:off x="530497" y="2620554"/>
            <a:ext cx="2209800" cy="369332"/>
          </a:xfrm>
          <a:prstGeom prst="rect">
            <a:avLst/>
          </a:prstGeom>
          <a:noFill/>
          <a:ln w="9525">
            <a:noFill/>
            <a:miter lim="800000"/>
            <a:headEnd/>
            <a:tailEnd/>
          </a:ln>
          <a:effectLst/>
        </p:spPr>
        <p:txBody>
          <a:bodyPr>
            <a:spAutoFit/>
          </a:bodyPr>
          <a:lstStyle/>
          <a:p>
            <a:pPr>
              <a:spcBef>
                <a:spcPct val="50000"/>
              </a:spcBef>
            </a:pPr>
            <a:r>
              <a:rPr lang="en-US" sz="1800" b="1" dirty="0">
                <a:solidFill>
                  <a:schemeClr val="bg1"/>
                </a:solidFill>
              </a:rPr>
              <a:t>Design Changes</a:t>
            </a:r>
          </a:p>
        </p:txBody>
      </p:sp>
      <p:sp>
        <p:nvSpPr>
          <p:cNvPr id="7" name="Line 3"/>
          <p:cNvSpPr>
            <a:spLocks noChangeShapeType="1"/>
          </p:cNvSpPr>
          <p:nvPr/>
        </p:nvSpPr>
        <p:spPr bwMode="auto">
          <a:xfrm flipV="1">
            <a:off x="2118360" y="3070860"/>
            <a:ext cx="0" cy="3143250"/>
          </a:xfrm>
          <a:prstGeom prst="line">
            <a:avLst/>
          </a:prstGeom>
          <a:noFill/>
          <a:ln w="31750">
            <a:solidFill>
              <a:schemeClr val="accent1"/>
            </a:solidFill>
            <a:round/>
            <a:headEnd/>
            <a:tailEnd type="triangle" w="lg" len="lg"/>
          </a:ln>
          <a:effectLst/>
        </p:spPr>
        <p:txBody>
          <a:bodyPr wrap="none" anchor="ctr"/>
          <a:lstStyle/>
          <a:p>
            <a:endParaRPr lang="en-US" sz="1800" b="1">
              <a:solidFill>
                <a:schemeClr val="bg1"/>
              </a:solidFill>
            </a:endParaRPr>
          </a:p>
        </p:txBody>
      </p:sp>
      <p:sp>
        <p:nvSpPr>
          <p:cNvPr id="8" name="Line 4"/>
          <p:cNvSpPr>
            <a:spLocks noChangeShapeType="1"/>
          </p:cNvSpPr>
          <p:nvPr/>
        </p:nvSpPr>
        <p:spPr bwMode="auto">
          <a:xfrm>
            <a:off x="2118360" y="6214110"/>
            <a:ext cx="4686300" cy="0"/>
          </a:xfrm>
          <a:prstGeom prst="line">
            <a:avLst/>
          </a:prstGeom>
          <a:noFill/>
          <a:ln w="31750">
            <a:solidFill>
              <a:schemeClr val="accent1"/>
            </a:solidFill>
            <a:round/>
            <a:headEnd/>
            <a:tailEnd type="triangle" w="lg" len="lg"/>
          </a:ln>
          <a:effectLst/>
        </p:spPr>
        <p:txBody>
          <a:bodyPr wrap="none" anchor="ctr"/>
          <a:lstStyle/>
          <a:p>
            <a:endParaRPr lang="en-US" sz="1800" b="1">
              <a:solidFill>
                <a:schemeClr val="bg1"/>
              </a:solidFill>
            </a:endParaRPr>
          </a:p>
        </p:txBody>
      </p:sp>
      <p:sp>
        <p:nvSpPr>
          <p:cNvPr id="9" name="Line 5"/>
          <p:cNvSpPr>
            <a:spLocks noChangeShapeType="1"/>
          </p:cNvSpPr>
          <p:nvPr/>
        </p:nvSpPr>
        <p:spPr bwMode="auto">
          <a:xfrm>
            <a:off x="2175510" y="4956810"/>
            <a:ext cx="1143000" cy="1200150"/>
          </a:xfrm>
          <a:prstGeom prst="line">
            <a:avLst/>
          </a:prstGeom>
          <a:noFill/>
          <a:ln w="9525">
            <a:solidFill>
              <a:schemeClr val="tx1"/>
            </a:solidFill>
            <a:round/>
            <a:headEnd/>
            <a:tailEnd/>
          </a:ln>
          <a:effectLst/>
        </p:spPr>
        <p:txBody>
          <a:bodyPr wrap="none" anchor="ctr"/>
          <a:lstStyle/>
          <a:p>
            <a:endParaRPr lang="en-US" sz="1800" b="1">
              <a:solidFill>
                <a:schemeClr val="bg1"/>
              </a:solidFill>
            </a:endParaRPr>
          </a:p>
        </p:txBody>
      </p:sp>
      <p:sp>
        <p:nvSpPr>
          <p:cNvPr id="10" name="Line 6"/>
          <p:cNvSpPr>
            <a:spLocks noChangeShapeType="1"/>
          </p:cNvSpPr>
          <p:nvPr/>
        </p:nvSpPr>
        <p:spPr bwMode="auto">
          <a:xfrm>
            <a:off x="2289810" y="4213860"/>
            <a:ext cx="1771650" cy="1885950"/>
          </a:xfrm>
          <a:prstGeom prst="line">
            <a:avLst/>
          </a:prstGeom>
          <a:noFill/>
          <a:ln w="9525">
            <a:solidFill>
              <a:schemeClr val="tx1"/>
            </a:solidFill>
            <a:round/>
            <a:headEnd/>
            <a:tailEnd/>
          </a:ln>
          <a:effectLst/>
        </p:spPr>
        <p:txBody>
          <a:bodyPr wrap="none" anchor="ctr"/>
          <a:lstStyle/>
          <a:p>
            <a:endParaRPr lang="en-US" sz="1800" b="1">
              <a:solidFill>
                <a:schemeClr val="bg1"/>
              </a:solidFill>
            </a:endParaRPr>
          </a:p>
        </p:txBody>
      </p:sp>
      <p:sp>
        <p:nvSpPr>
          <p:cNvPr id="11" name="Line 7"/>
          <p:cNvSpPr>
            <a:spLocks noChangeShapeType="1"/>
          </p:cNvSpPr>
          <p:nvPr/>
        </p:nvSpPr>
        <p:spPr bwMode="auto">
          <a:xfrm>
            <a:off x="2575560" y="3470910"/>
            <a:ext cx="2343150" cy="2571750"/>
          </a:xfrm>
          <a:prstGeom prst="line">
            <a:avLst/>
          </a:prstGeom>
          <a:noFill/>
          <a:ln w="9525">
            <a:solidFill>
              <a:schemeClr val="tx1"/>
            </a:solidFill>
            <a:round/>
            <a:headEnd/>
            <a:tailEnd/>
          </a:ln>
          <a:effectLst/>
        </p:spPr>
        <p:txBody>
          <a:bodyPr wrap="none" anchor="ctr"/>
          <a:lstStyle/>
          <a:p>
            <a:endParaRPr lang="en-US" sz="1800" b="1">
              <a:solidFill>
                <a:schemeClr val="bg1"/>
              </a:solidFill>
            </a:endParaRPr>
          </a:p>
        </p:txBody>
      </p:sp>
      <p:sp>
        <p:nvSpPr>
          <p:cNvPr id="12" name="Line 8"/>
          <p:cNvSpPr>
            <a:spLocks noChangeShapeType="1"/>
          </p:cNvSpPr>
          <p:nvPr/>
        </p:nvSpPr>
        <p:spPr bwMode="auto">
          <a:xfrm>
            <a:off x="3261360" y="3013710"/>
            <a:ext cx="2628900" cy="2971800"/>
          </a:xfrm>
          <a:prstGeom prst="line">
            <a:avLst/>
          </a:prstGeom>
          <a:noFill/>
          <a:ln w="9525">
            <a:solidFill>
              <a:schemeClr val="tx1"/>
            </a:solidFill>
            <a:round/>
            <a:headEnd/>
            <a:tailEnd/>
          </a:ln>
          <a:effectLst/>
        </p:spPr>
        <p:txBody>
          <a:bodyPr wrap="none" anchor="ctr"/>
          <a:lstStyle/>
          <a:p>
            <a:endParaRPr lang="en-US">
              <a:solidFill>
                <a:schemeClr val="bg1"/>
              </a:solidFill>
            </a:endParaRPr>
          </a:p>
        </p:txBody>
      </p:sp>
      <p:sp>
        <p:nvSpPr>
          <p:cNvPr id="13" name="Line 9"/>
          <p:cNvSpPr>
            <a:spLocks noChangeShapeType="1"/>
          </p:cNvSpPr>
          <p:nvPr/>
        </p:nvSpPr>
        <p:spPr bwMode="auto">
          <a:xfrm>
            <a:off x="4118610" y="2727960"/>
            <a:ext cx="2571750" cy="2971800"/>
          </a:xfrm>
          <a:prstGeom prst="line">
            <a:avLst/>
          </a:prstGeom>
          <a:noFill/>
          <a:ln w="9525">
            <a:solidFill>
              <a:schemeClr val="tx1"/>
            </a:solidFill>
            <a:round/>
            <a:headEnd/>
            <a:tailEnd/>
          </a:ln>
          <a:effectLst/>
        </p:spPr>
        <p:txBody>
          <a:bodyPr wrap="none" anchor="ctr"/>
          <a:lstStyle/>
          <a:p>
            <a:endParaRPr lang="en-US">
              <a:solidFill>
                <a:schemeClr val="bg1"/>
              </a:solidFill>
            </a:endParaRPr>
          </a:p>
        </p:txBody>
      </p:sp>
      <p:sp>
        <p:nvSpPr>
          <p:cNvPr id="14" name="Line 10"/>
          <p:cNvSpPr>
            <a:spLocks noChangeShapeType="1"/>
          </p:cNvSpPr>
          <p:nvPr/>
        </p:nvSpPr>
        <p:spPr bwMode="auto">
          <a:xfrm>
            <a:off x="5204460" y="2727960"/>
            <a:ext cx="2286000" cy="2743200"/>
          </a:xfrm>
          <a:prstGeom prst="line">
            <a:avLst/>
          </a:prstGeom>
          <a:noFill/>
          <a:ln w="9525">
            <a:solidFill>
              <a:schemeClr val="tx1"/>
            </a:solidFill>
            <a:round/>
            <a:headEnd/>
            <a:tailEnd/>
          </a:ln>
          <a:effectLst/>
        </p:spPr>
        <p:txBody>
          <a:bodyPr wrap="none" anchor="ctr"/>
          <a:lstStyle/>
          <a:p>
            <a:endParaRPr lang="en-US">
              <a:solidFill>
                <a:schemeClr val="bg1"/>
              </a:solidFill>
            </a:endParaRPr>
          </a:p>
        </p:txBody>
      </p:sp>
      <p:sp>
        <p:nvSpPr>
          <p:cNvPr id="15" name="Line 11"/>
          <p:cNvSpPr>
            <a:spLocks noChangeShapeType="1"/>
          </p:cNvSpPr>
          <p:nvPr/>
        </p:nvSpPr>
        <p:spPr bwMode="auto">
          <a:xfrm flipV="1">
            <a:off x="2461260" y="3813810"/>
            <a:ext cx="4400550" cy="2057400"/>
          </a:xfrm>
          <a:prstGeom prst="line">
            <a:avLst/>
          </a:prstGeom>
          <a:noFill/>
          <a:ln w="31750">
            <a:solidFill>
              <a:schemeClr val="tx1"/>
            </a:solidFill>
            <a:round/>
            <a:headEnd/>
            <a:tailEnd type="triangle" w="lg" len="lg"/>
          </a:ln>
          <a:effectLst/>
        </p:spPr>
        <p:txBody>
          <a:bodyPr wrap="none" anchor="ctr"/>
          <a:lstStyle/>
          <a:p>
            <a:endParaRPr lang="en-US" sz="1800" b="1">
              <a:solidFill>
                <a:schemeClr val="bg1"/>
              </a:solidFill>
            </a:endParaRPr>
          </a:p>
        </p:txBody>
      </p:sp>
      <p:sp>
        <p:nvSpPr>
          <p:cNvPr id="16" name="Text Box 12"/>
          <p:cNvSpPr txBox="1">
            <a:spLocks noChangeArrowheads="1"/>
          </p:cNvSpPr>
          <p:nvPr/>
        </p:nvSpPr>
        <p:spPr bwMode="auto">
          <a:xfrm>
            <a:off x="5147310" y="3128010"/>
            <a:ext cx="2514600" cy="369332"/>
          </a:xfrm>
          <a:prstGeom prst="rect">
            <a:avLst/>
          </a:prstGeom>
          <a:noFill/>
          <a:ln w="9525">
            <a:noFill/>
            <a:miter lim="800000"/>
            <a:headEnd/>
            <a:tailEnd/>
          </a:ln>
          <a:effectLst/>
        </p:spPr>
        <p:txBody>
          <a:bodyPr>
            <a:spAutoFit/>
          </a:bodyPr>
          <a:lstStyle/>
          <a:p>
            <a:pPr>
              <a:spcBef>
                <a:spcPct val="50000"/>
              </a:spcBef>
            </a:pPr>
            <a:r>
              <a:rPr lang="en-US" sz="1800" b="1" dirty="0">
                <a:solidFill>
                  <a:schemeClr val="bg1"/>
                </a:solidFill>
              </a:rPr>
              <a:t>Better Designs</a:t>
            </a:r>
          </a:p>
        </p:txBody>
      </p:sp>
      <p:sp>
        <p:nvSpPr>
          <p:cNvPr id="18" name="Arc 14"/>
          <p:cNvSpPr>
            <a:spLocks/>
          </p:cNvSpPr>
          <p:nvPr/>
        </p:nvSpPr>
        <p:spPr bwMode="auto">
          <a:xfrm>
            <a:off x="2461260" y="3128010"/>
            <a:ext cx="3257550" cy="30289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chemeClr val="tx1"/>
            </a:solidFill>
            <a:round/>
            <a:headEnd/>
            <a:tailEnd/>
          </a:ln>
          <a:effectLst/>
        </p:spPr>
        <p:txBody>
          <a:bodyPr wrap="none" anchor="ctr"/>
          <a:lstStyle/>
          <a:p>
            <a:endParaRPr lang="en-US" sz="1800" b="1">
              <a:solidFill>
                <a:schemeClr val="bg1"/>
              </a:solidFill>
            </a:endParaRPr>
          </a:p>
        </p:txBody>
      </p:sp>
      <p:sp>
        <p:nvSpPr>
          <p:cNvPr id="20" name="Line 16"/>
          <p:cNvSpPr>
            <a:spLocks noChangeShapeType="1"/>
          </p:cNvSpPr>
          <p:nvPr/>
        </p:nvSpPr>
        <p:spPr bwMode="auto">
          <a:xfrm flipH="1">
            <a:off x="2861310" y="2956560"/>
            <a:ext cx="114300" cy="171450"/>
          </a:xfrm>
          <a:prstGeom prst="line">
            <a:avLst/>
          </a:prstGeom>
          <a:noFill/>
          <a:ln w="31750">
            <a:solidFill>
              <a:schemeClr val="tx1"/>
            </a:solidFill>
            <a:round/>
            <a:headEnd/>
            <a:tailEnd/>
          </a:ln>
          <a:effectLst/>
        </p:spPr>
        <p:txBody>
          <a:bodyPr wrap="none" anchor="ctr"/>
          <a:lstStyle/>
          <a:p>
            <a:endParaRPr lang="en-US">
              <a:solidFill>
                <a:schemeClr val="bg1"/>
              </a:solidFill>
            </a:endParaRPr>
          </a:p>
        </p:txBody>
      </p:sp>
      <p:sp>
        <p:nvSpPr>
          <p:cNvPr id="21" name="Line 17"/>
          <p:cNvSpPr>
            <a:spLocks noChangeShapeType="1"/>
          </p:cNvSpPr>
          <p:nvPr/>
        </p:nvSpPr>
        <p:spPr bwMode="auto">
          <a:xfrm flipH="1">
            <a:off x="3089910" y="3013710"/>
            <a:ext cx="114300" cy="171450"/>
          </a:xfrm>
          <a:prstGeom prst="line">
            <a:avLst/>
          </a:prstGeom>
          <a:noFill/>
          <a:ln w="31750">
            <a:solidFill>
              <a:schemeClr val="tx1"/>
            </a:solidFill>
            <a:round/>
            <a:headEnd/>
            <a:tailEnd/>
          </a:ln>
          <a:effectLst/>
        </p:spPr>
        <p:txBody>
          <a:bodyPr wrap="none" anchor="ctr"/>
          <a:lstStyle/>
          <a:p>
            <a:endParaRPr lang="en-US">
              <a:solidFill>
                <a:schemeClr val="bg1"/>
              </a:solidFill>
            </a:endParaRPr>
          </a:p>
        </p:txBody>
      </p:sp>
      <p:sp>
        <p:nvSpPr>
          <p:cNvPr id="22" name="Line 18"/>
          <p:cNvSpPr>
            <a:spLocks noChangeShapeType="1"/>
          </p:cNvSpPr>
          <p:nvPr/>
        </p:nvSpPr>
        <p:spPr bwMode="auto">
          <a:xfrm flipH="1">
            <a:off x="3318510" y="307086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23" name="Line 19"/>
          <p:cNvSpPr>
            <a:spLocks noChangeShapeType="1"/>
          </p:cNvSpPr>
          <p:nvPr/>
        </p:nvSpPr>
        <p:spPr bwMode="auto">
          <a:xfrm flipH="1">
            <a:off x="3604260" y="312801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24" name="Line 20"/>
          <p:cNvSpPr>
            <a:spLocks noChangeShapeType="1"/>
          </p:cNvSpPr>
          <p:nvPr/>
        </p:nvSpPr>
        <p:spPr bwMode="auto">
          <a:xfrm flipH="1">
            <a:off x="3775710" y="318516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25" name="Line 21"/>
          <p:cNvSpPr>
            <a:spLocks noChangeShapeType="1"/>
          </p:cNvSpPr>
          <p:nvPr/>
        </p:nvSpPr>
        <p:spPr bwMode="auto">
          <a:xfrm flipH="1">
            <a:off x="3947160" y="329946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26" name="Line 22"/>
          <p:cNvSpPr>
            <a:spLocks noChangeShapeType="1"/>
          </p:cNvSpPr>
          <p:nvPr/>
        </p:nvSpPr>
        <p:spPr bwMode="auto">
          <a:xfrm flipH="1">
            <a:off x="4175760" y="341376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27" name="Line 23"/>
          <p:cNvSpPr>
            <a:spLocks noChangeShapeType="1"/>
          </p:cNvSpPr>
          <p:nvPr/>
        </p:nvSpPr>
        <p:spPr bwMode="auto">
          <a:xfrm flipH="1">
            <a:off x="4347210" y="352806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28" name="Line 24"/>
          <p:cNvSpPr>
            <a:spLocks noChangeShapeType="1"/>
          </p:cNvSpPr>
          <p:nvPr/>
        </p:nvSpPr>
        <p:spPr bwMode="auto">
          <a:xfrm flipH="1">
            <a:off x="4461510" y="358521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29" name="Line 25"/>
          <p:cNvSpPr>
            <a:spLocks noChangeShapeType="1"/>
          </p:cNvSpPr>
          <p:nvPr/>
        </p:nvSpPr>
        <p:spPr bwMode="auto">
          <a:xfrm flipH="1">
            <a:off x="4632960" y="369951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30" name="Line 26"/>
          <p:cNvSpPr>
            <a:spLocks noChangeShapeType="1"/>
          </p:cNvSpPr>
          <p:nvPr/>
        </p:nvSpPr>
        <p:spPr bwMode="auto">
          <a:xfrm flipH="1">
            <a:off x="4747260" y="381381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31" name="Line 27"/>
          <p:cNvSpPr>
            <a:spLocks noChangeShapeType="1"/>
          </p:cNvSpPr>
          <p:nvPr/>
        </p:nvSpPr>
        <p:spPr bwMode="auto">
          <a:xfrm flipH="1">
            <a:off x="4861560" y="392811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32" name="Line 28"/>
          <p:cNvSpPr>
            <a:spLocks noChangeShapeType="1"/>
          </p:cNvSpPr>
          <p:nvPr/>
        </p:nvSpPr>
        <p:spPr bwMode="auto">
          <a:xfrm flipH="1">
            <a:off x="5718810" y="564261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33" name="Line 29"/>
          <p:cNvSpPr>
            <a:spLocks noChangeShapeType="1"/>
          </p:cNvSpPr>
          <p:nvPr/>
        </p:nvSpPr>
        <p:spPr bwMode="auto">
          <a:xfrm flipH="1">
            <a:off x="5033010" y="409956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34" name="Line 30"/>
          <p:cNvSpPr>
            <a:spLocks noChangeShapeType="1"/>
          </p:cNvSpPr>
          <p:nvPr/>
        </p:nvSpPr>
        <p:spPr bwMode="auto">
          <a:xfrm flipH="1">
            <a:off x="5204460" y="438531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35" name="Line 31"/>
          <p:cNvSpPr>
            <a:spLocks noChangeShapeType="1"/>
          </p:cNvSpPr>
          <p:nvPr/>
        </p:nvSpPr>
        <p:spPr bwMode="auto">
          <a:xfrm flipH="1">
            <a:off x="5318760" y="455676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36" name="Line 32"/>
          <p:cNvSpPr>
            <a:spLocks noChangeShapeType="1"/>
          </p:cNvSpPr>
          <p:nvPr/>
        </p:nvSpPr>
        <p:spPr bwMode="auto">
          <a:xfrm flipH="1">
            <a:off x="5433060" y="472821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37" name="Line 33"/>
          <p:cNvSpPr>
            <a:spLocks noChangeShapeType="1"/>
          </p:cNvSpPr>
          <p:nvPr/>
        </p:nvSpPr>
        <p:spPr bwMode="auto">
          <a:xfrm flipH="1">
            <a:off x="5490210" y="489966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38" name="Line 34"/>
          <p:cNvSpPr>
            <a:spLocks noChangeShapeType="1"/>
          </p:cNvSpPr>
          <p:nvPr/>
        </p:nvSpPr>
        <p:spPr bwMode="auto">
          <a:xfrm flipH="1">
            <a:off x="5547360" y="507111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39" name="Line 35"/>
          <p:cNvSpPr>
            <a:spLocks noChangeShapeType="1"/>
          </p:cNvSpPr>
          <p:nvPr/>
        </p:nvSpPr>
        <p:spPr bwMode="auto">
          <a:xfrm flipH="1">
            <a:off x="5604510" y="524256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40" name="Line 36"/>
          <p:cNvSpPr>
            <a:spLocks noChangeShapeType="1"/>
          </p:cNvSpPr>
          <p:nvPr/>
        </p:nvSpPr>
        <p:spPr bwMode="auto">
          <a:xfrm flipH="1">
            <a:off x="5661660" y="5471160"/>
            <a:ext cx="114300" cy="171450"/>
          </a:xfrm>
          <a:prstGeom prst="line">
            <a:avLst/>
          </a:prstGeom>
          <a:noFill/>
          <a:ln w="31750">
            <a:solidFill>
              <a:schemeClr val="tx1"/>
            </a:solidFill>
            <a:round/>
            <a:headEnd/>
            <a:tailEnd/>
          </a:ln>
          <a:effectLst/>
        </p:spPr>
        <p:txBody>
          <a:bodyPr wrap="none" anchor="ctr"/>
          <a:lstStyle/>
          <a:p>
            <a:endParaRPr lang="en-US" sz="1800" b="1">
              <a:solidFill>
                <a:schemeClr val="bg1"/>
              </a:solidFill>
            </a:endParaRPr>
          </a:p>
        </p:txBody>
      </p:sp>
      <p:sp>
        <p:nvSpPr>
          <p:cNvPr id="41" name="Text Box 37"/>
          <p:cNvSpPr txBox="1">
            <a:spLocks noChangeArrowheads="1"/>
          </p:cNvSpPr>
          <p:nvPr/>
        </p:nvSpPr>
        <p:spPr bwMode="auto">
          <a:xfrm>
            <a:off x="2279468" y="3734526"/>
            <a:ext cx="2286000" cy="369332"/>
          </a:xfrm>
          <a:prstGeom prst="rect">
            <a:avLst/>
          </a:prstGeom>
          <a:noFill/>
          <a:ln w="9525">
            <a:noFill/>
            <a:miter lim="800000"/>
            <a:headEnd/>
            <a:tailEnd/>
          </a:ln>
          <a:effectLst/>
        </p:spPr>
        <p:txBody>
          <a:bodyPr>
            <a:spAutoFit/>
          </a:bodyPr>
          <a:lstStyle/>
          <a:p>
            <a:pPr>
              <a:spcBef>
                <a:spcPct val="50000"/>
              </a:spcBef>
            </a:pPr>
            <a:r>
              <a:rPr lang="en-US" sz="1800" b="1" dirty="0">
                <a:solidFill>
                  <a:schemeClr val="bg1"/>
                </a:solidFill>
              </a:rPr>
              <a:t>Constraint Limits</a:t>
            </a:r>
          </a:p>
        </p:txBody>
      </p:sp>
      <p:sp>
        <p:nvSpPr>
          <p:cNvPr id="42" name="Line 38"/>
          <p:cNvSpPr>
            <a:spLocks noChangeShapeType="1"/>
          </p:cNvSpPr>
          <p:nvPr/>
        </p:nvSpPr>
        <p:spPr bwMode="auto">
          <a:xfrm flipV="1">
            <a:off x="3057434" y="4174308"/>
            <a:ext cx="1676400" cy="304800"/>
          </a:xfrm>
          <a:prstGeom prst="line">
            <a:avLst/>
          </a:prstGeom>
          <a:noFill/>
          <a:ln w="31750">
            <a:solidFill>
              <a:schemeClr val="accent1"/>
            </a:solidFill>
            <a:round/>
            <a:headEnd/>
            <a:tailEnd type="triangle" w="lg" len="lg"/>
          </a:ln>
          <a:effectLst/>
        </p:spPr>
        <p:txBody>
          <a:bodyPr wrap="none" anchor="ctr"/>
          <a:lstStyle/>
          <a:p>
            <a:endParaRPr lang="en-US" sz="1800" b="1">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252413" y="696686"/>
            <a:ext cx="8666162" cy="5016758"/>
          </a:xfrm>
          <a:prstGeom prst="rect">
            <a:avLst/>
          </a:prstGeom>
          <a:noFill/>
          <a:ln w="9525">
            <a:noFill/>
            <a:miter lim="800000"/>
            <a:headEnd/>
            <a:tailEnd/>
          </a:ln>
          <a:effectLst/>
        </p:spPr>
        <p:txBody>
          <a:bodyPr wrap="square" lIns="0" tIns="0" rIns="0" bIns="0">
            <a:spAutoFit/>
          </a:bodyPr>
          <a:lstStyle/>
          <a:p>
            <a:pPr marL="174625" indent="-174625">
              <a:spcBef>
                <a:spcPts val="0"/>
              </a:spcBef>
              <a:spcAft>
                <a:spcPts val="1200"/>
              </a:spcAft>
              <a:buClr>
                <a:srgbClr val="FF0000"/>
              </a:buClr>
              <a:buSzPct val="70000"/>
              <a:buFont typeface="Arial" pitchFamily="34" charset="0"/>
              <a:buChar char="•"/>
            </a:pPr>
            <a:r>
              <a:rPr lang="en-US" sz="1800" b="1" dirty="0" smtClean="0">
                <a:solidFill>
                  <a:schemeClr val="bg1"/>
                </a:solidFill>
              </a:rPr>
              <a:t>Functional</a:t>
            </a:r>
          </a:p>
          <a:p>
            <a:pPr marL="174625" indent="-174625">
              <a:spcBef>
                <a:spcPts val="0"/>
              </a:spcBef>
              <a:spcAft>
                <a:spcPts val="1200"/>
              </a:spcAft>
              <a:buClr>
                <a:srgbClr val="FF0000"/>
              </a:buClr>
              <a:buSzPct val="70000"/>
              <a:buFont typeface="Arial" pitchFamily="34" charset="0"/>
              <a:buChar char="•"/>
            </a:pPr>
            <a:r>
              <a:rPr lang="en-US" sz="1800" b="1" dirty="0" smtClean="0">
                <a:solidFill>
                  <a:schemeClr val="bg1"/>
                </a:solidFill>
              </a:rPr>
              <a:t>Safety</a:t>
            </a:r>
          </a:p>
          <a:p>
            <a:pPr marL="174625" indent="-174625">
              <a:spcBef>
                <a:spcPts val="0"/>
              </a:spcBef>
              <a:spcAft>
                <a:spcPts val="1200"/>
              </a:spcAft>
              <a:buClr>
                <a:srgbClr val="FF0000"/>
              </a:buClr>
              <a:buSzPct val="70000"/>
              <a:buFont typeface="Arial" pitchFamily="34" charset="0"/>
              <a:buChar char="•"/>
            </a:pPr>
            <a:r>
              <a:rPr lang="en-US" sz="1800" b="1" dirty="0" smtClean="0">
                <a:solidFill>
                  <a:schemeClr val="bg1"/>
                </a:solidFill>
              </a:rPr>
              <a:t>Quality</a:t>
            </a:r>
          </a:p>
          <a:p>
            <a:pPr marL="174625" indent="-174625">
              <a:spcBef>
                <a:spcPts val="0"/>
              </a:spcBef>
              <a:spcAft>
                <a:spcPts val="1200"/>
              </a:spcAft>
              <a:buClr>
                <a:srgbClr val="FF0000"/>
              </a:buClr>
              <a:buSzPct val="70000"/>
              <a:buFont typeface="Arial" pitchFamily="34" charset="0"/>
              <a:buChar char="•"/>
            </a:pPr>
            <a:r>
              <a:rPr lang="en-US" sz="1800" b="1" dirty="0" smtClean="0">
                <a:solidFill>
                  <a:schemeClr val="bg1"/>
                </a:solidFill>
              </a:rPr>
              <a:t>Manufacturing</a:t>
            </a:r>
          </a:p>
          <a:p>
            <a:pPr marL="174625" indent="-174625">
              <a:spcBef>
                <a:spcPts val="0"/>
              </a:spcBef>
              <a:spcAft>
                <a:spcPts val="1200"/>
              </a:spcAft>
              <a:buClr>
                <a:srgbClr val="FF0000"/>
              </a:buClr>
              <a:buSzPct val="70000"/>
              <a:buFont typeface="Arial" pitchFamily="34" charset="0"/>
              <a:buChar char="•"/>
            </a:pPr>
            <a:r>
              <a:rPr lang="en-US" sz="1800" b="1" dirty="0" smtClean="0">
                <a:solidFill>
                  <a:schemeClr val="bg1"/>
                </a:solidFill>
              </a:rPr>
              <a:t>Timing</a:t>
            </a:r>
          </a:p>
          <a:p>
            <a:pPr marL="174625" indent="-174625">
              <a:spcBef>
                <a:spcPts val="0"/>
              </a:spcBef>
              <a:spcAft>
                <a:spcPts val="1200"/>
              </a:spcAft>
              <a:buClr>
                <a:srgbClr val="FF0000"/>
              </a:buClr>
              <a:buSzPct val="70000"/>
              <a:buFont typeface="Arial" pitchFamily="34" charset="0"/>
              <a:buChar char="•"/>
            </a:pPr>
            <a:r>
              <a:rPr lang="en-US" sz="1800" b="1" dirty="0" smtClean="0">
                <a:solidFill>
                  <a:schemeClr val="bg1"/>
                </a:solidFill>
              </a:rPr>
              <a:t>Economic</a:t>
            </a:r>
          </a:p>
          <a:p>
            <a:pPr marL="174625" indent="-174625">
              <a:spcBef>
                <a:spcPts val="0"/>
              </a:spcBef>
              <a:spcAft>
                <a:spcPts val="1200"/>
              </a:spcAft>
              <a:buClr>
                <a:srgbClr val="FF0000"/>
              </a:buClr>
              <a:buSzPct val="70000"/>
              <a:buFont typeface="Arial" pitchFamily="34" charset="0"/>
              <a:buChar char="•"/>
            </a:pPr>
            <a:r>
              <a:rPr lang="en-US" sz="1800" b="1" dirty="0" smtClean="0">
                <a:solidFill>
                  <a:schemeClr val="bg1"/>
                </a:solidFill>
              </a:rPr>
              <a:t>Ergonomic</a:t>
            </a:r>
          </a:p>
          <a:p>
            <a:pPr marL="174625" indent="-174625">
              <a:spcBef>
                <a:spcPts val="0"/>
              </a:spcBef>
              <a:spcAft>
                <a:spcPts val="1200"/>
              </a:spcAft>
              <a:buClr>
                <a:srgbClr val="FF0000"/>
              </a:buClr>
              <a:buSzPct val="70000"/>
              <a:buFont typeface="Arial" pitchFamily="34" charset="0"/>
              <a:buChar char="•"/>
            </a:pPr>
            <a:r>
              <a:rPr lang="en-US" sz="1800" b="1" dirty="0" smtClean="0">
                <a:solidFill>
                  <a:schemeClr val="bg1"/>
                </a:solidFill>
              </a:rPr>
              <a:t>Ecological</a:t>
            </a:r>
          </a:p>
          <a:p>
            <a:pPr marL="174625" indent="-174625">
              <a:spcBef>
                <a:spcPts val="0"/>
              </a:spcBef>
              <a:spcAft>
                <a:spcPts val="1200"/>
              </a:spcAft>
              <a:buClr>
                <a:srgbClr val="FF0000"/>
              </a:buClr>
              <a:buSzPct val="70000"/>
              <a:buFont typeface="Arial" pitchFamily="34" charset="0"/>
              <a:buChar char="•"/>
            </a:pPr>
            <a:r>
              <a:rPr lang="en-US" sz="1800" b="1" dirty="0" smtClean="0">
                <a:solidFill>
                  <a:schemeClr val="bg1"/>
                </a:solidFill>
              </a:rPr>
              <a:t>Aesthetic</a:t>
            </a:r>
          </a:p>
          <a:p>
            <a:pPr marL="174625" indent="-174625">
              <a:spcBef>
                <a:spcPts val="0"/>
              </a:spcBef>
              <a:spcAft>
                <a:spcPts val="1200"/>
              </a:spcAft>
              <a:buClr>
                <a:srgbClr val="FF0000"/>
              </a:buClr>
              <a:buSzPct val="70000"/>
              <a:buFont typeface="Arial" pitchFamily="34" charset="0"/>
              <a:buChar char="•"/>
            </a:pPr>
            <a:r>
              <a:rPr lang="en-US" sz="1800" b="1" dirty="0" smtClean="0">
                <a:solidFill>
                  <a:schemeClr val="bg1"/>
                </a:solidFill>
              </a:rPr>
              <a:t>Life-Cycle</a:t>
            </a:r>
          </a:p>
          <a:p>
            <a:pPr marL="174625" indent="-174625">
              <a:spcBef>
                <a:spcPts val="0"/>
              </a:spcBef>
              <a:spcAft>
                <a:spcPts val="1200"/>
              </a:spcAft>
              <a:buClr>
                <a:srgbClr val="FF0000"/>
              </a:buClr>
              <a:buSzPct val="70000"/>
              <a:buFont typeface="Arial" pitchFamily="34" charset="0"/>
              <a:buChar char="•"/>
            </a:pPr>
            <a:r>
              <a:rPr lang="en-US" sz="1800" b="1" dirty="0" smtClean="0">
                <a:solidFill>
                  <a:schemeClr val="bg1"/>
                </a:solidFill>
              </a:rPr>
              <a:t>Legal</a:t>
            </a:r>
          </a:p>
          <a:p>
            <a:pPr marL="174625" indent="-174625">
              <a:spcBef>
                <a:spcPts val="0"/>
              </a:spcBef>
              <a:spcAft>
                <a:spcPts val="1200"/>
              </a:spcAft>
              <a:buClr>
                <a:srgbClr val="FF0000"/>
              </a:buClr>
              <a:buSzPct val="70000"/>
              <a:buFont typeface="Arial" pitchFamily="34" charset="0"/>
              <a:buChar char="•"/>
            </a:pPr>
            <a:r>
              <a:rPr lang="en-US" sz="1800" b="1" dirty="0" smtClean="0">
                <a:solidFill>
                  <a:schemeClr val="bg1"/>
                </a:solidFill>
              </a:rPr>
              <a:t>Ethical</a:t>
            </a:r>
            <a:endParaRPr lang="en-US" sz="1800" b="1" dirty="0">
              <a:solidFill>
                <a:schemeClr val="bg1"/>
              </a:solidFill>
            </a:endParaRPr>
          </a:p>
        </p:txBody>
      </p:sp>
      <p:sp>
        <p:nvSpPr>
          <p:cNvPr id="4"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Many Types of Design Constraints</a:t>
            </a:r>
            <a:endParaRPr lang="en-US" b="1" dirty="0">
              <a:solidFill>
                <a:schemeClr val="accent2"/>
              </a:solidFill>
            </a:endParaRPr>
          </a:p>
        </p:txBody>
      </p:sp>
      <p:sp>
        <p:nvSpPr>
          <p:cNvPr id="43" name="Cloud Callout 42"/>
          <p:cNvSpPr/>
          <p:nvPr/>
        </p:nvSpPr>
        <p:spPr>
          <a:xfrm>
            <a:off x="3570513" y="682171"/>
            <a:ext cx="5138057" cy="2380343"/>
          </a:xfrm>
          <a:prstGeom prst="cloudCallout">
            <a:avLst>
              <a:gd name="adj1" fmla="val -61512"/>
              <a:gd name="adj2" fmla="val 6785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TextBox 45"/>
          <p:cNvSpPr txBox="1"/>
          <p:nvPr/>
        </p:nvSpPr>
        <p:spPr>
          <a:xfrm>
            <a:off x="4528452" y="1335315"/>
            <a:ext cx="3367314" cy="923330"/>
          </a:xfrm>
          <a:prstGeom prst="rect">
            <a:avLst/>
          </a:prstGeom>
          <a:noFill/>
        </p:spPr>
        <p:txBody>
          <a:bodyPr wrap="square" rtlCol="0">
            <a:spAutoFit/>
          </a:bodyPr>
          <a:lstStyle/>
          <a:p>
            <a:r>
              <a:rPr lang="en-US" sz="1800" b="1" dirty="0" smtClean="0">
                <a:solidFill>
                  <a:schemeClr val="accent1"/>
                </a:solidFill>
              </a:rPr>
              <a:t>In senior design, we require 5 functional constraints and 5 non-functional constraints.</a:t>
            </a:r>
            <a:endParaRPr lang="en-US" sz="18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1000"/>
                                        <p:tgtEl>
                                          <p:spTgt spid="4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0" y="1649413"/>
            <a:ext cx="9144000" cy="822325"/>
          </a:xfrm>
          <a:prstGeom prst="rect">
            <a:avLst/>
          </a:prstGeom>
          <a:noFill/>
          <a:ln w="9525">
            <a:noFill/>
            <a:miter lim="800000"/>
            <a:headEnd/>
            <a:tailEnd/>
          </a:ln>
          <a:effectLst/>
        </p:spPr>
        <p:txBody>
          <a:bodyPr>
            <a:spAutoFit/>
          </a:bodyPr>
          <a:lstStyle/>
          <a:p>
            <a:endParaRPr lang="en-US" sz="2400"/>
          </a:p>
          <a:p>
            <a:pPr lvl="1" eaLnBrk="0" hangingPunct="0"/>
            <a:endParaRPr lang="en-US" sz="2400"/>
          </a:p>
        </p:txBody>
      </p:sp>
      <p:sp>
        <p:nvSpPr>
          <p:cNvPr id="3076" name="Rectangle 4"/>
          <p:cNvSpPr>
            <a:spLocks noChangeArrowheads="1"/>
          </p:cNvSpPr>
          <p:nvPr/>
        </p:nvSpPr>
        <p:spPr bwMode="auto">
          <a:xfrm>
            <a:off x="174170" y="711200"/>
            <a:ext cx="8744405" cy="2862322"/>
          </a:xfrm>
          <a:prstGeom prst="rect">
            <a:avLst/>
          </a:prstGeom>
          <a:noFill/>
          <a:ln w="9525">
            <a:noFill/>
            <a:miter lim="800000"/>
            <a:headEnd/>
            <a:tailEnd/>
          </a:ln>
          <a:effectLst/>
        </p:spPr>
        <p:txBody>
          <a:bodyPr wrap="square" tIns="0" bIns="0">
            <a:spAutoFit/>
          </a:bodyPr>
          <a:lstStyle/>
          <a:p>
            <a:pPr marL="174625" indent="-174625">
              <a:spcAft>
                <a:spcPts val="1200"/>
              </a:spcAft>
              <a:buFontTx/>
              <a:buChar char="•"/>
            </a:pPr>
            <a:r>
              <a:rPr lang="en-US" sz="1800" b="1" dirty="0">
                <a:solidFill>
                  <a:schemeClr val="accent2"/>
                </a:solidFill>
              </a:rPr>
              <a:t>Overall Geometry – </a:t>
            </a:r>
            <a:r>
              <a:rPr lang="en-US" sz="1800" b="1" dirty="0"/>
              <a:t>size, width, space, arrangement</a:t>
            </a:r>
          </a:p>
          <a:p>
            <a:pPr marL="174625" indent="-174625" eaLnBrk="0" hangingPunct="0">
              <a:spcAft>
                <a:spcPts val="1200"/>
              </a:spcAft>
              <a:buFontTx/>
              <a:buChar char="•"/>
            </a:pPr>
            <a:r>
              <a:rPr lang="en-US" sz="1800" b="1" dirty="0">
                <a:solidFill>
                  <a:schemeClr val="accent2"/>
                </a:solidFill>
              </a:rPr>
              <a:t>Motion of parts – </a:t>
            </a:r>
            <a:r>
              <a:rPr lang="en-US" sz="1800" b="1" dirty="0"/>
              <a:t>type, direction, velocities, acceleration, kinematics</a:t>
            </a:r>
          </a:p>
          <a:p>
            <a:pPr marL="174625" indent="-174625" eaLnBrk="0" hangingPunct="0">
              <a:spcAft>
                <a:spcPts val="1200"/>
              </a:spcAft>
              <a:buFontTx/>
              <a:buChar char="•"/>
            </a:pPr>
            <a:r>
              <a:rPr lang="en-US" sz="1800" b="1" dirty="0">
                <a:solidFill>
                  <a:schemeClr val="accent2"/>
                </a:solidFill>
              </a:rPr>
              <a:t>Forces involved – </a:t>
            </a:r>
            <a:r>
              <a:rPr lang="en-US" sz="1800" b="1" dirty="0"/>
              <a:t>load direction, magnitude, load, impact</a:t>
            </a:r>
          </a:p>
          <a:p>
            <a:pPr marL="174625" indent="-174625" eaLnBrk="0" hangingPunct="0">
              <a:spcAft>
                <a:spcPts val="1200"/>
              </a:spcAft>
              <a:buFontTx/>
              <a:buChar char="•"/>
            </a:pPr>
            <a:r>
              <a:rPr lang="en-US" sz="1800" b="1" dirty="0">
                <a:solidFill>
                  <a:schemeClr val="accent2"/>
                </a:solidFill>
              </a:rPr>
              <a:t>Energy needed – </a:t>
            </a:r>
            <a:r>
              <a:rPr lang="en-US" sz="1800" b="1" dirty="0"/>
              <a:t>heating, cooling, conversion, pressure</a:t>
            </a:r>
          </a:p>
          <a:p>
            <a:pPr marL="174625" indent="-174625" eaLnBrk="0" hangingPunct="0">
              <a:spcAft>
                <a:spcPts val="1200"/>
              </a:spcAft>
              <a:buFontTx/>
              <a:buChar char="•"/>
            </a:pPr>
            <a:r>
              <a:rPr lang="en-US" sz="1800" b="1" dirty="0">
                <a:solidFill>
                  <a:schemeClr val="accent2"/>
                </a:solidFill>
              </a:rPr>
              <a:t>Materials to be used – </a:t>
            </a:r>
            <a:r>
              <a:rPr lang="en-US" sz="1800" b="1" dirty="0"/>
              <a:t>flow, transport, properties</a:t>
            </a:r>
          </a:p>
          <a:p>
            <a:pPr marL="174625" indent="-174625" eaLnBrk="0" hangingPunct="0">
              <a:spcAft>
                <a:spcPts val="1200"/>
              </a:spcAft>
              <a:buFontTx/>
              <a:buChar char="•"/>
            </a:pPr>
            <a:r>
              <a:rPr lang="en-US" sz="1800" b="1" dirty="0">
                <a:solidFill>
                  <a:schemeClr val="accent2"/>
                </a:solidFill>
              </a:rPr>
              <a:t>Control system – </a:t>
            </a:r>
            <a:r>
              <a:rPr lang="en-US" sz="1800" b="1" dirty="0"/>
              <a:t>electrical, hydraulic, mechanical, pneumatic</a:t>
            </a:r>
          </a:p>
          <a:p>
            <a:pPr marL="174625" indent="-174625" eaLnBrk="0" hangingPunct="0">
              <a:spcAft>
                <a:spcPts val="1200"/>
              </a:spcAft>
              <a:buFontTx/>
              <a:buChar char="•"/>
            </a:pPr>
            <a:r>
              <a:rPr lang="en-US" sz="1800" b="1" dirty="0">
                <a:solidFill>
                  <a:schemeClr val="accent2"/>
                </a:solidFill>
                <a:cs typeface="Times New Roman" pitchFamily="18" charset="0"/>
              </a:rPr>
              <a:t>Information flow – </a:t>
            </a:r>
            <a:r>
              <a:rPr lang="en-US" sz="1800" b="1" dirty="0">
                <a:cs typeface="Times New Roman" pitchFamily="18" charset="0"/>
              </a:rPr>
              <a:t>inputs, outputs, form, display</a:t>
            </a:r>
            <a:endParaRPr lang="en-US" sz="1800" b="1" dirty="0"/>
          </a:p>
        </p:txBody>
      </p:sp>
      <p:pic>
        <p:nvPicPr>
          <p:cNvPr id="3077" name="Picture 5" descr="4thfloorbeam.gif"/>
          <p:cNvPicPr>
            <a:picLocks noChangeAspect="1" noChangeArrowheads="1"/>
          </p:cNvPicPr>
          <p:nvPr/>
        </p:nvPicPr>
        <p:blipFill>
          <a:blip r:embed="rId2" cstate="print"/>
          <a:srcRect/>
          <a:stretch>
            <a:fillRect/>
          </a:stretch>
        </p:blipFill>
        <p:spPr bwMode="auto">
          <a:xfrm>
            <a:off x="3601017" y="4179490"/>
            <a:ext cx="2965450" cy="2090738"/>
          </a:xfrm>
          <a:prstGeom prst="rect">
            <a:avLst/>
          </a:prstGeom>
          <a:ln w="38100">
            <a:solidFill>
              <a:schemeClr val="accent1"/>
            </a:solidFill>
          </a:ln>
          <a:effectLst>
            <a:outerShdw blurRad="292100" dist="139700" dir="2700000" algn="tl" rotWithShape="0">
              <a:srgbClr val="333333">
                <a:alpha val="65000"/>
              </a:srgbClr>
            </a:outerShdw>
          </a:effectLst>
        </p:spPr>
      </p:pic>
      <p:pic>
        <p:nvPicPr>
          <p:cNvPr id="3078" name="Picture 6" descr="hyatt3.gif"/>
          <p:cNvPicPr>
            <a:picLocks noChangeAspect="1" noChangeArrowheads="1"/>
          </p:cNvPicPr>
          <p:nvPr/>
        </p:nvPicPr>
        <p:blipFill>
          <a:blip r:embed="rId3" cstate="print"/>
          <a:srcRect/>
          <a:stretch>
            <a:fillRect/>
          </a:stretch>
        </p:blipFill>
        <p:spPr bwMode="auto">
          <a:xfrm>
            <a:off x="7173912" y="4234259"/>
            <a:ext cx="1744663" cy="1981200"/>
          </a:xfrm>
          <a:prstGeom prst="rect">
            <a:avLst/>
          </a:prstGeom>
          <a:ln w="38100">
            <a:solidFill>
              <a:schemeClr val="accent1"/>
            </a:solidFill>
          </a:ln>
          <a:effectLst>
            <a:outerShdw blurRad="292100" dist="139700" dir="2700000" algn="tl" rotWithShape="0">
              <a:srgbClr val="333333">
                <a:alpha val="65000"/>
              </a:srgbClr>
            </a:outerShdw>
          </a:effectLst>
        </p:spPr>
      </p:pic>
      <p:pic>
        <p:nvPicPr>
          <p:cNvPr id="3079" name="Picture 7" descr="N:\winfiles\My Pictures\orbiter.jpg"/>
          <p:cNvPicPr>
            <a:picLocks noChangeAspect="1" noChangeArrowheads="1"/>
          </p:cNvPicPr>
          <p:nvPr/>
        </p:nvPicPr>
        <p:blipFill>
          <a:blip r:embed="rId4" cstate="print"/>
          <a:srcRect r="2857"/>
          <a:stretch>
            <a:fillRect/>
          </a:stretch>
        </p:blipFill>
        <p:spPr bwMode="auto">
          <a:xfrm>
            <a:off x="326572" y="4206478"/>
            <a:ext cx="2590799" cy="2036763"/>
          </a:xfrm>
          <a:prstGeom prst="rect">
            <a:avLst/>
          </a:prstGeom>
          <a:ln w="38100">
            <a:solidFill>
              <a:schemeClr val="accent1"/>
            </a:solidFill>
          </a:ln>
          <a:effectLst>
            <a:outerShdw blurRad="292100" dist="139700" dir="2700000" algn="tl" rotWithShape="0">
              <a:srgbClr val="333333">
                <a:alpha val="65000"/>
              </a:srgbClr>
            </a:outerShdw>
          </a:effectLst>
        </p:spPr>
      </p:pic>
      <p:sp>
        <p:nvSpPr>
          <p:cNvPr id="8"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Functional Constraints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0" y="1649413"/>
            <a:ext cx="9144000" cy="822325"/>
          </a:xfrm>
          <a:prstGeom prst="rect">
            <a:avLst/>
          </a:prstGeom>
          <a:noFill/>
          <a:ln w="9525">
            <a:noFill/>
            <a:miter lim="800000"/>
            <a:headEnd/>
            <a:tailEnd/>
          </a:ln>
          <a:effectLst/>
        </p:spPr>
        <p:txBody>
          <a:bodyPr>
            <a:spAutoFit/>
          </a:bodyPr>
          <a:lstStyle/>
          <a:p>
            <a:endParaRPr lang="en-US" sz="2400"/>
          </a:p>
          <a:p>
            <a:pPr lvl="1" eaLnBrk="0" hangingPunct="0"/>
            <a:endParaRPr lang="en-US" sz="2400"/>
          </a:p>
        </p:txBody>
      </p:sp>
      <p:sp>
        <p:nvSpPr>
          <p:cNvPr id="4100" name="Rectangle 4"/>
          <p:cNvSpPr>
            <a:spLocks noChangeArrowheads="1"/>
          </p:cNvSpPr>
          <p:nvPr/>
        </p:nvSpPr>
        <p:spPr bwMode="auto">
          <a:xfrm>
            <a:off x="217713" y="664028"/>
            <a:ext cx="8700861" cy="1138773"/>
          </a:xfrm>
          <a:prstGeom prst="rect">
            <a:avLst/>
          </a:prstGeom>
          <a:noFill/>
          <a:ln w="9525">
            <a:noFill/>
            <a:miter lim="800000"/>
            <a:headEnd/>
            <a:tailEnd/>
          </a:ln>
          <a:effectLst/>
        </p:spPr>
        <p:txBody>
          <a:bodyPr wrap="square" tIns="0" bIns="0">
            <a:spAutoFit/>
          </a:bodyPr>
          <a:lstStyle/>
          <a:p>
            <a:pPr marL="174625" indent="-174625">
              <a:spcAft>
                <a:spcPts val="1200"/>
              </a:spcAft>
              <a:buFontTx/>
              <a:buChar char="•"/>
            </a:pPr>
            <a:r>
              <a:rPr lang="en-US" sz="1800" b="1" dirty="0">
                <a:solidFill>
                  <a:schemeClr val="accent2"/>
                </a:solidFill>
              </a:rPr>
              <a:t>Operational – </a:t>
            </a:r>
            <a:r>
              <a:rPr lang="en-US" sz="1800" b="1" dirty="0"/>
              <a:t>direct, indirect, hazard elimination</a:t>
            </a:r>
          </a:p>
          <a:p>
            <a:pPr marL="174625" indent="-174625">
              <a:spcAft>
                <a:spcPts val="1200"/>
              </a:spcAft>
              <a:buFontTx/>
              <a:buChar char="•"/>
            </a:pPr>
            <a:r>
              <a:rPr lang="en-US" sz="1800" b="1" dirty="0">
                <a:solidFill>
                  <a:schemeClr val="accent2"/>
                </a:solidFill>
              </a:rPr>
              <a:t>Human – </a:t>
            </a:r>
            <a:r>
              <a:rPr lang="en-US" sz="1800" b="1" dirty="0"/>
              <a:t>warnings, training</a:t>
            </a:r>
          </a:p>
          <a:p>
            <a:pPr marL="174625" indent="-174625">
              <a:spcAft>
                <a:spcPts val="1200"/>
              </a:spcAft>
              <a:buFontTx/>
              <a:buChar char="•"/>
            </a:pPr>
            <a:r>
              <a:rPr lang="en-US" sz="1800" b="1" dirty="0">
                <a:solidFill>
                  <a:schemeClr val="accent2"/>
                </a:solidFill>
                <a:cs typeface="Times New Roman" pitchFamily="18" charset="0"/>
              </a:rPr>
              <a:t>Environmental – </a:t>
            </a:r>
            <a:r>
              <a:rPr lang="en-US" sz="1800" b="1" dirty="0">
                <a:cs typeface="Times New Roman" pitchFamily="18" charset="0"/>
              </a:rPr>
              <a:t>land, sea, air, noise, light, radiation, reaction, transport</a:t>
            </a:r>
            <a:r>
              <a:rPr lang="en-US" sz="1800" b="1" dirty="0"/>
              <a:t> </a:t>
            </a:r>
          </a:p>
        </p:txBody>
      </p:sp>
      <p:pic>
        <p:nvPicPr>
          <p:cNvPr id="4101" name="Picture 5" descr="C:\Documents and Settings\klewis\My Documents\Kemper\TEACHING\MAE277\Pictures\FP1.jpg"/>
          <p:cNvPicPr>
            <a:picLocks noChangeAspect="1" noChangeArrowheads="1"/>
          </p:cNvPicPr>
          <p:nvPr/>
        </p:nvPicPr>
        <p:blipFill>
          <a:blip r:embed="rId2" cstate="print"/>
          <a:srcRect/>
          <a:stretch>
            <a:fillRect/>
          </a:stretch>
        </p:blipFill>
        <p:spPr bwMode="auto">
          <a:xfrm>
            <a:off x="2264227" y="3411538"/>
            <a:ext cx="1905000" cy="1905000"/>
          </a:xfrm>
          <a:prstGeom prst="rect">
            <a:avLst/>
          </a:prstGeom>
          <a:ln w="38100">
            <a:solidFill>
              <a:schemeClr val="accent1"/>
            </a:solidFill>
          </a:ln>
          <a:effectLst>
            <a:outerShdw blurRad="292100" dist="139700" dir="2700000" algn="tl" rotWithShape="0">
              <a:srgbClr val="333333">
                <a:alpha val="65000"/>
              </a:srgbClr>
            </a:outerShdw>
          </a:effectLst>
        </p:spPr>
      </p:pic>
      <p:pic>
        <p:nvPicPr>
          <p:cNvPr id="4103" name="Picture 7" descr="C:\Documents and Settings\klewis\My Documents\Kemper\TEACHING\MAE277\Pictures\FP2.jpg"/>
          <p:cNvPicPr>
            <a:picLocks noChangeAspect="1" noChangeArrowheads="1"/>
          </p:cNvPicPr>
          <p:nvPr/>
        </p:nvPicPr>
        <p:blipFill>
          <a:blip r:embed="rId3" cstate="print"/>
          <a:srcRect/>
          <a:stretch>
            <a:fillRect/>
          </a:stretch>
        </p:blipFill>
        <p:spPr bwMode="auto">
          <a:xfrm>
            <a:off x="5058229" y="2587171"/>
            <a:ext cx="1676400" cy="1676400"/>
          </a:xfrm>
          <a:prstGeom prst="rect">
            <a:avLst/>
          </a:prstGeom>
          <a:ln w="38100">
            <a:solidFill>
              <a:schemeClr val="accent1"/>
            </a:solidFill>
          </a:ln>
          <a:effectLst>
            <a:outerShdw blurRad="292100" dist="139700" dir="2700000" algn="tl" rotWithShape="0">
              <a:srgbClr val="333333">
                <a:alpha val="65000"/>
              </a:srgbClr>
            </a:outerShdw>
          </a:effectLst>
        </p:spPr>
      </p:pic>
      <p:sp>
        <p:nvSpPr>
          <p:cNvPr id="7"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Safety Constraints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1649413"/>
            <a:ext cx="9144000" cy="822325"/>
          </a:xfrm>
          <a:prstGeom prst="rect">
            <a:avLst/>
          </a:prstGeom>
          <a:noFill/>
          <a:ln w="9525">
            <a:noFill/>
            <a:miter lim="800000"/>
            <a:headEnd/>
            <a:tailEnd/>
          </a:ln>
          <a:effectLst/>
        </p:spPr>
        <p:txBody>
          <a:bodyPr>
            <a:spAutoFit/>
          </a:bodyPr>
          <a:lstStyle/>
          <a:p>
            <a:endParaRPr lang="en-US" sz="2400"/>
          </a:p>
          <a:p>
            <a:pPr lvl="1" eaLnBrk="0" hangingPunct="0"/>
            <a:endParaRPr lang="en-US" sz="2400"/>
          </a:p>
        </p:txBody>
      </p:sp>
      <p:sp>
        <p:nvSpPr>
          <p:cNvPr id="5124" name="Rectangle 4"/>
          <p:cNvSpPr>
            <a:spLocks noChangeArrowheads="1"/>
          </p:cNvSpPr>
          <p:nvPr/>
        </p:nvSpPr>
        <p:spPr bwMode="auto">
          <a:xfrm>
            <a:off x="107499" y="693057"/>
            <a:ext cx="8811076" cy="1138773"/>
          </a:xfrm>
          <a:prstGeom prst="rect">
            <a:avLst/>
          </a:prstGeom>
          <a:noFill/>
          <a:ln w="9525">
            <a:noFill/>
            <a:miter lim="800000"/>
            <a:headEnd/>
            <a:tailEnd/>
          </a:ln>
          <a:effectLst/>
        </p:spPr>
        <p:txBody>
          <a:bodyPr wrap="square" tIns="0" bIns="0">
            <a:spAutoFit/>
          </a:bodyPr>
          <a:lstStyle/>
          <a:p>
            <a:pPr marL="174625" indent="-174625">
              <a:spcAft>
                <a:spcPts val="1200"/>
              </a:spcAft>
              <a:buFontTx/>
              <a:buChar char="•"/>
            </a:pPr>
            <a:r>
              <a:rPr lang="en-US" sz="1800" b="1" dirty="0">
                <a:solidFill>
                  <a:schemeClr val="accent2"/>
                </a:solidFill>
              </a:rPr>
              <a:t>Quality assurance – </a:t>
            </a:r>
            <a:r>
              <a:rPr lang="en-US" sz="1800" b="1" dirty="0"/>
              <a:t>regulations, standards, codes</a:t>
            </a:r>
          </a:p>
          <a:p>
            <a:pPr marL="174625" indent="-174625">
              <a:spcAft>
                <a:spcPts val="1200"/>
              </a:spcAft>
              <a:buFontTx/>
              <a:buChar char="•"/>
            </a:pPr>
            <a:r>
              <a:rPr lang="en-US" sz="1800" b="1" dirty="0">
                <a:solidFill>
                  <a:schemeClr val="accent2"/>
                </a:solidFill>
              </a:rPr>
              <a:t>Quality control – </a:t>
            </a:r>
            <a:r>
              <a:rPr lang="en-US" sz="1800" b="1" dirty="0"/>
              <a:t>inspection, testing, labeling</a:t>
            </a:r>
          </a:p>
          <a:p>
            <a:pPr marL="174625" indent="-174625">
              <a:spcAft>
                <a:spcPts val="1200"/>
              </a:spcAft>
              <a:buFontTx/>
              <a:buChar char="•"/>
            </a:pPr>
            <a:r>
              <a:rPr lang="en-US" sz="1800" b="1" dirty="0">
                <a:solidFill>
                  <a:schemeClr val="accent2"/>
                </a:solidFill>
                <a:cs typeface="Times New Roman" pitchFamily="18" charset="0"/>
              </a:rPr>
              <a:t>Reliability – </a:t>
            </a:r>
            <a:r>
              <a:rPr lang="en-US" sz="1800" b="1" dirty="0">
                <a:cs typeface="Times New Roman" pitchFamily="18" charset="0"/>
              </a:rPr>
              <a:t>design life, failures, statistics</a:t>
            </a:r>
            <a:r>
              <a:rPr lang="en-US" sz="1800" b="1" dirty="0"/>
              <a:t> </a:t>
            </a:r>
          </a:p>
        </p:txBody>
      </p:sp>
      <p:pic>
        <p:nvPicPr>
          <p:cNvPr id="5125" name="Picture 5" descr="C:\Documents and Settings\klewis\My Documents\Kemper\TEACHING\MAE277\Pictures\control_chart.gif"/>
          <p:cNvPicPr>
            <a:picLocks noChangeAspect="1" noChangeArrowheads="1"/>
          </p:cNvPicPr>
          <p:nvPr/>
        </p:nvPicPr>
        <p:blipFill>
          <a:blip r:embed="rId2" cstate="print"/>
          <a:srcRect/>
          <a:stretch>
            <a:fillRect/>
          </a:stretch>
        </p:blipFill>
        <p:spPr bwMode="auto">
          <a:xfrm>
            <a:off x="707571" y="2467428"/>
            <a:ext cx="4114800" cy="2260600"/>
          </a:xfrm>
          <a:prstGeom prst="rect">
            <a:avLst/>
          </a:prstGeom>
          <a:noFill/>
        </p:spPr>
      </p:pic>
      <p:pic>
        <p:nvPicPr>
          <p:cNvPr id="5126" name="Picture 6" descr="C:\Documents and Settings\klewis\My Documents\Kemper\TEACHING\MAE277\Pictures\normal1.gif"/>
          <p:cNvPicPr>
            <a:picLocks noChangeAspect="1" noChangeArrowheads="1"/>
          </p:cNvPicPr>
          <p:nvPr/>
        </p:nvPicPr>
        <p:blipFill>
          <a:blip r:embed="rId3" cstate="print"/>
          <a:srcRect/>
          <a:stretch>
            <a:fillRect/>
          </a:stretch>
        </p:blipFill>
        <p:spPr bwMode="auto">
          <a:xfrm>
            <a:off x="5181600" y="3258468"/>
            <a:ext cx="3352800" cy="858838"/>
          </a:xfrm>
          <a:prstGeom prst="rect">
            <a:avLst/>
          </a:prstGeom>
          <a:noFill/>
        </p:spPr>
      </p:pic>
      <p:pic>
        <p:nvPicPr>
          <p:cNvPr id="5127" name="Picture 7" descr="C:\Documents and Settings\klewis\My Documents\Kemper\TEACHING\MAE277\Pictures\normal2.gif"/>
          <p:cNvPicPr>
            <a:picLocks noChangeAspect="1" noChangeArrowheads="1"/>
          </p:cNvPicPr>
          <p:nvPr/>
        </p:nvPicPr>
        <p:blipFill>
          <a:blip r:embed="rId4" cstate="print"/>
          <a:srcRect/>
          <a:stretch>
            <a:fillRect/>
          </a:stretch>
        </p:blipFill>
        <p:spPr bwMode="auto">
          <a:xfrm>
            <a:off x="5029200" y="4553868"/>
            <a:ext cx="3581400" cy="703263"/>
          </a:xfrm>
          <a:prstGeom prst="rect">
            <a:avLst/>
          </a:prstGeom>
          <a:noFill/>
        </p:spPr>
      </p:pic>
      <p:sp>
        <p:nvSpPr>
          <p:cNvPr id="8"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Quality Constraints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1649413"/>
            <a:ext cx="9144000" cy="822325"/>
          </a:xfrm>
          <a:prstGeom prst="rect">
            <a:avLst/>
          </a:prstGeom>
          <a:noFill/>
          <a:ln w="9525">
            <a:noFill/>
            <a:miter lim="800000"/>
            <a:headEnd/>
            <a:tailEnd/>
          </a:ln>
          <a:effectLst/>
        </p:spPr>
        <p:txBody>
          <a:bodyPr>
            <a:spAutoFit/>
          </a:bodyPr>
          <a:lstStyle/>
          <a:p>
            <a:endParaRPr lang="en-US" sz="2400"/>
          </a:p>
          <a:p>
            <a:pPr lvl="1" eaLnBrk="0" hangingPunct="0"/>
            <a:endParaRPr lang="en-US" sz="2400"/>
          </a:p>
        </p:txBody>
      </p:sp>
      <p:sp>
        <p:nvSpPr>
          <p:cNvPr id="6148" name="Rectangle 4"/>
          <p:cNvSpPr>
            <a:spLocks noChangeArrowheads="1"/>
          </p:cNvSpPr>
          <p:nvPr/>
        </p:nvSpPr>
        <p:spPr bwMode="auto">
          <a:xfrm>
            <a:off x="92985" y="693057"/>
            <a:ext cx="8825590" cy="1846659"/>
          </a:xfrm>
          <a:prstGeom prst="rect">
            <a:avLst/>
          </a:prstGeom>
          <a:noFill/>
          <a:ln w="9525">
            <a:noFill/>
            <a:miter lim="800000"/>
            <a:headEnd/>
            <a:tailEnd/>
          </a:ln>
          <a:effectLst/>
        </p:spPr>
        <p:txBody>
          <a:bodyPr wrap="square" tIns="0" bIns="0">
            <a:spAutoFit/>
          </a:bodyPr>
          <a:lstStyle/>
          <a:p>
            <a:pPr marL="174625" indent="-174625">
              <a:spcAft>
                <a:spcPts val="1200"/>
              </a:spcAft>
              <a:buFontTx/>
              <a:buChar char="•"/>
            </a:pPr>
            <a:r>
              <a:rPr lang="en-US" sz="1800" b="1" dirty="0">
                <a:solidFill>
                  <a:schemeClr val="accent2"/>
                </a:solidFill>
              </a:rPr>
              <a:t>Production of components – </a:t>
            </a:r>
            <a:r>
              <a:rPr lang="en-US" sz="1800" b="1" dirty="0"/>
              <a:t>factory limitations, means of production, wastes</a:t>
            </a:r>
          </a:p>
          <a:p>
            <a:pPr marL="174625" indent="-174625">
              <a:spcAft>
                <a:spcPts val="1200"/>
              </a:spcAft>
              <a:buFontTx/>
              <a:buChar char="•"/>
            </a:pPr>
            <a:r>
              <a:rPr lang="en-US" sz="1800" b="1" dirty="0">
                <a:solidFill>
                  <a:schemeClr val="accent2"/>
                </a:solidFill>
              </a:rPr>
              <a:t>Purchase of components – </a:t>
            </a:r>
            <a:r>
              <a:rPr lang="en-US" sz="1800" b="1" dirty="0"/>
              <a:t>supplier quality, reliability, quality control, inspection</a:t>
            </a:r>
          </a:p>
          <a:p>
            <a:pPr marL="174625" indent="-174625">
              <a:spcAft>
                <a:spcPts val="1200"/>
              </a:spcAft>
              <a:buFontTx/>
              <a:buChar char="•"/>
            </a:pPr>
            <a:r>
              <a:rPr lang="en-US" sz="1800" b="1" dirty="0">
                <a:solidFill>
                  <a:schemeClr val="accent2"/>
                </a:solidFill>
              </a:rPr>
              <a:t>Assembly – </a:t>
            </a:r>
            <a:r>
              <a:rPr lang="en-US" sz="1800" b="1" dirty="0"/>
              <a:t>installation, foundations, bolting, welding</a:t>
            </a:r>
          </a:p>
          <a:p>
            <a:pPr marL="174625" indent="-174625">
              <a:spcAft>
                <a:spcPts val="1200"/>
              </a:spcAft>
              <a:buFontTx/>
              <a:buChar char="•"/>
            </a:pPr>
            <a:r>
              <a:rPr lang="en-US" sz="1800" b="1" dirty="0">
                <a:solidFill>
                  <a:schemeClr val="accent2"/>
                </a:solidFill>
                <a:cs typeface="Times New Roman" pitchFamily="18" charset="0"/>
              </a:rPr>
              <a:t>Transport – </a:t>
            </a:r>
            <a:r>
              <a:rPr lang="en-US" sz="1800" b="1" dirty="0">
                <a:cs typeface="Times New Roman" pitchFamily="18" charset="0"/>
              </a:rPr>
              <a:t>material handling, clearance, packaging</a:t>
            </a:r>
            <a:r>
              <a:rPr lang="en-US" sz="1800" b="1" dirty="0"/>
              <a:t> </a:t>
            </a:r>
          </a:p>
        </p:txBody>
      </p:sp>
      <p:pic>
        <p:nvPicPr>
          <p:cNvPr id="6149" name="Picture 5" descr="D:\Kemper\TEACHING\MAE277\Milling.bmp"/>
          <p:cNvPicPr>
            <a:picLocks noChangeAspect="1" noChangeArrowheads="1"/>
          </p:cNvPicPr>
          <p:nvPr/>
        </p:nvPicPr>
        <p:blipFill>
          <a:blip r:embed="rId2" cstate="print"/>
          <a:srcRect/>
          <a:stretch>
            <a:fillRect/>
          </a:stretch>
        </p:blipFill>
        <p:spPr bwMode="auto">
          <a:xfrm>
            <a:off x="267157" y="4278084"/>
            <a:ext cx="1279525" cy="1989138"/>
          </a:xfrm>
          <a:prstGeom prst="rect">
            <a:avLst/>
          </a:prstGeom>
          <a:ln w="38100">
            <a:solidFill>
              <a:schemeClr val="accent1"/>
            </a:solidFill>
          </a:ln>
          <a:effectLst>
            <a:outerShdw blurRad="292100" dist="139700" dir="2700000" algn="tl" rotWithShape="0">
              <a:srgbClr val="333333">
                <a:alpha val="65000"/>
              </a:srgbClr>
            </a:outerShdw>
          </a:effectLst>
        </p:spPr>
      </p:pic>
      <p:pic>
        <p:nvPicPr>
          <p:cNvPr id="6150" name="Picture 6" descr="C:\LAH\2-4-1b.tif"/>
          <p:cNvPicPr>
            <a:picLocks noChangeAspect="1" noChangeArrowheads="1"/>
          </p:cNvPicPr>
          <p:nvPr/>
        </p:nvPicPr>
        <p:blipFill>
          <a:blip r:embed="rId3" cstate="print"/>
          <a:srcRect/>
          <a:stretch>
            <a:fillRect/>
          </a:stretch>
        </p:blipFill>
        <p:spPr bwMode="auto">
          <a:xfrm flipH="1">
            <a:off x="2049767" y="3574152"/>
            <a:ext cx="1711325" cy="2027238"/>
          </a:xfrm>
          <a:prstGeom prst="rect">
            <a:avLst/>
          </a:prstGeom>
          <a:ln w="38100">
            <a:solidFill>
              <a:schemeClr val="accent1"/>
            </a:solidFill>
          </a:ln>
          <a:effectLst>
            <a:outerShdw blurRad="292100" dist="139700" dir="2700000" algn="tl" rotWithShape="0">
              <a:srgbClr val="333333">
                <a:alpha val="65000"/>
              </a:srgbClr>
            </a:outerShdw>
          </a:effectLst>
        </p:spPr>
      </p:pic>
      <p:pic>
        <p:nvPicPr>
          <p:cNvPr id="6151" name="Picture 7" descr="D:\Kemper\TEACHING\MAE277\Extrusion1.bmp"/>
          <p:cNvPicPr>
            <a:picLocks noChangeAspect="1" noChangeArrowheads="1"/>
          </p:cNvPicPr>
          <p:nvPr/>
        </p:nvPicPr>
        <p:blipFill>
          <a:blip r:embed="rId4" cstate="print"/>
          <a:srcRect/>
          <a:stretch>
            <a:fillRect/>
          </a:stretch>
        </p:blipFill>
        <p:spPr bwMode="auto">
          <a:xfrm>
            <a:off x="4264177" y="3171390"/>
            <a:ext cx="2547938" cy="2143125"/>
          </a:xfrm>
          <a:prstGeom prst="rect">
            <a:avLst/>
          </a:prstGeom>
          <a:ln w="38100">
            <a:solidFill>
              <a:schemeClr val="accent1"/>
            </a:solidFill>
          </a:ln>
          <a:effectLst>
            <a:outerShdw blurRad="292100" dist="139700" dir="2700000" algn="tl" rotWithShape="0">
              <a:srgbClr val="333333">
                <a:alpha val="65000"/>
              </a:srgbClr>
            </a:outerShdw>
          </a:effectLst>
        </p:spPr>
      </p:pic>
      <p:pic>
        <p:nvPicPr>
          <p:cNvPr id="6152" name="Picture 8" descr="D:\Kemper\TEACHING\MAE277\Cutting.bmp"/>
          <p:cNvPicPr>
            <a:picLocks noChangeAspect="1" noChangeArrowheads="1"/>
          </p:cNvPicPr>
          <p:nvPr/>
        </p:nvPicPr>
        <p:blipFill>
          <a:blip r:embed="rId5" cstate="print"/>
          <a:srcRect/>
          <a:stretch>
            <a:fillRect/>
          </a:stretch>
        </p:blipFill>
        <p:spPr bwMode="auto">
          <a:xfrm>
            <a:off x="7315200" y="2645229"/>
            <a:ext cx="1603375" cy="2000250"/>
          </a:xfrm>
          <a:prstGeom prst="rect">
            <a:avLst/>
          </a:prstGeom>
          <a:ln w="38100">
            <a:solidFill>
              <a:schemeClr val="accent1"/>
            </a:solidFill>
          </a:ln>
          <a:effectLst>
            <a:outerShdw blurRad="292100" dist="139700" dir="2700000" algn="tl" rotWithShape="0">
              <a:srgbClr val="333333">
                <a:alpha val="65000"/>
              </a:srgbClr>
            </a:outerShdw>
          </a:effectLst>
        </p:spPr>
      </p:pic>
      <p:sp>
        <p:nvSpPr>
          <p:cNvPr id="9"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Manufacturing Constraints</a:t>
            </a:r>
            <a:endParaRPr lang="en-US" b="1"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Temple Standard">
      <a:dk1>
        <a:srgbClr val="000000"/>
      </a:dk1>
      <a:lt1>
        <a:srgbClr val="000000"/>
      </a:lt1>
      <a:dk2>
        <a:srgbClr val="000000"/>
      </a:dk2>
      <a:lt2>
        <a:srgbClr val="000000"/>
      </a:lt2>
      <a:accent1>
        <a:srgbClr val="BE0F34"/>
      </a:accent1>
      <a:accent2>
        <a:srgbClr val="333399"/>
      </a:accent2>
      <a:accent3>
        <a:srgbClr val="FFFFFF"/>
      </a:accent3>
      <a:accent4>
        <a:srgbClr val="FFFFFF"/>
      </a:accent4>
      <a:accent5>
        <a:srgbClr val="FFFFFF"/>
      </a:accent5>
      <a:accent6>
        <a:srgbClr val="FFFFFF"/>
      </a:accent6>
      <a:hlink>
        <a:srgbClr val="BE0F34"/>
      </a:hlink>
      <a:folHlink>
        <a:srgbClr val="BE0F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Temple Standard">
      <a:dk1>
        <a:srgbClr val="000000"/>
      </a:dk1>
      <a:lt1>
        <a:srgbClr val="000000"/>
      </a:lt1>
      <a:dk2>
        <a:srgbClr val="000000"/>
      </a:dk2>
      <a:lt2>
        <a:srgbClr val="000000"/>
      </a:lt2>
      <a:accent1>
        <a:srgbClr val="BE0F34"/>
      </a:accent1>
      <a:accent2>
        <a:srgbClr val="333399"/>
      </a:accent2>
      <a:accent3>
        <a:srgbClr val="FFFFFF"/>
      </a:accent3>
      <a:accent4>
        <a:srgbClr val="FFFFFF"/>
      </a:accent4>
      <a:accent5>
        <a:srgbClr val="FFFFFF"/>
      </a:accent5>
      <a:accent6>
        <a:srgbClr val="FFFFFF"/>
      </a:accent6>
      <a:hlink>
        <a:srgbClr val="BE0F34"/>
      </a:hlink>
      <a:folHlink>
        <a:srgbClr val="BE0F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15923</TotalTime>
  <Words>923</Words>
  <Application>Microsoft Office PowerPoint</Application>
  <PresentationFormat>Letter Paper (8.5x11 in)</PresentationFormat>
  <Paragraphs>111</Paragraphs>
  <Slides>17</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lecture_title</vt:lpstr>
      <vt:lpstr>lecture_default</vt:lpstr>
      <vt:lpstr>CorelPhotoPaint.Image.8</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1320</cp:revision>
  <dcterms:created xsi:type="dcterms:W3CDTF">2002-09-12T17:13:32Z</dcterms:created>
  <dcterms:modified xsi:type="dcterms:W3CDTF">2010-02-09T22:04:42Z</dcterms:modified>
</cp:coreProperties>
</file>