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27" r:id="rId2"/>
  </p:sldMasterIdLst>
  <p:notesMasterIdLst>
    <p:notesMasterId r:id="rId12"/>
  </p:notesMasterIdLst>
  <p:handoutMasterIdLst>
    <p:handoutMasterId r:id="rId13"/>
  </p:handoutMasterIdLst>
  <p:sldIdLst>
    <p:sldId id="325" r:id="rId3"/>
    <p:sldId id="483" r:id="rId4"/>
    <p:sldId id="452" r:id="rId5"/>
    <p:sldId id="482" r:id="rId6"/>
    <p:sldId id="454" r:id="rId7"/>
    <p:sldId id="484" r:id="rId8"/>
    <p:sldId id="455" r:id="rId9"/>
    <p:sldId id="485" r:id="rId10"/>
    <p:sldId id="478" r:id="rId11"/>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0F34"/>
    <a:srgbClr val="FFFFFF"/>
    <a:srgbClr val="892034"/>
    <a:srgbClr val="EFF755"/>
    <a:srgbClr val="CC6600"/>
    <a:srgbClr val="6666FF"/>
    <a:srgbClr val="008000"/>
    <a:srgbClr val="000080"/>
    <a:srgbClr val="004000"/>
    <a:srgbClr val="99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13" autoAdjust="0"/>
    <p:restoredTop sz="96226" autoAdjust="0"/>
  </p:normalViewPr>
  <p:slideViewPr>
    <p:cSldViewPr snapToGrid="0">
      <p:cViewPr varScale="1">
        <p:scale>
          <a:sx n="66" d="100"/>
          <a:sy n="66" d="100"/>
        </p:scale>
        <p:origin x="-990" y="-96"/>
      </p:cViewPr>
      <p:guideLst>
        <p:guide orient="horz" pos="2160"/>
        <p:guide pos="5444"/>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slide" Target="slides/slide6.xml"/><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2/2/2010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BE0F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507135" y="138550"/>
            <a:ext cx="3482973" cy="369332"/>
          </a:xfrm>
          <a:prstGeom prst="rect">
            <a:avLst/>
          </a:prstGeom>
          <a:solidFill>
            <a:srgbClr val="FFFFFF"/>
          </a:solidFill>
          <a:ln w="9525">
            <a:noFill/>
            <a:miter lim="800000"/>
            <a:headEnd/>
            <a:tailEnd/>
          </a:ln>
        </p:spPr>
        <p:txBody>
          <a:bodyPr wrap="square" anchor="ctr" anchorCtr="1">
            <a:spAutoFit/>
          </a:bodyPr>
          <a:lstStyle/>
          <a:p>
            <a:pPr>
              <a:spcBef>
                <a:spcPct val="50000"/>
              </a:spcBef>
            </a:pPr>
            <a:r>
              <a:rPr lang="en-US" sz="1800" b="1" dirty="0" smtClean="0">
                <a:solidFill>
                  <a:srgbClr val="333399"/>
                </a:solidFill>
              </a:rPr>
              <a:t>ENGR</a:t>
            </a:r>
            <a:r>
              <a:rPr lang="en-US" sz="1800" b="1" baseline="0" dirty="0" smtClean="0">
                <a:solidFill>
                  <a:srgbClr val="333399"/>
                </a:solidFill>
              </a:rPr>
              <a:t> 4196</a:t>
            </a:r>
            <a:r>
              <a:rPr lang="en-US" sz="1800" b="1" dirty="0" smtClean="0">
                <a:solidFill>
                  <a:srgbClr val="333399"/>
                </a:solidFill>
              </a:rPr>
              <a:t> – Senior Design I</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cstate="print"/>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smtClean="0">
                <a:solidFill>
                  <a:srgbClr val="892034"/>
                </a:solidFill>
              </a:rPr>
              <a:t>ENGR 4196: </a:t>
            </a:r>
            <a:r>
              <a:rPr lang="en-US" sz="1200" b="1" dirty="0">
                <a:solidFill>
                  <a:srgbClr val="892034"/>
                </a:solidFill>
              </a:rPr>
              <a:t>Lecture </a:t>
            </a:r>
            <a:r>
              <a:rPr lang="en-US" sz="1200" b="1" dirty="0" smtClean="0">
                <a:solidFill>
                  <a:srgbClr val="892034"/>
                </a:solidFill>
              </a:rPr>
              <a:t>02,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iisme.org/etp/hs%20engineering-%20engineering.pdf" TargetMode="External"/><Relationship Id="rId13" Type="http://schemas.openxmlformats.org/officeDocument/2006/relationships/hyperlink" Target="http://www.nasa.gov/images/content/183835main_edc_flow_k4_540.jpg" TargetMode="External"/><Relationship Id="rId18" Type="http://schemas.openxmlformats.org/officeDocument/2006/relationships/image" Target="../media/image6.png"/><Relationship Id="rId3" Type="http://schemas.openxmlformats.org/officeDocument/2006/relationships/hyperlink" Target="http://en.wikipedia.org/wiki/Engineering_design_process" TargetMode="External"/><Relationship Id="rId7" Type="http://schemas.openxmlformats.org/officeDocument/2006/relationships/hyperlink" Target="http://ocw.mit.edu/NR/rdonlyres/Aeronautics-and-Astronautics/16-810January--IAP--2005/4E700F53-DF75-41FE-9779-BB198DEF7CFC/0/l1.pdf" TargetMode="External"/><Relationship Id="rId12" Type="http://schemas.openxmlformats.org/officeDocument/2006/relationships/image" Target="../media/image3.emf"/><Relationship Id="rId17" Type="http://schemas.openxmlformats.org/officeDocument/2006/relationships/hyperlink" Target="http://www.mini.co.uk/images/about_us/mini_education/print_main.jpg" TargetMode="External"/><Relationship Id="rId2" Type="http://schemas.openxmlformats.org/officeDocument/2006/relationships/notesSlide" Target="../notesSlides/notesSlide1.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hyperlink" Target="http://www.ee.siue.edu/~sumbaug/404Lecture_PowerPointDesign.ppt" TargetMode="External"/><Relationship Id="rId11" Type="http://schemas.openxmlformats.org/officeDocument/2006/relationships/hyperlink" Target="http://www.isip.piconepress.com/publications/courses/temple/engr_4196/lectures/2010_springl/lecture_02.pptx" TargetMode="External"/><Relationship Id="rId5" Type="http://schemas.openxmlformats.org/officeDocument/2006/relationships/hyperlink" Target="http://www.jets.org/ewb/cambodia_engineering_design_process.pdf" TargetMode="External"/><Relationship Id="rId15" Type="http://schemas.openxmlformats.org/officeDocument/2006/relationships/hyperlink" Target="http://www.sie.arizona.edu/sysengr/nautilus.gif" TargetMode="External"/><Relationship Id="rId10" Type="http://schemas.openxmlformats.org/officeDocument/2006/relationships/image" Target="../media/image2.jpeg"/><Relationship Id="rId4" Type="http://schemas.openxmlformats.org/officeDocument/2006/relationships/hyperlink" Target="http://www.nasa.gov/audience/foreducators/plantgrowth/reference/Eng_Design_5-12.html" TargetMode="External"/><Relationship Id="rId9" Type="http://schemas.openxmlformats.org/officeDocument/2006/relationships/hyperlink" Target="http://www.isip.piconepress.com/publications/courses/temple/engr_4196/lectures/2010_springl/lecture_02.mp3" TargetMode="External"/><Relationship Id="rId1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8101012" cy="4548188"/>
          </a:xfrm>
          <a:prstGeom prst="rect">
            <a:avLst/>
          </a:prstGeom>
          <a:noFill/>
          <a:ln>
            <a:miter lim="800000"/>
            <a:headEnd/>
            <a:tailEnd/>
          </a:ln>
        </p:spPr>
        <p:txBody>
          <a:bodyPr vert="horz" wrap="square" lIns="0" tIns="0" rIns="0" bIns="0" numCol="1" anchor="t" anchorCtr="0" compatLnSpc="1">
            <a:prstTxWarp prst="textNoShape">
              <a:avLst/>
            </a:prstTxWarp>
          </a:bodyPr>
          <a:lstStyle/>
          <a:p>
            <a:pPr marL="176213" indent="-176213" fontAlgn="auto">
              <a:spcAft>
                <a:spcPts val="0"/>
              </a:spcAft>
              <a:buFont typeface="Arial" pitchFamily="34" charset="0"/>
              <a:buChar char="•"/>
              <a:defRPr/>
            </a:pPr>
            <a:r>
              <a:rPr lang="en-US" b="1" dirty="0" smtClean="0">
                <a:solidFill>
                  <a:schemeClr val="accent1"/>
                </a:solidFill>
              </a:rPr>
              <a:t>Question: </a:t>
            </a:r>
            <a:r>
              <a:rPr lang="en-US" sz="1800" b="1" dirty="0" smtClean="0"/>
              <a:t>Which involves more engineering design</a:t>
            </a:r>
            <a:r>
              <a:rPr lang="en-US" sz="1800" b="1" smtClean="0"/>
              <a:t>: </a:t>
            </a:r>
            <a:br>
              <a:rPr lang="en-US" sz="1800" b="1" smtClean="0"/>
            </a:br>
            <a:r>
              <a:rPr lang="en-US" sz="1800" b="1" smtClean="0"/>
              <a:t>a </a:t>
            </a:r>
            <a:r>
              <a:rPr lang="en-US" sz="1800" b="1" dirty="0" smtClean="0"/>
              <a:t>golf club or an iPod?</a:t>
            </a:r>
          </a:p>
          <a:p>
            <a:pPr marL="176213" marR="0" lvl="0" indent="-176213" defTabSz="914400" rtl="0" eaLnBrk="1" fontAlgn="auto" latinLnBrk="0" hangingPunct="1">
              <a:spcBef>
                <a:spcPts val="14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Definition of Design</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The Design Process</a:t>
            </a:r>
            <a:br>
              <a:rPr lang="en-US" sz="1800" b="1" noProof="0" dirty="0" smtClean="0">
                <a:solidFill>
                  <a:schemeClr val="tx2"/>
                </a:solidFill>
                <a:latin typeface="+mn-lt"/>
              </a:rPr>
            </a:br>
            <a:r>
              <a:rPr lang="en-US" sz="1800" b="1" noProof="0" dirty="0" smtClean="0">
                <a:solidFill>
                  <a:schemeClr val="tx2"/>
                </a:solidFill>
                <a:latin typeface="+mn-lt"/>
              </a:rPr>
              <a:t>The Project Abstract</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p>
          <a:p>
            <a:pPr marL="230188" indent="1588">
              <a:spcBef>
                <a:spcPts val="0"/>
              </a:spcBef>
            </a:pPr>
            <a:r>
              <a:rPr lang="en-US" sz="1800" b="1" dirty="0" smtClean="0">
                <a:solidFill>
                  <a:schemeClr val="bg1"/>
                </a:solidFill>
                <a:latin typeface="+mj-lt"/>
                <a:hlinkClick r:id="rId3"/>
              </a:rPr>
              <a:t>Wiki: Engineering Design</a:t>
            </a:r>
            <a:r>
              <a:rPr lang="en-US" sz="1800" b="1" dirty="0" smtClean="0">
                <a:solidFill>
                  <a:schemeClr val="bg1"/>
                </a:solidFill>
                <a:latin typeface="+mj-lt"/>
              </a:rPr>
              <a:t/>
            </a:r>
            <a:br>
              <a:rPr lang="en-US" sz="1800" b="1" dirty="0" smtClean="0">
                <a:solidFill>
                  <a:schemeClr val="bg1"/>
                </a:solidFill>
                <a:latin typeface="+mj-lt"/>
              </a:rPr>
            </a:br>
            <a:r>
              <a:rPr lang="en-US" sz="1800" b="1" dirty="0" smtClean="0">
                <a:solidFill>
                  <a:schemeClr val="bg1"/>
                </a:solidFill>
                <a:latin typeface="+mj-lt"/>
                <a:hlinkClick r:id="rId4"/>
              </a:rPr>
              <a:t>NASA: Design Process</a:t>
            </a:r>
            <a:r>
              <a:rPr lang="en-US" sz="1800" b="1" dirty="0" smtClean="0">
                <a:solidFill>
                  <a:schemeClr val="bg1"/>
                </a:solidFill>
                <a:latin typeface="+mj-lt"/>
              </a:rPr>
              <a:t/>
            </a:r>
            <a:br>
              <a:rPr lang="en-US" sz="1800" b="1" dirty="0" smtClean="0">
                <a:solidFill>
                  <a:schemeClr val="bg1"/>
                </a:solidFill>
                <a:latin typeface="+mj-lt"/>
              </a:rPr>
            </a:br>
            <a:r>
              <a:rPr lang="en-US" sz="1800" b="1" dirty="0" smtClean="0">
                <a:solidFill>
                  <a:schemeClr val="bg1"/>
                </a:solidFill>
                <a:latin typeface="+mj-lt"/>
                <a:hlinkClick r:id="rId5"/>
              </a:rPr>
              <a:t>EWB: Design Process</a:t>
            </a:r>
            <a:r>
              <a:rPr lang="en-US" sz="1800" b="1" dirty="0" smtClean="0">
                <a:solidFill>
                  <a:schemeClr val="bg1"/>
                </a:solidFill>
                <a:latin typeface="+mj-lt"/>
              </a:rPr>
              <a:t/>
            </a:r>
            <a:br>
              <a:rPr lang="en-US" sz="1800" b="1" dirty="0" smtClean="0">
                <a:solidFill>
                  <a:schemeClr val="bg1"/>
                </a:solidFill>
                <a:latin typeface="+mj-lt"/>
              </a:rPr>
            </a:br>
            <a:r>
              <a:rPr lang="en-US" sz="1800" b="1" dirty="0" smtClean="0">
                <a:solidFill>
                  <a:schemeClr val="bg1"/>
                </a:solidFill>
                <a:latin typeface="+mj-lt"/>
                <a:hlinkClick r:id="rId6"/>
              </a:rPr>
              <a:t>SU: Design Lecture</a:t>
            </a:r>
            <a:r>
              <a:rPr lang="en-US" sz="1800" b="1" dirty="0" smtClean="0">
                <a:solidFill>
                  <a:schemeClr val="bg1"/>
                </a:solidFill>
                <a:latin typeface="+mj-lt"/>
              </a:rPr>
              <a:t/>
            </a:r>
            <a:br>
              <a:rPr lang="en-US" sz="1800" b="1" dirty="0" smtClean="0">
                <a:solidFill>
                  <a:schemeClr val="bg1"/>
                </a:solidFill>
                <a:latin typeface="+mj-lt"/>
              </a:rPr>
            </a:br>
            <a:r>
              <a:rPr lang="en-US" sz="1800" b="1" dirty="0" smtClean="0">
                <a:solidFill>
                  <a:schemeClr val="bg1"/>
                </a:solidFill>
                <a:latin typeface="+mj-lt"/>
                <a:hlinkClick r:id="rId7"/>
              </a:rPr>
              <a:t>MIT: Design and Prototyping</a:t>
            </a:r>
            <a:r>
              <a:rPr lang="en-US" sz="1800" b="1" dirty="0" smtClean="0">
                <a:solidFill>
                  <a:schemeClr val="bg1"/>
                </a:solidFill>
                <a:latin typeface="+mj-lt"/>
              </a:rPr>
              <a:t/>
            </a:r>
            <a:br>
              <a:rPr lang="en-US" sz="1800" b="1" dirty="0" smtClean="0">
                <a:solidFill>
                  <a:schemeClr val="bg1"/>
                </a:solidFill>
                <a:latin typeface="+mj-lt"/>
              </a:rPr>
            </a:br>
            <a:r>
              <a:rPr lang="en-US" sz="1800" b="1" dirty="0" smtClean="0">
                <a:solidFill>
                  <a:schemeClr val="bg1"/>
                </a:solidFill>
                <a:latin typeface="+mj-lt"/>
                <a:hlinkClick r:id="rId8"/>
              </a:rPr>
              <a:t>S.K.: Engineering Design</a:t>
            </a:r>
            <a:endParaRPr kumimoji="0" lang="en-US" sz="1800" b="1" i="0" u="none" strike="noStrike" kern="1200" cap="none" spc="0" normalizeH="0" baseline="0" noProof="0" dirty="0" smtClean="0">
              <a:ln>
                <a:noFill/>
              </a:ln>
              <a:solidFill>
                <a:schemeClr val="accent1"/>
              </a:solidFill>
              <a:effectLst/>
              <a:uLnTx/>
              <a:uFillTx/>
              <a:latin typeface="+mj-lt"/>
              <a:ea typeface="+mn-ea"/>
              <a:cs typeface="+mn-cs"/>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02: </a:t>
            </a:r>
            <a:r>
              <a:rPr lang="en-US" b="1" dirty="0" smtClean="0">
                <a:solidFill>
                  <a:srgbClr val="BE0F34"/>
                </a:solidFill>
              </a:rPr>
              <a:t>ENGINEERING DESIGN</a:t>
            </a:r>
            <a:endParaRPr lang="en-US" b="1" dirty="0">
              <a:solidFill>
                <a:srgbClr val="BE0F34"/>
              </a:solidFill>
            </a:endParaRPr>
          </a:p>
        </p:txBody>
      </p:sp>
      <p:grpSp>
        <p:nvGrpSpPr>
          <p:cNvPr id="7" name="Group 6"/>
          <p:cNvGrpSpPr/>
          <p:nvPr/>
        </p:nvGrpSpPr>
        <p:grpSpPr>
          <a:xfrm>
            <a:off x="1379779" y="6116249"/>
            <a:ext cx="997684" cy="357188"/>
            <a:chOff x="563833" y="6157254"/>
            <a:chExt cx="997684" cy="357188"/>
          </a:xfrm>
        </p:grpSpPr>
        <p:sp>
          <p:nvSpPr>
            <p:cNvPr id="9" name="Text Box 7"/>
            <p:cNvSpPr txBox="1">
              <a:spLocks noChangeArrowheads="1"/>
            </p:cNvSpPr>
            <p:nvPr/>
          </p:nvSpPr>
          <p:spPr bwMode="auto">
            <a:xfrm>
              <a:off x="563833" y="6203854"/>
              <a:ext cx="913275"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Audio:</a:t>
              </a:r>
            </a:p>
          </p:txBody>
        </p:sp>
        <p:pic>
          <p:nvPicPr>
            <p:cNvPr id="10" name="Picture 9" descr="x.JPG">
              <a:hlinkClick r:id="rId9"/>
            </p:cNvPr>
            <p:cNvPicPr>
              <a:picLocks noChangeAspect="1"/>
            </p:cNvPicPr>
            <p:nvPr/>
          </p:nvPicPr>
          <p:blipFill>
            <a:blip r:embed="rId10" cstate="print"/>
            <a:stretch>
              <a:fillRect/>
            </a:stretch>
          </p:blipFill>
          <p:spPr>
            <a:xfrm>
              <a:off x="1185279" y="6157254"/>
              <a:ext cx="376238" cy="357188"/>
            </a:xfrm>
            <a:prstGeom prst="rect">
              <a:avLst/>
            </a:prstGeom>
          </p:spPr>
        </p:pic>
      </p:grpSp>
      <p:grpSp>
        <p:nvGrpSpPr>
          <p:cNvPr id="11" name="Group 10"/>
          <p:cNvGrpSpPr/>
          <p:nvPr/>
        </p:nvGrpSpPr>
        <p:grpSpPr>
          <a:xfrm>
            <a:off x="434857" y="6165787"/>
            <a:ext cx="885361" cy="279514"/>
            <a:chOff x="5231962" y="6231988"/>
            <a:chExt cx="885361" cy="279514"/>
          </a:xfrm>
        </p:grpSpPr>
        <p:pic>
          <p:nvPicPr>
            <p:cNvPr id="12" name="Picture 4">
              <a:hlinkClick r:id="rId11"/>
            </p:cNvPr>
            <p:cNvPicPr>
              <a:picLocks noChangeAspect="1" noChangeArrowheads="1"/>
            </p:cNvPicPr>
            <p:nvPr/>
          </p:nvPicPr>
          <p:blipFill>
            <a:blip r:embed="rId12" cstate="print"/>
            <a:srcRect/>
            <a:stretch>
              <a:fillRect/>
            </a:stretch>
          </p:blipFill>
          <p:spPr bwMode="auto">
            <a:xfrm>
              <a:off x="5745659" y="6237182"/>
              <a:ext cx="371664" cy="274320"/>
            </a:xfrm>
            <a:prstGeom prst="rect">
              <a:avLst/>
            </a:prstGeom>
            <a:noFill/>
            <a:ln w="9525">
              <a:noFill/>
              <a:miter lim="800000"/>
              <a:headEnd/>
              <a:tailEnd/>
            </a:ln>
            <a:effectLst/>
          </p:spPr>
        </p:pic>
        <p:sp>
          <p:nvSpPr>
            <p:cNvPr id="13"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pic>
        <p:nvPicPr>
          <p:cNvPr id="78849" name="Picture 1">
            <a:hlinkClick r:id="rId13"/>
          </p:cNvPr>
          <p:cNvPicPr>
            <a:picLocks noChangeAspect="1" noChangeArrowheads="1"/>
          </p:cNvPicPr>
          <p:nvPr/>
        </p:nvPicPr>
        <p:blipFill>
          <a:blip r:embed="rId14" cstate="print"/>
          <a:srcRect/>
          <a:stretch>
            <a:fillRect/>
          </a:stretch>
        </p:blipFill>
        <p:spPr bwMode="auto">
          <a:xfrm>
            <a:off x="6650272" y="2192550"/>
            <a:ext cx="1600200" cy="1600200"/>
          </a:xfrm>
          <a:prstGeom prst="rect">
            <a:avLst/>
          </a:prstGeom>
          <a:noFill/>
          <a:ln w="38100">
            <a:solidFill>
              <a:schemeClr val="accent1"/>
            </a:solidFill>
            <a:miter lim="800000"/>
            <a:headEnd/>
            <a:tailEnd/>
          </a:ln>
        </p:spPr>
      </p:pic>
      <p:pic>
        <p:nvPicPr>
          <p:cNvPr id="78851" name="Picture 3">
            <a:hlinkClick r:id="rId15"/>
          </p:cNvPr>
          <p:cNvPicPr>
            <a:picLocks noChangeAspect="1" noChangeArrowheads="1"/>
          </p:cNvPicPr>
          <p:nvPr/>
        </p:nvPicPr>
        <p:blipFill>
          <a:blip r:embed="rId16" cstate="print"/>
          <a:srcRect l="14910" t="15444" r="13940" b="15058"/>
          <a:stretch>
            <a:fillRect/>
          </a:stretch>
        </p:blipFill>
        <p:spPr bwMode="auto">
          <a:xfrm>
            <a:off x="4799338" y="3140521"/>
            <a:ext cx="1810105" cy="1331685"/>
          </a:xfrm>
          <a:prstGeom prst="rect">
            <a:avLst/>
          </a:prstGeom>
          <a:noFill/>
          <a:ln w="38100">
            <a:solidFill>
              <a:schemeClr val="accent1"/>
            </a:solidFill>
            <a:miter lim="800000"/>
            <a:headEnd/>
            <a:tailEnd/>
          </a:ln>
        </p:spPr>
      </p:pic>
      <p:pic>
        <p:nvPicPr>
          <p:cNvPr id="78852" name="Picture 4">
            <a:hlinkClick r:id="rId17"/>
          </p:cNvPr>
          <p:cNvPicPr>
            <a:picLocks noChangeAspect="1" noChangeArrowheads="1"/>
          </p:cNvPicPr>
          <p:nvPr/>
        </p:nvPicPr>
        <p:blipFill>
          <a:blip r:embed="rId18" cstate="print"/>
          <a:srcRect/>
          <a:stretch>
            <a:fillRect/>
          </a:stretch>
        </p:blipFill>
        <p:spPr bwMode="auto">
          <a:xfrm>
            <a:off x="6650272" y="3835385"/>
            <a:ext cx="1600200" cy="1677969"/>
          </a:xfrm>
          <a:prstGeom prst="rect">
            <a:avLst/>
          </a:prstGeom>
          <a:noFill/>
          <a:ln w="38100">
            <a:solidFill>
              <a:schemeClr val="accent1"/>
            </a:solid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Text Box 3"/>
          <p:cNvSpPr txBox="1">
            <a:spLocks noChangeArrowheads="1"/>
          </p:cNvSpPr>
          <p:nvPr/>
        </p:nvSpPr>
        <p:spPr bwMode="auto">
          <a:xfrm>
            <a:off x="230188" y="783771"/>
            <a:ext cx="8686800" cy="4136572"/>
          </a:xfrm>
          <a:prstGeom prst="rect">
            <a:avLst/>
          </a:prstGeom>
          <a:noFill/>
          <a:ln w="9525">
            <a:noFill/>
            <a:miter lim="800000"/>
            <a:headEnd/>
            <a:tailEnd/>
          </a:ln>
          <a:effectLst/>
        </p:spPr>
        <p:txBody>
          <a:bodyPr lIns="0" tIns="0" rIns="0" bIns="0"/>
          <a:lstStyle/>
          <a:p>
            <a:pPr>
              <a:spcAft>
                <a:spcPts val="1800"/>
              </a:spcAft>
            </a:pPr>
            <a:r>
              <a:rPr lang="en-US" sz="3600" b="1" i="1" dirty="0" smtClean="0">
                <a:solidFill>
                  <a:srgbClr val="000000"/>
                </a:solidFill>
                <a:latin typeface="+mn-lt"/>
              </a:rPr>
              <a:t>“The scientist seeks to understand what is; the engineer seeks to create what never was” </a:t>
            </a:r>
          </a:p>
          <a:p>
            <a:r>
              <a:rPr lang="en-US" sz="3600" b="1" dirty="0" smtClean="0">
                <a:solidFill>
                  <a:srgbClr val="000000"/>
                </a:solidFill>
                <a:latin typeface="+mn-lt"/>
              </a:rPr>
              <a:t>Theodore von Karman</a:t>
            </a:r>
          </a:p>
          <a:p>
            <a:r>
              <a:rPr lang="en-US" sz="3600" b="1" dirty="0" smtClean="0">
                <a:solidFill>
                  <a:srgbClr val="000000"/>
                </a:solidFill>
                <a:latin typeface="+mn-lt"/>
              </a:rPr>
              <a:t>“</a:t>
            </a:r>
            <a:r>
              <a:rPr lang="en-US" sz="3600" b="1" dirty="0" smtClean="0"/>
              <a:t>The Father of Supersonic Flight”</a:t>
            </a:r>
          </a:p>
          <a:p>
            <a:pPr>
              <a:spcAft>
                <a:spcPts val="1800"/>
              </a:spcAft>
            </a:pPr>
            <a:r>
              <a:rPr lang="en-US" sz="3600" b="1" dirty="0" smtClean="0">
                <a:solidFill>
                  <a:schemeClr val="bg1"/>
                </a:solidFill>
                <a:latin typeface="+mn-lt"/>
              </a:rPr>
              <a:t>1881 – 1963</a:t>
            </a:r>
          </a:p>
          <a:p>
            <a:r>
              <a:rPr lang="en-US" sz="1800" b="1" dirty="0" smtClean="0">
                <a:solidFill>
                  <a:schemeClr val="bg1"/>
                </a:solidFill>
                <a:latin typeface="+mn-lt"/>
              </a:rPr>
              <a:t>(http://www.nmspacemuseum.org/halloffame/detail.php?id=31)</a:t>
            </a:r>
          </a:p>
          <a:p>
            <a:pPr marL="165100" indent="-165100" algn="just">
              <a:spcAft>
                <a:spcPts val="600"/>
              </a:spcAft>
              <a:buFont typeface="Arial" pitchFamily="34" charset="0"/>
              <a:buChar char="•"/>
            </a:pPr>
            <a:endParaRPr lang="en-US" sz="1800" b="1" dirty="0" smtClean="0"/>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Motivation</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Text Box 3"/>
          <p:cNvSpPr txBox="1">
            <a:spLocks noChangeArrowheads="1"/>
          </p:cNvSpPr>
          <p:nvPr/>
        </p:nvSpPr>
        <p:spPr bwMode="auto">
          <a:xfrm>
            <a:off x="230188" y="604911"/>
            <a:ext cx="8686800" cy="5897489"/>
          </a:xfrm>
          <a:prstGeom prst="rect">
            <a:avLst/>
          </a:prstGeom>
          <a:noFill/>
          <a:ln w="9525">
            <a:noFill/>
            <a:miter lim="800000"/>
            <a:headEnd/>
            <a:tailEnd/>
          </a:ln>
          <a:effectLst/>
        </p:spPr>
        <p:txBody>
          <a:bodyPr lIns="0" tIns="0" rIns="0" bIns="0"/>
          <a:lstStyle/>
          <a:p>
            <a:pPr marL="165100" indent="-165100" algn="just">
              <a:spcAft>
                <a:spcPts val="1200"/>
              </a:spcAft>
              <a:buFont typeface="Arial" pitchFamily="34" charset="0"/>
              <a:buChar char="•"/>
            </a:pPr>
            <a:r>
              <a:rPr lang="en-US" sz="1800" b="1" dirty="0" smtClean="0">
                <a:solidFill>
                  <a:schemeClr val="accent2"/>
                </a:solidFill>
                <a:latin typeface="Arial" charset="0"/>
              </a:rPr>
              <a:t>Senior Design is not about:</a:t>
            </a:r>
          </a:p>
          <a:p>
            <a:pPr marL="347663" indent="-173038" algn="just">
              <a:spcAft>
                <a:spcPts val="1200"/>
              </a:spcAft>
              <a:buFont typeface="Wingdings" pitchFamily="2" charset="2"/>
              <a:buChar char="§"/>
            </a:pPr>
            <a:r>
              <a:rPr lang="en-US" sz="1800" b="1" dirty="0" smtClean="0">
                <a:solidFill>
                  <a:schemeClr val="bg1"/>
                </a:solidFill>
              </a:rPr>
              <a:t>c</a:t>
            </a:r>
            <a:r>
              <a:rPr lang="en-US" sz="1800" b="1" dirty="0" smtClean="0">
                <a:solidFill>
                  <a:schemeClr val="bg1"/>
                </a:solidFill>
                <a:latin typeface="Arial" charset="0"/>
              </a:rPr>
              <a:t>reating a unique project concept</a:t>
            </a:r>
          </a:p>
          <a:p>
            <a:pPr marL="347663" indent="-173038" algn="just">
              <a:spcAft>
                <a:spcPts val="1200"/>
              </a:spcAft>
              <a:buFont typeface="Wingdings" pitchFamily="2" charset="2"/>
              <a:buChar char="§"/>
            </a:pPr>
            <a:r>
              <a:rPr lang="en-US" sz="1800" b="1" dirty="0" smtClean="0">
                <a:solidFill>
                  <a:schemeClr val="bg1"/>
                </a:solidFill>
                <a:latin typeface="Arial" charset="0"/>
              </a:rPr>
              <a:t>inventing a new gadget</a:t>
            </a:r>
          </a:p>
          <a:p>
            <a:pPr marL="347663" indent="-173038" algn="just">
              <a:spcAft>
                <a:spcPts val="2400"/>
              </a:spcAft>
              <a:buFont typeface="Wingdings" pitchFamily="2" charset="2"/>
              <a:buChar char="§"/>
            </a:pPr>
            <a:r>
              <a:rPr lang="en-US" sz="1800" b="1" dirty="0" smtClean="0">
                <a:solidFill>
                  <a:schemeClr val="bg1"/>
                </a:solidFill>
              </a:rPr>
              <a:t>doing something that has never been done before</a:t>
            </a:r>
            <a:endParaRPr lang="en-US" sz="1800" b="1" dirty="0" smtClean="0">
              <a:solidFill>
                <a:schemeClr val="bg1"/>
              </a:solidFill>
              <a:latin typeface="Arial" charset="0"/>
            </a:endParaRPr>
          </a:p>
          <a:p>
            <a:pPr marL="165100" indent="-165100" algn="just">
              <a:spcAft>
                <a:spcPts val="1200"/>
              </a:spcAft>
              <a:buFont typeface="Arial" pitchFamily="34" charset="0"/>
              <a:buChar char="•"/>
            </a:pPr>
            <a:r>
              <a:rPr lang="en-US" sz="1800" b="1" dirty="0" smtClean="0">
                <a:solidFill>
                  <a:schemeClr val="accent2"/>
                </a:solidFill>
              </a:rPr>
              <a:t>Senior Design is about:</a:t>
            </a:r>
          </a:p>
          <a:p>
            <a:pPr marL="347663" indent="-173038" algn="just">
              <a:spcAft>
                <a:spcPts val="1200"/>
              </a:spcAft>
              <a:buFont typeface="Wingdings" pitchFamily="2" charset="2"/>
              <a:buChar char="§"/>
            </a:pPr>
            <a:r>
              <a:rPr lang="en-US" sz="1800" b="1" dirty="0" smtClean="0">
                <a:solidFill>
                  <a:schemeClr val="bg1"/>
                </a:solidFill>
              </a:rPr>
              <a:t>Translating customer needs into quantitative design constraints</a:t>
            </a:r>
          </a:p>
          <a:p>
            <a:pPr marL="347663" indent="-173038" algn="just">
              <a:spcAft>
                <a:spcPts val="1200"/>
              </a:spcAft>
              <a:buFont typeface="Wingdings" pitchFamily="2" charset="2"/>
              <a:buChar char="§"/>
            </a:pPr>
            <a:r>
              <a:rPr lang="en-US" sz="1800" b="1" dirty="0" smtClean="0">
                <a:solidFill>
                  <a:schemeClr val="bg1"/>
                </a:solidFill>
              </a:rPr>
              <a:t>Optimizing a design to meet these constraints</a:t>
            </a:r>
          </a:p>
          <a:p>
            <a:pPr marL="347663" indent="-173038" algn="just">
              <a:spcAft>
                <a:spcPts val="1200"/>
              </a:spcAft>
              <a:buFont typeface="Wingdings" pitchFamily="2" charset="2"/>
              <a:buChar char="§"/>
            </a:pPr>
            <a:r>
              <a:rPr lang="en-US" sz="1800" b="1" dirty="0" smtClean="0">
                <a:solidFill>
                  <a:schemeClr val="bg1"/>
                </a:solidFill>
              </a:rPr>
              <a:t>Verifying that your design meets these constraints</a:t>
            </a:r>
          </a:p>
          <a:p>
            <a:pPr marL="347663" indent="-173038" algn="just">
              <a:spcAft>
                <a:spcPts val="1800"/>
              </a:spcAft>
              <a:buFont typeface="Wingdings" pitchFamily="2" charset="2"/>
              <a:buChar char="§"/>
            </a:pPr>
            <a:r>
              <a:rPr lang="en-US" sz="1800" b="1" dirty="0" smtClean="0">
                <a:solidFill>
                  <a:schemeClr val="bg1"/>
                </a:solidFill>
              </a:rPr>
              <a:t>Fabricating a prototype to demonstrate proof of concept.</a:t>
            </a:r>
          </a:p>
          <a:p>
            <a:pPr marL="165100" indent="-165100" algn="just">
              <a:spcAft>
                <a:spcPts val="1200"/>
              </a:spcAft>
              <a:buFont typeface="Arial" pitchFamily="34" charset="0"/>
              <a:buChar char="•"/>
            </a:pPr>
            <a:r>
              <a:rPr lang="en-US" sz="1800" b="1" dirty="0" smtClean="0">
                <a:solidFill>
                  <a:schemeClr val="accent2"/>
                </a:solidFill>
              </a:rPr>
              <a:t>Key elements of this class include:</a:t>
            </a:r>
          </a:p>
          <a:p>
            <a:pPr marL="347663" indent="-173038" algn="just">
              <a:spcAft>
                <a:spcPts val="1200"/>
              </a:spcAft>
              <a:buFont typeface="Wingdings" pitchFamily="2" charset="2"/>
              <a:buChar char="§"/>
            </a:pPr>
            <a:r>
              <a:rPr lang="en-US" sz="1800" b="1" dirty="0" smtClean="0">
                <a:solidFill>
                  <a:schemeClr val="bg1"/>
                </a:solidFill>
              </a:rPr>
              <a:t>Learning how to communicate your ideas to management and the customer</a:t>
            </a:r>
          </a:p>
          <a:p>
            <a:pPr marL="347663" indent="-173038" algn="just">
              <a:spcAft>
                <a:spcPts val="1200"/>
              </a:spcAft>
              <a:buFont typeface="Wingdings" pitchFamily="2" charset="2"/>
              <a:buChar char="§"/>
            </a:pPr>
            <a:r>
              <a:rPr lang="en-US" sz="1800" b="1" dirty="0" smtClean="0">
                <a:solidFill>
                  <a:schemeClr val="bg1"/>
                </a:solidFill>
              </a:rPr>
              <a:t>Appreciating the multidisciplinary aspects of engineering design</a:t>
            </a:r>
          </a:p>
          <a:p>
            <a:pPr marL="347663" indent="-173038" algn="just">
              <a:spcAft>
                <a:spcPts val="1200"/>
              </a:spcAft>
              <a:buFont typeface="Wingdings" pitchFamily="2" charset="2"/>
              <a:buChar char="§"/>
            </a:pPr>
            <a:r>
              <a:rPr lang="en-US" sz="1800" b="1" dirty="0" smtClean="0">
                <a:solidFill>
                  <a:schemeClr val="bg1"/>
                </a:solidFill>
              </a:rPr>
              <a:t>Understanding how practical constraints such as cost and sustainability influence the design process at every step.</a:t>
            </a:r>
            <a:endParaRPr lang="en-US" sz="1800" b="1" dirty="0" smtClean="0"/>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The Essence of Senior Design</a:t>
            </a:r>
            <a:endParaRPr lang="en-US" b="1"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854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854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8547">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8547">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8547">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8547">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8547">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8547">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854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Text Box 3"/>
          <p:cNvSpPr txBox="1">
            <a:spLocks noChangeArrowheads="1"/>
          </p:cNvSpPr>
          <p:nvPr/>
        </p:nvSpPr>
        <p:spPr bwMode="auto">
          <a:xfrm>
            <a:off x="1521958" y="2320489"/>
            <a:ext cx="1134155" cy="388257"/>
          </a:xfrm>
          <a:prstGeom prst="rect">
            <a:avLst/>
          </a:prstGeom>
          <a:noFill/>
          <a:ln w="9525">
            <a:noFill/>
            <a:miter lim="800000"/>
            <a:headEnd/>
            <a:tailEnd/>
          </a:ln>
          <a:effectLst/>
        </p:spPr>
        <p:txBody>
          <a:bodyPr lIns="0" tIns="0" rIns="0" bIns="0"/>
          <a:lstStyle/>
          <a:p>
            <a:pPr marL="165100" indent="-165100" algn="just">
              <a:spcAft>
                <a:spcPts val="600"/>
              </a:spcAft>
            </a:pPr>
            <a:r>
              <a:rPr lang="en-US" sz="1800" b="1" dirty="0" smtClean="0"/>
              <a:t>Schedule</a:t>
            </a:r>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Product Development Trade-offs</a:t>
            </a:r>
            <a:endParaRPr lang="en-US" b="1" dirty="0">
              <a:solidFill>
                <a:schemeClr val="accent2"/>
              </a:solidFill>
            </a:endParaRPr>
          </a:p>
        </p:txBody>
      </p:sp>
      <p:sp>
        <p:nvSpPr>
          <p:cNvPr id="5" name="Rectangle 4"/>
          <p:cNvSpPr/>
          <p:nvPr/>
        </p:nvSpPr>
        <p:spPr>
          <a:xfrm>
            <a:off x="3178628" y="1553047"/>
            <a:ext cx="2743200" cy="1828800"/>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5950857" y="2309604"/>
            <a:ext cx="522515" cy="351971"/>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16200000">
            <a:off x="4302805" y="1141204"/>
            <a:ext cx="522515" cy="351971"/>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5400000">
            <a:off x="4302805" y="3459861"/>
            <a:ext cx="522515" cy="351971"/>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flipH="1">
            <a:off x="2685143" y="2309604"/>
            <a:ext cx="522515" cy="351971"/>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
          <p:cNvSpPr txBox="1">
            <a:spLocks noChangeArrowheads="1"/>
          </p:cNvSpPr>
          <p:nvPr/>
        </p:nvSpPr>
        <p:spPr bwMode="auto">
          <a:xfrm>
            <a:off x="4247357" y="3958790"/>
            <a:ext cx="633412" cy="337457"/>
          </a:xfrm>
          <a:prstGeom prst="rect">
            <a:avLst/>
          </a:prstGeom>
          <a:noFill/>
          <a:ln w="9525">
            <a:noFill/>
            <a:miter lim="800000"/>
            <a:headEnd/>
            <a:tailEnd/>
          </a:ln>
          <a:effectLst/>
        </p:spPr>
        <p:txBody>
          <a:bodyPr lIns="0" tIns="0" rIns="0" bIns="0"/>
          <a:lstStyle/>
          <a:p>
            <a:pPr marL="165100" indent="-165100" algn="just">
              <a:spcAft>
                <a:spcPts val="600"/>
              </a:spcAft>
            </a:pPr>
            <a:r>
              <a:rPr lang="en-US" sz="1800" b="1" dirty="0" smtClean="0"/>
              <a:t>Cost</a:t>
            </a:r>
          </a:p>
        </p:txBody>
      </p:sp>
      <p:sp>
        <p:nvSpPr>
          <p:cNvPr id="11" name="Text Box 3"/>
          <p:cNvSpPr txBox="1">
            <a:spLocks noChangeArrowheads="1"/>
          </p:cNvSpPr>
          <p:nvPr/>
        </p:nvSpPr>
        <p:spPr bwMode="auto">
          <a:xfrm>
            <a:off x="3808297" y="671304"/>
            <a:ext cx="1503929" cy="373743"/>
          </a:xfrm>
          <a:prstGeom prst="rect">
            <a:avLst/>
          </a:prstGeom>
          <a:noFill/>
          <a:ln w="9525">
            <a:noFill/>
            <a:miter lim="800000"/>
            <a:headEnd/>
            <a:tailEnd/>
          </a:ln>
          <a:effectLst/>
        </p:spPr>
        <p:txBody>
          <a:bodyPr lIns="0" tIns="0" rIns="0" bIns="0"/>
          <a:lstStyle/>
          <a:p>
            <a:pPr marL="165100" indent="-165100" algn="ctr">
              <a:spcAft>
                <a:spcPts val="600"/>
              </a:spcAft>
            </a:pPr>
            <a:r>
              <a:rPr lang="en-US" sz="1800" b="1" dirty="0" smtClean="0"/>
              <a:t>Performance</a:t>
            </a:r>
          </a:p>
        </p:txBody>
      </p:sp>
      <p:sp>
        <p:nvSpPr>
          <p:cNvPr id="12" name="Text Box 3"/>
          <p:cNvSpPr txBox="1">
            <a:spLocks noChangeArrowheads="1"/>
          </p:cNvSpPr>
          <p:nvPr/>
        </p:nvSpPr>
        <p:spPr bwMode="auto">
          <a:xfrm>
            <a:off x="6551160" y="2353146"/>
            <a:ext cx="575355" cy="351972"/>
          </a:xfrm>
          <a:prstGeom prst="rect">
            <a:avLst/>
          </a:prstGeom>
          <a:noFill/>
          <a:ln w="9525">
            <a:noFill/>
            <a:miter lim="800000"/>
            <a:headEnd/>
            <a:tailEnd/>
          </a:ln>
          <a:effectLst/>
        </p:spPr>
        <p:txBody>
          <a:bodyPr lIns="0" tIns="0" rIns="0" bIns="0"/>
          <a:lstStyle/>
          <a:p>
            <a:pPr marL="165100" indent="-165100" algn="just">
              <a:spcAft>
                <a:spcPts val="600"/>
              </a:spcAft>
            </a:pPr>
            <a:r>
              <a:rPr lang="en-US" sz="1800" b="1" dirty="0" smtClean="0"/>
              <a:t>Risk</a:t>
            </a:r>
          </a:p>
        </p:txBody>
      </p:sp>
      <p:sp>
        <p:nvSpPr>
          <p:cNvPr id="13" name="Text Box 3"/>
          <p:cNvSpPr txBox="1">
            <a:spLocks noChangeArrowheads="1"/>
          </p:cNvSpPr>
          <p:nvPr/>
        </p:nvSpPr>
        <p:spPr bwMode="auto">
          <a:xfrm>
            <a:off x="201160" y="4455886"/>
            <a:ext cx="8686800" cy="1930399"/>
          </a:xfrm>
          <a:prstGeom prst="rect">
            <a:avLst/>
          </a:prstGeom>
          <a:noFill/>
          <a:ln w="9525">
            <a:noFill/>
            <a:miter lim="800000"/>
            <a:headEnd/>
            <a:tailEnd/>
          </a:ln>
          <a:effectLst/>
        </p:spPr>
        <p:txBody>
          <a:bodyPr lIns="0" tIns="0" rIns="0" bIns="0"/>
          <a:lstStyle/>
          <a:p>
            <a:pPr marL="174625" indent="-174625">
              <a:spcAft>
                <a:spcPts val="1800"/>
              </a:spcAft>
              <a:buFont typeface="Arial" pitchFamily="34" charset="0"/>
              <a:buChar char="•"/>
            </a:pPr>
            <a:r>
              <a:rPr lang="en-US" sz="1800" b="1" dirty="0" smtClean="0">
                <a:solidFill>
                  <a:schemeClr val="accent2"/>
                </a:solidFill>
                <a:latin typeface="+mj-lt"/>
              </a:rPr>
              <a:t>Performance: </a:t>
            </a:r>
            <a:r>
              <a:rPr lang="en-US" sz="1800" b="1" dirty="0" smtClean="0">
                <a:solidFill>
                  <a:srgbClr val="000000"/>
                </a:solidFill>
                <a:latin typeface="+mj-lt"/>
              </a:rPr>
              <a:t>ability to do the primary mission</a:t>
            </a:r>
          </a:p>
          <a:p>
            <a:pPr marL="174625" indent="-174625">
              <a:spcAft>
                <a:spcPts val="1800"/>
              </a:spcAft>
              <a:buFont typeface="Arial" pitchFamily="34" charset="0"/>
              <a:buChar char="•"/>
            </a:pPr>
            <a:r>
              <a:rPr lang="en-US" sz="1800" b="1" dirty="0" smtClean="0">
                <a:solidFill>
                  <a:schemeClr val="accent2"/>
                </a:solidFill>
                <a:latin typeface="+mj-lt"/>
              </a:rPr>
              <a:t>Cost: </a:t>
            </a:r>
            <a:r>
              <a:rPr lang="en-US" sz="1800" b="1" dirty="0" smtClean="0">
                <a:solidFill>
                  <a:srgbClr val="000000"/>
                </a:solidFill>
                <a:latin typeface="+mj-lt"/>
              </a:rPr>
              <a:t>development, operation life-cycle cost</a:t>
            </a:r>
          </a:p>
          <a:p>
            <a:pPr marL="174625" indent="-174625">
              <a:spcAft>
                <a:spcPts val="1800"/>
              </a:spcAft>
              <a:buFont typeface="Arial" pitchFamily="34" charset="0"/>
              <a:buChar char="•"/>
            </a:pPr>
            <a:r>
              <a:rPr lang="en-US" sz="1800" b="1" dirty="0" smtClean="0">
                <a:solidFill>
                  <a:schemeClr val="accent2"/>
                </a:solidFill>
                <a:latin typeface="+mj-lt"/>
              </a:rPr>
              <a:t>Schedule: </a:t>
            </a:r>
            <a:r>
              <a:rPr lang="en-US" sz="1800" b="1" dirty="0" smtClean="0">
                <a:solidFill>
                  <a:srgbClr val="000000"/>
                </a:solidFill>
                <a:latin typeface="+mj-lt"/>
              </a:rPr>
              <a:t>time to first unit, production rate</a:t>
            </a:r>
          </a:p>
          <a:p>
            <a:pPr marL="174625" indent="-174625">
              <a:spcAft>
                <a:spcPts val="1800"/>
              </a:spcAft>
              <a:buFont typeface="Arial" pitchFamily="34" charset="0"/>
              <a:buChar char="•"/>
            </a:pPr>
            <a:r>
              <a:rPr lang="en-US" sz="1800" b="1" dirty="0" smtClean="0">
                <a:solidFill>
                  <a:schemeClr val="accent2"/>
                </a:solidFill>
                <a:latin typeface="+mj-lt"/>
              </a:rPr>
              <a:t>Risk: </a:t>
            </a:r>
            <a:r>
              <a:rPr lang="en-US" sz="1800" b="1" dirty="0" smtClean="0">
                <a:solidFill>
                  <a:srgbClr val="000000"/>
                </a:solidFill>
                <a:latin typeface="+mj-lt"/>
              </a:rPr>
              <a:t>of technical and/or financial failure</a:t>
            </a:r>
            <a:endParaRPr lang="en-US" sz="18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An Iterative Design Process</a:t>
            </a:r>
            <a:endParaRPr lang="en-US" b="1" dirty="0">
              <a:solidFill>
                <a:schemeClr val="accent2"/>
              </a:solidFill>
            </a:endParaRPr>
          </a:p>
        </p:txBody>
      </p:sp>
      <p:sp>
        <p:nvSpPr>
          <p:cNvPr id="7" name="Text Box 3"/>
          <p:cNvSpPr txBox="1">
            <a:spLocks noChangeArrowheads="1"/>
          </p:cNvSpPr>
          <p:nvPr/>
        </p:nvSpPr>
        <p:spPr bwMode="auto">
          <a:xfrm>
            <a:off x="186396" y="5458269"/>
            <a:ext cx="8735354" cy="914389"/>
          </a:xfrm>
          <a:prstGeom prst="rect">
            <a:avLst/>
          </a:prstGeom>
          <a:noFill/>
          <a:ln w="9525">
            <a:noFill/>
            <a:miter lim="800000"/>
            <a:headEnd/>
            <a:tailEnd/>
          </a:ln>
          <a:effectLst/>
        </p:spPr>
        <p:txBody>
          <a:bodyPr lIns="0" tIns="0" rIns="0" bIns="0"/>
          <a:lstStyle/>
          <a:p>
            <a:pPr marL="168275" indent="-168275">
              <a:spcAft>
                <a:spcPts val="600"/>
              </a:spcAft>
              <a:buFont typeface="Arial" pitchFamily="34" charset="0"/>
              <a:buChar char="•"/>
              <a:tabLst>
                <a:tab pos="168275" algn="l"/>
                <a:tab pos="3206750" algn="l"/>
              </a:tabLst>
            </a:pPr>
            <a:endParaRPr lang="en-US" sz="1800" b="1" dirty="0" smtClean="0">
              <a:solidFill>
                <a:schemeClr val="accent2"/>
              </a:solidFill>
              <a:sym typeface="Wingdings"/>
            </a:endParaRPr>
          </a:p>
        </p:txBody>
      </p:sp>
      <p:grpSp>
        <p:nvGrpSpPr>
          <p:cNvPr id="8" name="Group 1029"/>
          <p:cNvGrpSpPr>
            <a:grpSpLocks/>
          </p:cNvGrpSpPr>
          <p:nvPr/>
        </p:nvGrpSpPr>
        <p:grpSpPr bwMode="auto">
          <a:xfrm>
            <a:off x="3143250" y="1631052"/>
            <a:ext cx="2890838" cy="2971800"/>
            <a:chOff x="3744" y="1200"/>
            <a:chExt cx="813" cy="1086"/>
          </a:xfrm>
          <a:solidFill>
            <a:schemeClr val="accent2"/>
          </a:solidFill>
        </p:grpSpPr>
        <p:sp>
          <p:nvSpPr>
            <p:cNvPr id="9" name="AutoShape 1030"/>
            <p:cNvSpPr>
              <a:spLocks noChangeArrowheads="1"/>
            </p:cNvSpPr>
            <p:nvPr/>
          </p:nvSpPr>
          <p:spPr bwMode="auto">
            <a:xfrm>
              <a:off x="3792" y="1200"/>
              <a:ext cx="765" cy="462"/>
            </a:xfrm>
            <a:prstGeom prst="curvedDownArrow">
              <a:avLst>
                <a:gd name="adj1" fmla="val 33117"/>
                <a:gd name="adj2" fmla="val 66234"/>
                <a:gd name="adj3" fmla="val 33333"/>
              </a:avLst>
            </a:prstGeom>
            <a:grpFill/>
            <a:ln w="9525">
              <a:solidFill>
                <a:schemeClr val="hlink"/>
              </a:solidFill>
              <a:miter lim="800000"/>
              <a:headEnd/>
              <a:tailEnd/>
            </a:ln>
            <a:effectLst/>
          </p:spPr>
          <p:txBody>
            <a:bodyPr wrap="none" lIns="0" tIns="0" rIns="0" anchor="ctr"/>
            <a:lstStyle/>
            <a:p>
              <a:endParaRPr lang="en-US" b="1"/>
            </a:p>
          </p:txBody>
        </p:sp>
        <p:sp>
          <p:nvSpPr>
            <p:cNvPr id="10" name="AutoShape 1031"/>
            <p:cNvSpPr>
              <a:spLocks noChangeArrowheads="1"/>
            </p:cNvSpPr>
            <p:nvPr/>
          </p:nvSpPr>
          <p:spPr bwMode="auto">
            <a:xfrm rot="-10800000">
              <a:off x="3744" y="1824"/>
              <a:ext cx="765" cy="462"/>
            </a:xfrm>
            <a:prstGeom prst="curvedDownArrow">
              <a:avLst>
                <a:gd name="adj1" fmla="val 33117"/>
                <a:gd name="adj2" fmla="val 66234"/>
                <a:gd name="adj3" fmla="val 33333"/>
              </a:avLst>
            </a:prstGeom>
            <a:grpFill/>
            <a:ln w="9525">
              <a:solidFill>
                <a:schemeClr val="hlink"/>
              </a:solidFill>
              <a:miter lim="800000"/>
              <a:headEnd/>
              <a:tailEnd/>
            </a:ln>
            <a:effectLst/>
          </p:spPr>
          <p:txBody>
            <a:bodyPr wrap="none" lIns="0" tIns="0" rIns="0" anchor="ctr"/>
            <a:lstStyle/>
            <a:p>
              <a:endParaRPr lang="en-US" b="1"/>
            </a:p>
          </p:txBody>
        </p:sp>
      </p:grpSp>
      <p:sp>
        <p:nvSpPr>
          <p:cNvPr id="11" name="Text Box 1032"/>
          <p:cNvSpPr txBox="1">
            <a:spLocks noChangeArrowheads="1"/>
          </p:cNvSpPr>
          <p:nvPr/>
        </p:nvSpPr>
        <p:spPr bwMode="auto">
          <a:xfrm>
            <a:off x="3759200" y="984360"/>
            <a:ext cx="1658938" cy="415498"/>
          </a:xfrm>
          <a:prstGeom prst="rect">
            <a:avLst/>
          </a:prstGeom>
          <a:noFill/>
          <a:ln w="9525">
            <a:noFill/>
            <a:miter lim="800000"/>
            <a:headEnd/>
            <a:tailEnd/>
          </a:ln>
          <a:effectLst/>
        </p:spPr>
        <p:txBody>
          <a:bodyPr lIns="0" tIns="0" rIns="0" anchor="ctr" anchorCtr="1">
            <a:spAutoFit/>
          </a:bodyPr>
          <a:lstStyle/>
          <a:p>
            <a:pPr algn="ctr">
              <a:spcBef>
                <a:spcPct val="50000"/>
              </a:spcBef>
              <a:spcAft>
                <a:spcPct val="0"/>
              </a:spcAft>
            </a:pPr>
            <a:r>
              <a:rPr lang="en-US" sz="2400" b="1">
                <a:solidFill>
                  <a:schemeClr val="bg1"/>
                </a:solidFill>
              </a:rPr>
              <a:t>Problem</a:t>
            </a:r>
          </a:p>
        </p:txBody>
      </p:sp>
      <p:sp>
        <p:nvSpPr>
          <p:cNvPr id="12" name="Text Box 1033"/>
          <p:cNvSpPr txBox="1">
            <a:spLocks noChangeArrowheads="1"/>
          </p:cNvSpPr>
          <p:nvPr/>
        </p:nvSpPr>
        <p:spPr bwMode="auto">
          <a:xfrm>
            <a:off x="5508625" y="1437377"/>
            <a:ext cx="2822575" cy="415498"/>
          </a:xfrm>
          <a:prstGeom prst="rect">
            <a:avLst/>
          </a:prstGeom>
          <a:noFill/>
          <a:ln w="9525">
            <a:noFill/>
            <a:miter lim="800000"/>
            <a:headEnd/>
            <a:tailEnd/>
          </a:ln>
          <a:effectLst/>
        </p:spPr>
        <p:txBody>
          <a:bodyPr lIns="0" tIns="0" rIns="0">
            <a:spAutoFit/>
          </a:bodyPr>
          <a:lstStyle/>
          <a:p>
            <a:pPr algn="ctr">
              <a:spcBef>
                <a:spcPct val="50000"/>
              </a:spcBef>
              <a:spcAft>
                <a:spcPct val="0"/>
              </a:spcAft>
            </a:pPr>
            <a:r>
              <a:rPr lang="en-US" sz="2400" b="1">
                <a:solidFill>
                  <a:schemeClr val="bg1"/>
                </a:solidFill>
              </a:rPr>
              <a:t>Design Constraints</a:t>
            </a:r>
          </a:p>
        </p:txBody>
      </p:sp>
      <p:sp>
        <p:nvSpPr>
          <p:cNvPr id="13" name="Text Box 1034"/>
          <p:cNvSpPr txBox="1">
            <a:spLocks noChangeArrowheads="1"/>
          </p:cNvSpPr>
          <p:nvPr/>
        </p:nvSpPr>
        <p:spPr bwMode="auto">
          <a:xfrm>
            <a:off x="6059488" y="3470965"/>
            <a:ext cx="2882900" cy="457200"/>
          </a:xfrm>
          <a:prstGeom prst="rect">
            <a:avLst/>
          </a:prstGeom>
          <a:noFill/>
          <a:ln w="9525">
            <a:noFill/>
            <a:miter lim="800000"/>
            <a:headEnd/>
            <a:tailEnd/>
          </a:ln>
          <a:effectLst/>
        </p:spPr>
        <p:txBody>
          <a:bodyPr>
            <a:spAutoFit/>
          </a:bodyPr>
          <a:lstStyle/>
          <a:p>
            <a:pPr algn="ctr">
              <a:spcBef>
                <a:spcPct val="50000"/>
              </a:spcBef>
              <a:spcAft>
                <a:spcPct val="0"/>
              </a:spcAft>
            </a:pPr>
            <a:r>
              <a:rPr lang="en-US" sz="2400" b="1">
                <a:solidFill>
                  <a:schemeClr val="bg1"/>
                </a:solidFill>
              </a:rPr>
              <a:t>Test Specification</a:t>
            </a:r>
          </a:p>
        </p:txBody>
      </p:sp>
      <p:sp>
        <p:nvSpPr>
          <p:cNvPr id="14" name="Text Box 1035"/>
          <p:cNvSpPr txBox="1">
            <a:spLocks noChangeArrowheads="1"/>
          </p:cNvSpPr>
          <p:nvPr/>
        </p:nvSpPr>
        <p:spPr bwMode="auto">
          <a:xfrm>
            <a:off x="6211888" y="2472427"/>
            <a:ext cx="1377950" cy="415498"/>
          </a:xfrm>
          <a:prstGeom prst="rect">
            <a:avLst/>
          </a:prstGeom>
          <a:noFill/>
          <a:ln w="9525">
            <a:noFill/>
            <a:miter lim="800000"/>
            <a:headEnd/>
            <a:tailEnd/>
          </a:ln>
          <a:effectLst/>
        </p:spPr>
        <p:txBody>
          <a:bodyPr lIns="0" tIns="0" rIns="0">
            <a:spAutoFit/>
          </a:bodyPr>
          <a:lstStyle/>
          <a:p>
            <a:pPr algn="ctr">
              <a:spcBef>
                <a:spcPct val="50000"/>
              </a:spcBef>
              <a:spcAft>
                <a:spcPct val="0"/>
              </a:spcAft>
            </a:pPr>
            <a:r>
              <a:rPr lang="en-US" sz="2400" b="1">
                <a:solidFill>
                  <a:schemeClr val="bg1"/>
                </a:solidFill>
              </a:rPr>
              <a:t>Design</a:t>
            </a:r>
          </a:p>
        </p:txBody>
      </p:sp>
      <p:sp>
        <p:nvSpPr>
          <p:cNvPr id="15" name="Text Box 1036"/>
          <p:cNvSpPr txBox="1">
            <a:spLocks noChangeArrowheads="1"/>
          </p:cNvSpPr>
          <p:nvPr/>
        </p:nvSpPr>
        <p:spPr bwMode="auto">
          <a:xfrm>
            <a:off x="5822950" y="4296465"/>
            <a:ext cx="1987550" cy="415498"/>
          </a:xfrm>
          <a:prstGeom prst="rect">
            <a:avLst/>
          </a:prstGeom>
          <a:noFill/>
          <a:ln w="9525">
            <a:noFill/>
            <a:miter lim="800000"/>
            <a:headEnd/>
            <a:tailEnd/>
          </a:ln>
          <a:effectLst/>
        </p:spPr>
        <p:txBody>
          <a:bodyPr lIns="0" tIns="0" rIns="0">
            <a:spAutoFit/>
          </a:bodyPr>
          <a:lstStyle/>
          <a:p>
            <a:pPr algn="ctr">
              <a:spcBef>
                <a:spcPct val="50000"/>
              </a:spcBef>
              <a:spcAft>
                <a:spcPct val="0"/>
              </a:spcAft>
            </a:pPr>
            <a:r>
              <a:rPr lang="en-US" sz="2400" b="1">
                <a:solidFill>
                  <a:schemeClr val="bg1"/>
                </a:solidFill>
              </a:rPr>
              <a:t>Simulation</a:t>
            </a:r>
          </a:p>
        </p:txBody>
      </p:sp>
      <p:sp>
        <p:nvSpPr>
          <p:cNvPr id="16" name="Text Box 1037"/>
          <p:cNvSpPr txBox="1">
            <a:spLocks noChangeArrowheads="1"/>
          </p:cNvSpPr>
          <p:nvPr/>
        </p:nvSpPr>
        <p:spPr bwMode="auto">
          <a:xfrm>
            <a:off x="3217863" y="4790177"/>
            <a:ext cx="2743200" cy="415498"/>
          </a:xfrm>
          <a:prstGeom prst="rect">
            <a:avLst/>
          </a:prstGeom>
          <a:noFill/>
          <a:ln w="9525">
            <a:noFill/>
            <a:miter lim="800000"/>
            <a:headEnd/>
            <a:tailEnd/>
          </a:ln>
          <a:effectLst/>
        </p:spPr>
        <p:txBody>
          <a:bodyPr lIns="0" tIns="0" rIns="0">
            <a:spAutoFit/>
          </a:bodyPr>
          <a:lstStyle/>
          <a:p>
            <a:pPr algn="ctr">
              <a:spcBef>
                <a:spcPct val="50000"/>
              </a:spcBef>
              <a:spcAft>
                <a:spcPct val="0"/>
              </a:spcAft>
            </a:pPr>
            <a:r>
              <a:rPr lang="en-US" sz="2400" b="1">
                <a:solidFill>
                  <a:schemeClr val="bg1"/>
                </a:solidFill>
              </a:rPr>
              <a:t>Test Verification</a:t>
            </a:r>
          </a:p>
        </p:txBody>
      </p:sp>
      <p:sp>
        <p:nvSpPr>
          <p:cNvPr id="17" name="Text Box 1038"/>
          <p:cNvSpPr txBox="1">
            <a:spLocks noChangeArrowheads="1"/>
          </p:cNvSpPr>
          <p:nvPr/>
        </p:nvSpPr>
        <p:spPr bwMode="auto">
          <a:xfrm>
            <a:off x="877888" y="4209152"/>
            <a:ext cx="2743200" cy="415498"/>
          </a:xfrm>
          <a:prstGeom prst="rect">
            <a:avLst/>
          </a:prstGeom>
          <a:noFill/>
          <a:ln w="9525">
            <a:noFill/>
            <a:miter lim="800000"/>
            <a:headEnd/>
            <a:tailEnd/>
          </a:ln>
          <a:effectLst/>
        </p:spPr>
        <p:txBody>
          <a:bodyPr lIns="0" tIns="0" rIns="0">
            <a:spAutoFit/>
          </a:bodyPr>
          <a:lstStyle/>
          <a:p>
            <a:pPr algn="ctr">
              <a:spcBef>
                <a:spcPct val="50000"/>
              </a:spcBef>
              <a:spcAft>
                <a:spcPct val="0"/>
              </a:spcAft>
            </a:pPr>
            <a:r>
              <a:rPr lang="en-US" sz="2400" b="1">
                <a:solidFill>
                  <a:schemeClr val="bg1"/>
                </a:solidFill>
              </a:rPr>
              <a:t>Prototyping</a:t>
            </a:r>
          </a:p>
        </p:txBody>
      </p:sp>
      <p:sp>
        <p:nvSpPr>
          <p:cNvPr id="18" name="Text Box 1039"/>
          <p:cNvSpPr txBox="1">
            <a:spLocks noChangeArrowheads="1"/>
          </p:cNvSpPr>
          <p:nvPr/>
        </p:nvSpPr>
        <p:spPr bwMode="auto">
          <a:xfrm>
            <a:off x="420688" y="3497952"/>
            <a:ext cx="2743200" cy="415498"/>
          </a:xfrm>
          <a:prstGeom prst="rect">
            <a:avLst/>
          </a:prstGeom>
          <a:noFill/>
          <a:ln w="9525">
            <a:noFill/>
            <a:miter lim="800000"/>
            <a:headEnd/>
            <a:tailEnd/>
          </a:ln>
          <a:effectLst/>
        </p:spPr>
        <p:txBody>
          <a:bodyPr lIns="0" tIns="0" rIns="0">
            <a:spAutoFit/>
          </a:bodyPr>
          <a:lstStyle/>
          <a:p>
            <a:pPr algn="ctr">
              <a:spcBef>
                <a:spcPct val="50000"/>
              </a:spcBef>
              <a:spcAft>
                <a:spcPct val="0"/>
              </a:spcAft>
            </a:pPr>
            <a:r>
              <a:rPr lang="en-US" sz="2400" b="1">
                <a:solidFill>
                  <a:schemeClr val="bg1"/>
                </a:solidFill>
              </a:rPr>
              <a:t>Test Verification</a:t>
            </a:r>
          </a:p>
        </p:txBody>
      </p:sp>
      <p:sp>
        <p:nvSpPr>
          <p:cNvPr id="19" name="Text Box 1040"/>
          <p:cNvSpPr txBox="1">
            <a:spLocks noChangeArrowheads="1"/>
          </p:cNvSpPr>
          <p:nvPr/>
        </p:nvSpPr>
        <p:spPr bwMode="auto">
          <a:xfrm>
            <a:off x="612775" y="2172390"/>
            <a:ext cx="2743200" cy="784830"/>
          </a:xfrm>
          <a:prstGeom prst="rect">
            <a:avLst/>
          </a:prstGeom>
          <a:noFill/>
          <a:ln w="9525">
            <a:noFill/>
            <a:miter lim="800000"/>
            <a:headEnd/>
            <a:tailEnd/>
          </a:ln>
          <a:effectLst/>
        </p:spPr>
        <p:txBody>
          <a:bodyPr lIns="0" tIns="0" rIns="0">
            <a:spAutoFit/>
          </a:bodyPr>
          <a:lstStyle/>
          <a:p>
            <a:pPr algn="ctr">
              <a:spcBef>
                <a:spcPct val="50000"/>
              </a:spcBef>
              <a:spcAft>
                <a:spcPct val="0"/>
              </a:spcAft>
            </a:pPr>
            <a:r>
              <a:rPr lang="en-US" sz="2400" b="1">
                <a:solidFill>
                  <a:schemeClr val="bg1"/>
                </a:solidFill>
              </a:rPr>
              <a:t>Hardware Implementation</a:t>
            </a:r>
          </a:p>
        </p:txBody>
      </p:sp>
      <p:sp>
        <p:nvSpPr>
          <p:cNvPr id="20" name="Text Box 1041"/>
          <p:cNvSpPr txBox="1">
            <a:spLocks noChangeArrowheads="1"/>
          </p:cNvSpPr>
          <p:nvPr/>
        </p:nvSpPr>
        <p:spPr bwMode="auto">
          <a:xfrm>
            <a:off x="1204913" y="1313552"/>
            <a:ext cx="2743200" cy="415498"/>
          </a:xfrm>
          <a:prstGeom prst="rect">
            <a:avLst/>
          </a:prstGeom>
          <a:noFill/>
          <a:ln w="9525">
            <a:noFill/>
            <a:miter lim="800000"/>
            <a:headEnd/>
            <a:tailEnd/>
          </a:ln>
          <a:effectLst/>
        </p:spPr>
        <p:txBody>
          <a:bodyPr lIns="0" tIns="0" rIns="0">
            <a:spAutoFit/>
          </a:bodyPr>
          <a:lstStyle/>
          <a:p>
            <a:pPr algn="ctr">
              <a:spcBef>
                <a:spcPct val="50000"/>
              </a:spcBef>
              <a:spcAft>
                <a:spcPct val="0"/>
              </a:spcAft>
            </a:pPr>
            <a:r>
              <a:rPr lang="en-US" sz="2400" b="1">
                <a:solidFill>
                  <a:schemeClr val="bg1"/>
                </a:solidFill>
              </a:rPr>
              <a:t>Test Verification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Design Methodology</a:t>
            </a:r>
            <a:endParaRPr lang="en-US" b="1" dirty="0">
              <a:solidFill>
                <a:schemeClr val="accent2"/>
              </a:solidFill>
            </a:endParaRPr>
          </a:p>
        </p:txBody>
      </p:sp>
      <p:sp>
        <p:nvSpPr>
          <p:cNvPr id="7" name="Text Box 3"/>
          <p:cNvSpPr txBox="1">
            <a:spLocks noChangeArrowheads="1"/>
          </p:cNvSpPr>
          <p:nvPr/>
        </p:nvSpPr>
        <p:spPr bwMode="auto">
          <a:xfrm>
            <a:off x="186396" y="5458269"/>
            <a:ext cx="8735354" cy="914389"/>
          </a:xfrm>
          <a:prstGeom prst="rect">
            <a:avLst/>
          </a:prstGeom>
          <a:noFill/>
          <a:ln w="9525">
            <a:noFill/>
            <a:miter lim="800000"/>
            <a:headEnd/>
            <a:tailEnd/>
          </a:ln>
          <a:effectLst/>
        </p:spPr>
        <p:txBody>
          <a:bodyPr lIns="0" tIns="0" rIns="0" bIns="0"/>
          <a:lstStyle/>
          <a:p>
            <a:pPr marL="168275" indent="-168275">
              <a:spcAft>
                <a:spcPts val="600"/>
              </a:spcAft>
              <a:buFont typeface="Arial" pitchFamily="34" charset="0"/>
              <a:buChar char="•"/>
              <a:tabLst>
                <a:tab pos="168275" algn="l"/>
                <a:tab pos="3206750" algn="l"/>
              </a:tabLst>
            </a:pPr>
            <a:endParaRPr lang="en-US" sz="1800" b="1" dirty="0" smtClean="0">
              <a:solidFill>
                <a:schemeClr val="accent2"/>
              </a:solidFill>
              <a:sym typeface="Wingdings"/>
            </a:endParaRPr>
          </a:p>
        </p:txBody>
      </p:sp>
      <p:sp>
        <p:nvSpPr>
          <p:cNvPr id="4" name="Text Box 3"/>
          <p:cNvSpPr txBox="1">
            <a:spLocks noChangeArrowheads="1"/>
          </p:cNvSpPr>
          <p:nvPr/>
        </p:nvSpPr>
        <p:spPr bwMode="auto">
          <a:xfrm>
            <a:off x="201160" y="604911"/>
            <a:ext cx="8686800" cy="5897489"/>
          </a:xfrm>
          <a:prstGeom prst="rect">
            <a:avLst/>
          </a:prstGeom>
          <a:noFill/>
          <a:ln w="9525">
            <a:noFill/>
            <a:miter lim="800000"/>
            <a:headEnd/>
            <a:tailEnd/>
          </a:ln>
          <a:effectLst/>
        </p:spPr>
        <p:txBody>
          <a:bodyPr lIns="0" tIns="0" rIns="0" bIns="0"/>
          <a:lstStyle/>
          <a:p>
            <a:pPr marL="173038" indent="-173038">
              <a:spcAft>
                <a:spcPts val="1200"/>
              </a:spcAft>
              <a:buFontTx/>
              <a:buChar char="•"/>
            </a:pPr>
            <a:r>
              <a:rPr lang="en-US" sz="1800" b="1" dirty="0" smtClean="0">
                <a:solidFill>
                  <a:schemeClr val="accent2"/>
                </a:solidFill>
              </a:rPr>
              <a:t>Problem: </a:t>
            </a:r>
            <a:r>
              <a:rPr lang="en-US" sz="1800" b="1" dirty="0" smtClean="0"/>
              <a:t>recognize that a problem exists, and develop a concise statement of the problem.</a:t>
            </a:r>
          </a:p>
          <a:p>
            <a:pPr marL="173038" indent="-173038">
              <a:spcAft>
                <a:spcPts val="1200"/>
              </a:spcAft>
              <a:buFontTx/>
              <a:buChar char="•"/>
            </a:pPr>
            <a:r>
              <a:rPr lang="en-US" sz="1800" b="1" dirty="0" smtClean="0">
                <a:solidFill>
                  <a:schemeClr val="accent2"/>
                </a:solidFill>
              </a:rPr>
              <a:t>Objectives: </a:t>
            </a:r>
            <a:r>
              <a:rPr lang="en-US" sz="1800" b="1" dirty="0" smtClean="0"/>
              <a:t>study the parameters of the problem, and convert them into engineering language you are familiar with.</a:t>
            </a:r>
          </a:p>
          <a:p>
            <a:pPr marL="173038" indent="-173038">
              <a:spcAft>
                <a:spcPts val="1200"/>
              </a:spcAft>
              <a:buFontTx/>
              <a:buChar char="•"/>
            </a:pPr>
            <a:r>
              <a:rPr lang="en-US" sz="1800" b="1" dirty="0" smtClean="0">
                <a:solidFill>
                  <a:schemeClr val="accent2"/>
                </a:solidFill>
              </a:rPr>
              <a:t>Literature Survey: </a:t>
            </a:r>
            <a:r>
              <a:rPr lang="en-US" sz="1800" b="1" dirty="0" smtClean="0"/>
              <a:t>assimilate existing knowledge about the problem, and search for similar data (related experiments, evaluations, etc.) </a:t>
            </a:r>
          </a:p>
          <a:p>
            <a:pPr marL="173038" indent="-173038">
              <a:spcAft>
                <a:spcPts val="1200"/>
              </a:spcAft>
              <a:buFontTx/>
              <a:buChar char="•"/>
            </a:pPr>
            <a:r>
              <a:rPr lang="en-US" sz="1800" b="1" dirty="0" smtClean="0">
                <a:solidFill>
                  <a:schemeClr val="accent2"/>
                </a:solidFill>
              </a:rPr>
              <a:t>Analysis: </a:t>
            </a:r>
            <a:r>
              <a:rPr lang="en-US" sz="1800" b="1" dirty="0" smtClean="0"/>
              <a:t>analyze the problem based on the knowledge gained from the literature survey, produce a set of design constraints, and generate test specifications to verify these design constraints.</a:t>
            </a:r>
          </a:p>
          <a:p>
            <a:pPr marL="173038" indent="-173038">
              <a:spcAft>
                <a:spcPts val="1200"/>
              </a:spcAft>
              <a:buFontTx/>
              <a:buChar char="•"/>
            </a:pPr>
            <a:r>
              <a:rPr lang="en-US" sz="1800" b="1" dirty="0" smtClean="0">
                <a:solidFill>
                  <a:schemeClr val="accent2"/>
                </a:solidFill>
              </a:rPr>
              <a:t>Synthesis: </a:t>
            </a:r>
            <a:r>
              <a:rPr lang="en-US" sz="1800" b="1" dirty="0" smtClean="0"/>
              <a:t>manipulate the analysis to yield a family of solutions (typically through simulation and prototyping).</a:t>
            </a:r>
          </a:p>
          <a:p>
            <a:pPr marL="173038" indent="-173038">
              <a:spcAft>
                <a:spcPts val="1200"/>
              </a:spcAft>
              <a:buFontTx/>
              <a:buChar char="•"/>
            </a:pPr>
            <a:r>
              <a:rPr lang="en-US" sz="1800" b="1" dirty="0" smtClean="0">
                <a:solidFill>
                  <a:schemeClr val="accent2"/>
                </a:solidFill>
              </a:rPr>
              <a:t>Evaluation: </a:t>
            </a:r>
            <a:r>
              <a:rPr lang="en-US" sz="1800" b="1" dirty="0" smtClean="0"/>
              <a:t>choose the best solution and verify it meets the design constraints.</a:t>
            </a:r>
          </a:p>
          <a:p>
            <a:pPr marL="173038" indent="-173038">
              <a:spcAft>
                <a:spcPts val="1200"/>
              </a:spcAft>
              <a:buFontTx/>
              <a:buChar char="•"/>
            </a:pPr>
            <a:r>
              <a:rPr lang="en-US" sz="1800" b="1" dirty="0" smtClean="0">
                <a:solidFill>
                  <a:schemeClr val="accent2"/>
                </a:solidFill>
              </a:rPr>
              <a:t>Presentation: </a:t>
            </a:r>
            <a:r>
              <a:rPr lang="en-US" sz="1800" b="1" dirty="0" smtClean="0"/>
              <a:t>communicate the solution to your peers/management. </a:t>
            </a:r>
          </a:p>
          <a:p>
            <a:pPr>
              <a:spcAft>
                <a:spcPts val="1200"/>
              </a:spcAft>
            </a:pPr>
            <a:r>
              <a:rPr lang="en-US" sz="1800" b="1" dirty="0" smtClean="0"/>
              <a:t>Note: In Senior Design I, some amount of simulation, modeling or even rapid prototyping will be required to ensure that your project is feasible!</a:t>
            </a:r>
            <a:endParaRPr lang="en-US" sz="18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4716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The Project Abstract</a:t>
            </a:r>
            <a:endParaRPr lang="en-US" b="1" dirty="0">
              <a:solidFill>
                <a:schemeClr val="accent2"/>
              </a:solidFill>
            </a:endParaRPr>
          </a:p>
        </p:txBody>
      </p:sp>
      <p:sp>
        <p:nvSpPr>
          <p:cNvPr id="5" name="Rectangle 4"/>
          <p:cNvSpPr/>
          <p:nvPr/>
        </p:nvSpPr>
        <p:spPr>
          <a:xfrm>
            <a:off x="200910" y="664304"/>
            <a:ext cx="8707438" cy="6124754"/>
          </a:xfrm>
          <a:prstGeom prst="rect">
            <a:avLst/>
          </a:prstGeom>
        </p:spPr>
        <p:txBody>
          <a:bodyPr wrap="square" lIns="0" tIns="0" rIns="0" bIns="0">
            <a:spAutoFit/>
          </a:bodyPr>
          <a:lstStyle/>
          <a:p>
            <a:pPr marL="168275" indent="-168275">
              <a:spcAft>
                <a:spcPts val="1200"/>
              </a:spcAft>
              <a:buFont typeface="Arial" pitchFamily="34" charset="0"/>
              <a:buChar char="•"/>
            </a:pPr>
            <a:r>
              <a:rPr lang="en-US" sz="1800" b="1" dirty="0" smtClean="0"/>
              <a:t>150 to 200 words</a:t>
            </a:r>
          </a:p>
          <a:p>
            <a:pPr marL="168275" indent="-168275">
              <a:spcAft>
                <a:spcPts val="1200"/>
              </a:spcAft>
              <a:buFont typeface="Arial" pitchFamily="34" charset="0"/>
              <a:buChar char="•"/>
            </a:pPr>
            <a:r>
              <a:rPr lang="en-US" sz="1800" b="1" dirty="0" smtClean="0"/>
              <a:t>Discusses what you will do, how you will do it, and why this is important.</a:t>
            </a:r>
          </a:p>
          <a:p>
            <a:pPr marL="168275" indent="-168275">
              <a:spcAft>
                <a:spcPts val="1200"/>
              </a:spcAft>
              <a:buFont typeface="Arial" pitchFamily="34" charset="0"/>
              <a:buChar char="•"/>
            </a:pPr>
            <a:r>
              <a:rPr lang="en-US" sz="1800" b="1" dirty="0" smtClean="0"/>
              <a:t>Contains numerical or quantitative goals (e.g., improve efficiency by 25%).</a:t>
            </a:r>
          </a:p>
          <a:p>
            <a:pPr marL="168275" indent="-168275">
              <a:spcAft>
                <a:spcPts val="1200"/>
              </a:spcAft>
              <a:buFont typeface="Arial" pitchFamily="34" charset="0"/>
              <a:buChar char="•"/>
            </a:pPr>
            <a:r>
              <a:rPr lang="en-US" sz="1800" b="1" dirty="0" smtClean="0"/>
              <a:t>Discusses your unique contributions.</a:t>
            </a:r>
          </a:p>
          <a:p>
            <a:pPr marL="168275" indent="-168275">
              <a:spcAft>
                <a:spcPts val="1200"/>
              </a:spcAft>
              <a:buFont typeface="Arial" pitchFamily="34" charset="0"/>
              <a:buChar char="•"/>
            </a:pPr>
            <a:r>
              <a:rPr lang="en-US" sz="1800" b="1" dirty="0" smtClean="0"/>
              <a:t>Describes the implications of success.</a:t>
            </a:r>
          </a:p>
          <a:p>
            <a:pPr marL="168275" indent="-168275">
              <a:spcAft>
                <a:spcPts val="1200"/>
              </a:spcAft>
              <a:buFont typeface="Arial" pitchFamily="34" charset="0"/>
              <a:buChar char="•"/>
            </a:pPr>
            <a:r>
              <a:rPr lang="en-US" sz="1800" b="1" dirty="0" smtClean="0"/>
              <a:t>Example:</a:t>
            </a:r>
          </a:p>
          <a:p>
            <a:pPr marL="168275" indent="-168275">
              <a:spcAft>
                <a:spcPts val="1200"/>
              </a:spcAft>
              <a:buFont typeface="Arial" pitchFamily="34" charset="0"/>
              <a:buChar char="•"/>
            </a:pPr>
            <a:r>
              <a:rPr lang="en-US" sz="1200" b="1" dirty="0" smtClean="0"/>
              <a:t>The rich harmonic response of a vibrating string makes for a sound that is pleasing to the ear. Guitars have been amplified by resonate chambers in the body until magnetic pickups were introduced in 1928 by George Beauchamp. Magnetic pickups are widely accepted as the industry standard for the electrification of guitars. While this method provides acceptable sound quality, there are drawbacks. Magnetic pickups are highly susceptible to 60 Hz interference. It is common to pick up noise from household electrical wiring occurrence when using standard pickups. In addition, the magnet under a given string is susceptible to vibrations from adjacent strings. </a:t>
            </a:r>
            <a:br>
              <a:rPr lang="en-US" sz="1200" b="1" dirty="0" smtClean="0"/>
            </a:br>
            <a:r>
              <a:rPr lang="en-US" sz="1200" b="1" dirty="0" smtClean="0"/>
              <a:t/>
            </a:r>
            <a:br>
              <a:rPr lang="en-US" sz="1200" b="1" dirty="0" smtClean="0"/>
            </a:br>
            <a:r>
              <a:rPr lang="en-US" sz="1200" b="1" dirty="0" smtClean="0"/>
              <a:t>An optical guitar pickup system detects the string's displacement rather than its velocity, as practiced by magnetic pickups. A small source infrared LED transmits across the string onto an phototransistor. The string's shadow casts an analog representation of the guitar's note into the detector circuit. Sensitive detector circuits with high dynamic range and high signal to noise ratio will give the needed response for an acceptable output. The lower strings yield a higher response due to the displacement based function. For this reason, each string will have a separate detector circuit, biased for the strings own characteristics. Optical devices eliminate 60Hz hums. Light pollution is combated with a metal guard enclosing the mounted transmitter and receiver pairs. Users will have control over the high and low tone knobs as well as the master volume.</a:t>
            </a:r>
          </a:p>
          <a:p>
            <a:pPr marL="168275" indent="-168275">
              <a:spcAft>
                <a:spcPts val="1200"/>
              </a:spcAft>
              <a:buFont typeface="Arial" pitchFamily="34" charset="0"/>
              <a:buChar char="•"/>
            </a:pPr>
            <a:r>
              <a:rPr lang="en-US" sz="1800" b="1" dirty="0" smtClean="0"/>
              <a:t>More examples will follow.</a:t>
            </a:r>
          </a:p>
          <a:p>
            <a:pPr marL="168275" indent="-168275">
              <a:spcAft>
                <a:spcPts val="1200"/>
              </a:spcAft>
              <a:buFont typeface="Arial" pitchFamily="34" charset="0"/>
              <a:buChar char="•"/>
            </a:pPr>
            <a:endParaRPr lang="en-US" sz="12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Design Project Example (Interactive)</a:t>
            </a:r>
            <a:endParaRPr lang="en-US" b="1" dirty="0">
              <a:solidFill>
                <a:schemeClr val="accent2"/>
              </a:solidFill>
            </a:endParaRPr>
          </a:p>
        </p:txBody>
      </p:sp>
      <p:sp>
        <p:nvSpPr>
          <p:cNvPr id="7" name="Text Box 3"/>
          <p:cNvSpPr txBox="1">
            <a:spLocks noChangeArrowheads="1"/>
          </p:cNvSpPr>
          <p:nvPr/>
        </p:nvSpPr>
        <p:spPr bwMode="auto">
          <a:xfrm>
            <a:off x="186396" y="5458269"/>
            <a:ext cx="8735354" cy="914389"/>
          </a:xfrm>
          <a:prstGeom prst="rect">
            <a:avLst/>
          </a:prstGeom>
          <a:noFill/>
          <a:ln w="9525">
            <a:noFill/>
            <a:miter lim="800000"/>
            <a:headEnd/>
            <a:tailEnd/>
          </a:ln>
          <a:effectLst/>
        </p:spPr>
        <p:txBody>
          <a:bodyPr lIns="0" tIns="0" rIns="0" bIns="0"/>
          <a:lstStyle/>
          <a:p>
            <a:pPr marL="168275" indent="-168275">
              <a:spcAft>
                <a:spcPts val="600"/>
              </a:spcAft>
              <a:buFont typeface="Arial" pitchFamily="34" charset="0"/>
              <a:buChar char="•"/>
              <a:tabLst>
                <a:tab pos="168275" algn="l"/>
                <a:tab pos="3206750" algn="l"/>
              </a:tabLst>
            </a:pPr>
            <a:endParaRPr lang="en-US" sz="1800" b="1" dirty="0" smtClean="0">
              <a:solidFill>
                <a:schemeClr val="accent2"/>
              </a:solidFill>
              <a:sym typeface="Wingdings"/>
            </a:endParaRPr>
          </a:p>
        </p:txBody>
      </p:sp>
      <p:sp>
        <p:nvSpPr>
          <p:cNvPr id="4" name="Text Box 3"/>
          <p:cNvSpPr txBox="1">
            <a:spLocks noChangeArrowheads="1"/>
          </p:cNvSpPr>
          <p:nvPr/>
        </p:nvSpPr>
        <p:spPr bwMode="auto">
          <a:xfrm>
            <a:off x="201160" y="604911"/>
            <a:ext cx="8686800" cy="5897489"/>
          </a:xfrm>
          <a:prstGeom prst="rect">
            <a:avLst/>
          </a:prstGeom>
          <a:noFill/>
          <a:ln w="9525">
            <a:noFill/>
            <a:miter lim="800000"/>
            <a:headEnd/>
            <a:tailEnd/>
          </a:ln>
          <a:effectLst/>
        </p:spPr>
        <p:txBody>
          <a:bodyPr lIns="0" tIns="0" rIns="0" bIns="0"/>
          <a:lstStyle/>
          <a:p>
            <a:pPr marL="173038" indent="-173038">
              <a:spcAft>
                <a:spcPts val="1200"/>
              </a:spcAft>
              <a:buFontTx/>
              <a:buChar char="•"/>
            </a:pPr>
            <a:r>
              <a:rPr lang="en-US" sz="1800" b="1" dirty="0" smtClean="0">
                <a:solidFill>
                  <a:schemeClr val="accent2"/>
                </a:solidFill>
              </a:rPr>
              <a:t>Problem Statement: </a:t>
            </a:r>
            <a:r>
              <a:rPr lang="en-US" sz="1800" b="1" dirty="0" smtClean="0">
                <a:solidFill>
                  <a:schemeClr val="bg1"/>
                </a:solidFill>
              </a:rPr>
              <a:t>choose a problem…</a:t>
            </a:r>
          </a:p>
          <a:p>
            <a:pPr marL="173038" indent="-173038">
              <a:spcAft>
                <a:spcPts val="1200"/>
              </a:spcAft>
              <a:buFontTx/>
              <a:buChar char="•"/>
            </a:pPr>
            <a:r>
              <a:rPr lang="en-US" sz="1800" b="1" dirty="0" smtClean="0">
                <a:solidFill>
                  <a:schemeClr val="accent2"/>
                </a:solidFill>
              </a:rPr>
              <a:t>Objectives: </a:t>
            </a:r>
            <a:r>
              <a:rPr lang="en-US" sz="1800" b="1" dirty="0" smtClean="0"/>
              <a:t>study the parameters of the problem, and convert them into engineering language you are familiar with.</a:t>
            </a:r>
          </a:p>
          <a:p>
            <a:pPr marL="173038" indent="-173038">
              <a:spcAft>
                <a:spcPts val="1200"/>
              </a:spcAft>
              <a:buFontTx/>
              <a:buChar char="•"/>
            </a:pPr>
            <a:r>
              <a:rPr lang="en-US" sz="1800" b="1" dirty="0" smtClean="0">
                <a:solidFill>
                  <a:schemeClr val="accent2"/>
                </a:solidFill>
              </a:rPr>
              <a:t>Literature Survey: </a:t>
            </a:r>
            <a:r>
              <a:rPr lang="en-US" sz="1800" b="1" dirty="0" smtClean="0"/>
              <a:t>where do we go for information? </a:t>
            </a:r>
          </a:p>
          <a:p>
            <a:pPr marL="173038" indent="-173038">
              <a:spcAft>
                <a:spcPts val="1200"/>
              </a:spcAft>
              <a:buFontTx/>
              <a:buChar char="•"/>
            </a:pPr>
            <a:r>
              <a:rPr lang="en-US" sz="1800" b="1" dirty="0" smtClean="0">
                <a:solidFill>
                  <a:schemeClr val="accent2"/>
                </a:solidFill>
              </a:rPr>
              <a:t>Analysis: </a:t>
            </a:r>
            <a:r>
              <a:rPr lang="en-US" sz="1800" b="1" dirty="0" smtClean="0"/>
              <a:t>produce a set of design constraints, and generate test specifications to verify these design constraints.</a:t>
            </a:r>
          </a:p>
          <a:p>
            <a:pPr marL="173038" indent="-173038">
              <a:spcAft>
                <a:spcPts val="1200"/>
              </a:spcAft>
              <a:buFontTx/>
              <a:buChar char="•"/>
            </a:pPr>
            <a:r>
              <a:rPr lang="en-US" sz="1800" b="1" dirty="0" smtClean="0">
                <a:solidFill>
                  <a:schemeClr val="accent2"/>
                </a:solidFill>
              </a:rPr>
              <a:t>Synthesis: </a:t>
            </a:r>
            <a:r>
              <a:rPr lang="en-US" sz="1800" b="1" dirty="0" smtClean="0"/>
              <a:t>manipulate the analysis to yield a family of solutions (typically through simulation and prototyping).</a:t>
            </a:r>
          </a:p>
          <a:p>
            <a:pPr marL="173038" indent="-173038">
              <a:spcAft>
                <a:spcPts val="1200"/>
              </a:spcAft>
              <a:buFontTx/>
              <a:buChar char="•"/>
            </a:pPr>
            <a:r>
              <a:rPr lang="en-US" sz="1800" b="1" dirty="0" smtClean="0">
                <a:solidFill>
                  <a:schemeClr val="accent2"/>
                </a:solidFill>
              </a:rPr>
              <a:t>Evaluation: </a:t>
            </a:r>
            <a:r>
              <a:rPr lang="en-US" sz="1800" b="1" dirty="0" smtClean="0"/>
              <a:t>choose the best solution and verify it meets the design constraints.</a:t>
            </a:r>
          </a:p>
          <a:p>
            <a:pPr marL="173038" indent="-173038">
              <a:spcAft>
                <a:spcPts val="1200"/>
              </a:spcAft>
              <a:buFontTx/>
              <a:buChar char="•"/>
            </a:pPr>
            <a:r>
              <a:rPr lang="en-US" sz="1800" b="1" dirty="0" smtClean="0">
                <a:solidFill>
                  <a:schemeClr val="accent2"/>
                </a:solidFill>
              </a:rPr>
              <a:t>Presentation: </a:t>
            </a:r>
            <a:r>
              <a:rPr lang="en-US" sz="1800" b="1" dirty="0" smtClean="0"/>
              <a:t>communicate the solution to your peers/management.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228600" y="633047"/>
            <a:ext cx="8610600" cy="1415772"/>
          </a:xfrm>
          <a:prstGeom prst="rect">
            <a:avLst/>
          </a:prstGeom>
          <a:noFill/>
          <a:ln w="9525">
            <a:noFill/>
            <a:miter lim="800000"/>
            <a:headEnd/>
            <a:tailEnd/>
          </a:ln>
          <a:effectLst/>
        </p:spPr>
        <p:txBody>
          <a:bodyPr wrap="square" lIns="0" tIns="0" rIns="0" bIns="0">
            <a:spAutoFit/>
          </a:bodyPr>
          <a:lstStyle/>
          <a:p>
            <a:pPr marL="168275" indent="-168275">
              <a:spcAft>
                <a:spcPts val="1200"/>
              </a:spcAft>
              <a:buFont typeface="Arial" pitchFamily="34" charset="0"/>
              <a:buChar char="•"/>
            </a:pPr>
            <a:r>
              <a:rPr lang="en-US" sz="1800" b="1" dirty="0" smtClean="0"/>
              <a:t>Abstracts are due next Friday (on web site)</a:t>
            </a:r>
          </a:p>
          <a:p>
            <a:pPr marL="168275" indent="-168275">
              <a:spcAft>
                <a:spcPts val="1200"/>
              </a:spcAft>
              <a:buFont typeface="Arial" pitchFamily="34" charset="0"/>
              <a:buChar char="•"/>
            </a:pPr>
            <a:r>
              <a:rPr lang="en-US" sz="1800" b="1" dirty="0" smtClean="0"/>
              <a:t>A revised </a:t>
            </a:r>
            <a:r>
              <a:rPr lang="en-US" sz="1800" b="1" dirty="0" err="1" smtClean="0"/>
              <a:t>pdf</a:t>
            </a:r>
            <a:r>
              <a:rPr lang="en-US" sz="1800" b="1" dirty="0" smtClean="0"/>
              <a:t> file containing your technical specification is due next Friday also.</a:t>
            </a:r>
          </a:p>
          <a:p>
            <a:pPr marL="168275" indent="-168275">
              <a:spcAft>
                <a:spcPts val="1200"/>
              </a:spcAft>
              <a:buFont typeface="Arial" pitchFamily="34" charset="0"/>
              <a:buChar char="•"/>
            </a:pPr>
            <a:r>
              <a:rPr lang="en-US" sz="1800" b="1" dirty="0" smtClean="0"/>
              <a:t>Next lecture: quantitative design constraints.</a:t>
            </a:r>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Temple Standard">
      <a:dk1>
        <a:srgbClr val="000000"/>
      </a:dk1>
      <a:lt1>
        <a:srgbClr val="000000"/>
      </a:lt1>
      <a:dk2>
        <a:srgbClr val="000000"/>
      </a:dk2>
      <a:lt2>
        <a:srgbClr val="000000"/>
      </a:lt2>
      <a:accent1>
        <a:srgbClr val="BE0F34"/>
      </a:accent1>
      <a:accent2>
        <a:srgbClr val="333399"/>
      </a:accent2>
      <a:accent3>
        <a:srgbClr val="FFFFFF"/>
      </a:accent3>
      <a:accent4>
        <a:srgbClr val="FFFFFF"/>
      </a:accent4>
      <a:accent5>
        <a:srgbClr val="FFFFFF"/>
      </a:accent5>
      <a:accent6>
        <a:srgbClr val="FFFFFF"/>
      </a:accent6>
      <a:hlink>
        <a:srgbClr val="FFFFFF"/>
      </a:hlink>
      <a:folHlink>
        <a:srgbClr val="FFFFFF"/>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15569</TotalTime>
  <Words>698</Words>
  <Application>Microsoft Office PowerPoint</Application>
  <PresentationFormat>Letter Paper (8.5x11 in)</PresentationFormat>
  <Paragraphs>79</Paragraphs>
  <Slides>9</Slides>
  <Notes>1</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lecture_title</vt:lpstr>
      <vt:lpstr>lecture_default</vt:lpstr>
      <vt:lpstr>Slide 0</vt:lpstr>
      <vt:lpstr>Slide 1</vt:lpstr>
      <vt:lpstr>Slide 2</vt:lpstr>
      <vt:lpstr>Slide 3</vt:lpstr>
      <vt:lpstr>Slide 4</vt:lpstr>
      <vt:lpstr>Slide 5</vt:lpstr>
      <vt:lpstr>Slide 6</vt:lpstr>
      <vt:lpstr>Slide 7</vt:lpstr>
      <vt:lpstr>Slide 8</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1274</cp:revision>
  <dcterms:created xsi:type="dcterms:W3CDTF">2002-09-12T17:13:32Z</dcterms:created>
  <dcterms:modified xsi:type="dcterms:W3CDTF">2010-02-02T14:08:00Z</dcterms:modified>
</cp:coreProperties>
</file>