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9" r:id="rId1"/>
  </p:sldMasterIdLst>
  <p:notesMasterIdLst>
    <p:notesMasterId r:id="rId54"/>
  </p:notesMasterIdLst>
  <p:handoutMasterIdLst>
    <p:handoutMasterId r:id="rId55"/>
  </p:handoutMasterIdLst>
  <p:sldIdLst>
    <p:sldId id="642" r:id="rId2"/>
    <p:sldId id="503" r:id="rId3"/>
    <p:sldId id="555" r:id="rId4"/>
    <p:sldId id="574" r:id="rId5"/>
    <p:sldId id="575" r:id="rId6"/>
    <p:sldId id="594" r:id="rId7"/>
    <p:sldId id="595" r:id="rId8"/>
    <p:sldId id="596" r:id="rId9"/>
    <p:sldId id="597" r:id="rId10"/>
    <p:sldId id="598" r:id="rId11"/>
    <p:sldId id="599" r:id="rId12"/>
    <p:sldId id="600" r:id="rId13"/>
    <p:sldId id="601" r:id="rId14"/>
    <p:sldId id="576" r:id="rId15"/>
    <p:sldId id="634" r:id="rId16"/>
    <p:sldId id="602" r:id="rId17"/>
    <p:sldId id="603" r:id="rId18"/>
    <p:sldId id="604" r:id="rId19"/>
    <p:sldId id="610" r:id="rId20"/>
    <p:sldId id="607" r:id="rId21"/>
    <p:sldId id="606" r:id="rId22"/>
    <p:sldId id="635" r:id="rId23"/>
    <p:sldId id="608" r:id="rId24"/>
    <p:sldId id="609" r:id="rId25"/>
    <p:sldId id="611" r:id="rId26"/>
    <p:sldId id="612" r:id="rId27"/>
    <p:sldId id="613" r:id="rId28"/>
    <p:sldId id="614" r:id="rId29"/>
    <p:sldId id="615" r:id="rId30"/>
    <p:sldId id="616" r:id="rId31"/>
    <p:sldId id="617" r:id="rId32"/>
    <p:sldId id="618" r:id="rId33"/>
    <p:sldId id="619" r:id="rId34"/>
    <p:sldId id="620" r:id="rId35"/>
    <p:sldId id="636" r:id="rId36"/>
    <p:sldId id="621" r:id="rId37"/>
    <p:sldId id="637" r:id="rId38"/>
    <p:sldId id="622" r:id="rId39"/>
    <p:sldId id="623" r:id="rId40"/>
    <p:sldId id="638" r:id="rId41"/>
    <p:sldId id="624" r:id="rId42"/>
    <p:sldId id="641" r:id="rId43"/>
    <p:sldId id="626" r:id="rId44"/>
    <p:sldId id="627" r:id="rId45"/>
    <p:sldId id="639" r:id="rId46"/>
    <p:sldId id="628" r:id="rId47"/>
    <p:sldId id="629" r:id="rId48"/>
    <p:sldId id="630" r:id="rId49"/>
    <p:sldId id="631" r:id="rId50"/>
    <p:sldId id="640" r:id="rId51"/>
    <p:sldId id="632" r:id="rId52"/>
    <p:sldId id="633" r:id="rId53"/>
  </p:sldIdLst>
  <p:sldSz cx="9144000" cy="6858000" type="screen4x3"/>
  <p:notesSz cx="6858000" cy="9199563"/>
  <p:defaultTextStyle>
    <a:defPPr>
      <a:defRPr lang="en-US"/>
    </a:defPPr>
    <a:lvl1pPr algn="ctr" rtl="0" eaLnBrk="0" fontAlgn="base" hangingPunct="0">
      <a:spcBef>
        <a:spcPct val="50000"/>
      </a:spcBef>
      <a:spcAft>
        <a:spcPct val="0"/>
      </a:spcAft>
      <a:defRPr sz="2400" kern="1200">
        <a:solidFill>
          <a:srgbClr val="FF0000"/>
        </a:solidFill>
        <a:latin typeface="Arial" charset="0"/>
        <a:ea typeface="+mn-ea"/>
        <a:cs typeface="+mn-cs"/>
      </a:defRPr>
    </a:lvl1pPr>
    <a:lvl2pPr marL="457200" algn="ctr" rtl="0" eaLnBrk="0" fontAlgn="base" hangingPunct="0">
      <a:spcBef>
        <a:spcPct val="50000"/>
      </a:spcBef>
      <a:spcAft>
        <a:spcPct val="0"/>
      </a:spcAft>
      <a:defRPr sz="2400" kern="1200">
        <a:solidFill>
          <a:srgbClr val="FF0000"/>
        </a:solidFill>
        <a:latin typeface="Arial" charset="0"/>
        <a:ea typeface="+mn-ea"/>
        <a:cs typeface="+mn-cs"/>
      </a:defRPr>
    </a:lvl2pPr>
    <a:lvl3pPr marL="914400" algn="ctr" rtl="0" eaLnBrk="0" fontAlgn="base" hangingPunct="0">
      <a:spcBef>
        <a:spcPct val="50000"/>
      </a:spcBef>
      <a:spcAft>
        <a:spcPct val="0"/>
      </a:spcAft>
      <a:defRPr sz="2400" kern="1200">
        <a:solidFill>
          <a:srgbClr val="FF0000"/>
        </a:solidFill>
        <a:latin typeface="Arial" charset="0"/>
        <a:ea typeface="+mn-ea"/>
        <a:cs typeface="+mn-cs"/>
      </a:defRPr>
    </a:lvl3pPr>
    <a:lvl4pPr marL="1371600" algn="ctr" rtl="0" eaLnBrk="0" fontAlgn="base" hangingPunct="0">
      <a:spcBef>
        <a:spcPct val="50000"/>
      </a:spcBef>
      <a:spcAft>
        <a:spcPct val="0"/>
      </a:spcAft>
      <a:defRPr sz="2400" kern="1200">
        <a:solidFill>
          <a:srgbClr val="FF0000"/>
        </a:solidFill>
        <a:latin typeface="Arial" charset="0"/>
        <a:ea typeface="+mn-ea"/>
        <a:cs typeface="+mn-cs"/>
      </a:defRPr>
    </a:lvl4pPr>
    <a:lvl5pPr marL="1828800" algn="ctr" rtl="0" eaLnBrk="0" fontAlgn="base" hangingPunct="0">
      <a:spcBef>
        <a:spcPct val="50000"/>
      </a:spcBef>
      <a:spcAft>
        <a:spcPct val="0"/>
      </a:spcAft>
      <a:defRPr sz="2400" kern="1200">
        <a:solidFill>
          <a:srgbClr val="FF0000"/>
        </a:solidFill>
        <a:latin typeface="Arial" charset="0"/>
        <a:ea typeface="+mn-ea"/>
        <a:cs typeface="+mn-cs"/>
      </a:defRPr>
    </a:lvl5pPr>
    <a:lvl6pPr marL="2286000" algn="l" defTabSz="914400" rtl="0" eaLnBrk="1" latinLnBrk="0" hangingPunct="1">
      <a:defRPr sz="2400" kern="1200">
        <a:solidFill>
          <a:srgbClr val="FF0000"/>
        </a:solidFill>
        <a:latin typeface="Arial" charset="0"/>
        <a:ea typeface="+mn-ea"/>
        <a:cs typeface="+mn-cs"/>
      </a:defRPr>
    </a:lvl6pPr>
    <a:lvl7pPr marL="2743200" algn="l" defTabSz="914400" rtl="0" eaLnBrk="1" latinLnBrk="0" hangingPunct="1">
      <a:defRPr sz="2400" kern="1200">
        <a:solidFill>
          <a:srgbClr val="FF0000"/>
        </a:solidFill>
        <a:latin typeface="Arial" charset="0"/>
        <a:ea typeface="+mn-ea"/>
        <a:cs typeface="+mn-cs"/>
      </a:defRPr>
    </a:lvl7pPr>
    <a:lvl8pPr marL="3200400" algn="l" defTabSz="914400" rtl="0" eaLnBrk="1" latinLnBrk="0" hangingPunct="1">
      <a:defRPr sz="2400" kern="1200">
        <a:solidFill>
          <a:srgbClr val="FF0000"/>
        </a:solidFill>
        <a:latin typeface="Arial" charset="0"/>
        <a:ea typeface="+mn-ea"/>
        <a:cs typeface="+mn-cs"/>
      </a:defRPr>
    </a:lvl8pPr>
    <a:lvl9pPr marL="3657600" algn="l" defTabSz="914400" rtl="0" eaLnBrk="1" latinLnBrk="0" hangingPunct="1">
      <a:defRPr sz="2400" kern="1200">
        <a:solidFill>
          <a:srgbClr val="FF0000"/>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6666"/>
    <a:srgbClr val="660066"/>
    <a:srgbClr val="EAEAEA"/>
    <a:srgbClr val="FFFFCC"/>
    <a:srgbClr val="99FF66"/>
    <a:srgbClr val="FF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32787"/>
    <p:restoredTop sz="75338" autoAdjust="0"/>
  </p:normalViewPr>
  <p:slideViewPr>
    <p:cSldViewPr snapToGrid="0" showGuides="1">
      <p:cViewPr>
        <p:scale>
          <a:sx n="75" d="100"/>
          <a:sy n="75" d="100"/>
        </p:scale>
        <p:origin x="-528" y="6"/>
      </p:cViewPr>
      <p:guideLst>
        <p:guide orient="horz" pos="3501"/>
        <p:guide pos="5291"/>
      </p:guideLst>
    </p:cSldViewPr>
  </p:slideViewPr>
  <p:outlineViewPr>
    <p:cViewPr>
      <p:scale>
        <a:sx n="50" d="100"/>
        <a:sy n="50"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55" d="100"/>
          <a:sy n="55" d="100"/>
        </p:scale>
        <p:origin x="-1674" y="-72"/>
      </p:cViewPr>
      <p:guideLst>
        <p:guide orient="horz" pos="2897"/>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4002" name="Rectangle 2"/>
          <p:cNvSpPr>
            <a:spLocks noGrp="1" noChangeArrowheads="1"/>
          </p:cNvSpPr>
          <p:nvPr>
            <p:ph type="hdr" sz="quarter"/>
          </p:nvPr>
        </p:nvSpPr>
        <p:spPr bwMode="auto">
          <a:xfrm>
            <a:off x="0" y="0"/>
            <a:ext cx="2981325"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26" tIns="45013" rIns="90026" bIns="45013" numCol="1" anchor="t" anchorCtr="0" compatLnSpc="1">
            <a:prstTxWarp prst="textNoShape">
              <a:avLst/>
            </a:prstTxWarp>
          </a:bodyPr>
          <a:lstStyle>
            <a:lvl1pPr algn="l" defTabSz="900113">
              <a:defRPr sz="1200" b="1"/>
            </a:lvl1pPr>
          </a:lstStyle>
          <a:p>
            <a:endParaRPr lang="en-US"/>
          </a:p>
        </p:txBody>
      </p:sp>
      <p:sp>
        <p:nvSpPr>
          <p:cNvPr id="384003" name="Rectangle 3"/>
          <p:cNvSpPr>
            <a:spLocks noGrp="1" noChangeArrowheads="1"/>
          </p:cNvSpPr>
          <p:nvPr>
            <p:ph type="dt" sz="quarter" idx="1"/>
          </p:nvPr>
        </p:nvSpPr>
        <p:spPr bwMode="auto">
          <a:xfrm>
            <a:off x="3876675" y="0"/>
            <a:ext cx="2981325"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26" tIns="45013" rIns="90026" bIns="45013" numCol="1" anchor="t" anchorCtr="0" compatLnSpc="1">
            <a:prstTxWarp prst="textNoShape">
              <a:avLst/>
            </a:prstTxWarp>
          </a:bodyPr>
          <a:lstStyle>
            <a:lvl1pPr algn="r" defTabSz="900113">
              <a:defRPr sz="1200" b="1"/>
            </a:lvl1pPr>
          </a:lstStyle>
          <a:p>
            <a:endParaRPr lang="en-US"/>
          </a:p>
        </p:txBody>
      </p:sp>
      <p:sp>
        <p:nvSpPr>
          <p:cNvPr id="384004" name="Rectangle 4"/>
          <p:cNvSpPr>
            <a:spLocks noGrp="1" noChangeArrowheads="1"/>
          </p:cNvSpPr>
          <p:nvPr>
            <p:ph type="ftr" sz="quarter" idx="2"/>
          </p:nvPr>
        </p:nvSpPr>
        <p:spPr bwMode="auto">
          <a:xfrm>
            <a:off x="0" y="8747125"/>
            <a:ext cx="2981325"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26" tIns="45013" rIns="90026" bIns="45013" numCol="1" anchor="b" anchorCtr="0" compatLnSpc="1">
            <a:prstTxWarp prst="textNoShape">
              <a:avLst/>
            </a:prstTxWarp>
          </a:bodyPr>
          <a:lstStyle>
            <a:lvl1pPr algn="l" defTabSz="900113">
              <a:defRPr sz="1200" b="1"/>
            </a:lvl1pPr>
          </a:lstStyle>
          <a:p>
            <a:endParaRPr lang="en-US"/>
          </a:p>
        </p:txBody>
      </p:sp>
      <p:sp>
        <p:nvSpPr>
          <p:cNvPr id="384005" name="Rectangle 5"/>
          <p:cNvSpPr>
            <a:spLocks noGrp="1" noChangeArrowheads="1"/>
          </p:cNvSpPr>
          <p:nvPr>
            <p:ph type="sldNum" sz="quarter" idx="3"/>
          </p:nvPr>
        </p:nvSpPr>
        <p:spPr bwMode="auto">
          <a:xfrm>
            <a:off x="3876675" y="8747125"/>
            <a:ext cx="2981325"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26" tIns="45013" rIns="90026" bIns="45013" numCol="1" anchor="b" anchorCtr="0" compatLnSpc="1">
            <a:prstTxWarp prst="textNoShape">
              <a:avLst/>
            </a:prstTxWarp>
          </a:bodyPr>
          <a:lstStyle>
            <a:lvl1pPr algn="r" defTabSz="900113">
              <a:defRPr sz="1200" b="1"/>
            </a:lvl1pPr>
          </a:lstStyle>
          <a:p>
            <a:fld id="{CECC0AF5-0596-49B7-BD96-CE96CCA11867}" type="slidenum">
              <a:rPr lang="en-US"/>
              <a:pPr/>
              <a:t>‹#›</a:t>
            </a:fld>
            <a:endParaRPr lang="en-US"/>
          </a:p>
        </p:txBody>
      </p:sp>
    </p:spTree>
    <p:extLst>
      <p:ext uri="{BB962C8B-B14F-4D97-AF65-F5344CB8AC3E}">
        <p14:creationId xmlns:p14="http://schemas.microsoft.com/office/powerpoint/2010/main" val="2704398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6" tIns="45703" rIns="91406" bIns="45703" numCol="1" anchor="t" anchorCtr="0" compatLnSpc="1">
            <a:prstTxWarp prst="textNoShape">
              <a:avLst/>
            </a:prstTxWarp>
          </a:bodyPr>
          <a:lstStyle>
            <a:lvl1pPr algn="l" defTabSz="911225">
              <a:spcBef>
                <a:spcPct val="0"/>
              </a:spcBef>
              <a:defRPr sz="1200">
                <a:solidFill>
                  <a:schemeClr val="tx1"/>
                </a:solidFill>
                <a:latin typeface="Times New Roman" charset="0"/>
              </a:defRPr>
            </a:lvl1pPr>
          </a:lstStyle>
          <a:p>
            <a:endParaRPr lang="en-US"/>
          </a:p>
        </p:txBody>
      </p:sp>
      <p:sp>
        <p:nvSpPr>
          <p:cNvPr id="50179" name="Rectangle 3"/>
          <p:cNvSpPr>
            <a:spLocks noGrp="1" noChangeArrowheads="1"/>
          </p:cNvSpPr>
          <p:nvPr>
            <p:ph type="dt" idx="1"/>
          </p:nvPr>
        </p:nvSpPr>
        <p:spPr bwMode="auto">
          <a:xfrm>
            <a:off x="3886200" y="0"/>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6" tIns="45703" rIns="91406" bIns="45703" numCol="1" anchor="t" anchorCtr="0" compatLnSpc="1">
            <a:prstTxWarp prst="textNoShape">
              <a:avLst/>
            </a:prstTxWarp>
          </a:bodyPr>
          <a:lstStyle>
            <a:lvl1pPr algn="r" defTabSz="911225">
              <a:spcBef>
                <a:spcPct val="0"/>
              </a:spcBef>
              <a:defRPr sz="1200">
                <a:solidFill>
                  <a:schemeClr val="tx1"/>
                </a:solidFill>
                <a:latin typeface="Times New Roman" charset="0"/>
              </a:defRPr>
            </a:lvl1pPr>
          </a:lstStyle>
          <a:p>
            <a:endParaRPr lang="en-US"/>
          </a:p>
        </p:txBody>
      </p:sp>
      <p:sp>
        <p:nvSpPr>
          <p:cNvPr id="50180" name="Rectangle 4"/>
          <p:cNvSpPr>
            <a:spLocks noChangeArrowheads="1" noTextEdit="1"/>
          </p:cNvSpPr>
          <p:nvPr>
            <p:ph type="sldImg" idx="2"/>
          </p:nvPr>
        </p:nvSpPr>
        <p:spPr bwMode="auto">
          <a:xfrm>
            <a:off x="1131888" y="692150"/>
            <a:ext cx="4597400" cy="34480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0181" name="Rectangle 5"/>
          <p:cNvSpPr>
            <a:spLocks noGrp="1" noChangeArrowheads="1"/>
          </p:cNvSpPr>
          <p:nvPr>
            <p:ph type="body" sz="quarter" idx="3"/>
          </p:nvPr>
        </p:nvSpPr>
        <p:spPr bwMode="auto">
          <a:xfrm>
            <a:off x="914400" y="4370388"/>
            <a:ext cx="5029200" cy="413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6" tIns="45703" rIns="91406" bIns="4570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182" name="Rectangle 6"/>
          <p:cNvSpPr>
            <a:spLocks noGrp="1" noChangeArrowheads="1"/>
          </p:cNvSpPr>
          <p:nvPr>
            <p:ph type="ftr" sz="quarter" idx="4"/>
          </p:nvPr>
        </p:nvSpPr>
        <p:spPr bwMode="auto">
          <a:xfrm>
            <a:off x="0" y="8739188"/>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6" tIns="45703" rIns="91406" bIns="45703" numCol="1" anchor="b" anchorCtr="0" compatLnSpc="1">
            <a:prstTxWarp prst="textNoShape">
              <a:avLst/>
            </a:prstTxWarp>
          </a:bodyPr>
          <a:lstStyle>
            <a:lvl1pPr algn="l" defTabSz="911225">
              <a:spcBef>
                <a:spcPct val="0"/>
              </a:spcBef>
              <a:defRPr sz="1200">
                <a:solidFill>
                  <a:schemeClr val="tx1"/>
                </a:solidFill>
                <a:latin typeface="Times New Roman" charset="0"/>
              </a:defRPr>
            </a:lvl1pPr>
          </a:lstStyle>
          <a:p>
            <a:endParaRPr lang="en-US"/>
          </a:p>
        </p:txBody>
      </p:sp>
      <p:sp>
        <p:nvSpPr>
          <p:cNvPr id="50183" name="Rectangle 7"/>
          <p:cNvSpPr>
            <a:spLocks noGrp="1" noChangeArrowheads="1"/>
          </p:cNvSpPr>
          <p:nvPr>
            <p:ph type="sldNum" sz="quarter" idx="5"/>
          </p:nvPr>
        </p:nvSpPr>
        <p:spPr bwMode="auto">
          <a:xfrm>
            <a:off x="3886200" y="8739188"/>
            <a:ext cx="29718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06" tIns="45703" rIns="91406" bIns="45703" numCol="1" anchor="b" anchorCtr="0" compatLnSpc="1">
            <a:prstTxWarp prst="textNoShape">
              <a:avLst/>
            </a:prstTxWarp>
          </a:bodyPr>
          <a:lstStyle>
            <a:lvl1pPr algn="r" defTabSz="911225">
              <a:spcBef>
                <a:spcPct val="0"/>
              </a:spcBef>
              <a:defRPr sz="1200">
                <a:solidFill>
                  <a:schemeClr val="tx1"/>
                </a:solidFill>
                <a:latin typeface="Times New Roman" charset="0"/>
              </a:defRPr>
            </a:lvl1pPr>
          </a:lstStyle>
          <a:p>
            <a:fld id="{FAC072DF-A0EF-4BEB-B08E-C55C252F7402}" type="slidenum">
              <a:rPr lang="en-US"/>
              <a:pPr/>
              <a:t>‹#›</a:t>
            </a:fld>
            <a:endParaRPr lang="en-US"/>
          </a:p>
        </p:txBody>
      </p:sp>
    </p:spTree>
    <p:extLst>
      <p:ext uri="{BB962C8B-B14F-4D97-AF65-F5344CB8AC3E}">
        <p14:creationId xmlns:p14="http://schemas.microsoft.com/office/powerpoint/2010/main" val="11106755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14B540-B881-4F57-A9B2-19D3574AAC87}" type="slidenum">
              <a:rPr lang="en-US"/>
              <a:pPr/>
              <a:t>3</a:t>
            </a:fld>
            <a:endParaRPr lang="en-US"/>
          </a:p>
        </p:txBody>
      </p:sp>
      <p:sp>
        <p:nvSpPr>
          <p:cNvPr id="435202" name="Rectangle 2"/>
          <p:cNvSpPr>
            <a:spLocks noChangeArrowheads="1" noTextEdit="1"/>
          </p:cNvSpPr>
          <p:nvPr>
            <p:ph type="sldImg"/>
          </p:nvPr>
        </p:nvSpPr>
        <p:spPr>
          <a:ln/>
        </p:spPr>
      </p:sp>
      <p:sp>
        <p:nvSpPr>
          <p:cNvPr id="435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766498-7151-4580-A0F8-3DDC1660A29F}" type="slidenum">
              <a:rPr lang="en-US"/>
              <a:pPr/>
              <a:t>12</a:t>
            </a:fld>
            <a:endParaRPr lang="en-US"/>
          </a:p>
        </p:txBody>
      </p:sp>
      <p:sp>
        <p:nvSpPr>
          <p:cNvPr id="467970" name="Rectangle 2"/>
          <p:cNvSpPr>
            <a:spLocks noChangeArrowheads="1" noTextEdit="1"/>
          </p:cNvSpPr>
          <p:nvPr>
            <p:ph type="sldImg"/>
          </p:nvPr>
        </p:nvSpPr>
        <p:spPr>
          <a:ln/>
        </p:spPr>
      </p:sp>
      <p:sp>
        <p:nvSpPr>
          <p:cNvPr id="467971" name="Rectangle 3"/>
          <p:cNvSpPr>
            <a:spLocks noGrp="1" noChangeArrowheads="1"/>
          </p:cNvSpPr>
          <p:nvPr>
            <p:ph type="body" idx="1"/>
          </p:nvPr>
        </p:nvSpPr>
        <p:spPr/>
        <p:txBody>
          <a:bodyPr/>
          <a:lstStyle/>
          <a:p>
            <a:r>
              <a:rPr lang="en-US"/>
              <a:t>This is a graphic that show the WBS structure mentioned on previous pages. This WBS feeds the development of the Activity List and then both feed the development of the sequencing of the activities needed to execute the project.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628C27-9895-4F15-9730-AD68543F323C}" type="slidenum">
              <a:rPr lang="en-US"/>
              <a:pPr/>
              <a:t>15</a:t>
            </a:fld>
            <a:endParaRPr lang="en-US"/>
          </a:p>
        </p:txBody>
      </p:sp>
      <p:sp>
        <p:nvSpPr>
          <p:cNvPr id="510978" name="Rectangle 2"/>
          <p:cNvSpPr>
            <a:spLocks noChangeArrowheads="1" noTextEdit="1"/>
          </p:cNvSpPr>
          <p:nvPr>
            <p:ph type="sldImg"/>
          </p:nvPr>
        </p:nvSpPr>
        <p:spPr>
          <a:ln/>
        </p:spPr>
      </p:sp>
      <p:sp>
        <p:nvSpPr>
          <p:cNvPr id="510979" name="Rectangle 3"/>
          <p:cNvSpPr>
            <a:spLocks noGrp="1" noChangeArrowheads="1"/>
          </p:cNvSpPr>
          <p:nvPr>
            <p:ph type="body" idx="1"/>
          </p:nvPr>
        </p:nvSpPr>
        <p:spPr/>
        <p:txBody>
          <a:bodyPr/>
          <a:lstStyle/>
          <a:p>
            <a:r>
              <a:rPr lang="en-US"/>
              <a:t>The graph shows two boxes, The first box, on the left, has the text “Writing Project Organization section for Chapter 1 written in it..  This box has an arrow going to another box. The arrow stands for the Finish to Start relationship.  The second box has the text “Writing the Project Planning section in Chapter 1” written in it. </a:t>
            </a:r>
          </a:p>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1DFCDE-2E4F-42DB-A0B7-E813E86FC01A}" type="slidenum">
              <a:rPr lang="en-US"/>
              <a:pPr/>
              <a:t>16</a:t>
            </a:fld>
            <a:endParaRPr lang="en-US"/>
          </a:p>
        </p:txBody>
      </p:sp>
      <p:sp>
        <p:nvSpPr>
          <p:cNvPr id="512002" name="Rectangle 1026"/>
          <p:cNvSpPr>
            <a:spLocks noChangeArrowheads="1" noTextEdit="1"/>
          </p:cNvSpPr>
          <p:nvPr>
            <p:ph type="sldImg"/>
          </p:nvPr>
        </p:nvSpPr>
        <p:spPr>
          <a:ln/>
        </p:spPr>
      </p:sp>
      <p:sp>
        <p:nvSpPr>
          <p:cNvPr id="512003" name="Rectangle 1027"/>
          <p:cNvSpPr>
            <a:spLocks noGrp="1" noChangeArrowheads="1"/>
          </p:cNvSpPr>
          <p:nvPr>
            <p:ph type="body" idx="1"/>
          </p:nvPr>
        </p:nvSpPr>
        <p:spPr/>
        <p:txBody>
          <a:bodyPr/>
          <a:lstStyle/>
          <a:p>
            <a:r>
              <a:rPr lang="en-US"/>
              <a:t>The graph shows two boxes, The first box, on the left, has the text “Start BEST Management Books Project” written in it.  This box has an arrow going to another box. The arrow stands for the Start to Start relationship.  The second box has the text “Writing the Project Selection section of Chapter 1” written in it. </a:t>
            </a:r>
          </a:p>
          <a:p>
            <a:endParaRPr lang="en-US"/>
          </a:p>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3B1B5D-C5FF-4C8C-B52E-E63768758F3F}" type="slidenum">
              <a:rPr lang="en-US"/>
              <a:pPr/>
              <a:t>17</a:t>
            </a:fld>
            <a:endParaRPr lang="en-US"/>
          </a:p>
        </p:txBody>
      </p:sp>
      <p:sp>
        <p:nvSpPr>
          <p:cNvPr id="513026" name="Rectangle 2"/>
          <p:cNvSpPr>
            <a:spLocks noChangeArrowheads="1" noTextEdit="1"/>
          </p:cNvSpPr>
          <p:nvPr>
            <p:ph type="sldImg"/>
          </p:nvPr>
        </p:nvSpPr>
        <p:spPr>
          <a:ln/>
        </p:spPr>
      </p:sp>
      <p:sp>
        <p:nvSpPr>
          <p:cNvPr id="513027" name="Rectangle 3"/>
          <p:cNvSpPr>
            <a:spLocks noGrp="1" noChangeArrowheads="1"/>
          </p:cNvSpPr>
          <p:nvPr>
            <p:ph type="body" idx="1"/>
          </p:nvPr>
        </p:nvSpPr>
        <p:spPr/>
        <p:txBody>
          <a:bodyPr/>
          <a:lstStyle/>
          <a:p>
            <a:r>
              <a:rPr lang="en-US"/>
              <a:t>The graph shows two boxes, The first box, on the left, has the text “Editing Chapter3” written in it.  This box has an arrow going to another box. The arrow stands for the Finish to Finish relationship.  The second box has the text “Finish BEST Management Books Project” written in it. </a:t>
            </a:r>
          </a:p>
          <a:p>
            <a:endParaRPr lang="en-US"/>
          </a:p>
          <a:p>
            <a:endParaRPr lang="en-US"/>
          </a:p>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D55B63-D69C-4AE1-9136-5F42F5D754AC}" type="slidenum">
              <a:rPr lang="en-US"/>
              <a:pPr/>
              <a:t>18</a:t>
            </a:fld>
            <a:endParaRPr lang="en-US"/>
          </a:p>
        </p:txBody>
      </p:sp>
      <p:sp>
        <p:nvSpPr>
          <p:cNvPr id="514050" name="Rectangle 2"/>
          <p:cNvSpPr>
            <a:spLocks noChangeArrowheads="1" noTextEdit="1"/>
          </p:cNvSpPr>
          <p:nvPr>
            <p:ph type="sldImg"/>
          </p:nvPr>
        </p:nvSpPr>
        <p:spPr>
          <a:ln/>
        </p:spPr>
      </p:sp>
      <p:sp>
        <p:nvSpPr>
          <p:cNvPr id="514051" name="Rectangle 3"/>
          <p:cNvSpPr>
            <a:spLocks noGrp="1" noChangeArrowheads="1"/>
          </p:cNvSpPr>
          <p:nvPr>
            <p:ph type="body" idx="1"/>
          </p:nvPr>
        </p:nvSpPr>
        <p:spPr/>
        <p:txBody>
          <a:bodyPr/>
          <a:lstStyle/>
          <a:p>
            <a:r>
              <a:rPr lang="en-US"/>
              <a:t>This graphic shows the logic or relationship between each activity in the project.  </a:t>
            </a:r>
          </a:p>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A5C16F-0620-45F7-B852-3627ADE39BCB}" type="slidenum">
              <a:rPr lang="en-US"/>
              <a:pPr/>
              <a:t>22</a:t>
            </a:fld>
            <a:endParaRPr lang="en-US"/>
          </a:p>
        </p:txBody>
      </p:sp>
      <p:sp>
        <p:nvSpPr>
          <p:cNvPr id="515074" name="Rectangle 2"/>
          <p:cNvSpPr>
            <a:spLocks noChangeArrowheads="1" noTextEdit="1"/>
          </p:cNvSpPr>
          <p:nvPr>
            <p:ph type="sldImg"/>
          </p:nvPr>
        </p:nvSpPr>
        <p:spPr>
          <a:ln/>
        </p:spPr>
      </p:sp>
      <p:sp>
        <p:nvSpPr>
          <p:cNvPr id="515075" name="Rectangle 3"/>
          <p:cNvSpPr>
            <a:spLocks noGrp="1" noChangeArrowheads="1"/>
          </p:cNvSpPr>
          <p:nvPr>
            <p:ph type="body" idx="1"/>
          </p:nvPr>
        </p:nvSpPr>
        <p:spPr/>
        <p:txBody>
          <a:bodyPr/>
          <a:lstStyle/>
          <a:p>
            <a:r>
              <a:rPr lang="en-US"/>
              <a:t>This graph has three columns.  The three columns are WBS Activity Description and Duration.  The Activity description contains all the activities in the project with the WBS column stating each activities WBS element.  The third column is the duration for each activity.</a:t>
            </a:r>
          </a:p>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FD192A-0196-47F8-BA2E-B1FAF652905F}" type="slidenum">
              <a:rPr lang="en-US"/>
              <a:pPr/>
              <a:t>25</a:t>
            </a:fld>
            <a:endParaRPr lang="en-US"/>
          </a:p>
        </p:txBody>
      </p:sp>
      <p:sp>
        <p:nvSpPr>
          <p:cNvPr id="516098" name="Rectangle 2"/>
          <p:cNvSpPr>
            <a:spLocks noChangeArrowheads="1" noTextEdit="1"/>
          </p:cNvSpPr>
          <p:nvPr>
            <p:ph type="sldImg"/>
          </p:nvPr>
        </p:nvSpPr>
        <p:spPr>
          <a:ln/>
        </p:spPr>
      </p:sp>
      <p:sp>
        <p:nvSpPr>
          <p:cNvPr id="516099" name="Rectangle 3"/>
          <p:cNvSpPr>
            <a:spLocks noGrp="1" noChangeArrowheads="1"/>
          </p:cNvSpPr>
          <p:nvPr>
            <p:ph type="body" idx="1"/>
          </p:nvPr>
        </p:nvSpPr>
        <p:spPr/>
        <p:txBody>
          <a:bodyPr/>
          <a:lstStyle/>
          <a:p>
            <a:r>
              <a:rPr lang="en-US"/>
              <a:t>The graphic shows a blank chart with the columns WBS, Activity, Duration, ES, EF, LS , LF.  Additionally there is a graphic showing the first four activities of the project and there relationship to each other. The activities are Start BEST Management Book Project which is start to start with the activity Writing Project Selection section for Chapter 1, which is Finish to Start with the two other activities shown, Writing Project Organization section for Chapter 1 and Writing Budget and Cost section for Chapter 2. </a:t>
            </a:r>
          </a:p>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7A42A6-2DDE-49D6-AC6E-61F716C88727}" type="slidenum">
              <a:rPr lang="en-US"/>
              <a:pPr/>
              <a:t>26</a:t>
            </a:fld>
            <a:endParaRPr lang="en-US"/>
          </a:p>
        </p:txBody>
      </p:sp>
      <p:sp>
        <p:nvSpPr>
          <p:cNvPr id="517122" name="Rectangle 2"/>
          <p:cNvSpPr>
            <a:spLocks noChangeArrowheads="1" noTextEdit="1"/>
          </p:cNvSpPr>
          <p:nvPr>
            <p:ph type="sldImg"/>
          </p:nvPr>
        </p:nvSpPr>
        <p:spPr>
          <a:ln/>
        </p:spPr>
      </p:sp>
      <p:sp>
        <p:nvSpPr>
          <p:cNvPr id="517123" name="Rectangle 3"/>
          <p:cNvSpPr>
            <a:spLocks noGrp="1" noChangeArrowheads="1"/>
          </p:cNvSpPr>
          <p:nvPr>
            <p:ph type="body" idx="1"/>
          </p:nvPr>
        </p:nvSpPr>
        <p:spPr/>
        <p:txBody>
          <a:bodyPr/>
          <a:lstStyle/>
          <a:p>
            <a:r>
              <a:rPr lang="en-US"/>
              <a:t>The graphic shows the same chart from the previous page, but with the first activity added.  The activity is Start Development of Project Management Book, with a WBS element of 1.1 an ES of January 1 and a EF of  January 1.  Additionally there is a graphic showing the first four activities of the project and there relationship to each other. The activities are Start BEST Management Book Project which is start to start with the activity Writing Project Selection section for Chapter 1, which is Finish to Start with the two other activities shown, Writing Project Organization section for Chapter 1 and Writing Budget and Cost section for Chapter 2. </a:t>
            </a:r>
          </a:p>
          <a:p>
            <a:endParaRPr lang="en-US"/>
          </a:p>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E5B27F-4A60-4A2D-945A-8B14EA69A68F}" type="slidenum">
              <a:rPr lang="en-US"/>
              <a:pPr/>
              <a:t>27</a:t>
            </a:fld>
            <a:endParaRPr lang="en-US"/>
          </a:p>
        </p:txBody>
      </p:sp>
      <p:sp>
        <p:nvSpPr>
          <p:cNvPr id="518146" name="Rectangle 2"/>
          <p:cNvSpPr>
            <a:spLocks noChangeArrowheads="1" noTextEdit="1"/>
          </p:cNvSpPr>
          <p:nvPr>
            <p:ph type="sldImg"/>
          </p:nvPr>
        </p:nvSpPr>
        <p:spPr>
          <a:ln/>
        </p:spPr>
      </p:sp>
      <p:sp>
        <p:nvSpPr>
          <p:cNvPr id="518147" name="Rectangle 3"/>
          <p:cNvSpPr>
            <a:spLocks noGrp="1" noChangeArrowheads="1"/>
          </p:cNvSpPr>
          <p:nvPr>
            <p:ph type="body" idx="1"/>
          </p:nvPr>
        </p:nvSpPr>
        <p:spPr/>
        <p:txBody>
          <a:bodyPr/>
          <a:lstStyle/>
          <a:p>
            <a:r>
              <a:rPr lang="en-US"/>
              <a:t>The graphic shows the same chart from the previous page, but with the first two activities added.  The second activity is Writing the Project Selection section for Chapter 1 with WBS element of 1.1.1.1.1, an ES of January 1 and EF of February 25.Additionally there is a graphic showing the first four activities of the project and there relationship to each other. The activities are Start BEST Management Book Project which is start to start with the activity Writing Project Selection section for Chapter 1, which is Finish to Start with the two other activities shown, Writing Project Organization section for Chapter 1 and Writing Budget and Cost section for Chapter 2. </a:t>
            </a:r>
          </a:p>
          <a:p>
            <a:endParaRPr lang="en-US"/>
          </a:p>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6B3C57-9F46-437D-AED0-90684966EC07}" type="slidenum">
              <a:rPr lang="en-US"/>
              <a:pPr/>
              <a:t>28</a:t>
            </a:fld>
            <a:endParaRPr lang="en-US"/>
          </a:p>
        </p:txBody>
      </p:sp>
      <p:sp>
        <p:nvSpPr>
          <p:cNvPr id="519170" name="Rectangle 2"/>
          <p:cNvSpPr>
            <a:spLocks noChangeArrowheads="1" noTextEdit="1"/>
          </p:cNvSpPr>
          <p:nvPr>
            <p:ph type="sldImg"/>
          </p:nvPr>
        </p:nvSpPr>
        <p:spPr>
          <a:ln/>
        </p:spPr>
      </p:sp>
      <p:sp>
        <p:nvSpPr>
          <p:cNvPr id="519171" name="Rectangle 3"/>
          <p:cNvSpPr>
            <a:spLocks noGrp="1" noChangeArrowheads="1"/>
          </p:cNvSpPr>
          <p:nvPr>
            <p:ph type="body" idx="1"/>
          </p:nvPr>
        </p:nvSpPr>
        <p:spPr/>
        <p:txBody>
          <a:bodyPr/>
          <a:lstStyle/>
          <a:p>
            <a:r>
              <a:rPr lang="en-US"/>
              <a:t>The graphic shows the same chart from the previous page, but with the first three activities added.  The third activity is Writing the Project Organization section for Chapter 1 with WBS element of 1.1.1.1.2, an ES of February 26 and EF of May 6.  Additionally there is a graphic showing the first four activities of the project and there relationship to each other. The activities are Start BEST Management Book Project which is start to start with the activity Writing Project Selection section for Chapter 1, which is Finish to Start with the two other activities shown, Writing Project Organization section for Chapter 1 and Writing Budget and Cost section for Chapter 2. </a:t>
            </a:r>
          </a:p>
          <a:p>
            <a:endParaRPr lang="en-US"/>
          </a:p>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4B352F-7568-4935-9477-4606459CD94C}" type="slidenum">
              <a:rPr lang="en-US"/>
              <a:pPr/>
              <a:t>4</a:t>
            </a:fld>
            <a:endParaRPr lang="en-US"/>
          </a:p>
        </p:txBody>
      </p:sp>
      <p:sp>
        <p:nvSpPr>
          <p:cNvPr id="436226" name="Rectangle 2"/>
          <p:cNvSpPr>
            <a:spLocks noChangeArrowheads="1" noTextEdit="1"/>
          </p:cNvSpPr>
          <p:nvPr>
            <p:ph type="sldImg"/>
          </p:nvPr>
        </p:nvSpPr>
        <p:spPr>
          <a:ln/>
        </p:spPr>
      </p:sp>
      <p:sp>
        <p:nvSpPr>
          <p:cNvPr id="436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C46C80-536C-49F7-AC59-562BD8F2B38A}" type="slidenum">
              <a:rPr lang="en-US"/>
              <a:pPr/>
              <a:t>29</a:t>
            </a:fld>
            <a:endParaRPr lang="en-US"/>
          </a:p>
        </p:txBody>
      </p:sp>
      <p:sp>
        <p:nvSpPr>
          <p:cNvPr id="520194" name="Rectangle 2"/>
          <p:cNvSpPr>
            <a:spLocks noChangeArrowheads="1" noTextEdit="1"/>
          </p:cNvSpPr>
          <p:nvPr>
            <p:ph type="sldImg"/>
          </p:nvPr>
        </p:nvSpPr>
        <p:spPr>
          <a:ln/>
        </p:spPr>
      </p:sp>
      <p:sp>
        <p:nvSpPr>
          <p:cNvPr id="520195" name="Rectangle 3"/>
          <p:cNvSpPr>
            <a:spLocks noGrp="1" noChangeArrowheads="1"/>
          </p:cNvSpPr>
          <p:nvPr>
            <p:ph type="body" idx="1"/>
          </p:nvPr>
        </p:nvSpPr>
        <p:spPr/>
        <p:txBody>
          <a:bodyPr/>
          <a:lstStyle/>
          <a:p>
            <a:r>
              <a:rPr lang="en-US"/>
              <a:t>The graphic shows the same chart from the previous page, but with the first four activities added.  The forth activity is Writing the Project Budget and Cost section for Chapter 2 with WBS element of 1.1.1.2.1, an ES of February 26 and EF of April 26.  Additionally there is a graphic showing the first four activities of the project and there relationship to each other. The activities are Start BEST Management Book Project which is start to start with the activity Writing Project Selection section for Chapter 1, which is Finish to Start with the two other activities shown, Writing Project Organization section for Chapter 1 and Writing Budget and Cost section for Chapter 2. </a:t>
            </a:r>
          </a:p>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FC8764-A2A4-4E75-9ED9-2CDB4705BE78}" type="slidenum">
              <a:rPr lang="en-US"/>
              <a:pPr/>
              <a:t>30</a:t>
            </a:fld>
            <a:endParaRPr lang="en-US"/>
          </a:p>
        </p:txBody>
      </p:sp>
      <p:sp>
        <p:nvSpPr>
          <p:cNvPr id="521218" name="Rectangle 1026"/>
          <p:cNvSpPr>
            <a:spLocks noChangeArrowheads="1" noTextEdit="1"/>
          </p:cNvSpPr>
          <p:nvPr>
            <p:ph type="sldImg"/>
          </p:nvPr>
        </p:nvSpPr>
        <p:spPr>
          <a:ln/>
        </p:spPr>
      </p:sp>
      <p:sp>
        <p:nvSpPr>
          <p:cNvPr id="521219" name="Rectangle 1027"/>
          <p:cNvSpPr>
            <a:spLocks noGrp="1" noChangeArrowheads="1"/>
          </p:cNvSpPr>
          <p:nvPr>
            <p:ph type="body" idx="1"/>
          </p:nvPr>
        </p:nvSpPr>
        <p:spPr/>
        <p:txBody>
          <a:bodyPr/>
          <a:lstStyle/>
          <a:p>
            <a:r>
              <a:rPr lang="en-US"/>
              <a:t>The graphic shows the same chart from the previous page, but with the all the activities added.  The ES date for the first activity, Start Development of Project Management Book, is January 1 and the EF date for the final activity, Finish Development of the Project Management Book, is October 14.  </a:t>
            </a:r>
          </a:p>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AF42DB-40DC-435F-8DF1-B5881A1D781B}" type="slidenum">
              <a:rPr lang="en-US"/>
              <a:pPr/>
              <a:t>31</a:t>
            </a:fld>
            <a:endParaRPr lang="en-US"/>
          </a:p>
        </p:txBody>
      </p:sp>
      <p:sp>
        <p:nvSpPr>
          <p:cNvPr id="522242" name="Rectangle 2"/>
          <p:cNvSpPr>
            <a:spLocks noChangeArrowheads="1" noTextEdit="1"/>
          </p:cNvSpPr>
          <p:nvPr>
            <p:ph type="sldImg"/>
          </p:nvPr>
        </p:nvSpPr>
        <p:spPr>
          <a:ln/>
        </p:spPr>
      </p:sp>
      <p:sp>
        <p:nvSpPr>
          <p:cNvPr id="522243" name="Rectangle 3"/>
          <p:cNvSpPr>
            <a:spLocks noGrp="1" noChangeArrowheads="1"/>
          </p:cNvSpPr>
          <p:nvPr>
            <p:ph type="body" idx="1"/>
          </p:nvPr>
        </p:nvSpPr>
        <p:spPr/>
        <p:txBody>
          <a:bodyPr/>
          <a:lstStyle/>
          <a:p>
            <a:r>
              <a:rPr lang="en-US"/>
              <a:t>Same graphic as previous page, complete list of activities with ES and EF dates, but with a circle around the last row of the last two columns.  This two columns are LS and LF.  The is text pointing to the circle stating, Start at the end and go backwards.</a:t>
            </a:r>
          </a:p>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7594E-C18C-42E6-B9A8-F992B19A6706}" type="slidenum">
              <a:rPr lang="en-US"/>
              <a:pPr/>
              <a:t>32</a:t>
            </a:fld>
            <a:endParaRPr lang="en-US"/>
          </a:p>
        </p:txBody>
      </p:sp>
      <p:sp>
        <p:nvSpPr>
          <p:cNvPr id="523266" name="Rectangle 2"/>
          <p:cNvSpPr>
            <a:spLocks noChangeArrowheads="1" noTextEdit="1"/>
          </p:cNvSpPr>
          <p:nvPr>
            <p:ph type="sldImg"/>
          </p:nvPr>
        </p:nvSpPr>
        <p:spPr>
          <a:ln/>
        </p:spPr>
      </p:sp>
      <p:sp>
        <p:nvSpPr>
          <p:cNvPr id="523267" name="Rectangle 3"/>
          <p:cNvSpPr>
            <a:spLocks noGrp="1" noChangeArrowheads="1"/>
          </p:cNvSpPr>
          <p:nvPr>
            <p:ph type="body" idx="1"/>
          </p:nvPr>
        </p:nvSpPr>
        <p:spPr/>
        <p:txBody>
          <a:bodyPr/>
          <a:lstStyle/>
          <a:p>
            <a:r>
              <a:rPr lang="en-US"/>
              <a:t>The graphic shows the same chart from the previous page, but with LS and LF dates for the last two activities.  The activities are Finish Development of the Project Management Book, with an LS date of October 14 and an LF date of October 14 and Publishing Project Management Book, with an LS date of September 17 and LF date of October 14.  Additionally there is a graphic showing the last five activities of the project and there relationship to each other. The activities are Finish BEST Management Book Project which is finish to finish with the activity Publishing Project Management Book and Editing Chapter 1, Editing Chapter 2 and Editing Chapter 3 all finish to start with Publishing Project Management Book. </a:t>
            </a:r>
          </a:p>
          <a:p>
            <a:endParaRPr lang="en-US"/>
          </a:p>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7E5FB0-0D04-4192-A8DB-EBF8227E144E}" type="slidenum">
              <a:rPr lang="en-US"/>
              <a:pPr/>
              <a:t>33</a:t>
            </a:fld>
            <a:endParaRPr lang="en-US"/>
          </a:p>
        </p:txBody>
      </p:sp>
      <p:sp>
        <p:nvSpPr>
          <p:cNvPr id="524290" name="Rectangle 2"/>
          <p:cNvSpPr>
            <a:spLocks noChangeArrowheads="1" noTextEdit="1"/>
          </p:cNvSpPr>
          <p:nvPr>
            <p:ph type="sldImg"/>
          </p:nvPr>
        </p:nvSpPr>
        <p:spPr>
          <a:ln/>
        </p:spPr>
      </p:sp>
      <p:sp>
        <p:nvSpPr>
          <p:cNvPr id="524291" name="Rectangle 3"/>
          <p:cNvSpPr>
            <a:spLocks noGrp="1" noChangeArrowheads="1"/>
          </p:cNvSpPr>
          <p:nvPr>
            <p:ph type="body" idx="1"/>
          </p:nvPr>
        </p:nvSpPr>
        <p:spPr/>
        <p:txBody>
          <a:bodyPr/>
          <a:lstStyle/>
          <a:p>
            <a:r>
              <a:rPr lang="en-US"/>
              <a:t>The graphic shows the same chart from the previous page, but with LS and LF dates for the last five activities.  The activities are Finish Development of the Project Management Book, with an LS date of October 14 and an LF date of October 14, Publishing Project Management Book, with an LS date of September 17 and LF date of October 14, Editing Chapter 1 with an LS date of July 23 and LF date of September 16, Editing Chapter 2 with an LS date of July 23 and LF date of September 16 and Editing Chapter 3 with an LS of August 20 and LF of September 16. </a:t>
            </a:r>
          </a:p>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A27319-C6B3-4251-BC29-EB3B4D78E4A6}" type="slidenum">
              <a:rPr lang="en-US"/>
              <a:pPr/>
              <a:t>34</a:t>
            </a:fld>
            <a:endParaRPr lang="en-US"/>
          </a:p>
        </p:txBody>
      </p:sp>
      <p:sp>
        <p:nvSpPr>
          <p:cNvPr id="525314" name="Rectangle 2"/>
          <p:cNvSpPr>
            <a:spLocks noChangeArrowheads="1" noTextEdit="1"/>
          </p:cNvSpPr>
          <p:nvPr>
            <p:ph type="sldImg"/>
          </p:nvPr>
        </p:nvSpPr>
        <p:spPr>
          <a:ln/>
        </p:spPr>
      </p:sp>
      <p:sp>
        <p:nvSpPr>
          <p:cNvPr id="525315" name="Rectangle 3"/>
          <p:cNvSpPr>
            <a:spLocks noGrp="1" noChangeArrowheads="1"/>
          </p:cNvSpPr>
          <p:nvPr>
            <p:ph type="body" idx="1"/>
          </p:nvPr>
        </p:nvSpPr>
        <p:spPr/>
        <p:txBody>
          <a:bodyPr/>
          <a:lstStyle/>
          <a:p>
            <a:r>
              <a:rPr lang="en-US"/>
              <a:t>The graphic shows the same chart from the previous page, but with LS and LF dates for the last five activities.  The activities are Finish Development of the Project Management Book, with an LS date of October 14 and an LF date of October 14, Publishing Project Management Book, with an LS date of September 17 and LF date of October 14, Editing Chapter 1 with an LS date of July 23 and LF date of September 16, Editing Chapter 2 with an LS date of July 23 and LF date of September 16 and Editing Chapter 3 with an LS of August 20 and LF of September 16. </a:t>
            </a:r>
          </a:p>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F079BB-0B10-4CFD-927C-476BA3D4BB9F}" type="slidenum">
              <a:rPr lang="en-US"/>
              <a:pPr/>
              <a:t>35</a:t>
            </a:fld>
            <a:endParaRPr lang="en-US"/>
          </a:p>
        </p:txBody>
      </p:sp>
      <p:sp>
        <p:nvSpPr>
          <p:cNvPr id="526338" name="Rectangle 2"/>
          <p:cNvSpPr>
            <a:spLocks noChangeArrowheads="1" noTextEdit="1"/>
          </p:cNvSpPr>
          <p:nvPr>
            <p:ph type="sldImg"/>
          </p:nvPr>
        </p:nvSpPr>
        <p:spPr>
          <a:ln/>
        </p:spPr>
      </p:sp>
      <p:sp>
        <p:nvSpPr>
          <p:cNvPr id="526339" name="Rectangle 3"/>
          <p:cNvSpPr>
            <a:spLocks noGrp="1" noChangeArrowheads="1"/>
          </p:cNvSpPr>
          <p:nvPr>
            <p:ph type="body" idx="1"/>
          </p:nvPr>
        </p:nvSpPr>
        <p:spPr/>
        <p:txBody>
          <a:bodyPr/>
          <a:lstStyle/>
          <a:p>
            <a:r>
              <a:rPr lang="en-US"/>
              <a:t>The graphic shows the same chart from the previous page, but with all LS and LF dates for all activities.  </a:t>
            </a:r>
          </a:p>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8FB002-242C-49A3-89C7-991CFD7709D9}" type="slidenum">
              <a:rPr lang="en-US"/>
              <a:pPr/>
              <a:t>36</a:t>
            </a:fld>
            <a:endParaRPr lang="en-US"/>
          </a:p>
        </p:txBody>
      </p:sp>
      <p:sp>
        <p:nvSpPr>
          <p:cNvPr id="527362" name="Rectangle 2"/>
          <p:cNvSpPr>
            <a:spLocks noChangeArrowheads="1" noTextEdit="1"/>
          </p:cNvSpPr>
          <p:nvPr>
            <p:ph type="sldImg"/>
          </p:nvPr>
        </p:nvSpPr>
        <p:spPr>
          <a:ln/>
        </p:spPr>
      </p:sp>
      <p:sp>
        <p:nvSpPr>
          <p:cNvPr id="527363" name="Rectangle 3"/>
          <p:cNvSpPr>
            <a:spLocks noGrp="1" noChangeArrowheads="1"/>
          </p:cNvSpPr>
          <p:nvPr>
            <p:ph type="body" idx="1"/>
          </p:nvPr>
        </p:nvSpPr>
        <p:spPr/>
        <p:txBody>
          <a:bodyPr/>
          <a:lstStyle/>
          <a:p>
            <a:r>
              <a:rPr lang="en-US"/>
              <a:t>The graphic shows the same chart from the previous page, but with all LS and LF dates for all activities.</a:t>
            </a:r>
          </a:p>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F8FC97-2DD2-4860-B0FA-9627B137D3AC}" type="slidenum">
              <a:rPr lang="en-US"/>
              <a:pPr/>
              <a:t>37</a:t>
            </a:fld>
            <a:endParaRPr lang="en-US"/>
          </a:p>
        </p:txBody>
      </p:sp>
      <p:sp>
        <p:nvSpPr>
          <p:cNvPr id="528386" name="Rectangle 2"/>
          <p:cNvSpPr>
            <a:spLocks noChangeArrowheads="1" noTextEdit="1"/>
          </p:cNvSpPr>
          <p:nvPr>
            <p:ph type="sldImg"/>
          </p:nvPr>
        </p:nvSpPr>
        <p:spPr>
          <a:ln/>
        </p:spPr>
      </p:sp>
      <p:sp>
        <p:nvSpPr>
          <p:cNvPr id="528387" name="Rectangle 3"/>
          <p:cNvSpPr>
            <a:spLocks noGrp="1" noChangeArrowheads="1"/>
          </p:cNvSpPr>
          <p:nvPr>
            <p:ph type="body" idx="1"/>
          </p:nvPr>
        </p:nvSpPr>
        <p:spPr/>
        <p:txBody>
          <a:bodyPr/>
          <a:lstStyle/>
          <a:p>
            <a:r>
              <a:rPr lang="en-US"/>
              <a:t>The graphic shows the same chart from the previous page, but with all LS and LF dates for all activities.</a:t>
            </a:r>
          </a:p>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AC38E7-35BC-4CB6-A804-B09AB89E83CD}" type="slidenum">
              <a:rPr lang="en-US"/>
              <a:pPr/>
              <a:t>39</a:t>
            </a:fld>
            <a:endParaRPr lang="en-US"/>
          </a:p>
        </p:txBody>
      </p:sp>
      <p:sp>
        <p:nvSpPr>
          <p:cNvPr id="529410" name="Rectangle 2"/>
          <p:cNvSpPr>
            <a:spLocks noChangeArrowheads="1" noTextEdit="1"/>
          </p:cNvSpPr>
          <p:nvPr>
            <p:ph type="sldImg"/>
          </p:nvPr>
        </p:nvSpPr>
        <p:spPr>
          <a:ln/>
        </p:spPr>
      </p:sp>
      <p:sp>
        <p:nvSpPr>
          <p:cNvPr id="529411" name="Rectangle 3"/>
          <p:cNvSpPr>
            <a:spLocks noGrp="1" noChangeArrowheads="1"/>
          </p:cNvSpPr>
          <p:nvPr>
            <p:ph type="body" idx="1"/>
          </p:nvPr>
        </p:nvSpPr>
        <p:spPr/>
        <p:txBody>
          <a:bodyPr/>
          <a:lstStyle/>
          <a:p>
            <a:r>
              <a:rPr lang="en-US"/>
              <a:t>The graphic shows the same chart from the previous page (columns include WBS, Activity, Duration, ES, EF, LS, LF) which includes all activities.  An column is added to the right called Float.  This column shows the float for each activity. It shows the following activities with zero float: Start Development of Project Management Book, Writing Project Selection section for Chapter 1, Writing Project Budget and Cost section for Chapter 2, Writing Project Scheduling section for Chapter 2, Writing Project Controls section for Chapter 2, Editing Chapter 2, Publishing Project Management Book and Finish Development of the Project Management Book.</a:t>
            </a:r>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6EDB6F-6608-495F-809E-467E7A569B36}" type="slidenum">
              <a:rPr lang="en-US"/>
              <a:pPr/>
              <a:t>5</a:t>
            </a:fld>
            <a:endParaRPr lang="en-US"/>
          </a:p>
        </p:txBody>
      </p:sp>
      <p:sp>
        <p:nvSpPr>
          <p:cNvPr id="452610" name="Rectangle 2"/>
          <p:cNvSpPr>
            <a:spLocks noChangeArrowheads="1" noTextEdit="1"/>
          </p:cNvSpPr>
          <p:nvPr>
            <p:ph type="sldImg"/>
          </p:nvPr>
        </p:nvSpPr>
        <p:spPr>
          <a:ln/>
        </p:spPr>
      </p:sp>
      <p:sp>
        <p:nvSpPr>
          <p:cNvPr id="452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135A66-CCE3-4E84-AE4C-E835ADC4885D}" type="slidenum">
              <a:rPr lang="en-US"/>
              <a:pPr/>
              <a:t>40</a:t>
            </a:fld>
            <a:endParaRPr lang="en-US"/>
          </a:p>
        </p:txBody>
      </p:sp>
      <p:sp>
        <p:nvSpPr>
          <p:cNvPr id="530434" name="Rectangle 2"/>
          <p:cNvSpPr>
            <a:spLocks noChangeArrowheads="1" noTextEdit="1"/>
          </p:cNvSpPr>
          <p:nvPr>
            <p:ph type="sldImg"/>
          </p:nvPr>
        </p:nvSpPr>
        <p:spPr>
          <a:ln/>
        </p:spPr>
      </p:sp>
      <p:sp>
        <p:nvSpPr>
          <p:cNvPr id="530435" name="Rectangle 3"/>
          <p:cNvSpPr>
            <a:spLocks noGrp="1" noChangeArrowheads="1"/>
          </p:cNvSpPr>
          <p:nvPr>
            <p:ph type="body" idx="1"/>
          </p:nvPr>
        </p:nvSpPr>
        <p:spPr/>
        <p:txBody>
          <a:bodyPr/>
          <a:lstStyle/>
          <a:p>
            <a:r>
              <a:rPr lang="en-US"/>
              <a:t>The graphic shows the same chart from the previous page (columns include WBS, Activity, Duration, ES, EF, LS, LF) which includes all activities.  An column is added to the right called Float.  This column shows the float for each activity. It shows the following activities with zero float: Start Development of Project Management Book, Writing Project Selection section for Chapter 1, Writing Project Budget and Cost section for Chapter 2, Writing Project Scheduling section for Chapter 2, Writing Project Controls section for Chapter 2, Editing Chapter 2, Publishing Project Management Book and Finish Development of the Project Management Book.</a:t>
            </a:r>
          </a:p>
          <a:p>
            <a:endParaRPr lang="en-US"/>
          </a:p>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942582-3033-4BD2-92BA-18CBC2463F22}" type="slidenum">
              <a:rPr lang="en-US"/>
              <a:pPr/>
              <a:t>41</a:t>
            </a:fld>
            <a:endParaRPr lang="en-US"/>
          </a:p>
        </p:txBody>
      </p:sp>
      <p:sp>
        <p:nvSpPr>
          <p:cNvPr id="538626" name="Rectangle 2"/>
          <p:cNvSpPr>
            <a:spLocks noChangeArrowheads="1" noTextEdit="1"/>
          </p:cNvSpPr>
          <p:nvPr>
            <p:ph type="sldImg"/>
          </p:nvPr>
        </p:nvSpPr>
        <p:spPr>
          <a:ln/>
        </p:spPr>
      </p:sp>
      <p:sp>
        <p:nvSpPr>
          <p:cNvPr id="538627" name="Rectangle 3"/>
          <p:cNvSpPr>
            <a:spLocks noGrp="1" noChangeArrowheads="1"/>
          </p:cNvSpPr>
          <p:nvPr>
            <p:ph type="body" idx="1"/>
          </p:nvPr>
        </p:nvSpPr>
        <p:spPr/>
        <p:txBody>
          <a:bodyPr/>
          <a:lstStyle/>
          <a:p>
            <a:r>
              <a:rPr lang="en-US"/>
              <a:t>The graphic shows the same chart from the previous page (columns include WBS, Activity, Duration, ES, EF, LS, LF) which includes all activities.  An column is added to the right called Float.  This column shows the float for each activity. It shows the following activities with zero float: Start Development of Project Management Book, Writing Project Selection section for Chapter 1, Writing Project Budget and Cost section for Chapter 2, Writing Project Scheduling section for Chapter 2, Writing Project Controls section for Chapter 2, Editing Chapter 2, Publishing Project Management Book and Finish Development of the Project Management Book.</a:t>
            </a:r>
          </a:p>
          <a:p>
            <a:endParaRPr lang="en-US"/>
          </a:p>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EE8FE3-9FF3-4842-A985-2932594D3FC4}" type="slidenum">
              <a:rPr lang="en-US"/>
              <a:pPr/>
              <a:t>42</a:t>
            </a:fld>
            <a:endParaRPr lang="en-US"/>
          </a:p>
        </p:txBody>
      </p:sp>
      <p:sp>
        <p:nvSpPr>
          <p:cNvPr id="531458" name="Rectangle 2"/>
          <p:cNvSpPr>
            <a:spLocks noChangeArrowheads="1" noTextEdit="1"/>
          </p:cNvSpPr>
          <p:nvPr>
            <p:ph type="sldImg"/>
          </p:nvPr>
        </p:nvSpPr>
        <p:spPr>
          <a:ln/>
        </p:spPr>
      </p:sp>
      <p:sp>
        <p:nvSpPr>
          <p:cNvPr id="531459" name="Rectangle 3"/>
          <p:cNvSpPr>
            <a:spLocks noGrp="1" noChangeArrowheads="1"/>
          </p:cNvSpPr>
          <p:nvPr>
            <p:ph type="body" idx="1"/>
          </p:nvPr>
        </p:nvSpPr>
        <p:spPr/>
        <p:txBody>
          <a:bodyPr/>
          <a:lstStyle/>
          <a:p>
            <a:r>
              <a:rPr lang="en-US"/>
              <a:t>The graphic includes a picture of a house and a chart.  The chart is has the columns WBS, Activity, duration, ES, EF, LS, LF and Float.  The first activity is Start House Construction and it has an ES, EF, LS, and LF of January 1.  The final activity is House Complete and it has an ES, EF, LS and LF of March 19. </a:t>
            </a:r>
          </a:p>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260668-8D70-4BA6-B43C-424361D94725}" type="slidenum">
              <a:rPr lang="en-US"/>
              <a:pPr/>
              <a:t>45</a:t>
            </a:fld>
            <a:endParaRPr lang="en-US"/>
          </a:p>
        </p:txBody>
      </p:sp>
      <p:sp>
        <p:nvSpPr>
          <p:cNvPr id="532482" name="Rectangle 2"/>
          <p:cNvSpPr>
            <a:spLocks noChangeArrowheads="1" noTextEdit="1"/>
          </p:cNvSpPr>
          <p:nvPr>
            <p:ph type="sldImg"/>
          </p:nvPr>
        </p:nvSpPr>
        <p:spPr>
          <a:ln/>
        </p:spPr>
      </p:sp>
      <p:sp>
        <p:nvSpPr>
          <p:cNvPr id="532483" name="Rectangle 3"/>
          <p:cNvSpPr>
            <a:spLocks noGrp="1" noChangeArrowheads="1"/>
          </p:cNvSpPr>
          <p:nvPr>
            <p:ph type="body" idx="1"/>
          </p:nvPr>
        </p:nvSpPr>
        <p:spPr/>
        <p:txBody>
          <a:bodyPr/>
          <a:lstStyle/>
          <a:p>
            <a:r>
              <a:rPr lang="en-US"/>
              <a:t>The graphic shows the picture of a Gantt chart, Milestone chart and Network Diagram.</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EFED3F-BD5D-409D-911A-B06CE91C0B3D}" type="slidenum">
              <a:rPr lang="en-US"/>
              <a:pPr/>
              <a:t>46</a:t>
            </a:fld>
            <a:endParaRPr lang="en-US"/>
          </a:p>
        </p:txBody>
      </p:sp>
      <p:sp>
        <p:nvSpPr>
          <p:cNvPr id="533506" name="Rectangle 1026"/>
          <p:cNvSpPr>
            <a:spLocks noChangeArrowheads="1" noTextEdit="1"/>
          </p:cNvSpPr>
          <p:nvPr>
            <p:ph type="sldImg"/>
          </p:nvPr>
        </p:nvSpPr>
        <p:spPr>
          <a:ln/>
        </p:spPr>
      </p:sp>
      <p:sp>
        <p:nvSpPr>
          <p:cNvPr id="533507" name="Rectangle 1027"/>
          <p:cNvSpPr>
            <a:spLocks noGrp="1" noChangeArrowheads="1"/>
          </p:cNvSpPr>
          <p:nvPr>
            <p:ph type="body" idx="1"/>
          </p:nvPr>
        </p:nvSpPr>
        <p:spPr/>
        <p:txBody>
          <a:bodyPr/>
          <a:lstStyle/>
          <a:p>
            <a:r>
              <a:rPr lang="en-US"/>
              <a:t>The graph shows the activities in a Gantt chart format.  The columns are Activity description, duration, Start and Finish.  Each activity has a bar to the right of the activity description that represents the duration of the activity.</a:t>
            </a:r>
          </a:p>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3B6202-C6C6-486A-976A-B1FE5AAFAFF8}" type="slidenum">
              <a:rPr lang="en-US"/>
              <a:pPr/>
              <a:t>47</a:t>
            </a:fld>
            <a:endParaRPr lang="en-US"/>
          </a:p>
        </p:txBody>
      </p:sp>
      <p:sp>
        <p:nvSpPr>
          <p:cNvPr id="534530" name="Rectangle 2"/>
          <p:cNvSpPr>
            <a:spLocks noChangeArrowheads="1" noTextEdit="1"/>
          </p:cNvSpPr>
          <p:nvPr>
            <p:ph type="sldImg"/>
          </p:nvPr>
        </p:nvSpPr>
        <p:spPr>
          <a:ln/>
        </p:spPr>
      </p:sp>
      <p:sp>
        <p:nvSpPr>
          <p:cNvPr id="534531" name="Rectangle 3"/>
          <p:cNvSpPr>
            <a:spLocks noGrp="1" noChangeArrowheads="1"/>
          </p:cNvSpPr>
          <p:nvPr>
            <p:ph type="body" idx="1"/>
          </p:nvPr>
        </p:nvSpPr>
        <p:spPr/>
        <p:txBody>
          <a:bodyPr/>
          <a:lstStyle/>
          <a:p>
            <a:r>
              <a:rPr lang="en-US"/>
              <a:t>The graph shows the project milestones in a Milestone chart format.  The columns are Activity description, duration, Start and Finish.  Only those activities that are milestones are included.  Each activity has a triangle to the right of the activity description that represents the milestone.</a:t>
            </a:r>
          </a:p>
          <a:p>
            <a:endParaRPr lang="en-US"/>
          </a:p>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996768-CB22-4D21-A606-F2EFF0090635}" type="slidenum">
              <a:rPr lang="en-US"/>
              <a:pPr/>
              <a:t>48</a:t>
            </a:fld>
            <a:endParaRPr lang="en-US"/>
          </a:p>
        </p:txBody>
      </p:sp>
      <p:sp>
        <p:nvSpPr>
          <p:cNvPr id="535554" name="Rectangle 2"/>
          <p:cNvSpPr>
            <a:spLocks noChangeArrowheads="1" noTextEdit="1"/>
          </p:cNvSpPr>
          <p:nvPr>
            <p:ph type="sldImg"/>
          </p:nvPr>
        </p:nvSpPr>
        <p:spPr>
          <a:ln/>
        </p:spPr>
      </p:sp>
      <p:sp>
        <p:nvSpPr>
          <p:cNvPr id="535555" name="Rectangle 3"/>
          <p:cNvSpPr>
            <a:spLocks noGrp="1" noChangeArrowheads="1"/>
          </p:cNvSpPr>
          <p:nvPr>
            <p:ph type="body" idx="1"/>
          </p:nvPr>
        </p:nvSpPr>
        <p:spPr/>
        <p:txBody>
          <a:bodyPr/>
          <a:lstStyle/>
          <a:p>
            <a:r>
              <a:rPr lang="en-US"/>
              <a:t>The graphic shows the Network Diagram format.  It shows the activity Start House Construction in a box and that box has an arrow going to a box with the activity Pour Foundation in it.  The Pour Foundation box has arrows going to two other boxes with the activities Install Patio and Frame Exterior Walls in them.</a:t>
            </a:r>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A12D40-7C6D-4644-AC27-41C251214730}" type="slidenum">
              <a:rPr lang="en-US"/>
              <a:pPr/>
              <a:t>6</a:t>
            </a:fld>
            <a:endParaRPr lang="en-US"/>
          </a:p>
        </p:txBody>
      </p:sp>
      <p:sp>
        <p:nvSpPr>
          <p:cNvPr id="454658" name="Rectangle 2"/>
          <p:cNvSpPr>
            <a:spLocks noChangeArrowheads="1" noTextEdit="1"/>
          </p:cNvSpPr>
          <p:nvPr>
            <p:ph type="sldImg"/>
          </p:nvPr>
        </p:nvSpPr>
        <p:spPr>
          <a:ln/>
        </p:spPr>
      </p:sp>
      <p:sp>
        <p:nvSpPr>
          <p:cNvPr id="454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E5A915-03EB-405C-BFD0-0E0DF7AB4688}" type="slidenum">
              <a:rPr lang="en-US"/>
              <a:pPr/>
              <a:t>7</a:t>
            </a:fld>
            <a:endParaRPr lang="en-US"/>
          </a:p>
        </p:txBody>
      </p:sp>
      <p:sp>
        <p:nvSpPr>
          <p:cNvPr id="456706" name="Rectangle 2"/>
          <p:cNvSpPr>
            <a:spLocks noChangeArrowheads="1" noTextEdit="1"/>
          </p:cNvSpPr>
          <p:nvPr>
            <p:ph type="sldImg"/>
          </p:nvPr>
        </p:nvSpPr>
        <p:spPr>
          <a:ln/>
        </p:spPr>
      </p:sp>
      <p:sp>
        <p:nvSpPr>
          <p:cNvPr id="456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996EE0-AE97-40E2-8242-C66CB7850233}" type="slidenum">
              <a:rPr lang="en-US"/>
              <a:pPr/>
              <a:t>8</a:t>
            </a:fld>
            <a:endParaRPr lang="en-US"/>
          </a:p>
        </p:txBody>
      </p:sp>
      <p:sp>
        <p:nvSpPr>
          <p:cNvPr id="458754" name="Rectangle 2"/>
          <p:cNvSpPr>
            <a:spLocks noChangeArrowheads="1" noTextEdit="1"/>
          </p:cNvSpPr>
          <p:nvPr>
            <p:ph type="sldImg"/>
          </p:nvPr>
        </p:nvSpPr>
        <p:spPr>
          <a:ln/>
        </p:spPr>
      </p:sp>
      <p:sp>
        <p:nvSpPr>
          <p:cNvPr id="458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9048C4-E477-4A6E-9DF3-A0D58E587885}" type="slidenum">
              <a:rPr lang="en-US"/>
              <a:pPr/>
              <a:t>9</a:t>
            </a:fld>
            <a:endParaRPr lang="en-US"/>
          </a:p>
        </p:txBody>
      </p:sp>
      <p:sp>
        <p:nvSpPr>
          <p:cNvPr id="460802" name="Rectangle 2"/>
          <p:cNvSpPr>
            <a:spLocks noChangeArrowheads="1" noTextEdit="1"/>
          </p:cNvSpPr>
          <p:nvPr>
            <p:ph type="sldImg"/>
          </p:nvPr>
        </p:nvSpPr>
        <p:spPr>
          <a:ln/>
        </p:spPr>
      </p:sp>
      <p:sp>
        <p:nvSpPr>
          <p:cNvPr id="460803" name="Rectangle 3"/>
          <p:cNvSpPr>
            <a:spLocks noGrp="1" noChangeArrowheads="1"/>
          </p:cNvSpPr>
          <p:nvPr>
            <p:ph type="body" idx="1"/>
          </p:nvPr>
        </p:nvSpPr>
        <p:spPr/>
        <p:txBody>
          <a:bodyPr/>
          <a:lstStyle/>
          <a:p>
            <a:r>
              <a:rPr lang="en-US"/>
              <a:t>A WBS with the top box being the company BEST Management books. From that box, going downward, the next box is the book, Project Management an Introduction. From that box, going downward are three separate boxes with writing, editing and publishing the book.  From the writing the book box comes three separate books called chapter 1, chapter 2, and chapter 3.  From the editing book comes three boxes, editing chapter 1, editing chapter 2 and editing chapter 3.  From the Chapter books comes the subchapters.  </a:t>
            </a: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D3AABD-229C-4020-84D8-D74DDEBCCEE5}" type="slidenum">
              <a:rPr lang="en-US"/>
              <a:pPr/>
              <a:t>10</a:t>
            </a:fld>
            <a:endParaRPr lang="en-US"/>
          </a:p>
        </p:txBody>
      </p:sp>
      <p:sp>
        <p:nvSpPr>
          <p:cNvPr id="463874" name="Rectangle 2"/>
          <p:cNvSpPr>
            <a:spLocks noChangeArrowheads="1" noTextEdit="1"/>
          </p:cNvSpPr>
          <p:nvPr>
            <p:ph type="sldImg"/>
          </p:nvPr>
        </p:nvSpPr>
        <p:spPr>
          <a:ln/>
        </p:spPr>
      </p:sp>
      <p:sp>
        <p:nvSpPr>
          <p:cNvPr id="463875" name="Rectangle 3"/>
          <p:cNvSpPr>
            <a:spLocks noGrp="1" noChangeArrowheads="1"/>
          </p:cNvSpPr>
          <p:nvPr>
            <p:ph type="body" idx="1"/>
          </p:nvPr>
        </p:nvSpPr>
        <p:spPr/>
        <p:txBody>
          <a:bodyPr/>
          <a:lstStyle/>
          <a:p>
            <a:r>
              <a:rPr lang="en-US"/>
              <a:t>A chart with two columns, WBS and Activity List.  The Activity List column are those activities needed to complete the project.  The WBS column is the WBS element for each activity.</a:t>
            </a:r>
          </a:p>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FDEF96-29EF-4B89-B181-F0485C44329B}" type="slidenum">
              <a:rPr lang="en-US"/>
              <a:pPr/>
              <a:t>11</a:t>
            </a:fld>
            <a:endParaRPr lang="en-US"/>
          </a:p>
        </p:txBody>
      </p:sp>
      <p:sp>
        <p:nvSpPr>
          <p:cNvPr id="465922" name="Rectangle 2"/>
          <p:cNvSpPr>
            <a:spLocks noChangeArrowheads="1" noTextEdit="1"/>
          </p:cNvSpPr>
          <p:nvPr>
            <p:ph type="sldImg"/>
          </p:nvPr>
        </p:nvSpPr>
        <p:spPr>
          <a:ln/>
        </p:spPr>
      </p:sp>
      <p:sp>
        <p:nvSpPr>
          <p:cNvPr id="4659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41702" name="Line 1030"/>
          <p:cNvSpPr>
            <a:spLocks noChangeShapeType="1"/>
          </p:cNvSpPr>
          <p:nvPr/>
        </p:nvSpPr>
        <p:spPr bwMode="auto">
          <a:xfrm flipV="1">
            <a:off x="582613" y="1109663"/>
            <a:ext cx="798353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1705" name="Rectangle 1033"/>
          <p:cNvSpPr>
            <a:spLocks noGrp="1" noChangeArrowheads="1"/>
          </p:cNvSpPr>
          <p:nvPr>
            <p:ph type="subTitle" idx="1"/>
          </p:nvPr>
        </p:nvSpPr>
        <p:spPr>
          <a:xfrm>
            <a:off x="1371600" y="5410200"/>
            <a:ext cx="6400800" cy="762000"/>
          </a:xfrm>
        </p:spPr>
        <p:txBody>
          <a:bodyPr/>
          <a:lstStyle>
            <a:lvl1pPr marL="0" indent="0" algn="ctr">
              <a:buFontTx/>
              <a:buNone/>
              <a:defRPr/>
            </a:lvl1pPr>
          </a:lstStyle>
          <a:p>
            <a:pPr lvl="0"/>
            <a:endParaRPr lang="en-US" noProof="0" smtClean="0"/>
          </a:p>
        </p:txBody>
      </p:sp>
      <p:pic>
        <p:nvPicPr>
          <p:cNvPr id="541707" name="Picture 103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3400" y="1219200"/>
            <a:ext cx="3082925" cy="285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1708" name="Line 1036"/>
          <p:cNvSpPr>
            <a:spLocks noChangeShapeType="1"/>
          </p:cNvSpPr>
          <p:nvPr userDrawn="1"/>
        </p:nvSpPr>
        <p:spPr bwMode="auto">
          <a:xfrm flipV="1">
            <a:off x="582613" y="4191000"/>
            <a:ext cx="798353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541709" name="Picture 1037"/>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761038" y="5842000"/>
            <a:ext cx="27606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1710" name="Rectangle 1038"/>
          <p:cNvSpPr>
            <a:spLocks noGrp="1" noChangeArrowheads="1"/>
          </p:cNvSpPr>
          <p:nvPr>
            <p:ph type="ctrTitle"/>
          </p:nvPr>
        </p:nvSpPr>
        <p:spPr>
          <a:xfrm>
            <a:off x="3810000" y="1841500"/>
            <a:ext cx="4724400" cy="1600200"/>
          </a:xfrm>
        </p:spPr>
        <p:txBody>
          <a:bodyPr/>
          <a:lstStyle>
            <a:lvl1pPr>
              <a:defRPr/>
            </a:lvl1pPr>
          </a:lstStyle>
          <a:p>
            <a:pPr lvl="0"/>
            <a:endParaRPr lang="en-US" noProof="0" smtClean="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Module 3 – Project Scheduling</a:t>
            </a:r>
          </a:p>
        </p:txBody>
      </p:sp>
    </p:spTree>
    <p:extLst>
      <p:ext uri="{BB962C8B-B14F-4D97-AF65-F5344CB8AC3E}">
        <p14:creationId xmlns:p14="http://schemas.microsoft.com/office/powerpoint/2010/main" val="2145085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7813" y="368300"/>
            <a:ext cx="2055812" cy="5759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0375" y="368300"/>
            <a:ext cx="6015038" cy="5759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Module 3 – Project Scheduling</a:t>
            </a:r>
          </a:p>
        </p:txBody>
      </p:sp>
    </p:spTree>
    <p:extLst>
      <p:ext uri="{BB962C8B-B14F-4D97-AF65-F5344CB8AC3E}">
        <p14:creationId xmlns:p14="http://schemas.microsoft.com/office/powerpoint/2010/main" val="992106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Module 3 – Project Scheduling</a:t>
            </a:r>
          </a:p>
        </p:txBody>
      </p:sp>
    </p:spTree>
    <p:extLst>
      <p:ext uri="{BB962C8B-B14F-4D97-AF65-F5344CB8AC3E}">
        <p14:creationId xmlns:p14="http://schemas.microsoft.com/office/powerpoint/2010/main" val="1679570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Module 3 – Project Scheduling</a:t>
            </a:r>
          </a:p>
        </p:txBody>
      </p:sp>
    </p:spTree>
    <p:extLst>
      <p:ext uri="{BB962C8B-B14F-4D97-AF65-F5344CB8AC3E}">
        <p14:creationId xmlns:p14="http://schemas.microsoft.com/office/powerpoint/2010/main" val="3622393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0375" y="1589088"/>
            <a:ext cx="4035425" cy="4538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89088"/>
            <a:ext cx="4035425" cy="4538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Module 3 – Project Scheduling</a:t>
            </a:r>
          </a:p>
        </p:txBody>
      </p:sp>
    </p:spTree>
    <p:extLst>
      <p:ext uri="{BB962C8B-B14F-4D97-AF65-F5344CB8AC3E}">
        <p14:creationId xmlns:p14="http://schemas.microsoft.com/office/powerpoint/2010/main" val="3970948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Module 3 – Project Scheduling</a:t>
            </a:r>
          </a:p>
        </p:txBody>
      </p:sp>
    </p:spTree>
    <p:extLst>
      <p:ext uri="{BB962C8B-B14F-4D97-AF65-F5344CB8AC3E}">
        <p14:creationId xmlns:p14="http://schemas.microsoft.com/office/powerpoint/2010/main" val="1989310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Module 3 – Project Scheduling</a:t>
            </a:r>
          </a:p>
        </p:txBody>
      </p:sp>
    </p:spTree>
    <p:extLst>
      <p:ext uri="{BB962C8B-B14F-4D97-AF65-F5344CB8AC3E}">
        <p14:creationId xmlns:p14="http://schemas.microsoft.com/office/powerpoint/2010/main" val="1781789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Module 3 – Project Scheduling</a:t>
            </a:r>
          </a:p>
        </p:txBody>
      </p:sp>
    </p:spTree>
    <p:extLst>
      <p:ext uri="{BB962C8B-B14F-4D97-AF65-F5344CB8AC3E}">
        <p14:creationId xmlns:p14="http://schemas.microsoft.com/office/powerpoint/2010/main" val="3842242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Module 3 – Project Scheduling</a:t>
            </a:r>
          </a:p>
        </p:txBody>
      </p:sp>
    </p:spTree>
    <p:extLst>
      <p:ext uri="{BB962C8B-B14F-4D97-AF65-F5344CB8AC3E}">
        <p14:creationId xmlns:p14="http://schemas.microsoft.com/office/powerpoint/2010/main" val="3436968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Module 3 – Project Scheduling</a:t>
            </a:r>
          </a:p>
        </p:txBody>
      </p:sp>
    </p:spTree>
    <p:extLst>
      <p:ext uri="{BB962C8B-B14F-4D97-AF65-F5344CB8AC3E}">
        <p14:creationId xmlns:p14="http://schemas.microsoft.com/office/powerpoint/2010/main" val="55856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904875" y="368300"/>
            <a:ext cx="7661275" cy="533400"/>
          </a:xfrm>
          <a:prstGeom prst="rect">
            <a:avLst/>
          </a:prstGeom>
          <a:solidFill>
            <a:srgbClr val="0066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291" name="Rectangle 3"/>
          <p:cNvSpPr>
            <a:spLocks noGrp="1" noChangeArrowheads="1"/>
          </p:cNvSpPr>
          <p:nvPr>
            <p:ph type="body" idx="1"/>
          </p:nvPr>
        </p:nvSpPr>
        <p:spPr bwMode="auto">
          <a:xfrm>
            <a:off x="460375" y="1589088"/>
            <a:ext cx="8223250" cy="453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2"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a:solidFill>
                  <a:schemeClr val="tx1"/>
                </a:solidFill>
                <a:latin typeface="+mn-lt"/>
              </a:defRPr>
            </a:lvl1pPr>
          </a:lstStyle>
          <a:p>
            <a:endParaRPr lang="en-US"/>
          </a:p>
        </p:txBody>
      </p:sp>
      <p:sp>
        <p:nvSpPr>
          <p:cNvPr id="12293" name="Rectangle 5"/>
          <p:cNvSpPr>
            <a:spLocks noGrp="1" noChangeArrowheads="1"/>
          </p:cNvSpPr>
          <p:nvPr>
            <p:ph type="ftr" sz="quarter" idx="3"/>
          </p:nvPr>
        </p:nvSpPr>
        <p:spPr bwMode="auto">
          <a:xfrm>
            <a:off x="3276600" y="6426200"/>
            <a:ext cx="52451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200">
                <a:solidFill>
                  <a:schemeClr val="tx1"/>
                </a:solidFill>
                <a:latin typeface="+mn-lt"/>
              </a:defRPr>
            </a:lvl1pPr>
          </a:lstStyle>
          <a:p>
            <a:r>
              <a:rPr lang="en-US"/>
              <a:t>Module 3 – Project Scheduling</a:t>
            </a:r>
          </a:p>
        </p:txBody>
      </p:sp>
      <p:sp>
        <p:nvSpPr>
          <p:cNvPr id="12300" name="Line 12"/>
          <p:cNvSpPr>
            <a:spLocks noChangeShapeType="1"/>
          </p:cNvSpPr>
          <p:nvPr/>
        </p:nvSpPr>
        <p:spPr bwMode="auto">
          <a:xfrm flipV="1">
            <a:off x="582613" y="1109663"/>
            <a:ext cx="798353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1" name="Text Box 13"/>
          <p:cNvSpPr txBox="1">
            <a:spLocks noChangeArrowheads="1"/>
          </p:cNvSpPr>
          <p:nvPr/>
        </p:nvSpPr>
        <p:spPr bwMode="auto">
          <a:xfrm>
            <a:off x="8547100" y="6434138"/>
            <a:ext cx="3333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spcBef>
                <a:spcPct val="0"/>
              </a:spcBef>
            </a:pPr>
            <a:fld id="{4BB24037-9149-4CFB-92E8-41030A1B65A1}" type="slidenum">
              <a:rPr lang="en-US" sz="1000" b="1">
                <a:solidFill>
                  <a:schemeClr val="tx1"/>
                </a:solidFill>
                <a:latin typeface="Times New Roman" charset="0"/>
              </a:rPr>
              <a:pPr algn="l">
                <a:spcBef>
                  <a:spcPct val="0"/>
                </a:spcBef>
              </a:pPr>
              <a:t>‹#›</a:t>
            </a:fld>
            <a:endParaRPr lang="en-US" b="1">
              <a:solidFill>
                <a:schemeClr val="tx1"/>
              </a:solidFill>
              <a:latin typeface="Times New Roman" charset="0"/>
            </a:endParaRPr>
          </a:p>
        </p:txBody>
      </p:sp>
      <p:pic>
        <p:nvPicPr>
          <p:cNvPr id="12305" name="Picture 17"/>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93663" y="295275"/>
            <a:ext cx="7715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6" name="Rectangle 18"/>
          <p:cNvSpPr>
            <a:spLocks noChangeArrowheads="1"/>
          </p:cNvSpPr>
          <p:nvPr userDrawn="1"/>
        </p:nvSpPr>
        <p:spPr bwMode="auto">
          <a:xfrm>
            <a:off x="6916738" y="6632575"/>
            <a:ext cx="187325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spcBef>
                <a:spcPct val="0"/>
              </a:spcBef>
            </a:pPr>
            <a:r>
              <a:rPr lang="en-US" sz="800">
                <a:solidFill>
                  <a:schemeClr val="tx1"/>
                </a:solidFill>
                <a:latin typeface="Times New Roman" charset="0"/>
              </a:rPr>
              <a:t>Prepared by: Booz Allen Hamilton</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l" rtl="0" eaLnBrk="0" fontAlgn="base" hangingPunct="0">
        <a:spcBef>
          <a:spcPct val="0"/>
        </a:spcBef>
        <a:spcAft>
          <a:spcPct val="0"/>
        </a:spcAft>
        <a:defRPr b="1">
          <a:solidFill>
            <a:schemeClr val="hlink"/>
          </a:solidFill>
          <a:latin typeface="+mj-lt"/>
          <a:ea typeface="+mj-ea"/>
          <a:cs typeface="+mj-cs"/>
        </a:defRPr>
      </a:lvl1pPr>
      <a:lvl2pPr algn="l" rtl="0" eaLnBrk="0" fontAlgn="base" hangingPunct="0">
        <a:spcBef>
          <a:spcPct val="0"/>
        </a:spcBef>
        <a:spcAft>
          <a:spcPct val="0"/>
        </a:spcAft>
        <a:defRPr b="1">
          <a:solidFill>
            <a:schemeClr val="hlink"/>
          </a:solidFill>
          <a:latin typeface="Arial" charset="0"/>
        </a:defRPr>
      </a:lvl2pPr>
      <a:lvl3pPr algn="l" rtl="0" eaLnBrk="0" fontAlgn="base" hangingPunct="0">
        <a:spcBef>
          <a:spcPct val="0"/>
        </a:spcBef>
        <a:spcAft>
          <a:spcPct val="0"/>
        </a:spcAft>
        <a:defRPr b="1">
          <a:solidFill>
            <a:schemeClr val="hlink"/>
          </a:solidFill>
          <a:latin typeface="Arial" charset="0"/>
        </a:defRPr>
      </a:lvl3pPr>
      <a:lvl4pPr algn="l" rtl="0" eaLnBrk="0" fontAlgn="base" hangingPunct="0">
        <a:spcBef>
          <a:spcPct val="0"/>
        </a:spcBef>
        <a:spcAft>
          <a:spcPct val="0"/>
        </a:spcAft>
        <a:defRPr b="1">
          <a:solidFill>
            <a:schemeClr val="hlink"/>
          </a:solidFill>
          <a:latin typeface="Arial" charset="0"/>
        </a:defRPr>
      </a:lvl4pPr>
      <a:lvl5pPr algn="l" rtl="0" eaLnBrk="0" fontAlgn="base" hangingPunct="0">
        <a:spcBef>
          <a:spcPct val="0"/>
        </a:spcBef>
        <a:spcAft>
          <a:spcPct val="0"/>
        </a:spcAft>
        <a:defRPr b="1">
          <a:solidFill>
            <a:schemeClr val="hlink"/>
          </a:solidFill>
          <a:latin typeface="Arial" charset="0"/>
        </a:defRPr>
      </a:lvl5pPr>
      <a:lvl6pPr marL="457200" algn="l" rtl="0" eaLnBrk="0" fontAlgn="base" hangingPunct="0">
        <a:spcBef>
          <a:spcPct val="0"/>
        </a:spcBef>
        <a:spcAft>
          <a:spcPct val="0"/>
        </a:spcAft>
        <a:defRPr b="1">
          <a:solidFill>
            <a:schemeClr val="hlink"/>
          </a:solidFill>
          <a:latin typeface="Arial" charset="0"/>
        </a:defRPr>
      </a:lvl6pPr>
      <a:lvl7pPr marL="914400" algn="l" rtl="0" eaLnBrk="0" fontAlgn="base" hangingPunct="0">
        <a:spcBef>
          <a:spcPct val="0"/>
        </a:spcBef>
        <a:spcAft>
          <a:spcPct val="0"/>
        </a:spcAft>
        <a:defRPr b="1">
          <a:solidFill>
            <a:schemeClr val="hlink"/>
          </a:solidFill>
          <a:latin typeface="Arial" charset="0"/>
        </a:defRPr>
      </a:lvl7pPr>
      <a:lvl8pPr marL="1371600" algn="l" rtl="0" eaLnBrk="0" fontAlgn="base" hangingPunct="0">
        <a:spcBef>
          <a:spcPct val="0"/>
        </a:spcBef>
        <a:spcAft>
          <a:spcPct val="0"/>
        </a:spcAft>
        <a:defRPr b="1">
          <a:solidFill>
            <a:schemeClr val="hlink"/>
          </a:solidFill>
          <a:latin typeface="Arial" charset="0"/>
        </a:defRPr>
      </a:lvl8pPr>
      <a:lvl9pPr marL="1828800" algn="l" rtl="0" eaLnBrk="0" fontAlgn="base" hangingPunct="0">
        <a:spcBef>
          <a:spcPct val="0"/>
        </a:spcBef>
        <a:spcAft>
          <a:spcPct val="0"/>
        </a:spcAft>
        <a:defRPr b="1">
          <a:solidFill>
            <a:schemeClr val="hlink"/>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image" Target="../media/image6.emf"/><Relationship Id="rId7"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9.emf"/><Relationship Id="rId11" Type="http://schemas.openxmlformats.org/officeDocument/2006/relationships/image" Target="../media/image5.emf"/><Relationship Id="rId5" Type="http://schemas.openxmlformats.org/officeDocument/2006/relationships/image" Target="../media/image8.emf"/><Relationship Id="rId10" Type="http://schemas.openxmlformats.org/officeDocument/2006/relationships/image" Target="../media/image4.emf"/><Relationship Id="rId4" Type="http://schemas.openxmlformats.org/officeDocument/2006/relationships/image" Target="../media/image7.emf"/><Relationship Id="rId9" Type="http://schemas.openxmlformats.org/officeDocument/2006/relationships/image" Target="../media/image12.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21.emf"/></Relationships>
</file>

<file path=ppt/slides/_rels/slide34.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1.emf"/><Relationship Id="rId5" Type="http://schemas.openxmlformats.org/officeDocument/2006/relationships/image" Target="../media/image30.wmf"/><Relationship Id="rId4" Type="http://schemas.openxmlformats.org/officeDocument/2006/relationships/oleObject" Target="../embeddings/oleObject1.bin"/></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34.jpeg"/><Relationship Id="rId4" Type="http://schemas.openxmlformats.org/officeDocument/2006/relationships/image" Target="../media/image33.png"/></Relationships>
</file>

<file path=ppt/slides/_rels/slide4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8" name="Rectangle 1032"/>
          <p:cNvSpPr>
            <a:spLocks noGrp="1" noChangeArrowheads="1"/>
          </p:cNvSpPr>
          <p:nvPr>
            <p:ph type="ctrTitle"/>
          </p:nvPr>
        </p:nvSpPr>
        <p:spPr>
          <a:ln/>
        </p:spPr>
        <p:txBody>
          <a:bodyPr/>
          <a:lstStyle/>
          <a:p>
            <a:r>
              <a:rPr lang="en-US">
                <a:solidFill>
                  <a:schemeClr val="bg1"/>
                </a:solidFill>
              </a:rPr>
              <a:t>Earned Value Management Tutorial Module 3: Project Scheduling</a:t>
            </a:r>
          </a:p>
        </p:txBody>
      </p:sp>
      <p:sp>
        <p:nvSpPr>
          <p:cNvPr id="542729" name="Rectangle 1033"/>
          <p:cNvSpPr>
            <a:spLocks noGrp="1" noChangeArrowheads="1"/>
          </p:cNvSpPr>
          <p:nvPr>
            <p:ph type="subTitle" idx="1"/>
          </p:nvPr>
        </p:nvSpPr>
        <p:spPr>
          <a:xfrm>
            <a:off x="2146300" y="5410200"/>
            <a:ext cx="6400800" cy="762000"/>
          </a:xfrm>
          <a:noFill/>
          <a:ln/>
        </p:spPr>
        <p:txBody>
          <a:bodyPr/>
          <a:lstStyle/>
          <a:p>
            <a:r>
              <a:rPr lang="en-US" sz="1800" b="1">
                <a:latin typeface="Arial" charset="0"/>
              </a:rPr>
              <a:t>Prepared by: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Module 3 – Project Scheduling</a:t>
            </a:r>
          </a:p>
        </p:txBody>
      </p:sp>
      <p:sp>
        <p:nvSpPr>
          <p:cNvPr id="459778" name="Rectangle 2"/>
          <p:cNvSpPr>
            <a:spLocks noGrp="1" noChangeArrowheads="1"/>
          </p:cNvSpPr>
          <p:nvPr>
            <p:ph type="title"/>
          </p:nvPr>
        </p:nvSpPr>
        <p:spPr/>
        <p:txBody>
          <a:bodyPr/>
          <a:lstStyle/>
          <a:p>
            <a:r>
              <a:rPr lang="en-US">
                <a:solidFill>
                  <a:schemeClr val="bg1"/>
                </a:solidFill>
              </a:rPr>
              <a:t>Scheduling - Step 1. Develop a List of Project Activities</a:t>
            </a:r>
          </a:p>
        </p:txBody>
      </p:sp>
      <p:sp>
        <p:nvSpPr>
          <p:cNvPr id="459779" name="Rectangle 3"/>
          <p:cNvSpPr>
            <a:spLocks noGrp="1" noChangeArrowheads="1"/>
          </p:cNvSpPr>
          <p:nvPr>
            <p:ph type="body" idx="1"/>
          </p:nvPr>
        </p:nvSpPr>
        <p:spPr>
          <a:xfrm>
            <a:off x="369888" y="1335088"/>
            <a:ext cx="8196262" cy="4538662"/>
          </a:xfrm>
        </p:spPr>
        <p:txBody>
          <a:bodyPr/>
          <a:lstStyle/>
          <a:p>
            <a:pPr marL="228600" indent="-228600">
              <a:buFontTx/>
              <a:buNone/>
            </a:pPr>
            <a:r>
              <a:rPr lang="en-US" sz="1800">
                <a:latin typeface="Arial" charset="0"/>
              </a:rPr>
              <a:t>Developing a list of project activities is as simple as it sounds: list all activities that are needed to complete the project. Do not order or rank them yet, as this step comes later.  This list needs to be as complete as possible. You can add and subtract activities throughout the process, but the more complete the list is now, the easier the process will be.</a:t>
            </a:r>
          </a:p>
          <a:p>
            <a:pPr marL="228600" indent="-228600">
              <a:buFontTx/>
              <a:buNone/>
            </a:pPr>
            <a:endParaRPr lang="en-US" sz="1800">
              <a:latin typeface="Arial" charset="0"/>
            </a:endParaRPr>
          </a:p>
        </p:txBody>
      </p:sp>
      <p:sp>
        <p:nvSpPr>
          <p:cNvPr id="459781" name="Text Box 5"/>
          <p:cNvSpPr txBox="1">
            <a:spLocks noChangeArrowheads="1"/>
          </p:cNvSpPr>
          <p:nvPr/>
        </p:nvSpPr>
        <p:spPr bwMode="auto">
          <a:xfrm>
            <a:off x="354013" y="2921000"/>
            <a:ext cx="5065712" cy="207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20000"/>
              </a:spcBef>
            </a:pPr>
            <a:r>
              <a:rPr lang="en-US" sz="1800">
                <a:solidFill>
                  <a:schemeClr val="tx1"/>
                </a:solidFill>
              </a:rPr>
              <a:t>Using the BEST Management Book example from Module 2,  we will use the lowest level of BEST’s WBS as our activity list. The list for this example is relatively short; however, the list for your projects will most likely reflect more detailed activities for each task. </a:t>
            </a:r>
          </a:p>
          <a:p>
            <a:pPr algn="l">
              <a:spcBef>
                <a:spcPct val="20000"/>
              </a:spcBef>
            </a:pPr>
            <a:endParaRPr lang="en-US" sz="1800">
              <a:solidFill>
                <a:schemeClr val="tx1"/>
              </a:solidFill>
            </a:endParaRPr>
          </a:p>
        </p:txBody>
      </p:sp>
      <p:sp>
        <p:nvSpPr>
          <p:cNvPr id="459782" name="Text Box 6"/>
          <p:cNvSpPr txBox="1">
            <a:spLocks noChangeArrowheads="1"/>
          </p:cNvSpPr>
          <p:nvPr/>
        </p:nvSpPr>
        <p:spPr bwMode="auto">
          <a:xfrm>
            <a:off x="361950" y="4846638"/>
            <a:ext cx="33035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20000"/>
              </a:spcBef>
            </a:pPr>
            <a:r>
              <a:rPr lang="en-US" sz="1800">
                <a:solidFill>
                  <a:schemeClr val="tx1"/>
                </a:solidFill>
              </a:rPr>
              <a:t>Let’s take a look at our activity list on the following page.  </a:t>
            </a:r>
          </a:p>
        </p:txBody>
      </p:sp>
      <p:pic>
        <p:nvPicPr>
          <p:cNvPr id="45978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8988" y="2840038"/>
            <a:ext cx="5437187" cy="3573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Module 3 – Project Scheduling</a:t>
            </a:r>
          </a:p>
        </p:txBody>
      </p:sp>
      <p:sp>
        <p:nvSpPr>
          <p:cNvPr id="462850" name="Rectangle 2"/>
          <p:cNvSpPr>
            <a:spLocks noGrp="1" noChangeArrowheads="1"/>
          </p:cNvSpPr>
          <p:nvPr>
            <p:ph type="title"/>
          </p:nvPr>
        </p:nvSpPr>
        <p:spPr/>
        <p:txBody>
          <a:bodyPr/>
          <a:lstStyle/>
          <a:p>
            <a:r>
              <a:rPr lang="en-US">
                <a:solidFill>
                  <a:schemeClr val="bg1"/>
                </a:solidFill>
              </a:rPr>
              <a:t>Scheduling – Step 1. Develop a List of Project Activities</a:t>
            </a:r>
          </a:p>
        </p:txBody>
      </p:sp>
      <p:sp>
        <p:nvSpPr>
          <p:cNvPr id="462851" name="Rectangle 3"/>
          <p:cNvSpPr>
            <a:spLocks noGrp="1" noChangeArrowheads="1"/>
          </p:cNvSpPr>
          <p:nvPr>
            <p:ph type="body" idx="1"/>
          </p:nvPr>
        </p:nvSpPr>
        <p:spPr>
          <a:xfrm>
            <a:off x="369888" y="1335088"/>
            <a:ext cx="8196262" cy="4538662"/>
          </a:xfrm>
        </p:spPr>
        <p:txBody>
          <a:bodyPr/>
          <a:lstStyle/>
          <a:p>
            <a:pPr marL="228600" indent="-228600">
              <a:buFontTx/>
              <a:buNone/>
            </a:pPr>
            <a:r>
              <a:rPr lang="en-US" sz="1800">
                <a:latin typeface="Arial" charset="0"/>
              </a:rPr>
              <a:t>Here is the initial list of activities for the BEST Project Management book.  There are two things to remember at this stage of the process. </a:t>
            </a:r>
          </a:p>
          <a:p>
            <a:pPr marL="228600" indent="-228600">
              <a:buFontTx/>
              <a:buNone/>
            </a:pPr>
            <a:endParaRPr lang="en-US" sz="1800">
              <a:latin typeface="Arial" charset="0"/>
            </a:endParaRPr>
          </a:p>
          <a:p>
            <a:pPr lvl="1">
              <a:buFontTx/>
              <a:buNone/>
            </a:pPr>
            <a:r>
              <a:rPr lang="en-US" sz="1800">
                <a:latin typeface="Arial" charset="0"/>
              </a:rPr>
              <a:t>1. The activity list is not a complete list; additions and subtractions will be made from it. </a:t>
            </a:r>
          </a:p>
          <a:p>
            <a:pPr lvl="1">
              <a:buFontTx/>
              <a:buNone/>
            </a:pPr>
            <a:r>
              <a:rPr lang="en-US" sz="1800">
                <a:latin typeface="Arial" charset="0"/>
              </a:rPr>
              <a:t>2. As you develop your list, you may see the need to update the WBS.  Remember the WBS is a dynamic tool, revisions may be needed and should be expected as the scheduling of activities progresses. </a:t>
            </a:r>
          </a:p>
          <a:p>
            <a:pPr marL="228600" indent="-228600">
              <a:buFontTx/>
              <a:buNone/>
            </a:pPr>
            <a:endParaRPr lang="en-US" sz="1800">
              <a:latin typeface="Arial" charset="0"/>
            </a:endParaRPr>
          </a:p>
          <a:p>
            <a:pPr marL="228600" indent="-228600">
              <a:buFontTx/>
              <a:buNone/>
            </a:pPr>
            <a:endParaRPr lang="en-US" sz="1800">
              <a:latin typeface="Arial" charset="0"/>
            </a:endParaRPr>
          </a:p>
        </p:txBody>
      </p:sp>
      <p:pic>
        <p:nvPicPr>
          <p:cNvPr id="462857"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8763" y="3884613"/>
            <a:ext cx="4102100" cy="2689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2858" name="Text Box 10"/>
          <p:cNvSpPr txBox="1">
            <a:spLocks noChangeArrowheads="1"/>
          </p:cNvSpPr>
          <p:nvPr/>
        </p:nvSpPr>
        <p:spPr bwMode="auto">
          <a:xfrm>
            <a:off x="4641850" y="3829050"/>
            <a:ext cx="3757613"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800">
                <a:solidFill>
                  <a:schemeClr val="tx1"/>
                </a:solidFill>
              </a:rPr>
              <a:t>For this example, we will assume that this is a complete list of activities, and no revision to the WBS is needed.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Module 3 – Project Scheduling</a:t>
            </a:r>
          </a:p>
        </p:txBody>
      </p:sp>
      <p:sp>
        <p:nvSpPr>
          <p:cNvPr id="464898" name="Rectangle 2"/>
          <p:cNvSpPr>
            <a:spLocks noGrp="1" noChangeArrowheads="1"/>
          </p:cNvSpPr>
          <p:nvPr>
            <p:ph type="title"/>
          </p:nvPr>
        </p:nvSpPr>
        <p:spPr/>
        <p:txBody>
          <a:bodyPr/>
          <a:lstStyle/>
          <a:p>
            <a:r>
              <a:rPr lang="en-US">
                <a:solidFill>
                  <a:schemeClr val="bg1"/>
                </a:solidFill>
              </a:rPr>
              <a:t>Scheduling – Step 2. Sequence the List of Project Activities</a:t>
            </a:r>
          </a:p>
        </p:txBody>
      </p:sp>
      <p:sp>
        <p:nvSpPr>
          <p:cNvPr id="464899" name="Rectangle 3"/>
          <p:cNvSpPr>
            <a:spLocks noGrp="1" noChangeArrowheads="1"/>
          </p:cNvSpPr>
          <p:nvPr>
            <p:ph type="body" idx="1"/>
          </p:nvPr>
        </p:nvSpPr>
        <p:spPr>
          <a:xfrm>
            <a:off x="369888" y="1335088"/>
            <a:ext cx="8196262" cy="4538662"/>
          </a:xfrm>
        </p:spPr>
        <p:txBody>
          <a:bodyPr/>
          <a:lstStyle/>
          <a:p>
            <a:pPr marL="228600" indent="-228600">
              <a:buFontTx/>
              <a:buNone/>
            </a:pPr>
            <a:r>
              <a:rPr lang="en-US" sz="1800">
                <a:latin typeface="Arial" charset="0"/>
              </a:rPr>
              <a:t>With the activity list complete, we need to “sequence” or develop “logic” between activities. To complete this process we need the WBS activities list and a pencil.  </a:t>
            </a:r>
          </a:p>
          <a:p>
            <a:pPr marL="228600" indent="-228600">
              <a:buFontTx/>
              <a:buNone/>
            </a:pPr>
            <a:endParaRPr lang="en-US" sz="1800">
              <a:latin typeface="Arial" charset="0"/>
            </a:endParaRPr>
          </a:p>
          <a:p>
            <a:pPr marL="228600" indent="-228600" algn="ctr">
              <a:buFontTx/>
              <a:buNone/>
            </a:pPr>
            <a:r>
              <a:rPr lang="en-US" sz="1800">
                <a:latin typeface="Arial" charset="0"/>
              </a:rPr>
              <a:t>A pencil? Why a pencil?</a:t>
            </a:r>
          </a:p>
          <a:p>
            <a:pPr marL="228600" indent="-228600">
              <a:buFontTx/>
              <a:buNone/>
            </a:pPr>
            <a:endParaRPr lang="en-US" sz="1800">
              <a:latin typeface="Arial" charset="0"/>
            </a:endParaRPr>
          </a:p>
          <a:p>
            <a:pPr marL="228600" indent="-228600">
              <a:buFontTx/>
              <a:buNone/>
            </a:pPr>
            <a:r>
              <a:rPr lang="en-US" sz="1800">
                <a:latin typeface="Arial" charset="0"/>
              </a:rPr>
              <a:t>This process requires the project manager, subject matter experts (SME), and other project team members who are familiar with the nature of the specific activities to meet, discuss and develop the sequencing of the project activities.  This process is known as “a pencil to paper” process. </a:t>
            </a:r>
          </a:p>
          <a:p>
            <a:pPr marL="228600" indent="-228600">
              <a:buFontTx/>
              <a:buNone/>
            </a:pPr>
            <a:endParaRPr lang="en-US" sz="1800">
              <a:latin typeface="Arial" charset="0"/>
            </a:endParaRPr>
          </a:p>
          <a:p>
            <a:pPr marL="228600" indent="-228600">
              <a:buFontTx/>
              <a:buNone/>
            </a:pPr>
            <a:r>
              <a:rPr lang="en-US" sz="1800">
                <a:latin typeface="Arial" charset="0"/>
              </a:rPr>
              <a:t>Continuing to use our BEST Management book example, we will take a look at this sequencing process on the next page.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Footer Placeholder 4"/>
          <p:cNvSpPr>
            <a:spLocks noGrp="1"/>
          </p:cNvSpPr>
          <p:nvPr>
            <p:ph type="ftr" sz="quarter" idx="11"/>
          </p:nvPr>
        </p:nvSpPr>
        <p:spPr/>
        <p:txBody>
          <a:bodyPr/>
          <a:lstStyle/>
          <a:p>
            <a:r>
              <a:rPr lang="en-US"/>
              <a:t>Module 3 – Project Scheduling</a:t>
            </a:r>
          </a:p>
        </p:txBody>
      </p:sp>
      <p:sp>
        <p:nvSpPr>
          <p:cNvPr id="466946" name="Rectangle 2"/>
          <p:cNvSpPr>
            <a:spLocks noGrp="1" noChangeArrowheads="1"/>
          </p:cNvSpPr>
          <p:nvPr>
            <p:ph type="title"/>
          </p:nvPr>
        </p:nvSpPr>
        <p:spPr/>
        <p:txBody>
          <a:bodyPr/>
          <a:lstStyle/>
          <a:p>
            <a:r>
              <a:rPr lang="en-US">
                <a:solidFill>
                  <a:schemeClr val="bg1"/>
                </a:solidFill>
              </a:rPr>
              <a:t>Scheduling – Step 2. Sequence the List of Project Activities</a:t>
            </a:r>
          </a:p>
        </p:txBody>
      </p:sp>
      <p:sp>
        <p:nvSpPr>
          <p:cNvPr id="466947" name="Rectangle 3"/>
          <p:cNvSpPr>
            <a:spLocks noGrp="1" noChangeArrowheads="1"/>
          </p:cNvSpPr>
          <p:nvPr>
            <p:ph type="body" idx="1"/>
          </p:nvPr>
        </p:nvSpPr>
        <p:spPr>
          <a:xfrm>
            <a:off x="369888" y="1208088"/>
            <a:ext cx="8196262" cy="4538662"/>
          </a:xfrm>
        </p:spPr>
        <p:txBody>
          <a:bodyPr/>
          <a:lstStyle/>
          <a:p>
            <a:pPr marL="228600" indent="-228600">
              <a:buFontTx/>
              <a:buNone/>
            </a:pPr>
            <a:r>
              <a:rPr lang="en-US" sz="1800">
                <a:latin typeface="Arial" charset="0"/>
              </a:rPr>
              <a:t>1. Start with the WBS…                                   …2. Develop the Activity List….</a:t>
            </a:r>
          </a:p>
          <a:p>
            <a:pPr marL="228600" indent="-228600">
              <a:buFontTx/>
              <a:buNone/>
            </a:pPr>
            <a:endParaRPr lang="en-US" sz="1800">
              <a:latin typeface="Arial" charset="0"/>
            </a:endParaRPr>
          </a:p>
          <a:p>
            <a:pPr marL="228600" indent="-228600">
              <a:buFontTx/>
              <a:buNone/>
            </a:pPr>
            <a:endParaRPr lang="en-US" sz="1800">
              <a:latin typeface="Arial" charset="0"/>
            </a:endParaRPr>
          </a:p>
          <a:p>
            <a:pPr marL="228600" indent="-228600">
              <a:buFontTx/>
              <a:buNone/>
            </a:pPr>
            <a:endParaRPr lang="en-US" sz="1800">
              <a:latin typeface="Arial" charset="0"/>
            </a:endParaRPr>
          </a:p>
          <a:p>
            <a:pPr marL="228600" indent="-228600">
              <a:buFontTx/>
              <a:buNone/>
            </a:pPr>
            <a:endParaRPr lang="en-US" sz="1800">
              <a:latin typeface="Arial" charset="0"/>
            </a:endParaRPr>
          </a:p>
          <a:p>
            <a:pPr marL="228600" indent="-228600">
              <a:buFontTx/>
              <a:buNone/>
            </a:pPr>
            <a:endParaRPr lang="en-US" sz="1800">
              <a:latin typeface="Arial" charset="0"/>
            </a:endParaRPr>
          </a:p>
          <a:p>
            <a:pPr marL="228600" indent="-228600">
              <a:buFontTx/>
              <a:buNone/>
            </a:pPr>
            <a:endParaRPr lang="en-US" sz="1800">
              <a:latin typeface="Arial" charset="0"/>
            </a:endParaRPr>
          </a:p>
          <a:p>
            <a:pPr marL="228600" indent="-228600">
              <a:buFontTx/>
              <a:buNone/>
            </a:pPr>
            <a:endParaRPr lang="en-US" sz="1800">
              <a:latin typeface="Arial" charset="0"/>
            </a:endParaRPr>
          </a:p>
          <a:p>
            <a:pPr marL="228600" indent="-228600">
              <a:buFontTx/>
              <a:buNone/>
            </a:pPr>
            <a:endParaRPr lang="en-US" sz="1800">
              <a:latin typeface="Arial" charset="0"/>
            </a:endParaRPr>
          </a:p>
          <a:p>
            <a:pPr marL="228600" indent="-228600">
              <a:buFontTx/>
              <a:buNone/>
            </a:pPr>
            <a:endParaRPr lang="en-US" sz="1800">
              <a:latin typeface="Arial" charset="0"/>
            </a:endParaRPr>
          </a:p>
          <a:p>
            <a:pPr marL="228600" indent="-228600">
              <a:buFontTx/>
              <a:buNone/>
            </a:pPr>
            <a:endParaRPr lang="en-US" sz="1800">
              <a:latin typeface="Arial" charset="0"/>
            </a:endParaRPr>
          </a:p>
          <a:p>
            <a:pPr marL="228600" indent="-228600">
              <a:buFontTx/>
              <a:buNone/>
            </a:pPr>
            <a:endParaRPr lang="en-US" sz="1800">
              <a:latin typeface="Arial" charset="0"/>
            </a:endParaRPr>
          </a:p>
          <a:p>
            <a:pPr marL="228600" indent="-228600">
              <a:buFontTx/>
              <a:buNone/>
            </a:pPr>
            <a:endParaRPr lang="en-US" sz="1800">
              <a:latin typeface="Arial" charset="0"/>
            </a:endParaRPr>
          </a:p>
          <a:p>
            <a:pPr marL="228600" indent="-228600">
              <a:buFontTx/>
              <a:buNone/>
            </a:pPr>
            <a:endParaRPr lang="en-US" sz="1800">
              <a:latin typeface="Arial" charset="0"/>
            </a:endParaRPr>
          </a:p>
        </p:txBody>
      </p:sp>
      <p:sp>
        <p:nvSpPr>
          <p:cNvPr id="466992" name="Rectangle 48"/>
          <p:cNvSpPr>
            <a:spLocks noChangeArrowheads="1"/>
          </p:cNvSpPr>
          <p:nvPr/>
        </p:nvSpPr>
        <p:spPr bwMode="auto">
          <a:xfrm>
            <a:off x="307975" y="4794250"/>
            <a:ext cx="1092200" cy="1270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467048" name="Group 104"/>
          <p:cNvGrpSpPr>
            <a:grpSpLocks/>
          </p:cNvGrpSpPr>
          <p:nvPr/>
        </p:nvGrpSpPr>
        <p:grpSpPr bwMode="auto">
          <a:xfrm>
            <a:off x="295275" y="3832225"/>
            <a:ext cx="8486775" cy="2517775"/>
            <a:chOff x="126" y="2454"/>
            <a:chExt cx="5346" cy="1586"/>
          </a:xfrm>
        </p:grpSpPr>
        <p:sp>
          <p:nvSpPr>
            <p:cNvPr id="466983" name="Rectangle 39"/>
            <p:cNvSpPr>
              <a:spLocks noChangeArrowheads="1"/>
            </p:cNvSpPr>
            <p:nvPr/>
          </p:nvSpPr>
          <p:spPr bwMode="auto">
            <a:xfrm>
              <a:off x="159" y="2821"/>
              <a:ext cx="435"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a:solidFill>
                    <a:srgbClr val="000000"/>
                  </a:solidFill>
                </a:rPr>
                <a:t>Writing Project </a:t>
              </a:r>
              <a:endParaRPr lang="en-US" b="1"/>
            </a:p>
          </p:txBody>
        </p:sp>
        <p:sp>
          <p:nvSpPr>
            <p:cNvPr id="466984" name="Rectangle 40"/>
            <p:cNvSpPr>
              <a:spLocks noChangeArrowheads="1"/>
            </p:cNvSpPr>
            <p:nvPr/>
          </p:nvSpPr>
          <p:spPr bwMode="auto">
            <a:xfrm>
              <a:off x="157" y="2903"/>
              <a:ext cx="598"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a:solidFill>
                    <a:srgbClr val="000000"/>
                  </a:solidFill>
                </a:rPr>
                <a:t>Selection section for </a:t>
              </a:r>
              <a:endParaRPr lang="en-US" b="1"/>
            </a:p>
          </p:txBody>
        </p:sp>
        <p:sp>
          <p:nvSpPr>
            <p:cNvPr id="466985" name="Rectangle 41"/>
            <p:cNvSpPr>
              <a:spLocks noChangeArrowheads="1"/>
            </p:cNvSpPr>
            <p:nvPr/>
          </p:nvSpPr>
          <p:spPr bwMode="auto">
            <a:xfrm>
              <a:off x="157" y="2984"/>
              <a:ext cx="28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a:solidFill>
                    <a:srgbClr val="000000"/>
                  </a:solidFill>
                </a:rPr>
                <a:t>Chapter 1</a:t>
              </a:r>
              <a:endParaRPr lang="en-US" b="1"/>
            </a:p>
          </p:txBody>
        </p:sp>
        <p:sp>
          <p:nvSpPr>
            <p:cNvPr id="466986" name="Line 42"/>
            <p:cNvSpPr>
              <a:spLocks noChangeShapeType="1"/>
            </p:cNvSpPr>
            <p:nvPr/>
          </p:nvSpPr>
          <p:spPr bwMode="auto">
            <a:xfrm>
              <a:off x="126" y="2808"/>
              <a:ext cx="1" cy="259"/>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6987" name="Rectangle 43"/>
            <p:cNvSpPr>
              <a:spLocks noChangeArrowheads="1"/>
            </p:cNvSpPr>
            <p:nvPr/>
          </p:nvSpPr>
          <p:spPr bwMode="auto">
            <a:xfrm>
              <a:off x="126" y="2808"/>
              <a:ext cx="8" cy="2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6988" name="Rectangle 44"/>
            <p:cNvSpPr>
              <a:spLocks noChangeArrowheads="1"/>
            </p:cNvSpPr>
            <p:nvPr/>
          </p:nvSpPr>
          <p:spPr bwMode="auto">
            <a:xfrm>
              <a:off x="822" y="2808"/>
              <a:ext cx="16" cy="2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6989" name="Line 45"/>
            <p:cNvSpPr>
              <a:spLocks noChangeShapeType="1"/>
            </p:cNvSpPr>
            <p:nvPr/>
          </p:nvSpPr>
          <p:spPr bwMode="auto">
            <a:xfrm>
              <a:off x="134" y="2808"/>
              <a:ext cx="68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6990" name="Rectangle 46"/>
            <p:cNvSpPr>
              <a:spLocks noChangeArrowheads="1"/>
            </p:cNvSpPr>
            <p:nvPr/>
          </p:nvSpPr>
          <p:spPr bwMode="auto">
            <a:xfrm>
              <a:off x="134" y="2808"/>
              <a:ext cx="68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6991" name="Line 47"/>
            <p:cNvSpPr>
              <a:spLocks noChangeShapeType="1"/>
            </p:cNvSpPr>
            <p:nvPr/>
          </p:nvSpPr>
          <p:spPr bwMode="auto">
            <a:xfrm>
              <a:off x="134" y="3059"/>
              <a:ext cx="68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466963" name="Picture 1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2" y="2454"/>
              <a:ext cx="70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6964" name="Picture 2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36" y="2454"/>
              <a:ext cx="70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6965" name="Picture 2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42" y="3180"/>
              <a:ext cx="70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6966" name="Picture 2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06" y="3186"/>
              <a:ext cx="70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6967" name="Picture 2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70" y="3186"/>
              <a:ext cx="70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6968" name="Picture 2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82" y="3781"/>
              <a:ext cx="70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6969" name="Picture 2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838" y="3781"/>
              <a:ext cx="708" cy="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67019" name="Group 75"/>
            <p:cNvGrpSpPr>
              <a:grpSpLocks/>
            </p:cNvGrpSpPr>
            <p:nvPr/>
          </p:nvGrpSpPr>
          <p:grpSpPr bwMode="auto">
            <a:xfrm>
              <a:off x="2706" y="2466"/>
              <a:ext cx="604" cy="259"/>
              <a:chOff x="2688" y="2186"/>
              <a:chExt cx="604" cy="259"/>
            </a:xfrm>
          </p:grpSpPr>
          <p:sp>
            <p:nvSpPr>
              <p:cNvPr id="466974" name="Rectangle 30"/>
              <p:cNvSpPr>
                <a:spLocks noChangeArrowheads="1"/>
              </p:cNvSpPr>
              <p:nvPr/>
            </p:nvSpPr>
            <p:spPr bwMode="auto">
              <a:xfrm>
                <a:off x="2731" y="2281"/>
                <a:ext cx="498"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a:solidFill>
                      <a:srgbClr val="000000"/>
                    </a:solidFill>
                  </a:rPr>
                  <a:t>Editing Chapter 1</a:t>
                </a:r>
                <a:endParaRPr lang="en-US" b="1"/>
              </a:p>
            </p:txBody>
          </p:sp>
          <p:sp>
            <p:nvSpPr>
              <p:cNvPr id="466975" name="Line 31"/>
              <p:cNvSpPr>
                <a:spLocks noChangeShapeType="1"/>
              </p:cNvSpPr>
              <p:nvPr/>
            </p:nvSpPr>
            <p:spPr bwMode="auto">
              <a:xfrm>
                <a:off x="2688" y="2186"/>
                <a:ext cx="1" cy="259"/>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6976" name="Rectangle 32"/>
              <p:cNvSpPr>
                <a:spLocks noChangeArrowheads="1"/>
              </p:cNvSpPr>
              <p:nvPr/>
            </p:nvSpPr>
            <p:spPr bwMode="auto">
              <a:xfrm>
                <a:off x="2688" y="2186"/>
                <a:ext cx="7" cy="2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6977" name="Rectangle 33"/>
              <p:cNvSpPr>
                <a:spLocks noChangeArrowheads="1"/>
              </p:cNvSpPr>
              <p:nvPr/>
            </p:nvSpPr>
            <p:spPr bwMode="auto">
              <a:xfrm>
                <a:off x="3278" y="2186"/>
                <a:ext cx="14" cy="2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6978" name="Line 34"/>
              <p:cNvSpPr>
                <a:spLocks noChangeShapeType="1"/>
              </p:cNvSpPr>
              <p:nvPr/>
            </p:nvSpPr>
            <p:spPr bwMode="auto">
              <a:xfrm>
                <a:off x="2695" y="2186"/>
                <a:ext cx="58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6979" name="Rectangle 35"/>
              <p:cNvSpPr>
                <a:spLocks noChangeArrowheads="1"/>
              </p:cNvSpPr>
              <p:nvPr/>
            </p:nvSpPr>
            <p:spPr bwMode="auto">
              <a:xfrm>
                <a:off x="2695" y="2186"/>
                <a:ext cx="58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6980" name="Line 36"/>
              <p:cNvSpPr>
                <a:spLocks noChangeShapeType="1"/>
              </p:cNvSpPr>
              <p:nvPr/>
            </p:nvSpPr>
            <p:spPr bwMode="auto">
              <a:xfrm>
                <a:off x="2695" y="2437"/>
                <a:ext cx="58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6981" name="Rectangle 37"/>
              <p:cNvSpPr>
                <a:spLocks noChangeArrowheads="1"/>
              </p:cNvSpPr>
              <p:nvPr/>
            </p:nvSpPr>
            <p:spPr bwMode="auto">
              <a:xfrm>
                <a:off x="2695" y="2437"/>
                <a:ext cx="58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grpSp>
          <p:nvGrpSpPr>
            <p:cNvPr id="467035" name="Group 91"/>
            <p:cNvGrpSpPr>
              <a:grpSpLocks/>
            </p:cNvGrpSpPr>
            <p:nvPr/>
          </p:nvGrpSpPr>
          <p:grpSpPr bwMode="auto">
            <a:xfrm>
              <a:off x="4872" y="2640"/>
              <a:ext cx="600" cy="263"/>
              <a:chOff x="4872" y="2360"/>
              <a:chExt cx="600" cy="263"/>
            </a:xfrm>
          </p:grpSpPr>
          <p:sp>
            <p:nvSpPr>
              <p:cNvPr id="467026" name="Rectangle 82"/>
              <p:cNvSpPr>
                <a:spLocks noChangeArrowheads="1"/>
              </p:cNvSpPr>
              <p:nvPr/>
            </p:nvSpPr>
            <p:spPr bwMode="auto">
              <a:xfrm>
                <a:off x="4903" y="2402"/>
                <a:ext cx="533"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a:solidFill>
                      <a:srgbClr val="000000"/>
                    </a:solidFill>
                  </a:rPr>
                  <a:t>Publishing Project </a:t>
                </a:r>
                <a:endParaRPr lang="en-US" b="1"/>
              </a:p>
            </p:txBody>
          </p:sp>
          <p:sp>
            <p:nvSpPr>
              <p:cNvPr id="467027" name="Rectangle 83"/>
              <p:cNvSpPr>
                <a:spLocks noChangeArrowheads="1"/>
              </p:cNvSpPr>
              <p:nvPr/>
            </p:nvSpPr>
            <p:spPr bwMode="auto">
              <a:xfrm>
                <a:off x="4904" y="2483"/>
                <a:ext cx="541"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a:solidFill>
                      <a:srgbClr val="000000"/>
                    </a:solidFill>
                  </a:rPr>
                  <a:t>Management Book</a:t>
                </a:r>
                <a:endParaRPr lang="en-US" b="1"/>
              </a:p>
            </p:txBody>
          </p:sp>
          <p:grpSp>
            <p:nvGrpSpPr>
              <p:cNvPr id="467034" name="Group 90"/>
              <p:cNvGrpSpPr>
                <a:grpSpLocks/>
              </p:cNvGrpSpPr>
              <p:nvPr/>
            </p:nvGrpSpPr>
            <p:grpSpPr bwMode="auto">
              <a:xfrm>
                <a:off x="4872" y="2360"/>
                <a:ext cx="600" cy="263"/>
                <a:chOff x="4872" y="2360"/>
                <a:chExt cx="712" cy="263"/>
              </a:xfrm>
            </p:grpSpPr>
            <p:sp>
              <p:nvSpPr>
                <p:cNvPr id="467028" name="Line 84"/>
                <p:cNvSpPr>
                  <a:spLocks noChangeShapeType="1"/>
                </p:cNvSpPr>
                <p:nvPr/>
              </p:nvSpPr>
              <p:spPr bwMode="auto">
                <a:xfrm>
                  <a:off x="4872" y="2360"/>
                  <a:ext cx="1" cy="24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7029" name="Rectangle 85"/>
                <p:cNvSpPr>
                  <a:spLocks noChangeArrowheads="1"/>
                </p:cNvSpPr>
                <p:nvPr/>
              </p:nvSpPr>
              <p:spPr bwMode="auto">
                <a:xfrm>
                  <a:off x="4872" y="2360"/>
                  <a:ext cx="8" cy="24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7030" name="Rectangle 86"/>
                <p:cNvSpPr>
                  <a:spLocks noChangeArrowheads="1"/>
                </p:cNvSpPr>
                <p:nvPr/>
              </p:nvSpPr>
              <p:spPr bwMode="auto">
                <a:xfrm>
                  <a:off x="5568" y="2360"/>
                  <a:ext cx="16" cy="26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7031" name="Line 87"/>
                <p:cNvSpPr>
                  <a:spLocks noChangeShapeType="1"/>
                </p:cNvSpPr>
                <p:nvPr/>
              </p:nvSpPr>
              <p:spPr bwMode="auto">
                <a:xfrm>
                  <a:off x="4880" y="2360"/>
                  <a:ext cx="688"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7032" name="Rectangle 88"/>
                <p:cNvSpPr>
                  <a:spLocks noChangeArrowheads="1"/>
                </p:cNvSpPr>
                <p:nvPr/>
              </p:nvSpPr>
              <p:spPr bwMode="auto">
                <a:xfrm>
                  <a:off x="4880" y="2360"/>
                  <a:ext cx="688"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7033" name="Rectangle 89"/>
                <p:cNvSpPr>
                  <a:spLocks noChangeArrowheads="1"/>
                </p:cNvSpPr>
                <p:nvPr/>
              </p:nvSpPr>
              <p:spPr bwMode="auto">
                <a:xfrm>
                  <a:off x="4872" y="2608"/>
                  <a:ext cx="712" cy="1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grpSp>
        <p:grpSp>
          <p:nvGrpSpPr>
            <p:cNvPr id="467001" name="Group 57"/>
            <p:cNvGrpSpPr>
              <a:grpSpLocks/>
            </p:cNvGrpSpPr>
            <p:nvPr/>
          </p:nvGrpSpPr>
          <p:grpSpPr bwMode="auto">
            <a:xfrm>
              <a:off x="4694" y="3781"/>
              <a:ext cx="604" cy="259"/>
              <a:chOff x="4888" y="3242"/>
              <a:chExt cx="604" cy="259"/>
            </a:xfrm>
          </p:grpSpPr>
          <p:sp>
            <p:nvSpPr>
              <p:cNvPr id="466993" name="Rectangle 49"/>
              <p:cNvSpPr>
                <a:spLocks noChangeArrowheads="1"/>
              </p:cNvSpPr>
              <p:nvPr/>
            </p:nvSpPr>
            <p:spPr bwMode="auto">
              <a:xfrm>
                <a:off x="4931" y="3337"/>
                <a:ext cx="498"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a:solidFill>
                      <a:srgbClr val="000000"/>
                    </a:solidFill>
                  </a:rPr>
                  <a:t>Editing Chapter 3</a:t>
                </a:r>
                <a:endParaRPr lang="en-US" b="1"/>
              </a:p>
            </p:txBody>
          </p:sp>
          <p:sp>
            <p:nvSpPr>
              <p:cNvPr id="466994" name="Line 50"/>
              <p:cNvSpPr>
                <a:spLocks noChangeShapeType="1"/>
              </p:cNvSpPr>
              <p:nvPr/>
            </p:nvSpPr>
            <p:spPr bwMode="auto">
              <a:xfrm>
                <a:off x="4888" y="3242"/>
                <a:ext cx="1" cy="259"/>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6995" name="Rectangle 51"/>
              <p:cNvSpPr>
                <a:spLocks noChangeArrowheads="1"/>
              </p:cNvSpPr>
              <p:nvPr/>
            </p:nvSpPr>
            <p:spPr bwMode="auto">
              <a:xfrm>
                <a:off x="4888" y="3242"/>
                <a:ext cx="7" cy="2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6996" name="Rectangle 52"/>
              <p:cNvSpPr>
                <a:spLocks noChangeArrowheads="1"/>
              </p:cNvSpPr>
              <p:nvPr/>
            </p:nvSpPr>
            <p:spPr bwMode="auto">
              <a:xfrm>
                <a:off x="5478" y="3242"/>
                <a:ext cx="14" cy="2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6997" name="Line 53"/>
              <p:cNvSpPr>
                <a:spLocks noChangeShapeType="1"/>
              </p:cNvSpPr>
              <p:nvPr/>
            </p:nvSpPr>
            <p:spPr bwMode="auto">
              <a:xfrm>
                <a:off x="4895" y="3242"/>
                <a:ext cx="58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6998" name="Rectangle 54"/>
              <p:cNvSpPr>
                <a:spLocks noChangeArrowheads="1"/>
              </p:cNvSpPr>
              <p:nvPr/>
            </p:nvSpPr>
            <p:spPr bwMode="auto">
              <a:xfrm>
                <a:off x="4895" y="3242"/>
                <a:ext cx="58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6999" name="Line 55"/>
              <p:cNvSpPr>
                <a:spLocks noChangeShapeType="1"/>
              </p:cNvSpPr>
              <p:nvPr/>
            </p:nvSpPr>
            <p:spPr bwMode="auto">
              <a:xfrm>
                <a:off x="4895" y="3493"/>
                <a:ext cx="58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7000" name="Rectangle 56"/>
              <p:cNvSpPr>
                <a:spLocks noChangeArrowheads="1"/>
              </p:cNvSpPr>
              <p:nvPr/>
            </p:nvSpPr>
            <p:spPr bwMode="auto">
              <a:xfrm>
                <a:off x="4895" y="3493"/>
                <a:ext cx="58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grpSp>
          <p:nvGrpSpPr>
            <p:cNvPr id="467010" name="Group 66"/>
            <p:cNvGrpSpPr>
              <a:grpSpLocks/>
            </p:cNvGrpSpPr>
            <p:nvPr/>
          </p:nvGrpSpPr>
          <p:grpSpPr bwMode="auto">
            <a:xfrm>
              <a:off x="3540" y="3186"/>
              <a:ext cx="604" cy="259"/>
              <a:chOff x="3516" y="2348"/>
              <a:chExt cx="604" cy="259"/>
            </a:xfrm>
          </p:grpSpPr>
          <p:sp>
            <p:nvSpPr>
              <p:cNvPr id="467002" name="Rectangle 58"/>
              <p:cNvSpPr>
                <a:spLocks noChangeArrowheads="1"/>
              </p:cNvSpPr>
              <p:nvPr/>
            </p:nvSpPr>
            <p:spPr bwMode="auto">
              <a:xfrm>
                <a:off x="3559" y="2443"/>
                <a:ext cx="498"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800">
                    <a:solidFill>
                      <a:srgbClr val="000000"/>
                    </a:solidFill>
                  </a:rPr>
                  <a:t>Editing Chapter 2</a:t>
                </a:r>
                <a:endParaRPr lang="en-US" b="1"/>
              </a:p>
            </p:txBody>
          </p:sp>
          <p:sp>
            <p:nvSpPr>
              <p:cNvPr id="467003" name="Line 59"/>
              <p:cNvSpPr>
                <a:spLocks noChangeShapeType="1"/>
              </p:cNvSpPr>
              <p:nvPr/>
            </p:nvSpPr>
            <p:spPr bwMode="auto">
              <a:xfrm>
                <a:off x="3516" y="2348"/>
                <a:ext cx="1" cy="259"/>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7004" name="Rectangle 60"/>
              <p:cNvSpPr>
                <a:spLocks noChangeArrowheads="1"/>
              </p:cNvSpPr>
              <p:nvPr/>
            </p:nvSpPr>
            <p:spPr bwMode="auto">
              <a:xfrm>
                <a:off x="3516" y="2348"/>
                <a:ext cx="7" cy="2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7005" name="Rectangle 61"/>
              <p:cNvSpPr>
                <a:spLocks noChangeArrowheads="1"/>
              </p:cNvSpPr>
              <p:nvPr/>
            </p:nvSpPr>
            <p:spPr bwMode="auto">
              <a:xfrm>
                <a:off x="4106" y="2348"/>
                <a:ext cx="14" cy="259"/>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7006" name="Line 62"/>
              <p:cNvSpPr>
                <a:spLocks noChangeShapeType="1"/>
              </p:cNvSpPr>
              <p:nvPr/>
            </p:nvSpPr>
            <p:spPr bwMode="auto">
              <a:xfrm>
                <a:off x="3523" y="2348"/>
                <a:ext cx="58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7007" name="Rectangle 63"/>
              <p:cNvSpPr>
                <a:spLocks noChangeArrowheads="1"/>
              </p:cNvSpPr>
              <p:nvPr/>
            </p:nvSpPr>
            <p:spPr bwMode="auto">
              <a:xfrm>
                <a:off x="3523" y="2348"/>
                <a:ext cx="58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67008" name="Line 64"/>
              <p:cNvSpPr>
                <a:spLocks noChangeShapeType="1"/>
              </p:cNvSpPr>
              <p:nvPr/>
            </p:nvSpPr>
            <p:spPr bwMode="auto">
              <a:xfrm>
                <a:off x="3523" y="2599"/>
                <a:ext cx="583" cy="1"/>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67009" name="Rectangle 65"/>
              <p:cNvSpPr>
                <a:spLocks noChangeArrowheads="1"/>
              </p:cNvSpPr>
              <p:nvPr/>
            </p:nvSpPr>
            <p:spPr bwMode="auto">
              <a:xfrm>
                <a:off x="3523" y="2599"/>
                <a:ext cx="583" cy="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467011" name="Line 67"/>
            <p:cNvSpPr>
              <a:spLocks noChangeShapeType="1"/>
            </p:cNvSpPr>
            <p:nvPr/>
          </p:nvSpPr>
          <p:spPr bwMode="auto">
            <a:xfrm flipV="1">
              <a:off x="834" y="2578"/>
              <a:ext cx="132" cy="36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012" name="Line 68"/>
            <p:cNvSpPr>
              <a:spLocks noChangeShapeType="1"/>
            </p:cNvSpPr>
            <p:nvPr/>
          </p:nvSpPr>
          <p:spPr bwMode="auto">
            <a:xfrm>
              <a:off x="834" y="2932"/>
              <a:ext cx="102" cy="37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014" name="Line 70"/>
            <p:cNvSpPr>
              <a:spLocks noChangeShapeType="1"/>
            </p:cNvSpPr>
            <p:nvPr/>
          </p:nvSpPr>
          <p:spPr bwMode="auto">
            <a:xfrm>
              <a:off x="1650" y="3316"/>
              <a:ext cx="15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015" name="Line 71"/>
            <p:cNvSpPr>
              <a:spLocks noChangeShapeType="1"/>
            </p:cNvSpPr>
            <p:nvPr/>
          </p:nvSpPr>
          <p:spPr bwMode="auto">
            <a:xfrm>
              <a:off x="2502" y="3310"/>
              <a:ext cx="15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016" name="Line 72"/>
            <p:cNvSpPr>
              <a:spLocks noChangeShapeType="1"/>
            </p:cNvSpPr>
            <p:nvPr/>
          </p:nvSpPr>
          <p:spPr bwMode="auto">
            <a:xfrm>
              <a:off x="3378" y="3322"/>
              <a:ext cx="15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017" name="Line 73"/>
            <p:cNvSpPr>
              <a:spLocks noChangeShapeType="1"/>
            </p:cNvSpPr>
            <p:nvPr/>
          </p:nvSpPr>
          <p:spPr bwMode="auto">
            <a:xfrm>
              <a:off x="1674" y="2584"/>
              <a:ext cx="15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018" name="Line 74"/>
            <p:cNvSpPr>
              <a:spLocks noChangeShapeType="1"/>
            </p:cNvSpPr>
            <p:nvPr/>
          </p:nvSpPr>
          <p:spPr bwMode="auto">
            <a:xfrm>
              <a:off x="2544" y="2596"/>
              <a:ext cx="15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020" name="Line 76"/>
            <p:cNvSpPr>
              <a:spLocks noChangeShapeType="1"/>
            </p:cNvSpPr>
            <p:nvPr/>
          </p:nvSpPr>
          <p:spPr bwMode="auto">
            <a:xfrm>
              <a:off x="3408" y="3322"/>
              <a:ext cx="0" cy="35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021" name="Line 77"/>
            <p:cNvSpPr>
              <a:spLocks noChangeShapeType="1"/>
            </p:cNvSpPr>
            <p:nvPr/>
          </p:nvSpPr>
          <p:spPr bwMode="auto">
            <a:xfrm flipH="1">
              <a:off x="2826" y="3676"/>
              <a:ext cx="5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022" name="Line 78"/>
            <p:cNvSpPr>
              <a:spLocks noChangeShapeType="1"/>
            </p:cNvSpPr>
            <p:nvPr/>
          </p:nvSpPr>
          <p:spPr bwMode="auto">
            <a:xfrm>
              <a:off x="2826" y="3916"/>
              <a:ext cx="15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023" name="Line 79"/>
            <p:cNvSpPr>
              <a:spLocks noChangeShapeType="1"/>
            </p:cNvSpPr>
            <p:nvPr/>
          </p:nvSpPr>
          <p:spPr bwMode="auto">
            <a:xfrm flipV="1">
              <a:off x="2826" y="3678"/>
              <a:ext cx="0" cy="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024" name="Line 80"/>
            <p:cNvSpPr>
              <a:spLocks noChangeShapeType="1"/>
            </p:cNvSpPr>
            <p:nvPr/>
          </p:nvSpPr>
          <p:spPr bwMode="auto">
            <a:xfrm>
              <a:off x="3686" y="3914"/>
              <a:ext cx="15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025" name="Line 81"/>
            <p:cNvSpPr>
              <a:spLocks noChangeShapeType="1"/>
            </p:cNvSpPr>
            <p:nvPr/>
          </p:nvSpPr>
          <p:spPr bwMode="auto">
            <a:xfrm>
              <a:off x="4540" y="3912"/>
              <a:ext cx="156"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036" name="Line 92"/>
            <p:cNvSpPr>
              <a:spLocks noChangeShapeType="1"/>
            </p:cNvSpPr>
            <p:nvPr/>
          </p:nvSpPr>
          <p:spPr bwMode="auto">
            <a:xfrm>
              <a:off x="3314" y="2568"/>
              <a:ext cx="1552" cy="17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037" name="Line 93"/>
            <p:cNvSpPr>
              <a:spLocks noChangeShapeType="1"/>
            </p:cNvSpPr>
            <p:nvPr/>
          </p:nvSpPr>
          <p:spPr bwMode="auto">
            <a:xfrm flipV="1">
              <a:off x="4144" y="2764"/>
              <a:ext cx="718" cy="55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038" name="Line 94"/>
            <p:cNvSpPr>
              <a:spLocks noChangeShapeType="1"/>
            </p:cNvSpPr>
            <p:nvPr/>
          </p:nvSpPr>
          <p:spPr bwMode="auto">
            <a:xfrm flipV="1">
              <a:off x="5292" y="3916"/>
              <a:ext cx="1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039" name="Line 95"/>
            <p:cNvSpPr>
              <a:spLocks noChangeShapeType="1"/>
            </p:cNvSpPr>
            <p:nvPr/>
          </p:nvSpPr>
          <p:spPr bwMode="auto">
            <a:xfrm flipV="1">
              <a:off x="5408" y="3676"/>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040" name="Line 96"/>
            <p:cNvSpPr>
              <a:spLocks noChangeShapeType="1"/>
            </p:cNvSpPr>
            <p:nvPr/>
          </p:nvSpPr>
          <p:spPr bwMode="auto">
            <a:xfrm flipH="1">
              <a:off x="4592" y="3676"/>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041" name="Line 97"/>
            <p:cNvSpPr>
              <a:spLocks noChangeShapeType="1"/>
            </p:cNvSpPr>
            <p:nvPr/>
          </p:nvSpPr>
          <p:spPr bwMode="auto">
            <a:xfrm flipV="1">
              <a:off x="4592" y="2808"/>
              <a:ext cx="266" cy="86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pic>
        <p:nvPicPr>
          <p:cNvPr id="467043" name="Picture 9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14400" y="1244600"/>
            <a:ext cx="3543300" cy="232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7044" name="Picture 100"/>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238750" y="1573213"/>
            <a:ext cx="2843213" cy="186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67045" name="Rectangle 101"/>
          <p:cNvSpPr>
            <a:spLocks noChangeArrowheads="1"/>
          </p:cNvSpPr>
          <p:nvPr/>
        </p:nvSpPr>
        <p:spPr bwMode="auto">
          <a:xfrm>
            <a:off x="258763" y="1203325"/>
            <a:ext cx="4343400" cy="24225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046" name="Rectangle 102"/>
          <p:cNvSpPr>
            <a:spLocks noChangeArrowheads="1"/>
          </p:cNvSpPr>
          <p:nvPr/>
        </p:nvSpPr>
        <p:spPr bwMode="auto">
          <a:xfrm>
            <a:off x="4800600" y="1189038"/>
            <a:ext cx="3992563" cy="2438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047" name="Rectangle 103"/>
          <p:cNvSpPr>
            <a:spLocks noChangeArrowheads="1"/>
          </p:cNvSpPr>
          <p:nvPr/>
        </p:nvSpPr>
        <p:spPr bwMode="auto">
          <a:xfrm>
            <a:off x="242888" y="3762375"/>
            <a:ext cx="8594725" cy="26654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7049" name="Text Box 105"/>
          <p:cNvSpPr txBox="1">
            <a:spLocks noChangeArrowheads="1"/>
          </p:cNvSpPr>
          <p:nvPr/>
        </p:nvSpPr>
        <p:spPr bwMode="auto">
          <a:xfrm>
            <a:off x="315913" y="5472113"/>
            <a:ext cx="39433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spcBef>
                <a:spcPct val="0"/>
              </a:spcBef>
            </a:pPr>
            <a:r>
              <a:rPr lang="en-US" sz="1800">
                <a:solidFill>
                  <a:schemeClr val="tx1"/>
                </a:solidFill>
              </a:rPr>
              <a:t>3. …Use the WBS and Activity List to</a:t>
            </a:r>
          </a:p>
          <a:p>
            <a:pPr algn="l">
              <a:spcBef>
                <a:spcPct val="0"/>
              </a:spcBef>
            </a:pPr>
            <a:r>
              <a:rPr lang="en-US" sz="1800">
                <a:solidFill>
                  <a:schemeClr val="tx1"/>
                </a:solidFill>
              </a:rPr>
              <a:t>develop the project activity sequence</a:t>
            </a:r>
          </a:p>
          <a:p>
            <a:pPr algn="l">
              <a:spcBef>
                <a:spcPct val="0"/>
              </a:spcBef>
            </a:pPr>
            <a:r>
              <a:rPr lang="en-US" sz="1800">
                <a:solidFill>
                  <a:schemeClr val="tx1"/>
                </a:solidFill>
              </a:rPr>
              <a:t>or logic…</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Module 3 – Project Scheduling</a:t>
            </a:r>
          </a:p>
        </p:txBody>
      </p:sp>
      <p:sp>
        <p:nvSpPr>
          <p:cNvPr id="414722" name="Rectangle 2"/>
          <p:cNvSpPr>
            <a:spLocks noGrp="1" noChangeArrowheads="1"/>
          </p:cNvSpPr>
          <p:nvPr>
            <p:ph type="title"/>
          </p:nvPr>
        </p:nvSpPr>
        <p:spPr/>
        <p:txBody>
          <a:bodyPr/>
          <a:lstStyle/>
          <a:p>
            <a:r>
              <a:rPr lang="en-US">
                <a:solidFill>
                  <a:schemeClr val="bg1"/>
                </a:solidFill>
              </a:rPr>
              <a:t>Scheduling - Step 3. Determine the Relationship Between Project Activities</a:t>
            </a:r>
          </a:p>
        </p:txBody>
      </p:sp>
      <p:sp>
        <p:nvSpPr>
          <p:cNvPr id="414723" name="Rectangle 3"/>
          <p:cNvSpPr>
            <a:spLocks noGrp="1" noChangeArrowheads="1"/>
          </p:cNvSpPr>
          <p:nvPr>
            <p:ph type="body" idx="1"/>
          </p:nvPr>
        </p:nvSpPr>
        <p:spPr>
          <a:xfrm>
            <a:off x="369888" y="1335088"/>
            <a:ext cx="8389937" cy="4538662"/>
          </a:xfrm>
        </p:spPr>
        <p:txBody>
          <a:bodyPr/>
          <a:lstStyle/>
          <a:p>
            <a:pPr marL="290513" indent="-290513">
              <a:buClr>
                <a:schemeClr val="tx1"/>
              </a:buClr>
              <a:buFontTx/>
              <a:buNone/>
            </a:pPr>
            <a:r>
              <a:rPr lang="en-US" sz="1800">
                <a:latin typeface="Arial" charset="0"/>
              </a:rPr>
              <a:t>Once the sequence has been established, you need to determine the direct relationship between each activity.  But how does sequencing differ from identifying the relationships of tasks and activities? </a:t>
            </a:r>
          </a:p>
          <a:p>
            <a:pPr marL="290513" indent="-290513">
              <a:buClr>
                <a:schemeClr val="tx1"/>
              </a:buClr>
              <a:buFontTx/>
              <a:buNone/>
            </a:pPr>
            <a:endParaRPr lang="en-US" sz="1800">
              <a:latin typeface="Arial" charset="0"/>
            </a:endParaRPr>
          </a:p>
          <a:p>
            <a:pPr marL="290513" indent="-290513">
              <a:buClr>
                <a:schemeClr val="tx1"/>
              </a:buClr>
              <a:buFontTx/>
              <a:buNone/>
            </a:pPr>
            <a:r>
              <a:rPr lang="en-US" sz="1800">
                <a:latin typeface="Arial" charset="0"/>
              </a:rPr>
              <a:t>Sequencing is the order of how things will happen. First, second, third, etc. . . </a:t>
            </a:r>
          </a:p>
          <a:p>
            <a:pPr marL="290513" indent="-290513">
              <a:buClr>
                <a:schemeClr val="tx1"/>
              </a:buClr>
              <a:buFontTx/>
              <a:buNone/>
            </a:pPr>
            <a:endParaRPr lang="en-US" sz="1800">
              <a:latin typeface="Arial" charset="0"/>
            </a:endParaRPr>
          </a:p>
          <a:p>
            <a:pPr marL="290513" indent="-290513">
              <a:buClr>
                <a:schemeClr val="tx1"/>
              </a:buClr>
              <a:buFontTx/>
              <a:buNone/>
            </a:pPr>
            <a:r>
              <a:rPr lang="en-US" sz="1800">
                <a:latin typeface="Arial" charset="0"/>
              </a:rPr>
              <a:t>Identifying direct relationships provides greater understanding to the project tasks and schedule. By identifying the relationships between activities in scheduling, you identify the sequence plus dependencies of tasks.  There are 4 types of scheduling dependencies:</a:t>
            </a:r>
          </a:p>
          <a:p>
            <a:pPr marL="290513" indent="-290513">
              <a:buClr>
                <a:schemeClr val="tx1"/>
              </a:buClr>
              <a:buFontTx/>
              <a:buNone/>
            </a:pPr>
            <a:endParaRPr lang="en-US" sz="1800">
              <a:latin typeface="Arial" charset="0"/>
            </a:endParaRPr>
          </a:p>
          <a:p>
            <a:pPr marL="290513" indent="-290513">
              <a:buClr>
                <a:schemeClr val="tx1"/>
              </a:buClr>
              <a:buFontTx/>
              <a:buNone/>
            </a:pPr>
            <a:endParaRPr lang="en-US" sz="1600">
              <a:latin typeface="Arial" charset="0"/>
            </a:endParaRPr>
          </a:p>
        </p:txBody>
      </p:sp>
      <p:sp>
        <p:nvSpPr>
          <p:cNvPr id="414730" name="Text Box 10"/>
          <p:cNvSpPr txBox="1">
            <a:spLocks noChangeArrowheads="1"/>
          </p:cNvSpPr>
          <p:nvPr/>
        </p:nvSpPr>
        <p:spPr bwMode="auto">
          <a:xfrm>
            <a:off x="2927350" y="4740275"/>
            <a:ext cx="2552700" cy="1200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marL="288925" indent="-288925" algn="l">
              <a:spcBef>
                <a:spcPct val="0"/>
              </a:spcBef>
              <a:defRPr sz="2400">
                <a:solidFill>
                  <a:schemeClr val="tx1"/>
                </a:solidFill>
                <a:latin typeface="Times New Roman" charset="0"/>
              </a:defRPr>
            </a:lvl1pPr>
            <a:lvl2pPr algn="l">
              <a:spcBef>
                <a:spcPct val="0"/>
              </a:spcBef>
              <a:defRPr sz="2400">
                <a:solidFill>
                  <a:schemeClr val="tx1"/>
                </a:solidFill>
                <a:latin typeface="Times New Roman" charset="0"/>
              </a:defRPr>
            </a:lvl2pPr>
            <a:lvl3pPr algn="l">
              <a:spcBef>
                <a:spcPct val="0"/>
              </a:spcBef>
              <a:defRPr sz="2400">
                <a:solidFill>
                  <a:schemeClr val="tx1"/>
                </a:solidFill>
                <a:latin typeface="Times New Roman" charset="0"/>
              </a:defRPr>
            </a:lvl3pPr>
            <a:lvl4pPr algn="l">
              <a:spcBef>
                <a:spcPct val="0"/>
              </a:spcBef>
              <a:defRPr sz="2400">
                <a:solidFill>
                  <a:schemeClr val="tx1"/>
                </a:solidFill>
                <a:latin typeface="Times New Roman" charset="0"/>
              </a:defRPr>
            </a:lvl4pPr>
            <a:lvl5pPr algn="l">
              <a:spcBef>
                <a:spcPct val="0"/>
              </a:spcBef>
              <a:defRPr sz="2400">
                <a:solidFill>
                  <a:schemeClr val="tx1"/>
                </a:solidFill>
                <a:latin typeface="Times New Roman" charset="0"/>
              </a:defRPr>
            </a:lvl5pPr>
            <a:lvl6pPr eaLnBrk="0" fontAlgn="base" hangingPunct="0">
              <a:spcBef>
                <a:spcPct val="0"/>
              </a:spcBef>
              <a:spcAft>
                <a:spcPct val="0"/>
              </a:spcAft>
              <a:defRPr sz="2400">
                <a:solidFill>
                  <a:schemeClr val="tx1"/>
                </a:solidFill>
                <a:latin typeface="Times New Roman" charset="0"/>
              </a:defRPr>
            </a:lvl6pPr>
            <a:lvl7pPr eaLnBrk="0" fontAlgn="base" hangingPunct="0">
              <a:spcBef>
                <a:spcPct val="0"/>
              </a:spcBef>
              <a:spcAft>
                <a:spcPct val="0"/>
              </a:spcAft>
              <a:defRPr sz="2400">
                <a:solidFill>
                  <a:schemeClr val="tx1"/>
                </a:solidFill>
                <a:latin typeface="Times New Roman" charset="0"/>
              </a:defRPr>
            </a:lvl7pPr>
            <a:lvl8pPr eaLnBrk="0" fontAlgn="base" hangingPunct="0">
              <a:spcBef>
                <a:spcPct val="0"/>
              </a:spcBef>
              <a:spcAft>
                <a:spcPct val="0"/>
              </a:spcAft>
              <a:defRPr sz="2400">
                <a:solidFill>
                  <a:schemeClr val="tx1"/>
                </a:solidFill>
                <a:latin typeface="Times New Roman" charset="0"/>
              </a:defRPr>
            </a:lvl8pPr>
            <a:lvl9pPr eaLnBrk="0" fontAlgn="base" hangingPunct="0">
              <a:spcBef>
                <a:spcPct val="0"/>
              </a:spcBef>
              <a:spcAft>
                <a:spcPct val="0"/>
              </a:spcAft>
              <a:defRPr sz="2400">
                <a:solidFill>
                  <a:schemeClr val="tx1"/>
                </a:solidFill>
                <a:latin typeface="Times New Roman" charset="0"/>
              </a:defRPr>
            </a:lvl9pPr>
          </a:lstStyle>
          <a:p>
            <a:pPr>
              <a:buClr>
                <a:schemeClr val="tx1"/>
              </a:buClr>
              <a:buFontTx/>
              <a:buChar char="•"/>
            </a:pPr>
            <a:r>
              <a:rPr lang="en-US" sz="1800">
                <a:latin typeface="Arial" charset="0"/>
              </a:rPr>
              <a:t>FS – Finish to Start</a:t>
            </a:r>
          </a:p>
          <a:p>
            <a:pPr>
              <a:buClr>
                <a:schemeClr val="tx1"/>
              </a:buClr>
              <a:buFontTx/>
              <a:buChar char="•"/>
            </a:pPr>
            <a:r>
              <a:rPr lang="en-US" sz="1800">
                <a:latin typeface="Arial" charset="0"/>
              </a:rPr>
              <a:t>SS – Start to Start</a:t>
            </a:r>
          </a:p>
          <a:p>
            <a:pPr>
              <a:buClr>
                <a:schemeClr val="tx1"/>
              </a:buClr>
              <a:buFontTx/>
              <a:buChar char="•"/>
            </a:pPr>
            <a:r>
              <a:rPr lang="en-US" sz="1800">
                <a:latin typeface="Arial" charset="0"/>
              </a:rPr>
              <a:t>FF – Finish to Finish</a:t>
            </a:r>
          </a:p>
          <a:p>
            <a:pPr>
              <a:buClr>
                <a:schemeClr val="tx1"/>
              </a:buClr>
              <a:buFontTx/>
              <a:buChar char="•"/>
            </a:pPr>
            <a:r>
              <a:rPr lang="en-US" sz="1800">
                <a:latin typeface="Arial" charset="0"/>
              </a:rPr>
              <a:t>SF – Start to Finish</a:t>
            </a:r>
            <a:endParaRPr lang="en-US">
              <a:solidFill>
                <a:srgbClr val="FF0000"/>
              </a:solidFill>
              <a:latin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Module 3 – Project Scheduling</a:t>
            </a:r>
          </a:p>
        </p:txBody>
      </p:sp>
      <p:sp>
        <p:nvSpPr>
          <p:cNvPr id="502786" name="Rectangle 2"/>
          <p:cNvSpPr>
            <a:spLocks noGrp="1" noChangeArrowheads="1"/>
          </p:cNvSpPr>
          <p:nvPr>
            <p:ph type="title"/>
          </p:nvPr>
        </p:nvSpPr>
        <p:spPr/>
        <p:txBody>
          <a:bodyPr/>
          <a:lstStyle/>
          <a:p>
            <a:r>
              <a:rPr lang="en-US">
                <a:solidFill>
                  <a:schemeClr val="bg1"/>
                </a:solidFill>
              </a:rPr>
              <a:t>Scheduling - Step 3. Determine the Relationship Between Project Activities</a:t>
            </a:r>
          </a:p>
        </p:txBody>
      </p:sp>
      <p:sp>
        <p:nvSpPr>
          <p:cNvPr id="502787" name="Rectangle 3"/>
          <p:cNvSpPr>
            <a:spLocks noGrp="1" noChangeArrowheads="1"/>
          </p:cNvSpPr>
          <p:nvPr>
            <p:ph type="body" idx="1"/>
          </p:nvPr>
        </p:nvSpPr>
        <p:spPr>
          <a:xfrm>
            <a:off x="369888" y="1335088"/>
            <a:ext cx="8389937" cy="4538662"/>
          </a:xfrm>
        </p:spPr>
        <p:txBody>
          <a:bodyPr/>
          <a:lstStyle/>
          <a:p>
            <a:pPr marL="290513" indent="-290513">
              <a:buClr>
                <a:schemeClr val="tx1"/>
              </a:buClr>
            </a:pPr>
            <a:endParaRPr lang="en-US" sz="1800">
              <a:latin typeface="Arial" charset="0"/>
            </a:endParaRPr>
          </a:p>
          <a:p>
            <a:pPr marL="290513" indent="-290513">
              <a:buClr>
                <a:schemeClr val="tx1"/>
              </a:buClr>
            </a:pPr>
            <a:endParaRPr lang="en-US" sz="1800">
              <a:latin typeface="Arial" charset="0"/>
            </a:endParaRPr>
          </a:p>
          <a:p>
            <a:pPr marL="290513" indent="-290513">
              <a:buClr>
                <a:schemeClr val="tx1"/>
              </a:buClr>
            </a:pPr>
            <a:endParaRPr lang="en-US" sz="1800">
              <a:latin typeface="Arial" charset="0"/>
            </a:endParaRPr>
          </a:p>
          <a:p>
            <a:pPr marL="290513" indent="-290513">
              <a:buClr>
                <a:schemeClr val="tx1"/>
              </a:buClr>
            </a:pPr>
            <a:endParaRPr lang="en-US" sz="1800">
              <a:latin typeface="Arial" charset="0"/>
            </a:endParaRPr>
          </a:p>
          <a:p>
            <a:pPr marL="290513" indent="-290513">
              <a:buClr>
                <a:schemeClr val="tx1"/>
              </a:buClr>
            </a:pPr>
            <a:endParaRPr lang="en-US" sz="1600">
              <a:latin typeface="Arial" charset="0"/>
            </a:endParaRPr>
          </a:p>
          <a:p>
            <a:pPr marL="290513" indent="-290513">
              <a:buClr>
                <a:schemeClr val="tx1"/>
              </a:buClr>
              <a:buFontTx/>
              <a:buNone/>
            </a:pPr>
            <a:endParaRPr lang="en-US" sz="16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r>
              <a:rPr lang="en-US" sz="1800">
                <a:latin typeface="Arial" charset="0"/>
              </a:rPr>
              <a:t>Let’s take a closer look at the first three scheduling dependencies. We will not discuss the last dependence, as it is never used. </a:t>
            </a:r>
          </a:p>
        </p:txBody>
      </p:sp>
      <p:sp>
        <p:nvSpPr>
          <p:cNvPr id="502789" name="Text Box 5"/>
          <p:cNvSpPr txBox="1">
            <a:spLocks noChangeArrowheads="1"/>
          </p:cNvSpPr>
          <p:nvPr/>
        </p:nvSpPr>
        <p:spPr bwMode="auto">
          <a:xfrm>
            <a:off x="3508375" y="1939925"/>
            <a:ext cx="4891088"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spcBef>
                <a:spcPct val="0"/>
              </a:spcBef>
              <a:buClr>
                <a:schemeClr val="tx1"/>
              </a:buClr>
            </a:pPr>
            <a:r>
              <a:rPr lang="en-US" sz="1800">
                <a:solidFill>
                  <a:schemeClr val="tx1"/>
                </a:solidFill>
              </a:rPr>
              <a:t>There are two methods for developing project sequence and relationships: </a:t>
            </a:r>
          </a:p>
          <a:p>
            <a:pPr algn="l">
              <a:spcBef>
                <a:spcPct val="0"/>
              </a:spcBef>
              <a:buClr>
                <a:schemeClr val="tx1"/>
              </a:buClr>
            </a:pPr>
            <a:r>
              <a:rPr lang="en-US" sz="1800">
                <a:solidFill>
                  <a:schemeClr val="tx1"/>
                </a:solidFill>
              </a:rPr>
              <a:t>Precedence Diagramming Method (PDM) </a:t>
            </a:r>
          </a:p>
          <a:p>
            <a:pPr algn="l">
              <a:spcBef>
                <a:spcPct val="0"/>
              </a:spcBef>
              <a:buClr>
                <a:schemeClr val="tx1"/>
              </a:buClr>
            </a:pPr>
            <a:r>
              <a:rPr lang="en-US" sz="1800">
                <a:solidFill>
                  <a:schemeClr val="tx1"/>
                </a:solidFill>
              </a:rPr>
              <a:t>Arrow Diagramming Method (ADM). </a:t>
            </a:r>
          </a:p>
          <a:p>
            <a:pPr algn="l">
              <a:spcBef>
                <a:spcPct val="0"/>
              </a:spcBef>
              <a:buClr>
                <a:schemeClr val="tx1"/>
              </a:buClr>
            </a:pPr>
            <a:endParaRPr lang="en-US" sz="1800">
              <a:solidFill>
                <a:schemeClr val="tx1"/>
              </a:solidFill>
            </a:endParaRPr>
          </a:p>
          <a:p>
            <a:pPr algn="l">
              <a:spcBef>
                <a:spcPct val="0"/>
              </a:spcBef>
              <a:buClr>
                <a:schemeClr val="tx1"/>
              </a:buClr>
            </a:pPr>
            <a:r>
              <a:rPr lang="en-US" sz="1800">
                <a:solidFill>
                  <a:schemeClr val="tx1"/>
                </a:solidFill>
              </a:rPr>
              <a:t>We will use PDM in this module but will not explore these scheduling methods in detail. </a:t>
            </a:r>
          </a:p>
        </p:txBody>
      </p:sp>
      <p:sp>
        <p:nvSpPr>
          <p:cNvPr id="502790" name="Text Box 6"/>
          <p:cNvSpPr txBox="1">
            <a:spLocks noChangeArrowheads="1"/>
          </p:cNvSpPr>
          <p:nvPr/>
        </p:nvSpPr>
        <p:spPr bwMode="auto">
          <a:xfrm>
            <a:off x="685800" y="2241550"/>
            <a:ext cx="2552700" cy="12001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marL="288925" indent="-288925" algn="l">
              <a:spcBef>
                <a:spcPct val="0"/>
              </a:spcBef>
              <a:defRPr sz="2400">
                <a:solidFill>
                  <a:schemeClr val="tx1"/>
                </a:solidFill>
                <a:latin typeface="Times New Roman" charset="0"/>
              </a:defRPr>
            </a:lvl1pPr>
            <a:lvl2pPr algn="l">
              <a:spcBef>
                <a:spcPct val="0"/>
              </a:spcBef>
              <a:defRPr sz="2400">
                <a:solidFill>
                  <a:schemeClr val="tx1"/>
                </a:solidFill>
                <a:latin typeface="Times New Roman" charset="0"/>
              </a:defRPr>
            </a:lvl2pPr>
            <a:lvl3pPr algn="l">
              <a:spcBef>
                <a:spcPct val="0"/>
              </a:spcBef>
              <a:defRPr sz="2400">
                <a:solidFill>
                  <a:schemeClr val="tx1"/>
                </a:solidFill>
                <a:latin typeface="Times New Roman" charset="0"/>
              </a:defRPr>
            </a:lvl3pPr>
            <a:lvl4pPr algn="l">
              <a:spcBef>
                <a:spcPct val="0"/>
              </a:spcBef>
              <a:defRPr sz="2400">
                <a:solidFill>
                  <a:schemeClr val="tx1"/>
                </a:solidFill>
                <a:latin typeface="Times New Roman" charset="0"/>
              </a:defRPr>
            </a:lvl4pPr>
            <a:lvl5pPr algn="l">
              <a:spcBef>
                <a:spcPct val="0"/>
              </a:spcBef>
              <a:defRPr sz="2400">
                <a:solidFill>
                  <a:schemeClr val="tx1"/>
                </a:solidFill>
                <a:latin typeface="Times New Roman" charset="0"/>
              </a:defRPr>
            </a:lvl5pPr>
            <a:lvl6pPr eaLnBrk="0" fontAlgn="base" hangingPunct="0">
              <a:spcBef>
                <a:spcPct val="0"/>
              </a:spcBef>
              <a:spcAft>
                <a:spcPct val="0"/>
              </a:spcAft>
              <a:defRPr sz="2400">
                <a:solidFill>
                  <a:schemeClr val="tx1"/>
                </a:solidFill>
                <a:latin typeface="Times New Roman" charset="0"/>
              </a:defRPr>
            </a:lvl6pPr>
            <a:lvl7pPr eaLnBrk="0" fontAlgn="base" hangingPunct="0">
              <a:spcBef>
                <a:spcPct val="0"/>
              </a:spcBef>
              <a:spcAft>
                <a:spcPct val="0"/>
              </a:spcAft>
              <a:defRPr sz="2400">
                <a:solidFill>
                  <a:schemeClr val="tx1"/>
                </a:solidFill>
                <a:latin typeface="Times New Roman" charset="0"/>
              </a:defRPr>
            </a:lvl7pPr>
            <a:lvl8pPr eaLnBrk="0" fontAlgn="base" hangingPunct="0">
              <a:spcBef>
                <a:spcPct val="0"/>
              </a:spcBef>
              <a:spcAft>
                <a:spcPct val="0"/>
              </a:spcAft>
              <a:defRPr sz="2400">
                <a:solidFill>
                  <a:schemeClr val="tx1"/>
                </a:solidFill>
                <a:latin typeface="Times New Roman" charset="0"/>
              </a:defRPr>
            </a:lvl8pPr>
            <a:lvl9pPr eaLnBrk="0" fontAlgn="base" hangingPunct="0">
              <a:spcBef>
                <a:spcPct val="0"/>
              </a:spcBef>
              <a:spcAft>
                <a:spcPct val="0"/>
              </a:spcAft>
              <a:defRPr sz="2400">
                <a:solidFill>
                  <a:schemeClr val="tx1"/>
                </a:solidFill>
                <a:latin typeface="Times New Roman" charset="0"/>
              </a:defRPr>
            </a:lvl9pPr>
          </a:lstStyle>
          <a:p>
            <a:pPr>
              <a:buClr>
                <a:schemeClr val="tx1"/>
              </a:buClr>
              <a:buFontTx/>
              <a:buChar char="•"/>
            </a:pPr>
            <a:r>
              <a:rPr lang="en-US" sz="1800">
                <a:latin typeface="Arial" charset="0"/>
              </a:rPr>
              <a:t>FS – Finish to Start</a:t>
            </a:r>
          </a:p>
          <a:p>
            <a:pPr>
              <a:buClr>
                <a:schemeClr val="tx1"/>
              </a:buClr>
              <a:buFontTx/>
              <a:buChar char="•"/>
            </a:pPr>
            <a:r>
              <a:rPr lang="en-US" sz="1800">
                <a:latin typeface="Arial" charset="0"/>
              </a:rPr>
              <a:t>SS – Start to Start</a:t>
            </a:r>
          </a:p>
          <a:p>
            <a:pPr>
              <a:buClr>
                <a:schemeClr val="tx1"/>
              </a:buClr>
              <a:buFontTx/>
              <a:buChar char="•"/>
            </a:pPr>
            <a:r>
              <a:rPr lang="en-US" sz="1800">
                <a:latin typeface="Arial" charset="0"/>
              </a:rPr>
              <a:t>FF – Finish to Finish</a:t>
            </a:r>
          </a:p>
          <a:p>
            <a:pPr>
              <a:buClr>
                <a:schemeClr val="tx1"/>
              </a:buClr>
              <a:buFontTx/>
              <a:buChar char="•"/>
            </a:pPr>
            <a:r>
              <a:rPr lang="en-US" sz="1800">
                <a:latin typeface="Arial" charset="0"/>
              </a:rPr>
              <a:t>SF – Start to Finish</a:t>
            </a:r>
            <a:endParaRPr lang="en-US">
              <a:solidFill>
                <a:srgbClr val="FF0000"/>
              </a:solidFill>
              <a:latin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4"/>
          <p:cNvSpPr>
            <a:spLocks noGrp="1"/>
          </p:cNvSpPr>
          <p:nvPr>
            <p:ph type="ftr" sz="quarter" idx="11"/>
          </p:nvPr>
        </p:nvSpPr>
        <p:spPr/>
        <p:txBody>
          <a:bodyPr/>
          <a:lstStyle/>
          <a:p>
            <a:r>
              <a:rPr lang="en-US"/>
              <a:t>Module 3 – Project Scheduling</a:t>
            </a:r>
          </a:p>
        </p:txBody>
      </p:sp>
      <p:sp>
        <p:nvSpPr>
          <p:cNvPr id="468994" name="Rectangle 2"/>
          <p:cNvSpPr>
            <a:spLocks noGrp="1" noChangeArrowheads="1"/>
          </p:cNvSpPr>
          <p:nvPr>
            <p:ph type="title"/>
          </p:nvPr>
        </p:nvSpPr>
        <p:spPr/>
        <p:txBody>
          <a:bodyPr/>
          <a:lstStyle/>
          <a:p>
            <a:r>
              <a:rPr lang="en-US">
                <a:solidFill>
                  <a:schemeClr val="bg1"/>
                </a:solidFill>
              </a:rPr>
              <a:t>Types of Scheduling Dependencies </a:t>
            </a:r>
          </a:p>
        </p:txBody>
      </p:sp>
      <p:sp>
        <p:nvSpPr>
          <p:cNvPr id="468995" name="Rectangle 3"/>
          <p:cNvSpPr>
            <a:spLocks noGrp="1" noChangeArrowheads="1"/>
          </p:cNvSpPr>
          <p:nvPr>
            <p:ph type="body" idx="1"/>
          </p:nvPr>
        </p:nvSpPr>
        <p:spPr>
          <a:xfrm>
            <a:off x="369888" y="1335088"/>
            <a:ext cx="8389937" cy="4538662"/>
          </a:xfrm>
        </p:spPr>
        <p:txBody>
          <a:bodyPr/>
          <a:lstStyle/>
          <a:p>
            <a:pPr marL="290513" indent="-290513">
              <a:buClr>
                <a:schemeClr val="tx1"/>
              </a:buClr>
              <a:buFontTx/>
              <a:buNone/>
            </a:pPr>
            <a:r>
              <a:rPr lang="en-US" sz="1800">
                <a:latin typeface="Arial" charset="0"/>
              </a:rPr>
              <a:t>The first type of relationship is called Finish to Start (FS). This means that activity “A” must finish before activity “B” can start.</a:t>
            </a:r>
          </a:p>
          <a:p>
            <a:pPr marL="290513" indent="-290513">
              <a:buClr>
                <a:schemeClr val="tx1"/>
              </a:buClr>
              <a:buFontTx/>
              <a:buNone/>
            </a:pPr>
            <a:endParaRPr lang="en-US" sz="1800">
              <a:latin typeface="Arial" charset="0"/>
            </a:endParaRPr>
          </a:p>
          <a:p>
            <a:pPr marL="290513" indent="-290513">
              <a:buClr>
                <a:schemeClr val="tx1"/>
              </a:buClr>
              <a:buFontTx/>
              <a:buNone/>
            </a:pPr>
            <a:r>
              <a:rPr lang="en-US" sz="1800">
                <a:latin typeface="Arial" charset="0"/>
              </a:rPr>
              <a:t>Let’s look at this relationship using the BEST Management Books example: </a:t>
            </a: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r>
              <a:rPr lang="en-US" sz="1800">
                <a:latin typeface="Arial" charset="0"/>
              </a:rPr>
              <a:t>You must </a:t>
            </a:r>
            <a:r>
              <a:rPr lang="en-US" sz="1800" b="1">
                <a:latin typeface="Arial" charset="0"/>
              </a:rPr>
              <a:t>“Finish”</a:t>
            </a:r>
            <a:r>
              <a:rPr lang="en-US" sz="1800">
                <a:latin typeface="Arial" charset="0"/>
              </a:rPr>
              <a:t> writing the Project Organization section of Chapter 1 before you can </a:t>
            </a:r>
            <a:r>
              <a:rPr lang="en-US" sz="1800" b="1">
                <a:latin typeface="Arial" charset="0"/>
              </a:rPr>
              <a:t>“Start”</a:t>
            </a:r>
            <a:r>
              <a:rPr lang="en-US" sz="1800">
                <a:latin typeface="Arial" charset="0"/>
              </a:rPr>
              <a:t> writing the Project Planning section for Chapter 1.</a:t>
            </a:r>
          </a:p>
        </p:txBody>
      </p:sp>
      <p:sp>
        <p:nvSpPr>
          <p:cNvPr id="468996" name="Rectangle 4"/>
          <p:cNvSpPr>
            <a:spLocks noChangeArrowheads="1"/>
          </p:cNvSpPr>
          <p:nvPr/>
        </p:nvSpPr>
        <p:spPr bwMode="auto">
          <a:xfrm>
            <a:off x="1816100" y="3581400"/>
            <a:ext cx="2032000" cy="1371600"/>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8997" name="Text Box 5"/>
          <p:cNvSpPr txBox="1">
            <a:spLocks noChangeArrowheads="1"/>
          </p:cNvSpPr>
          <p:nvPr/>
        </p:nvSpPr>
        <p:spPr bwMode="auto">
          <a:xfrm>
            <a:off x="1889125" y="3659188"/>
            <a:ext cx="18732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a:solidFill>
                  <a:schemeClr val="tx1"/>
                </a:solidFill>
                <a:latin typeface="Tahoma" pitchFamily="34" charset="0"/>
              </a:rPr>
              <a:t>Writing Project Organization section for Chapter 1</a:t>
            </a:r>
          </a:p>
        </p:txBody>
      </p:sp>
      <p:grpSp>
        <p:nvGrpSpPr>
          <p:cNvPr id="468998" name="Group 6"/>
          <p:cNvGrpSpPr>
            <a:grpSpLocks/>
          </p:cNvGrpSpPr>
          <p:nvPr/>
        </p:nvGrpSpPr>
        <p:grpSpPr bwMode="auto">
          <a:xfrm>
            <a:off x="5253038" y="3594100"/>
            <a:ext cx="2032000" cy="1371600"/>
            <a:chOff x="2432" y="1440"/>
            <a:chExt cx="1280" cy="864"/>
          </a:xfrm>
        </p:grpSpPr>
        <p:sp>
          <p:nvSpPr>
            <p:cNvPr id="468999" name="Rectangle 7"/>
            <p:cNvSpPr>
              <a:spLocks noChangeArrowheads="1"/>
            </p:cNvSpPr>
            <p:nvPr/>
          </p:nvSpPr>
          <p:spPr bwMode="auto">
            <a:xfrm>
              <a:off x="2432" y="1440"/>
              <a:ext cx="1280" cy="864"/>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9000" name="Text Box 8"/>
            <p:cNvSpPr txBox="1">
              <a:spLocks noChangeArrowheads="1"/>
            </p:cNvSpPr>
            <p:nvPr/>
          </p:nvSpPr>
          <p:spPr bwMode="auto">
            <a:xfrm>
              <a:off x="2486" y="1501"/>
              <a:ext cx="1180" cy="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mpd="dbl">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a:solidFill>
                    <a:schemeClr val="tx1"/>
                  </a:solidFill>
                  <a:latin typeface="Tahoma" pitchFamily="34" charset="0"/>
                </a:rPr>
                <a:t>Writing the Project Planning section for Chapter 1</a:t>
              </a:r>
            </a:p>
          </p:txBody>
        </p:sp>
      </p:grpSp>
      <p:sp>
        <p:nvSpPr>
          <p:cNvPr id="469001" name="Line 9"/>
          <p:cNvSpPr>
            <a:spLocks noChangeShapeType="1"/>
          </p:cNvSpPr>
          <p:nvPr/>
        </p:nvSpPr>
        <p:spPr bwMode="auto">
          <a:xfrm>
            <a:off x="3848100" y="4260850"/>
            <a:ext cx="14097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69002" name="Text Box 10"/>
          <p:cNvSpPr txBox="1">
            <a:spLocks noChangeArrowheads="1"/>
          </p:cNvSpPr>
          <p:nvPr/>
        </p:nvSpPr>
        <p:spPr bwMode="auto">
          <a:xfrm>
            <a:off x="3346450" y="2808288"/>
            <a:ext cx="2349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b="1">
                <a:solidFill>
                  <a:schemeClr val="tx1"/>
                </a:solidFill>
              </a:rPr>
              <a:t>Finish-To-Start</a:t>
            </a:r>
          </a:p>
        </p:txBody>
      </p:sp>
      <p:sp>
        <p:nvSpPr>
          <p:cNvPr id="469003" name="Text Box 11"/>
          <p:cNvSpPr txBox="1">
            <a:spLocks noChangeArrowheads="1"/>
          </p:cNvSpPr>
          <p:nvPr/>
        </p:nvSpPr>
        <p:spPr bwMode="auto">
          <a:xfrm>
            <a:off x="3895725" y="3892550"/>
            <a:ext cx="12303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a:solidFill>
                  <a:schemeClr val="tx1"/>
                </a:solidFill>
                <a:latin typeface="Tahoma" pitchFamily="34" charset="0"/>
              </a:rPr>
              <a:t>FS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4"/>
          <p:cNvSpPr>
            <a:spLocks noGrp="1"/>
          </p:cNvSpPr>
          <p:nvPr>
            <p:ph type="ftr" sz="quarter" idx="11"/>
          </p:nvPr>
        </p:nvSpPr>
        <p:spPr/>
        <p:txBody>
          <a:bodyPr/>
          <a:lstStyle/>
          <a:p>
            <a:r>
              <a:rPr lang="en-US"/>
              <a:t>Module 3 – Project Scheduling</a:t>
            </a:r>
          </a:p>
        </p:txBody>
      </p:sp>
      <p:sp>
        <p:nvSpPr>
          <p:cNvPr id="470018" name="Rectangle 2"/>
          <p:cNvSpPr>
            <a:spLocks noGrp="1" noChangeArrowheads="1"/>
          </p:cNvSpPr>
          <p:nvPr>
            <p:ph type="title"/>
          </p:nvPr>
        </p:nvSpPr>
        <p:spPr/>
        <p:txBody>
          <a:bodyPr/>
          <a:lstStyle/>
          <a:p>
            <a:r>
              <a:rPr lang="en-US">
                <a:solidFill>
                  <a:schemeClr val="bg1"/>
                </a:solidFill>
              </a:rPr>
              <a:t>Types of Scheduling Dependencies</a:t>
            </a:r>
          </a:p>
        </p:txBody>
      </p:sp>
      <p:sp>
        <p:nvSpPr>
          <p:cNvPr id="470019" name="Rectangle 3"/>
          <p:cNvSpPr>
            <a:spLocks noGrp="1" noChangeArrowheads="1"/>
          </p:cNvSpPr>
          <p:nvPr>
            <p:ph type="body" idx="1"/>
          </p:nvPr>
        </p:nvSpPr>
        <p:spPr>
          <a:xfrm>
            <a:off x="369888" y="1335088"/>
            <a:ext cx="8389937" cy="4538662"/>
          </a:xfrm>
        </p:spPr>
        <p:txBody>
          <a:bodyPr/>
          <a:lstStyle/>
          <a:p>
            <a:pPr marL="290513" indent="-290513">
              <a:buClr>
                <a:schemeClr val="tx1"/>
              </a:buClr>
              <a:buFontTx/>
              <a:buNone/>
            </a:pPr>
            <a:r>
              <a:rPr lang="en-US" sz="1800">
                <a:latin typeface="Arial" charset="0"/>
              </a:rPr>
              <a:t>The second type of relationship is Start to Start (SS). This means that activity “B” can start as soon as activity “A” starts.</a:t>
            </a:r>
          </a:p>
          <a:p>
            <a:pPr marL="290513" indent="-290513">
              <a:buClr>
                <a:schemeClr val="tx1"/>
              </a:buClr>
              <a:buFontTx/>
              <a:buNone/>
            </a:pPr>
            <a:endParaRPr lang="en-US" sz="1800">
              <a:latin typeface="Arial" charset="0"/>
            </a:endParaRPr>
          </a:p>
          <a:p>
            <a:pPr marL="290513" indent="-290513">
              <a:buClr>
                <a:schemeClr val="tx1"/>
              </a:buClr>
              <a:buFontTx/>
              <a:buNone/>
            </a:pPr>
            <a:r>
              <a:rPr lang="en-US" sz="1800">
                <a:latin typeface="Arial" charset="0"/>
              </a:rPr>
              <a:t>Let’s look at this relationship using the BEST Management Books example: </a:t>
            </a: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b="1">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r>
              <a:rPr lang="en-US" sz="1800">
                <a:latin typeface="Arial" charset="0"/>
              </a:rPr>
              <a:t>You can </a:t>
            </a:r>
            <a:r>
              <a:rPr lang="en-US" sz="1800" b="1">
                <a:latin typeface="Arial" charset="0"/>
              </a:rPr>
              <a:t>“Start”</a:t>
            </a:r>
            <a:r>
              <a:rPr lang="en-US" sz="1800">
                <a:latin typeface="Arial" charset="0"/>
              </a:rPr>
              <a:t> writing the Project Selection section for Chapter 1 as soon as you </a:t>
            </a:r>
            <a:r>
              <a:rPr lang="en-US" sz="1800" b="1">
                <a:latin typeface="Arial" charset="0"/>
              </a:rPr>
              <a:t>“Start”</a:t>
            </a:r>
            <a:r>
              <a:rPr lang="en-US" sz="1800">
                <a:latin typeface="Arial" charset="0"/>
              </a:rPr>
              <a:t> the BEST Management Books Project.</a:t>
            </a:r>
          </a:p>
          <a:p>
            <a:pPr marL="290513" indent="-290513">
              <a:buClr>
                <a:schemeClr val="tx1"/>
              </a:buClr>
              <a:buFontTx/>
              <a:buNone/>
            </a:pPr>
            <a:r>
              <a:rPr lang="en-US" sz="1800">
                <a:latin typeface="Arial" charset="0"/>
              </a:rPr>
              <a:t> .</a:t>
            </a:r>
          </a:p>
        </p:txBody>
      </p:sp>
      <p:sp>
        <p:nvSpPr>
          <p:cNvPr id="470029" name="Rectangle 13"/>
          <p:cNvSpPr>
            <a:spLocks noChangeArrowheads="1"/>
          </p:cNvSpPr>
          <p:nvPr/>
        </p:nvSpPr>
        <p:spPr bwMode="auto">
          <a:xfrm>
            <a:off x="5207000" y="4254500"/>
            <a:ext cx="2032000" cy="1371600"/>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0030" name="Text Box 14"/>
          <p:cNvSpPr txBox="1">
            <a:spLocks noChangeArrowheads="1"/>
          </p:cNvSpPr>
          <p:nvPr/>
        </p:nvSpPr>
        <p:spPr bwMode="auto">
          <a:xfrm>
            <a:off x="5292725" y="4452938"/>
            <a:ext cx="18732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mpd="dbl">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a:solidFill>
                  <a:schemeClr val="tx1"/>
                </a:solidFill>
                <a:latin typeface="Tahoma" pitchFamily="34" charset="0"/>
              </a:rPr>
              <a:t>Writing Project Selection section for Chapter 1</a:t>
            </a:r>
          </a:p>
        </p:txBody>
      </p:sp>
      <p:sp>
        <p:nvSpPr>
          <p:cNvPr id="470031" name="Text Box 15"/>
          <p:cNvSpPr txBox="1">
            <a:spLocks noChangeArrowheads="1"/>
          </p:cNvSpPr>
          <p:nvPr/>
        </p:nvSpPr>
        <p:spPr bwMode="auto">
          <a:xfrm>
            <a:off x="3459163" y="2681288"/>
            <a:ext cx="2149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b="1">
                <a:solidFill>
                  <a:schemeClr val="tx1"/>
                </a:solidFill>
              </a:rPr>
              <a:t>Start-To-Start</a:t>
            </a:r>
          </a:p>
        </p:txBody>
      </p:sp>
      <p:sp>
        <p:nvSpPr>
          <p:cNvPr id="470032" name="Text Box 16"/>
          <p:cNvSpPr txBox="1">
            <a:spLocks noChangeArrowheads="1"/>
          </p:cNvSpPr>
          <p:nvPr/>
        </p:nvSpPr>
        <p:spPr bwMode="auto">
          <a:xfrm>
            <a:off x="2524125" y="4565650"/>
            <a:ext cx="14589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a:solidFill>
                  <a:schemeClr val="tx1"/>
                </a:solidFill>
              </a:rPr>
              <a:t>SS</a:t>
            </a:r>
          </a:p>
        </p:txBody>
      </p:sp>
      <p:sp>
        <p:nvSpPr>
          <p:cNvPr id="470034" name="Rectangle 18"/>
          <p:cNvSpPr>
            <a:spLocks noChangeArrowheads="1"/>
          </p:cNvSpPr>
          <p:nvPr/>
        </p:nvSpPr>
        <p:spPr bwMode="auto">
          <a:xfrm>
            <a:off x="1803400" y="3200400"/>
            <a:ext cx="2032000" cy="1371600"/>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0035" name="Text Box 19"/>
          <p:cNvSpPr txBox="1">
            <a:spLocks noChangeArrowheads="1"/>
          </p:cNvSpPr>
          <p:nvPr/>
        </p:nvSpPr>
        <p:spPr bwMode="auto">
          <a:xfrm>
            <a:off x="1889125" y="3373438"/>
            <a:ext cx="187325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mpd="dbl">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a:solidFill>
                  <a:schemeClr val="tx1"/>
                </a:solidFill>
                <a:latin typeface="Tahoma" pitchFamily="34" charset="0"/>
              </a:rPr>
              <a:t>Start BEST Management Books Project</a:t>
            </a:r>
          </a:p>
        </p:txBody>
      </p:sp>
      <p:sp>
        <p:nvSpPr>
          <p:cNvPr id="470036" name="Line 20"/>
          <p:cNvSpPr>
            <a:spLocks noChangeShapeType="1"/>
          </p:cNvSpPr>
          <p:nvPr/>
        </p:nvSpPr>
        <p:spPr bwMode="auto">
          <a:xfrm>
            <a:off x="1816100" y="4533900"/>
            <a:ext cx="0" cy="406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0037" name="Line 21"/>
          <p:cNvSpPr>
            <a:spLocks noChangeShapeType="1"/>
          </p:cNvSpPr>
          <p:nvPr/>
        </p:nvSpPr>
        <p:spPr bwMode="auto">
          <a:xfrm>
            <a:off x="1822450" y="4927600"/>
            <a:ext cx="33782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4"/>
          <p:cNvSpPr>
            <a:spLocks noGrp="1"/>
          </p:cNvSpPr>
          <p:nvPr>
            <p:ph type="ftr" sz="quarter" idx="11"/>
          </p:nvPr>
        </p:nvSpPr>
        <p:spPr/>
        <p:txBody>
          <a:bodyPr/>
          <a:lstStyle/>
          <a:p>
            <a:r>
              <a:rPr lang="en-US"/>
              <a:t>Module 3 – Project Scheduling</a:t>
            </a:r>
          </a:p>
        </p:txBody>
      </p:sp>
      <p:sp>
        <p:nvSpPr>
          <p:cNvPr id="471042" name="Rectangle 2"/>
          <p:cNvSpPr>
            <a:spLocks noGrp="1" noChangeArrowheads="1"/>
          </p:cNvSpPr>
          <p:nvPr>
            <p:ph type="title"/>
          </p:nvPr>
        </p:nvSpPr>
        <p:spPr/>
        <p:txBody>
          <a:bodyPr/>
          <a:lstStyle/>
          <a:p>
            <a:r>
              <a:rPr lang="en-US">
                <a:solidFill>
                  <a:schemeClr val="bg1"/>
                </a:solidFill>
              </a:rPr>
              <a:t>Types of Scheduling Dependencies</a:t>
            </a:r>
          </a:p>
        </p:txBody>
      </p:sp>
      <p:sp>
        <p:nvSpPr>
          <p:cNvPr id="471043" name="Rectangle 3"/>
          <p:cNvSpPr>
            <a:spLocks noGrp="1" noChangeArrowheads="1"/>
          </p:cNvSpPr>
          <p:nvPr>
            <p:ph type="body" idx="1"/>
          </p:nvPr>
        </p:nvSpPr>
        <p:spPr>
          <a:xfrm>
            <a:off x="369888" y="1335088"/>
            <a:ext cx="8215312" cy="4538662"/>
          </a:xfrm>
        </p:spPr>
        <p:txBody>
          <a:bodyPr/>
          <a:lstStyle/>
          <a:p>
            <a:pPr marL="290513" indent="-290513">
              <a:buClr>
                <a:schemeClr val="tx1"/>
              </a:buClr>
              <a:buFontTx/>
              <a:buNone/>
            </a:pPr>
            <a:r>
              <a:rPr lang="en-US" sz="1800">
                <a:latin typeface="Arial" charset="0"/>
              </a:rPr>
              <a:t>The third type of relationship is Finish to Finish (FF). This means that activity “B” cannot finish until activity “A” finishes.</a:t>
            </a:r>
          </a:p>
          <a:p>
            <a:pPr marL="290513" indent="-290513">
              <a:buClr>
                <a:schemeClr val="tx1"/>
              </a:buClr>
              <a:buFontTx/>
              <a:buNone/>
            </a:pPr>
            <a:endParaRPr lang="en-US" sz="1800">
              <a:latin typeface="Arial" charset="0"/>
            </a:endParaRPr>
          </a:p>
          <a:p>
            <a:pPr marL="290513" indent="-290513">
              <a:buClr>
                <a:schemeClr val="tx1"/>
              </a:buClr>
              <a:buFontTx/>
              <a:buNone/>
            </a:pPr>
            <a:r>
              <a:rPr lang="en-US" sz="1800">
                <a:latin typeface="Arial" charset="0"/>
              </a:rPr>
              <a:t>Let’s look at this relationship using the BEST Management Books example: </a:t>
            </a: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b="1">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r>
              <a:rPr lang="en-US" sz="1800">
                <a:latin typeface="Arial" charset="0"/>
              </a:rPr>
              <a:t>You cannot  </a:t>
            </a:r>
            <a:r>
              <a:rPr lang="en-US" sz="1800" b="1">
                <a:latin typeface="Arial" charset="0"/>
              </a:rPr>
              <a:t>“Finish”</a:t>
            </a:r>
            <a:r>
              <a:rPr lang="en-US" sz="1800">
                <a:latin typeface="Arial" charset="0"/>
              </a:rPr>
              <a:t>  the project, Finish BEST Management Book Project, until you </a:t>
            </a:r>
            <a:r>
              <a:rPr lang="en-US" sz="1800" b="1">
                <a:latin typeface="Arial" charset="0"/>
              </a:rPr>
              <a:t>“Finish”</a:t>
            </a:r>
            <a:r>
              <a:rPr lang="en-US" sz="1800">
                <a:latin typeface="Arial" charset="0"/>
              </a:rPr>
              <a:t> Editing Chapter 3.</a:t>
            </a:r>
          </a:p>
        </p:txBody>
      </p:sp>
      <p:sp>
        <p:nvSpPr>
          <p:cNvPr id="471053" name="Rectangle 13"/>
          <p:cNvSpPr>
            <a:spLocks noChangeArrowheads="1"/>
          </p:cNvSpPr>
          <p:nvPr/>
        </p:nvSpPr>
        <p:spPr bwMode="auto">
          <a:xfrm>
            <a:off x="5207000" y="4419600"/>
            <a:ext cx="2032000" cy="1371600"/>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55" name="Text Box 15"/>
          <p:cNvSpPr txBox="1">
            <a:spLocks noChangeArrowheads="1"/>
          </p:cNvSpPr>
          <p:nvPr/>
        </p:nvSpPr>
        <p:spPr bwMode="auto">
          <a:xfrm>
            <a:off x="3262313" y="2757488"/>
            <a:ext cx="2549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b="1">
                <a:solidFill>
                  <a:schemeClr val="tx1"/>
                </a:solidFill>
              </a:rPr>
              <a:t>Finish-To-Finish</a:t>
            </a:r>
          </a:p>
        </p:txBody>
      </p:sp>
      <p:sp>
        <p:nvSpPr>
          <p:cNvPr id="471056" name="Text Box 16"/>
          <p:cNvSpPr txBox="1">
            <a:spLocks noChangeArrowheads="1"/>
          </p:cNvSpPr>
          <p:nvPr/>
        </p:nvSpPr>
        <p:spPr bwMode="auto">
          <a:xfrm>
            <a:off x="4746625" y="3829050"/>
            <a:ext cx="145891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a:solidFill>
                  <a:schemeClr val="tx1"/>
                </a:solidFill>
              </a:rPr>
              <a:t>FF</a:t>
            </a:r>
          </a:p>
        </p:txBody>
      </p:sp>
      <p:sp>
        <p:nvSpPr>
          <p:cNvPr id="471058" name="Rectangle 18"/>
          <p:cNvSpPr>
            <a:spLocks noChangeArrowheads="1"/>
          </p:cNvSpPr>
          <p:nvPr/>
        </p:nvSpPr>
        <p:spPr bwMode="auto">
          <a:xfrm>
            <a:off x="1816100" y="3505200"/>
            <a:ext cx="2032000" cy="1371600"/>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60" name="Line 20"/>
          <p:cNvSpPr>
            <a:spLocks noChangeShapeType="1"/>
          </p:cNvSpPr>
          <p:nvPr/>
        </p:nvSpPr>
        <p:spPr bwMode="auto">
          <a:xfrm>
            <a:off x="3848100" y="4184650"/>
            <a:ext cx="386397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61" name="Line 21"/>
          <p:cNvSpPr>
            <a:spLocks noChangeShapeType="1"/>
          </p:cNvSpPr>
          <p:nvPr/>
        </p:nvSpPr>
        <p:spPr bwMode="auto">
          <a:xfrm rot="5400000">
            <a:off x="7477126" y="4860925"/>
            <a:ext cx="0" cy="47942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62" name="Line 22"/>
          <p:cNvSpPr>
            <a:spLocks noChangeShapeType="1"/>
          </p:cNvSpPr>
          <p:nvPr/>
        </p:nvSpPr>
        <p:spPr bwMode="auto">
          <a:xfrm flipV="1">
            <a:off x="7705725" y="4191000"/>
            <a:ext cx="0" cy="914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064" name="Text Box 24"/>
          <p:cNvSpPr txBox="1">
            <a:spLocks noChangeArrowheads="1"/>
          </p:cNvSpPr>
          <p:nvPr/>
        </p:nvSpPr>
        <p:spPr bwMode="auto">
          <a:xfrm>
            <a:off x="1847850" y="3976688"/>
            <a:ext cx="19542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mpd="dbl">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a:solidFill>
                  <a:schemeClr val="tx1"/>
                </a:solidFill>
                <a:latin typeface="Tahoma" pitchFamily="34" charset="0"/>
              </a:rPr>
              <a:t>Editing Chapter 3</a:t>
            </a:r>
          </a:p>
        </p:txBody>
      </p:sp>
      <p:sp>
        <p:nvSpPr>
          <p:cNvPr id="471065" name="Text Box 25"/>
          <p:cNvSpPr txBox="1">
            <a:spLocks noChangeArrowheads="1"/>
          </p:cNvSpPr>
          <p:nvPr/>
        </p:nvSpPr>
        <p:spPr bwMode="auto">
          <a:xfrm>
            <a:off x="5281613" y="4641850"/>
            <a:ext cx="18732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mpd="dbl">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a:solidFill>
                  <a:schemeClr val="tx1"/>
                </a:solidFill>
                <a:latin typeface="Tahoma" pitchFamily="34" charset="0"/>
              </a:rPr>
              <a:t>Finish BEST Management Books Project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Footer Placeholder 4"/>
          <p:cNvSpPr>
            <a:spLocks noGrp="1"/>
          </p:cNvSpPr>
          <p:nvPr>
            <p:ph type="ftr" sz="quarter" idx="11"/>
          </p:nvPr>
        </p:nvSpPr>
        <p:spPr/>
        <p:txBody>
          <a:bodyPr/>
          <a:lstStyle/>
          <a:p>
            <a:r>
              <a:rPr lang="en-US"/>
              <a:t>Module 3 – Project Scheduling</a:t>
            </a:r>
          </a:p>
        </p:txBody>
      </p:sp>
      <p:sp>
        <p:nvSpPr>
          <p:cNvPr id="477186" name="Rectangle 2"/>
          <p:cNvSpPr>
            <a:spLocks noGrp="1" noChangeArrowheads="1"/>
          </p:cNvSpPr>
          <p:nvPr>
            <p:ph type="title"/>
          </p:nvPr>
        </p:nvSpPr>
        <p:spPr/>
        <p:txBody>
          <a:bodyPr/>
          <a:lstStyle/>
          <a:p>
            <a:r>
              <a:rPr lang="en-US">
                <a:solidFill>
                  <a:schemeClr val="bg1"/>
                </a:solidFill>
              </a:rPr>
              <a:t>Step 3. Determine the Relationship Between Project Activities</a:t>
            </a:r>
          </a:p>
        </p:txBody>
      </p:sp>
      <p:sp>
        <p:nvSpPr>
          <p:cNvPr id="477187" name="Rectangle 3"/>
          <p:cNvSpPr>
            <a:spLocks noGrp="1" noChangeArrowheads="1"/>
          </p:cNvSpPr>
          <p:nvPr>
            <p:ph type="body" idx="1"/>
          </p:nvPr>
        </p:nvSpPr>
        <p:spPr>
          <a:xfrm>
            <a:off x="263525" y="1336675"/>
            <a:ext cx="8215313" cy="4538663"/>
          </a:xfrm>
        </p:spPr>
        <p:txBody>
          <a:bodyPr/>
          <a:lstStyle/>
          <a:p>
            <a:pPr marL="290513" indent="-290513">
              <a:buClr>
                <a:schemeClr val="tx1"/>
              </a:buClr>
              <a:buFontTx/>
              <a:buNone/>
            </a:pPr>
            <a:r>
              <a:rPr lang="en-US" sz="1800">
                <a:latin typeface="Arial" charset="0"/>
              </a:rPr>
              <a:t>Using the relationships we have just described, the BEST Management Books project activities and the logical relationships among them is diagrammed below. This is formally known as a Network Diagram.</a:t>
            </a: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endParaRPr lang="en-US" sz="1800">
              <a:latin typeface="Arial" charset="0"/>
            </a:endParaRPr>
          </a:p>
          <a:p>
            <a:pPr marL="290513" indent="-290513">
              <a:buClr>
                <a:schemeClr val="tx1"/>
              </a:buClr>
              <a:buFontTx/>
              <a:buNone/>
            </a:pPr>
            <a:r>
              <a:rPr lang="en-US" sz="1800">
                <a:latin typeface="Arial" charset="0"/>
              </a:rPr>
              <a:t>With the relationships defined, we now need to establish the duration for each activity. Let’s take a look on the next page.</a:t>
            </a:r>
          </a:p>
        </p:txBody>
      </p:sp>
      <p:grpSp>
        <p:nvGrpSpPr>
          <p:cNvPr id="477953" name="Group 769"/>
          <p:cNvGrpSpPr>
            <a:grpSpLocks/>
          </p:cNvGrpSpPr>
          <p:nvPr/>
        </p:nvGrpSpPr>
        <p:grpSpPr bwMode="auto">
          <a:xfrm>
            <a:off x="204788" y="2511425"/>
            <a:ext cx="8434387" cy="2711450"/>
            <a:chOff x="129" y="1998"/>
            <a:chExt cx="5313" cy="1708"/>
          </a:xfrm>
        </p:grpSpPr>
        <p:sp>
          <p:nvSpPr>
            <p:cNvPr id="477954" name="Rectangle 770"/>
            <p:cNvSpPr>
              <a:spLocks noChangeArrowheads="1"/>
            </p:cNvSpPr>
            <p:nvPr/>
          </p:nvSpPr>
          <p:spPr bwMode="auto">
            <a:xfrm>
              <a:off x="345" y="2022"/>
              <a:ext cx="61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55" name="Rectangle 771"/>
            <p:cNvSpPr>
              <a:spLocks noChangeArrowheads="1"/>
            </p:cNvSpPr>
            <p:nvPr/>
          </p:nvSpPr>
          <p:spPr bwMode="auto">
            <a:xfrm>
              <a:off x="345" y="2098"/>
              <a:ext cx="618"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56" name="Rectangle 772"/>
            <p:cNvSpPr>
              <a:spLocks noChangeArrowheads="1"/>
            </p:cNvSpPr>
            <p:nvPr/>
          </p:nvSpPr>
          <p:spPr bwMode="auto">
            <a:xfrm>
              <a:off x="340" y="2170"/>
              <a:ext cx="629"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477957" name="Group 773"/>
            <p:cNvGrpSpPr>
              <a:grpSpLocks/>
            </p:cNvGrpSpPr>
            <p:nvPr/>
          </p:nvGrpSpPr>
          <p:grpSpPr bwMode="auto">
            <a:xfrm>
              <a:off x="248" y="2667"/>
              <a:ext cx="92" cy="60"/>
              <a:chOff x="253" y="2667"/>
              <a:chExt cx="76" cy="60"/>
            </a:xfrm>
          </p:grpSpPr>
          <p:sp>
            <p:nvSpPr>
              <p:cNvPr id="477958" name="Line 774"/>
              <p:cNvSpPr>
                <a:spLocks noChangeShapeType="1"/>
              </p:cNvSpPr>
              <p:nvPr/>
            </p:nvSpPr>
            <p:spPr bwMode="auto">
              <a:xfrm>
                <a:off x="253" y="2694"/>
                <a:ext cx="32"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7959" name="Freeform 775"/>
              <p:cNvSpPr>
                <a:spLocks/>
              </p:cNvSpPr>
              <p:nvPr/>
            </p:nvSpPr>
            <p:spPr bwMode="auto">
              <a:xfrm>
                <a:off x="274" y="2667"/>
                <a:ext cx="55" cy="60"/>
              </a:xfrm>
              <a:custGeom>
                <a:avLst/>
                <a:gdLst>
                  <a:gd name="T0" fmla="*/ 0 w 55"/>
                  <a:gd name="T1" fmla="*/ 60 h 60"/>
                  <a:gd name="T2" fmla="*/ 55 w 55"/>
                  <a:gd name="T3" fmla="*/ 33 h 60"/>
                  <a:gd name="T4" fmla="*/ 0 w 55"/>
                  <a:gd name="T5" fmla="*/ 0 h 60"/>
                  <a:gd name="T6" fmla="*/ 0 w 55"/>
                  <a:gd name="T7" fmla="*/ 60 h 60"/>
                </a:gdLst>
                <a:ahLst/>
                <a:cxnLst>
                  <a:cxn ang="0">
                    <a:pos x="T0" y="T1"/>
                  </a:cxn>
                  <a:cxn ang="0">
                    <a:pos x="T2" y="T3"/>
                  </a:cxn>
                  <a:cxn ang="0">
                    <a:pos x="T4" y="T5"/>
                  </a:cxn>
                  <a:cxn ang="0">
                    <a:pos x="T6" y="T7"/>
                  </a:cxn>
                </a:cxnLst>
                <a:rect l="0" t="0" r="r" b="b"/>
                <a:pathLst>
                  <a:path w="55" h="60">
                    <a:moveTo>
                      <a:pt x="0" y="60"/>
                    </a:moveTo>
                    <a:lnTo>
                      <a:pt x="55" y="33"/>
                    </a:lnTo>
                    <a:lnTo>
                      <a:pt x="0" y="0"/>
                    </a:lnTo>
                    <a:lnTo>
                      <a:pt x="0"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77960" name="Line 776"/>
            <p:cNvSpPr>
              <a:spLocks noChangeShapeType="1"/>
            </p:cNvSpPr>
            <p:nvPr/>
          </p:nvSpPr>
          <p:spPr bwMode="auto">
            <a:xfrm flipV="1">
              <a:off x="245" y="2120"/>
              <a:ext cx="1" cy="574"/>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7961" name="Line 777"/>
            <p:cNvSpPr>
              <a:spLocks noChangeShapeType="1"/>
            </p:cNvSpPr>
            <p:nvPr/>
          </p:nvSpPr>
          <p:spPr bwMode="auto">
            <a:xfrm>
              <a:off x="247" y="2120"/>
              <a:ext cx="8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7962" name="Rectangle 778"/>
            <p:cNvSpPr>
              <a:spLocks noChangeArrowheads="1"/>
            </p:cNvSpPr>
            <p:nvPr/>
          </p:nvSpPr>
          <p:spPr bwMode="auto">
            <a:xfrm>
              <a:off x="848" y="2416"/>
              <a:ext cx="26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63" name="Rectangle 779"/>
            <p:cNvSpPr>
              <a:spLocks noChangeArrowheads="1"/>
            </p:cNvSpPr>
            <p:nvPr/>
          </p:nvSpPr>
          <p:spPr bwMode="auto">
            <a:xfrm>
              <a:off x="930" y="2448"/>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77964" name="Rectangle 780"/>
            <p:cNvSpPr>
              <a:spLocks noChangeArrowheads="1"/>
            </p:cNvSpPr>
            <p:nvPr/>
          </p:nvSpPr>
          <p:spPr bwMode="auto">
            <a:xfrm>
              <a:off x="843" y="2869"/>
              <a:ext cx="26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65" name="Rectangle 781"/>
            <p:cNvSpPr>
              <a:spLocks noChangeArrowheads="1"/>
            </p:cNvSpPr>
            <p:nvPr/>
          </p:nvSpPr>
          <p:spPr bwMode="auto">
            <a:xfrm>
              <a:off x="930" y="2902"/>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77966" name="Rectangle 782"/>
            <p:cNvSpPr>
              <a:spLocks noChangeArrowheads="1"/>
            </p:cNvSpPr>
            <p:nvPr/>
          </p:nvSpPr>
          <p:spPr bwMode="auto">
            <a:xfrm>
              <a:off x="1685" y="2235"/>
              <a:ext cx="26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67" name="Rectangle 783"/>
            <p:cNvSpPr>
              <a:spLocks noChangeArrowheads="1"/>
            </p:cNvSpPr>
            <p:nvPr/>
          </p:nvSpPr>
          <p:spPr bwMode="auto">
            <a:xfrm>
              <a:off x="1771" y="2260"/>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77968" name="Rectangle 784"/>
            <p:cNvSpPr>
              <a:spLocks noChangeArrowheads="1"/>
            </p:cNvSpPr>
            <p:nvPr/>
          </p:nvSpPr>
          <p:spPr bwMode="auto">
            <a:xfrm>
              <a:off x="2477" y="2235"/>
              <a:ext cx="26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69" name="Rectangle 785"/>
            <p:cNvSpPr>
              <a:spLocks noChangeArrowheads="1"/>
            </p:cNvSpPr>
            <p:nvPr/>
          </p:nvSpPr>
          <p:spPr bwMode="auto">
            <a:xfrm>
              <a:off x="3789" y="2312"/>
              <a:ext cx="262"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70" name="Rectangle 786"/>
            <p:cNvSpPr>
              <a:spLocks noChangeArrowheads="1"/>
            </p:cNvSpPr>
            <p:nvPr/>
          </p:nvSpPr>
          <p:spPr bwMode="auto">
            <a:xfrm>
              <a:off x="3877" y="2356"/>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77971" name="Rectangle 787"/>
            <p:cNvSpPr>
              <a:spLocks noChangeArrowheads="1"/>
            </p:cNvSpPr>
            <p:nvPr/>
          </p:nvSpPr>
          <p:spPr bwMode="auto">
            <a:xfrm>
              <a:off x="1663" y="2902"/>
              <a:ext cx="2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72" name="Rectangle 788"/>
            <p:cNvSpPr>
              <a:spLocks noChangeArrowheads="1"/>
            </p:cNvSpPr>
            <p:nvPr/>
          </p:nvSpPr>
          <p:spPr bwMode="auto">
            <a:xfrm>
              <a:off x="1774" y="2902"/>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77973" name="Rectangle 789"/>
            <p:cNvSpPr>
              <a:spLocks noChangeArrowheads="1"/>
            </p:cNvSpPr>
            <p:nvPr/>
          </p:nvSpPr>
          <p:spPr bwMode="auto">
            <a:xfrm>
              <a:off x="2450" y="2902"/>
              <a:ext cx="26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74" name="Rectangle 790"/>
            <p:cNvSpPr>
              <a:spLocks noChangeArrowheads="1"/>
            </p:cNvSpPr>
            <p:nvPr/>
          </p:nvSpPr>
          <p:spPr bwMode="auto">
            <a:xfrm>
              <a:off x="3237" y="2902"/>
              <a:ext cx="26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75" name="Rectangle 791"/>
            <p:cNvSpPr>
              <a:spLocks noChangeArrowheads="1"/>
            </p:cNvSpPr>
            <p:nvPr/>
          </p:nvSpPr>
          <p:spPr bwMode="auto">
            <a:xfrm>
              <a:off x="2942" y="3252"/>
              <a:ext cx="267"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76" name="Rectangle 792"/>
            <p:cNvSpPr>
              <a:spLocks noChangeArrowheads="1"/>
            </p:cNvSpPr>
            <p:nvPr/>
          </p:nvSpPr>
          <p:spPr bwMode="auto">
            <a:xfrm>
              <a:off x="3029" y="3284"/>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77977" name="Rectangle 793"/>
            <p:cNvSpPr>
              <a:spLocks noChangeArrowheads="1"/>
            </p:cNvSpPr>
            <p:nvPr/>
          </p:nvSpPr>
          <p:spPr bwMode="auto">
            <a:xfrm>
              <a:off x="3516" y="3443"/>
              <a:ext cx="2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78" name="Rectangle 794"/>
            <p:cNvSpPr>
              <a:spLocks noChangeArrowheads="1"/>
            </p:cNvSpPr>
            <p:nvPr/>
          </p:nvSpPr>
          <p:spPr bwMode="auto">
            <a:xfrm>
              <a:off x="4297" y="3443"/>
              <a:ext cx="26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79" name="Rectangle 795"/>
            <p:cNvSpPr>
              <a:spLocks noChangeArrowheads="1"/>
            </p:cNvSpPr>
            <p:nvPr/>
          </p:nvSpPr>
          <p:spPr bwMode="auto">
            <a:xfrm>
              <a:off x="4685" y="3252"/>
              <a:ext cx="263"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80" name="Rectangle 796"/>
            <p:cNvSpPr>
              <a:spLocks noChangeArrowheads="1"/>
            </p:cNvSpPr>
            <p:nvPr/>
          </p:nvSpPr>
          <p:spPr bwMode="auto">
            <a:xfrm>
              <a:off x="4773" y="3216"/>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77981" name="Rectangle 797"/>
            <p:cNvSpPr>
              <a:spLocks noChangeArrowheads="1"/>
            </p:cNvSpPr>
            <p:nvPr/>
          </p:nvSpPr>
          <p:spPr bwMode="auto">
            <a:xfrm>
              <a:off x="4303" y="2907"/>
              <a:ext cx="267"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82" name="Rectangle 798"/>
            <p:cNvSpPr>
              <a:spLocks noChangeArrowheads="1"/>
            </p:cNvSpPr>
            <p:nvPr/>
          </p:nvSpPr>
          <p:spPr bwMode="auto">
            <a:xfrm>
              <a:off x="4462" y="2940"/>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77983" name="Rectangle 799"/>
            <p:cNvSpPr>
              <a:spLocks noChangeArrowheads="1"/>
            </p:cNvSpPr>
            <p:nvPr/>
          </p:nvSpPr>
          <p:spPr bwMode="auto">
            <a:xfrm>
              <a:off x="4133" y="2656"/>
              <a:ext cx="26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84" name="Rectangle 800"/>
            <p:cNvSpPr>
              <a:spLocks noChangeArrowheads="1"/>
            </p:cNvSpPr>
            <p:nvPr/>
          </p:nvSpPr>
          <p:spPr bwMode="auto">
            <a:xfrm>
              <a:off x="4221" y="2688"/>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77985" name="Rectangle 801"/>
            <p:cNvSpPr>
              <a:spLocks noChangeArrowheads="1"/>
            </p:cNvSpPr>
            <p:nvPr/>
          </p:nvSpPr>
          <p:spPr bwMode="auto">
            <a:xfrm>
              <a:off x="5122" y="2273"/>
              <a:ext cx="263"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86" name="Rectangle 802"/>
            <p:cNvSpPr>
              <a:spLocks noChangeArrowheads="1"/>
            </p:cNvSpPr>
            <p:nvPr/>
          </p:nvSpPr>
          <p:spPr bwMode="auto">
            <a:xfrm>
              <a:off x="5354" y="2306"/>
              <a:ext cx="88"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FF</a:t>
              </a:r>
              <a:endParaRPr lang="en-US">
                <a:solidFill>
                  <a:schemeClr val="tx1"/>
                </a:solidFill>
                <a:latin typeface="Times New Roman" charset="0"/>
              </a:endParaRPr>
            </a:p>
          </p:txBody>
        </p:sp>
        <p:sp>
          <p:nvSpPr>
            <p:cNvPr id="477987" name="Rectangle 803"/>
            <p:cNvSpPr>
              <a:spLocks noChangeArrowheads="1"/>
            </p:cNvSpPr>
            <p:nvPr/>
          </p:nvSpPr>
          <p:spPr bwMode="auto">
            <a:xfrm>
              <a:off x="345" y="2022"/>
              <a:ext cx="61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88" name="Rectangle 804"/>
            <p:cNvSpPr>
              <a:spLocks noChangeArrowheads="1"/>
            </p:cNvSpPr>
            <p:nvPr/>
          </p:nvSpPr>
          <p:spPr bwMode="auto">
            <a:xfrm>
              <a:off x="345" y="2098"/>
              <a:ext cx="618"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89" name="Rectangle 805"/>
            <p:cNvSpPr>
              <a:spLocks noChangeArrowheads="1"/>
            </p:cNvSpPr>
            <p:nvPr/>
          </p:nvSpPr>
          <p:spPr bwMode="auto">
            <a:xfrm>
              <a:off x="340" y="2170"/>
              <a:ext cx="629"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90" name="Line 806"/>
            <p:cNvSpPr>
              <a:spLocks noChangeShapeType="1"/>
            </p:cNvSpPr>
            <p:nvPr/>
          </p:nvSpPr>
          <p:spPr bwMode="auto">
            <a:xfrm>
              <a:off x="247" y="2122"/>
              <a:ext cx="8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77991" name="Rectangle 807"/>
            <p:cNvSpPr>
              <a:spLocks noChangeArrowheads="1"/>
            </p:cNvSpPr>
            <p:nvPr/>
          </p:nvSpPr>
          <p:spPr bwMode="auto">
            <a:xfrm>
              <a:off x="848" y="2416"/>
              <a:ext cx="26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92" name="Rectangle 808"/>
            <p:cNvSpPr>
              <a:spLocks noChangeArrowheads="1"/>
            </p:cNvSpPr>
            <p:nvPr/>
          </p:nvSpPr>
          <p:spPr bwMode="auto">
            <a:xfrm>
              <a:off x="930" y="2448"/>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77993" name="Rectangle 809"/>
            <p:cNvSpPr>
              <a:spLocks noChangeArrowheads="1"/>
            </p:cNvSpPr>
            <p:nvPr/>
          </p:nvSpPr>
          <p:spPr bwMode="auto">
            <a:xfrm>
              <a:off x="930" y="2902"/>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77994" name="Rectangle 810"/>
            <p:cNvSpPr>
              <a:spLocks noChangeArrowheads="1"/>
            </p:cNvSpPr>
            <p:nvPr/>
          </p:nvSpPr>
          <p:spPr bwMode="auto">
            <a:xfrm>
              <a:off x="1685" y="2235"/>
              <a:ext cx="26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95" name="Rectangle 811"/>
            <p:cNvSpPr>
              <a:spLocks noChangeArrowheads="1"/>
            </p:cNvSpPr>
            <p:nvPr/>
          </p:nvSpPr>
          <p:spPr bwMode="auto">
            <a:xfrm>
              <a:off x="2477" y="2235"/>
              <a:ext cx="26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96" name="Rectangle 812"/>
            <p:cNvSpPr>
              <a:spLocks noChangeArrowheads="1"/>
            </p:cNvSpPr>
            <p:nvPr/>
          </p:nvSpPr>
          <p:spPr bwMode="auto">
            <a:xfrm>
              <a:off x="1663" y="2902"/>
              <a:ext cx="2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97" name="Rectangle 813"/>
            <p:cNvSpPr>
              <a:spLocks noChangeArrowheads="1"/>
            </p:cNvSpPr>
            <p:nvPr/>
          </p:nvSpPr>
          <p:spPr bwMode="auto">
            <a:xfrm>
              <a:off x="2450" y="2902"/>
              <a:ext cx="26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98" name="Rectangle 814"/>
            <p:cNvSpPr>
              <a:spLocks noChangeArrowheads="1"/>
            </p:cNvSpPr>
            <p:nvPr/>
          </p:nvSpPr>
          <p:spPr bwMode="auto">
            <a:xfrm>
              <a:off x="3237" y="2902"/>
              <a:ext cx="26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7999" name="Rectangle 815"/>
            <p:cNvSpPr>
              <a:spLocks noChangeArrowheads="1"/>
            </p:cNvSpPr>
            <p:nvPr/>
          </p:nvSpPr>
          <p:spPr bwMode="auto">
            <a:xfrm>
              <a:off x="2942" y="3252"/>
              <a:ext cx="267" cy="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8000" name="Rectangle 816"/>
            <p:cNvSpPr>
              <a:spLocks noChangeArrowheads="1"/>
            </p:cNvSpPr>
            <p:nvPr/>
          </p:nvSpPr>
          <p:spPr bwMode="auto">
            <a:xfrm>
              <a:off x="3516" y="3443"/>
              <a:ext cx="267"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8001" name="Rectangle 817"/>
            <p:cNvSpPr>
              <a:spLocks noChangeArrowheads="1"/>
            </p:cNvSpPr>
            <p:nvPr/>
          </p:nvSpPr>
          <p:spPr bwMode="auto">
            <a:xfrm>
              <a:off x="4297" y="3443"/>
              <a:ext cx="26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8002" name="Rectangle 818"/>
            <p:cNvSpPr>
              <a:spLocks noChangeArrowheads="1"/>
            </p:cNvSpPr>
            <p:nvPr/>
          </p:nvSpPr>
          <p:spPr bwMode="auto">
            <a:xfrm>
              <a:off x="4685" y="3252"/>
              <a:ext cx="263"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8003" name="Rectangle 819"/>
            <p:cNvSpPr>
              <a:spLocks noChangeArrowheads="1"/>
            </p:cNvSpPr>
            <p:nvPr/>
          </p:nvSpPr>
          <p:spPr bwMode="auto">
            <a:xfrm>
              <a:off x="4303" y="2907"/>
              <a:ext cx="267"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8004" name="Rectangle 820"/>
            <p:cNvSpPr>
              <a:spLocks noChangeArrowheads="1"/>
            </p:cNvSpPr>
            <p:nvPr/>
          </p:nvSpPr>
          <p:spPr bwMode="auto">
            <a:xfrm>
              <a:off x="4133" y="2656"/>
              <a:ext cx="26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78005" name="Rectangle 821"/>
            <p:cNvSpPr>
              <a:spLocks noChangeArrowheads="1"/>
            </p:cNvSpPr>
            <p:nvPr/>
          </p:nvSpPr>
          <p:spPr bwMode="auto">
            <a:xfrm>
              <a:off x="4221" y="2688"/>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78006" name="Rectangle 822"/>
            <p:cNvSpPr>
              <a:spLocks noChangeArrowheads="1"/>
            </p:cNvSpPr>
            <p:nvPr/>
          </p:nvSpPr>
          <p:spPr bwMode="auto">
            <a:xfrm>
              <a:off x="5122" y="2273"/>
              <a:ext cx="263"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478007" name="Group 823"/>
            <p:cNvGrpSpPr>
              <a:grpSpLocks/>
            </p:cNvGrpSpPr>
            <p:nvPr/>
          </p:nvGrpSpPr>
          <p:grpSpPr bwMode="auto">
            <a:xfrm>
              <a:off x="336" y="1998"/>
              <a:ext cx="627" cy="240"/>
              <a:chOff x="336" y="1998"/>
              <a:chExt cx="627" cy="240"/>
            </a:xfrm>
          </p:grpSpPr>
          <p:sp>
            <p:nvSpPr>
              <p:cNvPr id="478008" name="Rectangle 824"/>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Start BEST  Management Book Project </a:t>
                </a:r>
                <a:endParaRPr lang="en-US" sz="800">
                  <a:solidFill>
                    <a:schemeClr val="tx1"/>
                  </a:solidFill>
                </a:endParaRPr>
              </a:p>
            </p:txBody>
          </p:sp>
          <p:sp>
            <p:nvSpPr>
              <p:cNvPr id="478009" name="Rectangle 825"/>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78010" name="Group 826"/>
            <p:cNvGrpSpPr>
              <a:grpSpLocks/>
            </p:cNvGrpSpPr>
            <p:nvPr/>
          </p:nvGrpSpPr>
          <p:grpSpPr bwMode="auto">
            <a:xfrm>
              <a:off x="344" y="2578"/>
              <a:ext cx="627" cy="240"/>
              <a:chOff x="336" y="1998"/>
              <a:chExt cx="627" cy="240"/>
            </a:xfrm>
          </p:grpSpPr>
          <p:sp>
            <p:nvSpPr>
              <p:cNvPr id="478011" name="Rectangle 827"/>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Writing Project Selection Section for Chapter 1</a:t>
                </a:r>
                <a:endParaRPr lang="en-US" sz="800">
                  <a:solidFill>
                    <a:schemeClr val="tx1"/>
                  </a:solidFill>
                </a:endParaRPr>
              </a:p>
            </p:txBody>
          </p:sp>
          <p:sp>
            <p:nvSpPr>
              <p:cNvPr id="478012" name="Rectangle 828"/>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78013" name="Group 829"/>
            <p:cNvGrpSpPr>
              <a:grpSpLocks/>
            </p:cNvGrpSpPr>
            <p:nvPr/>
          </p:nvGrpSpPr>
          <p:grpSpPr bwMode="auto">
            <a:xfrm>
              <a:off x="1113" y="2258"/>
              <a:ext cx="627" cy="240"/>
              <a:chOff x="336" y="1998"/>
              <a:chExt cx="627" cy="240"/>
            </a:xfrm>
          </p:grpSpPr>
          <p:sp>
            <p:nvSpPr>
              <p:cNvPr id="478014" name="Rectangle 830"/>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Writing Project Organization Section for Chapter 1</a:t>
                </a:r>
                <a:endParaRPr lang="en-US" sz="800">
                  <a:solidFill>
                    <a:schemeClr val="tx1"/>
                  </a:solidFill>
                </a:endParaRPr>
              </a:p>
            </p:txBody>
          </p:sp>
          <p:sp>
            <p:nvSpPr>
              <p:cNvPr id="478015" name="Rectangle 831"/>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78016" name="Group 832"/>
            <p:cNvGrpSpPr>
              <a:grpSpLocks/>
            </p:cNvGrpSpPr>
            <p:nvPr/>
          </p:nvGrpSpPr>
          <p:grpSpPr bwMode="auto">
            <a:xfrm>
              <a:off x="1112" y="2892"/>
              <a:ext cx="627" cy="240"/>
              <a:chOff x="336" y="1998"/>
              <a:chExt cx="627" cy="240"/>
            </a:xfrm>
          </p:grpSpPr>
          <p:sp>
            <p:nvSpPr>
              <p:cNvPr id="478017" name="Rectangle 833"/>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Writing Budget and Cost Section for Chapter 2</a:t>
                </a:r>
                <a:endParaRPr lang="en-US" sz="800">
                  <a:solidFill>
                    <a:schemeClr val="tx1"/>
                  </a:solidFill>
                </a:endParaRPr>
              </a:p>
            </p:txBody>
          </p:sp>
          <p:sp>
            <p:nvSpPr>
              <p:cNvPr id="478018" name="Rectangle 834"/>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78019" name="Line 835"/>
            <p:cNvSpPr>
              <a:spLocks noChangeShapeType="1"/>
            </p:cNvSpPr>
            <p:nvPr/>
          </p:nvSpPr>
          <p:spPr bwMode="auto">
            <a:xfrm flipV="1">
              <a:off x="976" y="2400"/>
              <a:ext cx="128" cy="2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8020" name="Line 836"/>
            <p:cNvSpPr>
              <a:spLocks noChangeShapeType="1"/>
            </p:cNvSpPr>
            <p:nvPr/>
          </p:nvSpPr>
          <p:spPr bwMode="auto">
            <a:xfrm>
              <a:off x="974" y="2698"/>
              <a:ext cx="128" cy="2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78021" name="Group 837"/>
            <p:cNvGrpSpPr>
              <a:grpSpLocks/>
            </p:cNvGrpSpPr>
            <p:nvPr/>
          </p:nvGrpSpPr>
          <p:grpSpPr bwMode="auto">
            <a:xfrm>
              <a:off x="1899" y="2256"/>
              <a:ext cx="627" cy="240"/>
              <a:chOff x="336" y="1998"/>
              <a:chExt cx="627" cy="240"/>
            </a:xfrm>
          </p:grpSpPr>
          <p:sp>
            <p:nvSpPr>
              <p:cNvPr id="478022" name="Rectangle 838"/>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Writing Project Planning Section for Chapter 1</a:t>
                </a:r>
                <a:endParaRPr lang="en-US" sz="800">
                  <a:solidFill>
                    <a:schemeClr val="tx1"/>
                  </a:solidFill>
                </a:endParaRPr>
              </a:p>
            </p:txBody>
          </p:sp>
          <p:sp>
            <p:nvSpPr>
              <p:cNvPr id="478023" name="Rectangle 839"/>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78024" name="Line 840"/>
            <p:cNvSpPr>
              <a:spLocks noChangeShapeType="1"/>
            </p:cNvSpPr>
            <p:nvPr/>
          </p:nvSpPr>
          <p:spPr bwMode="auto">
            <a:xfrm>
              <a:off x="1744" y="2376"/>
              <a:ext cx="14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78025" name="Group 841"/>
            <p:cNvGrpSpPr>
              <a:grpSpLocks/>
            </p:cNvGrpSpPr>
            <p:nvPr/>
          </p:nvGrpSpPr>
          <p:grpSpPr bwMode="auto">
            <a:xfrm>
              <a:off x="1899" y="2890"/>
              <a:ext cx="627" cy="240"/>
              <a:chOff x="336" y="1998"/>
              <a:chExt cx="627" cy="240"/>
            </a:xfrm>
          </p:grpSpPr>
          <p:sp>
            <p:nvSpPr>
              <p:cNvPr id="478026" name="Rectangle 842"/>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Writing Project Scheduling Section for Chapter 2</a:t>
                </a:r>
                <a:endParaRPr lang="en-US" sz="800">
                  <a:solidFill>
                    <a:schemeClr val="tx1"/>
                  </a:solidFill>
                </a:endParaRPr>
              </a:p>
            </p:txBody>
          </p:sp>
          <p:sp>
            <p:nvSpPr>
              <p:cNvPr id="478027" name="Rectangle 843"/>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78028" name="Line 844"/>
            <p:cNvSpPr>
              <a:spLocks noChangeShapeType="1"/>
            </p:cNvSpPr>
            <p:nvPr/>
          </p:nvSpPr>
          <p:spPr bwMode="auto">
            <a:xfrm>
              <a:off x="1744" y="3010"/>
              <a:ext cx="14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78029" name="Group 845"/>
            <p:cNvGrpSpPr>
              <a:grpSpLocks/>
            </p:cNvGrpSpPr>
            <p:nvPr/>
          </p:nvGrpSpPr>
          <p:grpSpPr bwMode="auto">
            <a:xfrm>
              <a:off x="2675" y="2256"/>
              <a:ext cx="625" cy="240"/>
              <a:chOff x="2675" y="2256"/>
              <a:chExt cx="625" cy="240"/>
            </a:xfrm>
          </p:grpSpPr>
          <p:sp>
            <p:nvSpPr>
              <p:cNvPr id="478030" name="Rectangle 846"/>
              <p:cNvSpPr>
                <a:spLocks noChangeArrowheads="1"/>
              </p:cNvSpPr>
              <p:nvPr/>
            </p:nvSpPr>
            <p:spPr bwMode="auto">
              <a:xfrm>
                <a:off x="2675" y="2325"/>
                <a:ext cx="62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Editing Chapter 1</a:t>
                </a:r>
                <a:endParaRPr lang="en-US" sz="800">
                  <a:solidFill>
                    <a:schemeClr val="tx1"/>
                  </a:solidFill>
                </a:endParaRPr>
              </a:p>
            </p:txBody>
          </p:sp>
          <p:sp>
            <p:nvSpPr>
              <p:cNvPr id="478031" name="Rectangle 847"/>
              <p:cNvSpPr>
                <a:spLocks noChangeArrowheads="1"/>
              </p:cNvSpPr>
              <p:nvPr/>
            </p:nvSpPr>
            <p:spPr bwMode="auto">
              <a:xfrm>
                <a:off x="2676" y="2256"/>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78032" name="Rectangle 848"/>
            <p:cNvSpPr>
              <a:spLocks noChangeArrowheads="1"/>
            </p:cNvSpPr>
            <p:nvPr/>
          </p:nvSpPr>
          <p:spPr bwMode="auto">
            <a:xfrm>
              <a:off x="2557" y="2260"/>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78033" name="Line 849"/>
            <p:cNvSpPr>
              <a:spLocks noChangeShapeType="1"/>
            </p:cNvSpPr>
            <p:nvPr/>
          </p:nvSpPr>
          <p:spPr bwMode="auto">
            <a:xfrm>
              <a:off x="2528" y="2376"/>
              <a:ext cx="14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78034" name="Group 850"/>
            <p:cNvGrpSpPr>
              <a:grpSpLocks/>
            </p:cNvGrpSpPr>
            <p:nvPr/>
          </p:nvGrpSpPr>
          <p:grpSpPr bwMode="auto">
            <a:xfrm>
              <a:off x="2679" y="2890"/>
              <a:ext cx="627" cy="240"/>
              <a:chOff x="336" y="1998"/>
              <a:chExt cx="627" cy="240"/>
            </a:xfrm>
          </p:grpSpPr>
          <p:sp>
            <p:nvSpPr>
              <p:cNvPr id="478035" name="Rectangle 851"/>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Writing Project Controls Section for Chapter 2</a:t>
                </a:r>
                <a:endParaRPr lang="en-US" sz="800">
                  <a:solidFill>
                    <a:schemeClr val="tx1"/>
                  </a:solidFill>
                </a:endParaRPr>
              </a:p>
            </p:txBody>
          </p:sp>
          <p:sp>
            <p:nvSpPr>
              <p:cNvPr id="478036" name="Rectangle 852"/>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78037" name="Rectangle 853"/>
            <p:cNvSpPr>
              <a:spLocks noChangeArrowheads="1"/>
            </p:cNvSpPr>
            <p:nvPr/>
          </p:nvSpPr>
          <p:spPr bwMode="auto">
            <a:xfrm>
              <a:off x="2560" y="2902"/>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78038" name="Line 854"/>
            <p:cNvSpPr>
              <a:spLocks noChangeShapeType="1"/>
            </p:cNvSpPr>
            <p:nvPr/>
          </p:nvSpPr>
          <p:spPr bwMode="auto">
            <a:xfrm>
              <a:off x="2528" y="3010"/>
              <a:ext cx="14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78039" name="Group 855"/>
            <p:cNvGrpSpPr>
              <a:grpSpLocks/>
            </p:cNvGrpSpPr>
            <p:nvPr/>
          </p:nvGrpSpPr>
          <p:grpSpPr bwMode="auto">
            <a:xfrm>
              <a:off x="3455" y="2888"/>
              <a:ext cx="625" cy="240"/>
              <a:chOff x="2675" y="2256"/>
              <a:chExt cx="625" cy="240"/>
            </a:xfrm>
          </p:grpSpPr>
          <p:sp>
            <p:nvSpPr>
              <p:cNvPr id="478040" name="Rectangle 856"/>
              <p:cNvSpPr>
                <a:spLocks noChangeArrowheads="1"/>
              </p:cNvSpPr>
              <p:nvPr/>
            </p:nvSpPr>
            <p:spPr bwMode="auto">
              <a:xfrm>
                <a:off x="2675" y="2325"/>
                <a:ext cx="62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Editing Chapter 2</a:t>
                </a:r>
                <a:endParaRPr lang="en-US" sz="800">
                  <a:solidFill>
                    <a:schemeClr val="tx1"/>
                  </a:solidFill>
                </a:endParaRPr>
              </a:p>
            </p:txBody>
          </p:sp>
          <p:sp>
            <p:nvSpPr>
              <p:cNvPr id="478041" name="Rectangle 857"/>
              <p:cNvSpPr>
                <a:spLocks noChangeArrowheads="1"/>
              </p:cNvSpPr>
              <p:nvPr/>
            </p:nvSpPr>
            <p:spPr bwMode="auto">
              <a:xfrm>
                <a:off x="2676" y="2256"/>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78042" name="Rectangle 858"/>
            <p:cNvSpPr>
              <a:spLocks noChangeArrowheads="1"/>
            </p:cNvSpPr>
            <p:nvPr/>
          </p:nvSpPr>
          <p:spPr bwMode="auto">
            <a:xfrm>
              <a:off x="3338" y="2900"/>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78043" name="Line 859"/>
            <p:cNvSpPr>
              <a:spLocks noChangeShapeType="1"/>
            </p:cNvSpPr>
            <p:nvPr/>
          </p:nvSpPr>
          <p:spPr bwMode="auto">
            <a:xfrm>
              <a:off x="3306" y="3008"/>
              <a:ext cx="14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8044" name="Line 860"/>
            <p:cNvSpPr>
              <a:spLocks noChangeShapeType="1"/>
            </p:cNvSpPr>
            <p:nvPr/>
          </p:nvSpPr>
          <p:spPr bwMode="auto">
            <a:xfrm>
              <a:off x="3360" y="3008"/>
              <a:ext cx="0" cy="38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8045" name="Line 861"/>
            <p:cNvSpPr>
              <a:spLocks noChangeShapeType="1"/>
            </p:cNvSpPr>
            <p:nvPr/>
          </p:nvSpPr>
          <p:spPr bwMode="auto">
            <a:xfrm>
              <a:off x="2786" y="3588"/>
              <a:ext cx="14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8046" name="Line 862"/>
            <p:cNvSpPr>
              <a:spLocks noChangeShapeType="1"/>
            </p:cNvSpPr>
            <p:nvPr/>
          </p:nvSpPr>
          <p:spPr bwMode="auto">
            <a:xfrm flipH="1">
              <a:off x="2784" y="3394"/>
              <a:ext cx="5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8047" name="Line 863"/>
            <p:cNvSpPr>
              <a:spLocks noChangeShapeType="1"/>
            </p:cNvSpPr>
            <p:nvPr/>
          </p:nvSpPr>
          <p:spPr bwMode="auto">
            <a:xfrm>
              <a:off x="2784" y="339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78048" name="Group 864"/>
            <p:cNvGrpSpPr>
              <a:grpSpLocks/>
            </p:cNvGrpSpPr>
            <p:nvPr/>
          </p:nvGrpSpPr>
          <p:grpSpPr bwMode="auto">
            <a:xfrm>
              <a:off x="2928" y="3466"/>
              <a:ext cx="627" cy="240"/>
              <a:chOff x="336" y="1998"/>
              <a:chExt cx="627" cy="240"/>
            </a:xfrm>
          </p:grpSpPr>
          <p:sp>
            <p:nvSpPr>
              <p:cNvPr id="478049" name="Rectangle 865"/>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Writing Auditing Section for     Chapter 3</a:t>
                </a:r>
                <a:endParaRPr lang="en-US" sz="800">
                  <a:solidFill>
                    <a:schemeClr val="tx1"/>
                  </a:solidFill>
                </a:endParaRPr>
              </a:p>
            </p:txBody>
          </p:sp>
          <p:sp>
            <p:nvSpPr>
              <p:cNvPr id="478050" name="Rectangle 866"/>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78051" name="Rectangle 867"/>
            <p:cNvSpPr>
              <a:spLocks noChangeArrowheads="1"/>
            </p:cNvSpPr>
            <p:nvPr/>
          </p:nvSpPr>
          <p:spPr bwMode="auto">
            <a:xfrm>
              <a:off x="3590" y="3478"/>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78052" name="Line 868"/>
            <p:cNvSpPr>
              <a:spLocks noChangeShapeType="1"/>
            </p:cNvSpPr>
            <p:nvPr/>
          </p:nvSpPr>
          <p:spPr bwMode="auto">
            <a:xfrm>
              <a:off x="3558" y="3586"/>
              <a:ext cx="14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78053" name="Group 869"/>
            <p:cNvGrpSpPr>
              <a:grpSpLocks/>
            </p:cNvGrpSpPr>
            <p:nvPr/>
          </p:nvGrpSpPr>
          <p:grpSpPr bwMode="auto">
            <a:xfrm>
              <a:off x="3707" y="3466"/>
              <a:ext cx="627" cy="240"/>
              <a:chOff x="336" y="1998"/>
              <a:chExt cx="627" cy="240"/>
            </a:xfrm>
          </p:grpSpPr>
          <p:sp>
            <p:nvSpPr>
              <p:cNvPr id="478054" name="Rectangle 870"/>
              <p:cNvSpPr>
                <a:spLocks noChangeArrowheads="1"/>
              </p:cNvSpPr>
              <p:nvPr/>
            </p:nvSpPr>
            <p:spPr bwMode="auto">
              <a:xfrm>
                <a:off x="336" y="2001"/>
                <a:ext cx="624" cy="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700">
                    <a:solidFill>
                      <a:srgbClr val="000000"/>
                    </a:solidFill>
                  </a:rPr>
                  <a:t>Writing Administrative Closeout Section for Chapter 3</a:t>
                </a:r>
                <a:endParaRPr lang="en-US" sz="700">
                  <a:solidFill>
                    <a:schemeClr val="tx1"/>
                  </a:solidFill>
                </a:endParaRPr>
              </a:p>
            </p:txBody>
          </p:sp>
          <p:sp>
            <p:nvSpPr>
              <p:cNvPr id="478055" name="Rectangle 871"/>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78056" name="Group 872"/>
            <p:cNvGrpSpPr>
              <a:grpSpLocks/>
            </p:cNvGrpSpPr>
            <p:nvPr/>
          </p:nvGrpSpPr>
          <p:grpSpPr bwMode="auto">
            <a:xfrm>
              <a:off x="4485" y="3466"/>
              <a:ext cx="625" cy="240"/>
              <a:chOff x="2675" y="2256"/>
              <a:chExt cx="625" cy="240"/>
            </a:xfrm>
          </p:grpSpPr>
          <p:sp>
            <p:nvSpPr>
              <p:cNvPr id="478057" name="Rectangle 873"/>
              <p:cNvSpPr>
                <a:spLocks noChangeArrowheads="1"/>
              </p:cNvSpPr>
              <p:nvPr/>
            </p:nvSpPr>
            <p:spPr bwMode="auto">
              <a:xfrm>
                <a:off x="2675" y="2325"/>
                <a:ext cx="624" cy="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Editing Chapter 3</a:t>
                </a:r>
                <a:endParaRPr lang="en-US" sz="800">
                  <a:solidFill>
                    <a:schemeClr val="tx1"/>
                  </a:solidFill>
                </a:endParaRPr>
              </a:p>
            </p:txBody>
          </p:sp>
          <p:sp>
            <p:nvSpPr>
              <p:cNvPr id="478058" name="Rectangle 874"/>
              <p:cNvSpPr>
                <a:spLocks noChangeArrowheads="1"/>
              </p:cNvSpPr>
              <p:nvPr/>
            </p:nvSpPr>
            <p:spPr bwMode="auto">
              <a:xfrm>
                <a:off x="2676" y="2256"/>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78059" name="Group 875"/>
            <p:cNvGrpSpPr>
              <a:grpSpLocks/>
            </p:cNvGrpSpPr>
            <p:nvPr/>
          </p:nvGrpSpPr>
          <p:grpSpPr bwMode="auto">
            <a:xfrm>
              <a:off x="4556" y="2474"/>
              <a:ext cx="625" cy="240"/>
              <a:chOff x="4562" y="2880"/>
              <a:chExt cx="625" cy="240"/>
            </a:xfrm>
          </p:grpSpPr>
          <p:sp>
            <p:nvSpPr>
              <p:cNvPr id="478060" name="Rectangle 876"/>
              <p:cNvSpPr>
                <a:spLocks noChangeArrowheads="1"/>
              </p:cNvSpPr>
              <p:nvPr/>
            </p:nvSpPr>
            <p:spPr bwMode="auto">
              <a:xfrm>
                <a:off x="4562" y="2922"/>
                <a:ext cx="62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Publishing Project Management Book</a:t>
                </a:r>
                <a:endParaRPr lang="en-US" sz="800">
                  <a:solidFill>
                    <a:schemeClr val="tx1"/>
                  </a:solidFill>
                </a:endParaRPr>
              </a:p>
            </p:txBody>
          </p:sp>
          <p:sp>
            <p:nvSpPr>
              <p:cNvPr id="478061" name="Rectangle 877"/>
              <p:cNvSpPr>
                <a:spLocks noChangeArrowheads="1"/>
              </p:cNvSpPr>
              <p:nvPr/>
            </p:nvSpPr>
            <p:spPr bwMode="auto">
              <a:xfrm>
                <a:off x="4563" y="2880"/>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78062" name="Line 878"/>
            <p:cNvSpPr>
              <a:spLocks noChangeShapeType="1"/>
            </p:cNvSpPr>
            <p:nvPr/>
          </p:nvSpPr>
          <p:spPr bwMode="auto">
            <a:xfrm>
              <a:off x="3302" y="2378"/>
              <a:ext cx="1200" cy="1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8063" name="Line 879"/>
            <p:cNvSpPr>
              <a:spLocks noChangeShapeType="1"/>
            </p:cNvSpPr>
            <p:nvPr/>
          </p:nvSpPr>
          <p:spPr bwMode="auto">
            <a:xfrm flipV="1">
              <a:off x="4080" y="2578"/>
              <a:ext cx="432"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8064" name="Line 880"/>
            <p:cNvSpPr>
              <a:spLocks noChangeShapeType="1"/>
            </p:cNvSpPr>
            <p:nvPr/>
          </p:nvSpPr>
          <p:spPr bwMode="auto">
            <a:xfrm flipH="1">
              <a:off x="4344" y="3334"/>
              <a:ext cx="9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8065" name="Line 881"/>
            <p:cNvSpPr>
              <a:spLocks noChangeShapeType="1"/>
            </p:cNvSpPr>
            <p:nvPr/>
          </p:nvSpPr>
          <p:spPr bwMode="auto">
            <a:xfrm flipV="1">
              <a:off x="4346" y="2614"/>
              <a:ext cx="192"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8066" name="Line 882"/>
            <p:cNvSpPr>
              <a:spLocks noChangeShapeType="1"/>
            </p:cNvSpPr>
            <p:nvPr/>
          </p:nvSpPr>
          <p:spPr bwMode="auto">
            <a:xfrm>
              <a:off x="5112" y="3578"/>
              <a:ext cx="19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8067" name="Rectangle 883"/>
            <p:cNvSpPr>
              <a:spLocks noChangeArrowheads="1"/>
            </p:cNvSpPr>
            <p:nvPr/>
          </p:nvSpPr>
          <p:spPr bwMode="auto">
            <a:xfrm>
              <a:off x="4368" y="3476"/>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78068" name="Line 884"/>
            <p:cNvSpPr>
              <a:spLocks noChangeShapeType="1"/>
            </p:cNvSpPr>
            <p:nvPr/>
          </p:nvSpPr>
          <p:spPr bwMode="auto">
            <a:xfrm>
              <a:off x="4336" y="3584"/>
              <a:ext cx="14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8069" name="Line 885"/>
            <p:cNvSpPr>
              <a:spLocks noChangeShapeType="1"/>
            </p:cNvSpPr>
            <p:nvPr/>
          </p:nvSpPr>
          <p:spPr bwMode="auto">
            <a:xfrm flipV="1">
              <a:off x="5304" y="3336"/>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78070" name="Group 886"/>
            <p:cNvGrpSpPr>
              <a:grpSpLocks/>
            </p:cNvGrpSpPr>
            <p:nvPr/>
          </p:nvGrpSpPr>
          <p:grpSpPr bwMode="auto">
            <a:xfrm>
              <a:off x="4554" y="2042"/>
              <a:ext cx="627" cy="240"/>
              <a:chOff x="336" y="1998"/>
              <a:chExt cx="627" cy="240"/>
            </a:xfrm>
          </p:grpSpPr>
          <p:sp>
            <p:nvSpPr>
              <p:cNvPr id="478071" name="Rectangle 887"/>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Finish BEST Management Book Project</a:t>
                </a:r>
                <a:endParaRPr lang="en-US" sz="800">
                  <a:solidFill>
                    <a:schemeClr val="tx1"/>
                  </a:solidFill>
                </a:endParaRPr>
              </a:p>
            </p:txBody>
          </p:sp>
          <p:sp>
            <p:nvSpPr>
              <p:cNvPr id="478072" name="Rectangle 888"/>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78073" name="Line 889"/>
            <p:cNvSpPr>
              <a:spLocks noChangeShapeType="1"/>
            </p:cNvSpPr>
            <p:nvPr/>
          </p:nvSpPr>
          <p:spPr bwMode="auto">
            <a:xfrm>
              <a:off x="5182" y="2596"/>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8074" name="Line 890"/>
            <p:cNvSpPr>
              <a:spLocks noChangeShapeType="1"/>
            </p:cNvSpPr>
            <p:nvPr/>
          </p:nvSpPr>
          <p:spPr bwMode="auto">
            <a:xfrm rot="10800000">
              <a:off x="5184" y="2164"/>
              <a:ext cx="14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8075" name="Line 891"/>
            <p:cNvSpPr>
              <a:spLocks noChangeShapeType="1"/>
            </p:cNvSpPr>
            <p:nvPr/>
          </p:nvSpPr>
          <p:spPr bwMode="auto">
            <a:xfrm>
              <a:off x="5328" y="2164"/>
              <a:ext cx="0" cy="43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8076" name="Rectangle 892"/>
            <p:cNvSpPr>
              <a:spLocks noChangeArrowheads="1"/>
            </p:cNvSpPr>
            <p:nvPr/>
          </p:nvSpPr>
          <p:spPr bwMode="auto">
            <a:xfrm>
              <a:off x="129" y="2352"/>
              <a:ext cx="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SS</a:t>
              </a:r>
              <a:endParaRPr lang="en-US">
                <a:solidFill>
                  <a:schemeClr val="tx1"/>
                </a:solidFill>
                <a:latin typeface="Times New Roman" charset="0"/>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Module 3 – Project Scheduling</a:t>
            </a:r>
          </a:p>
        </p:txBody>
      </p:sp>
      <p:sp>
        <p:nvSpPr>
          <p:cNvPr id="324610" name="Rectangle 2"/>
          <p:cNvSpPr>
            <a:spLocks noGrp="1" noChangeArrowheads="1"/>
          </p:cNvSpPr>
          <p:nvPr>
            <p:ph type="title"/>
          </p:nvPr>
        </p:nvSpPr>
        <p:spPr/>
        <p:txBody>
          <a:bodyPr/>
          <a:lstStyle/>
          <a:p>
            <a:r>
              <a:rPr lang="en-US">
                <a:solidFill>
                  <a:schemeClr val="bg1"/>
                </a:solidFill>
              </a:rPr>
              <a:t/>
            </a:r>
            <a:br>
              <a:rPr lang="en-US">
                <a:solidFill>
                  <a:schemeClr val="bg1"/>
                </a:solidFill>
              </a:rPr>
            </a:br>
            <a:r>
              <a:rPr lang="en-US">
                <a:solidFill>
                  <a:schemeClr val="bg1"/>
                </a:solidFill>
              </a:rPr>
              <a:t>Module 3: Project Scheduling</a:t>
            </a:r>
            <a:br>
              <a:rPr lang="en-US">
                <a:solidFill>
                  <a:schemeClr val="bg1"/>
                </a:solidFill>
              </a:rPr>
            </a:br>
            <a:endParaRPr lang="en-US">
              <a:solidFill>
                <a:schemeClr val="bg1"/>
              </a:solidFill>
            </a:endParaRPr>
          </a:p>
        </p:txBody>
      </p:sp>
      <p:sp>
        <p:nvSpPr>
          <p:cNvPr id="324613" name="Rectangle 5"/>
          <p:cNvSpPr>
            <a:spLocks noGrp="1" noChangeArrowheads="1"/>
          </p:cNvSpPr>
          <p:nvPr>
            <p:ph type="body" idx="1"/>
          </p:nvPr>
        </p:nvSpPr>
        <p:spPr>
          <a:xfrm>
            <a:off x="369888" y="1335088"/>
            <a:ext cx="8196262" cy="4538662"/>
          </a:xfrm>
          <a:noFill/>
          <a:ln/>
        </p:spPr>
        <p:txBody>
          <a:bodyPr/>
          <a:lstStyle/>
          <a:p>
            <a:pPr marL="228600" indent="-228600">
              <a:buClr>
                <a:schemeClr val="tx1"/>
              </a:buClr>
              <a:buFontTx/>
              <a:buNone/>
            </a:pPr>
            <a:r>
              <a:rPr lang="en-US" sz="1800">
                <a:latin typeface="Arial" charset="0"/>
              </a:rPr>
              <a:t>Welcome to Module 3. The objective of this module is to introduce you to Project Scheduling.</a:t>
            </a:r>
          </a:p>
          <a:p>
            <a:pPr marL="228600" indent="-228600">
              <a:buClr>
                <a:schemeClr val="tx1"/>
              </a:buClr>
              <a:buFontTx/>
              <a:buNone/>
            </a:pPr>
            <a:endParaRPr lang="en-US" sz="1800">
              <a:latin typeface="Arial" charset="0"/>
            </a:endParaRPr>
          </a:p>
          <a:p>
            <a:pPr marL="228600" indent="-228600">
              <a:buClr>
                <a:schemeClr val="tx1"/>
              </a:buClr>
              <a:buFontTx/>
              <a:buNone/>
            </a:pPr>
            <a:r>
              <a:rPr lang="en-US" sz="1800">
                <a:latin typeface="Arial" charset="0"/>
              </a:rPr>
              <a:t>The Topics that will be addressed in this Module include:</a:t>
            </a:r>
          </a:p>
          <a:p>
            <a:pPr marL="228600" indent="-228600">
              <a:buClr>
                <a:schemeClr val="tx1"/>
              </a:buClr>
              <a:buFontTx/>
              <a:buNone/>
            </a:pPr>
            <a:endParaRPr lang="en-US" sz="1800">
              <a:latin typeface="Arial" charset="0"/>
            </a:endParaRPr>
          </a:p>
          <a:p>
            <a:pPr marL="228600" indent="-228600">
              <a:buClr>
                <a:schemeClr val="tx1"/>
              </a:buClr>
            </a:pPr>
            <a:r>
              <a:rPr lang="en-US" sz="1800">
                <a:latin typeface="Arial" charset="0"/>
              </a:rPr>
              <a:t>Define Planning vs. Scheduling</a:t>
            </a:r>
          </a:p>
          <a:p>
            <a:pPr marL="228600" indent="-228600">
              <a:buClr>
                <a:schemeClr val="tx1"/>
              </a:buClr>
            </a:pPr>
            <a:endParaRPr lang="en-US" sz="1800">
              <a:latin typeface="Arial" charset="0"/>
            </a:endParaRPr>
          </a:p>
          <a:p>
            <a:pPr marL="228600" indent="-228600">
              <a:buClr>
                <a:schemeClr val="tx1"/>
              </a:buClr>
            </a:pPr>
            <a:r>
              <a:rPr lang="en-US" sz="1800">
                <a:latin typeface="Arial" charset="0"/>
              </a:rPr>
              <a:t>Define and Illustrate Basic Scheduling Concepts</a:t>
            </a:r>
          </a:p>
          <a:p>
            <a:pPr marL="228600" indent="-228600">
              <a:buClr>
                <a:schemeClr val="tx1"/>
              </a:buClr>
            </a:pPr>
            <a:endParaRPr lang="en-US" sz="1800">
              <a:latin typeface="Arial" charset="0"/>
            </a:endParaRPr>
          </a:p>
          <a:p>
            <a:pPr marL="228600" indent="-228600">
              <a:buClr>
                <a:schemeClr val="tx1"/>
              </a:buClr>
            </a:pPr>
            <a:r>
              <a:rPr lang="en-US" sz="1800">
                <a:latin typeface="Arial" charset="0"/>
              </a:rPr>
              <a:t>Define Logic Relationships and Critical Path</a:t>
            </a:r>
          </a:p>
          <a:p>
            <a:pPr marL="228600" indent="-228600">
              <a:buClr>
                <a:schemeClr val="tx1"/>
              </a:buClr>
            </a:pPr>
            <a:endParaRPr lang="en-US" sz="1800">
              <a:latin typeface="Arial" charset="0"/>
            </a:endParaRPr>
          </a:p>
          <a:p>
            <a:pPr marL="228600" indent="-228600">
              <a:buClr>
                <a:schemeClr val="tx1"/>
              </a:buClr>
            </a:pPr>
            <a:r>
              <a:rPr lang="en-US" sz="1800">
                <a:latin typeface="Arial" charset="0"/>
              </a:rPr>
              <a:t>Define and Illustrate Different Schedule Formats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Module 3 – Project Scheduling</a:t>
            </a:r>
          </a:p>
        </p:txBody>
      </p:sp>
      <p:sp>
        <p:nvSpPr>
          <p:cNvPr id="474114" name="Rectangle 2"/>
          <p:cNvSpPr>
            <a:spLocks noGrp="1" noChangeArrowheads="1"/>
          </p:cNvSpPr>
          <p:nvPr>
            <p:ph type="title"/>
          </p:nvPr>
        </p:nvSpPr>
        <p:spPr/>
        <p:txBody>
          <a:bodyPr/>
          <a:lstStyle/>
          <a:p>
            <a:r>
              <a:rPr lang="en-US">
                <a:solidFill>
                  <a:schemeClr val="bg1"/>
                </a:solidFill>
              </a:rPr>
              <a:t>Project Scheduling - Step 4. Establish the Duration for Each Activity</a:t>
            </a:r>
          </a:p>
        </p:txBody>
      </p:sp>
      <p:sp>
        <p:nvSpPr>
          <p:cNvPr id="474115" name="Rectangle 3"/>
          <p:cNvSpPr>
            <a:spLocks noGrp="1" noChangeArrowheads="1"/>
          </p:cNvSpPr>
          <p:nvPr>
            <p:ph type="body" idx="1"/>
          </p:nvPr>
        </p:nvSpPr>
        <p:spPr>
          <a:xfrm>
            <a:off x="369888" y="1335088"/>
            <a:ext cx="8215312" cy="4538662"/>
          </a:xfrm>
        </p:spPr>
        <p:txBody>
          <a:bodyPr/>
          <a:lstStyle/>
          <a:p>
            <a:pPr marL="290513" indent="-290513">
              <a:buClr>
                <a:schemeClr val="tx1"/>
              </a:buClr>
              <a:buFontTx/>
              <a:buNone/>
            </a:pPr>
            <a:r>
              <a:rPr lang="en-US" sz="1800">
                <a:latin typeface="Arial" charset="0"/>
              </a:rPr>
              <a:t>Now that you have the project network diagram, it is time to determine the duration for each project activity. Once again, just like the sequencing process: you need to enlist the help of the people or group of people familiar with the nature of the project.</a:t>
            </a:r>
          </a:p>
          <a:p>
            <a:pPr marL="290513" indent="-290513">
              <a:buClr>
                <a:schemeClr val="tx1"/>
              </a:buClr>
              <a:buFontTx/>
              <a:buNone/>
            </a:pPr>
            <a:endParaRPr lang="en-US" sz="1800">
              <a:latin typeface="Arial" charset="0"/>
            </a:endParaRPr>
          </a:p>
          <a:p>
            <a:pPr marL="290513" indent="-290513">
              <a:buClr>
                <a:schemeClr val="tx1"/>
              </a:buClr>
              <a:buFontTx/>
              <a:buNone/>
            </a:pPr>
            <a:r>
              <a:rPr lang="en-US" sz="1800">
                <a:latin typeface="Arial" charset="0"/>
              </a:rPr>
              <a:t>Establishing the duration of each project activity involves determining the work periods needed to complete each identified activity. Work periods can be </a:t>
            </a:r>
          </a:p>
          <a:p>
            <a:pPr marL="801688" lvl="1" indent="-342900">
              <a:buClr>
                <a:schemeClr val="tx1"/>
              </a:buClr>
            </a:pPr>
            <a:r>
              <a:rPr lang="en-US" sz="1600">
                <a:latin typeface="Arial" charset="0"/>
              </a:rPr>
              <a:t>hours</a:t>
            </a:r>
          </a:p>
          <a:p>
            <a:pPr marL="801688" lvl="1" indent="-342900">
              <a:buClr>
                <a:schemeClr val="tx1"/>
              </a:buClr>
            </a:pPr>
            <a:r>
              <a:rPr lang="en-US" sz="1600">
                <a:latin typeface="Arial" charset="0"/>
              </a:rPr>
              <a:t>days</a:t>
            </a:r>
          </a:p>
          <a:p>
            <a:pPr marL="801688" lvl="1" indent="-342900">
              <a:buClr>
                <a:schemeClr val="tx1"/>
              </a:buClr>
            </a:pPr>
            <a:r>
              <a:rPr lang="en-US" sz="1600">
                <a:latin typeface="Arial" charset="0"/>
              </a:rPr>
              <a:t>weeks</a:t>
            </a:r>
          </a:p>
          <a:p>
            <a:pPr marL="801688" lvl="1" indent="-342900">
              <a:buClr>
                <a:schemeClr val="tx1"/>
              </a:buClr>
            </a:pPr>
            <a:r>
              <a:rPr lang="en-US" sz="1600">
                <a:latin typeface="Arial" charset="0"/>
              </a:rPr>
              <a:t>months, etc..  </a:t>
            </a:r>
          </a:p>
          <a:p>
            <a:pPr marL="801688" lvl="1" indent="-342900">
              <a:buClr>
                <a:schemeClr val="tx1"/>
              </a:buClr>
            </a:pPr>
            <a:endParaRPr lang="en-US" sz="1600">
              <a:latin typeface="Arial" charset="0"/>
            </a:endParaRPr>
          </a:p>
          <a:p>
            <a:pPr marL="290513" indent="-290513">
              <a:buClr>
                <a:schemeClr val="tx1"/>
              </a:buClr>
              <a:buFontTx/>
              <a:buNone/>
            </a:pPr>
            <a:r>
              <a:rPr lang="en-US" sz="1800">
                <a:latin typeface="Arial" charset="0"/>
              </a:rPr>
              <a:t>Regardless of the exact work period chosen, the period must be consistent for all activities in the schedule. The project manager and team member(s) must decide which work period is right for the project.</a:t>
            </a:r>
          </a:p>
          <a:p>
            <a:pPr marL="290513" indent="-290513">
              <a:buClr>
                <a:schemeClr val="tx1"/>
              </a:buClr>
              <a:buFontTx/>
              <a:buNone/>
            </a:pPr>
            <a:endParaRPr lang="en-US" sz="1800">
              <a:latin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Module 3 – Project Scheduling</a:t>
            </a:r>
          </a:p>
        </p:txBody>
      </p:sp>
      <p:sp>
        <p:nvSpPr>
          <p:cNvPr id="473090" name="Rectangle 2"/>
          <p:cNvSpPr>
            <a:spLocks noGrp="1" noChangeArrowheads="1"/>
          </p:cNvSpPr>
          <p:nvPr>
            <p:ph type="title"/>
          </p:nvPr>
        </p:nvSpPr>
        <p:spPr/>
        <p:txBody>
          <a:bodyPr/>
          <a:lstStyle/>
          <a:p>
            <a:r>
              <a:rPr lang="en-US">
                <a:solidFill>
                  <a:schemeClr val="bg1"/>
                </a:solidFill>
              </a:rPr>
              <a:t>Methods for Determining Activity Duration</a:t>
            </a:r>
          </a:p>
        </p:txBody>
      </p:sp>
      <p:sp>
        <p:nvSpPr>
          <p:cNvPr id="473091" name="Rectangle 3"/>
          <p:cNvSpPr>
            <a:spLocks noGrp="1" noChangeArrowheads="1"/>
          </p:cNvSpPr>
          <p:nvPr>
            <p:ph type="body" idx="1"/>
          </p:nvPr>
        </p:nvSpPr>
        <p:spPr>
          <a:xfrm>
            <a:off x="369888" y="1335088"/>
            <a:ext cx="8215312" cy="4538662"/>
          </a:xfrm>
        </p:spPr>
        <p:txBody>
          <a:bodyPr/>
          <a:lstStyle/>
          <a:p>
            <a:pPr marL="290513" indent="-290513">
              <a:buClr>
                <a:schemeClr val="tx1"/>
              </a:buClr>
              <a:buFontTx/>
              <a:buNone/>
            </a:pPr>
            <a:r>
              <a:rPr lang="en-US" sz="1800">
                <a:latin typeface="Arial" charset="0"/>
              </a:rPr>
              <a:t>Two major duration estimating tools can help project managers estimate the activity duration: the PERT and CPM. </a:t>
            </a:r>
          </a:p>
          <a:p>
            <a:pPr marL="290513" indent="-290513">
              <a:spcBef>
                <a:spcPct val="0"/>
              </a:spcBef>
              <a:buFontTx/>
              <a:buNone/>
            </a:pPr>
            <a:endParaRPr lang="en-US" sz="1800">
              <a:latin typeface="Arial" charset="0"/>
            </a:endParaRPr>
          </a:p>
          <a:p>
            <a:pPr marL="290513" indent="-290513">
              <a:spcBef>
                <a:spcPct val="0"/>
              </a:spcBef>
              <a:buFontTx/>
              <a:buNone/>
            </a:pPr>
            <a:r>
              <a:rPr lang="en-US" sz="1800">
                <a:latin typeface="Arial" charset="0"/>
              </a:rPr>
              <a:t>Three time estimates can be applied to any activity: </a:t>
            </a:r>
          </a:p>
          <a:p>
            <a:pPr marL="801688" lvl="1" indent="-342900">
              <a:spcBef>
                <a:spcPct val="0"/>
              </a:spcBef>
            </a:pPr>
            <a:r>
              <a:rPr lang="en-US" sz="1600">
                <a:solidFill>
                  <a:schemeClr val="tx2"/>
                </a:solidFill>
                <a:latin typeface="Arial" charset="0"/>
              </a:rPr>
              <a:t>Optimistic (O)</a:t>
            </a:r>
          </a:p>
          <a:p>
            <a:pPr marL="801688" lvl="1" indent="-342900">
              <a:spcBef>
                <a:spcPct val="0"/>
              </a:spcBef>
            </a:pPr>
            <a:r>
              <a:rPr lang="en-US" sz="1600">
                <a:solidFill>
                  <a:schemeClr val="tx2"/>
                </a:solidFill>
                <a:latin typeface="Arial" charset="0"/>
              </a:rPr>
              <a:t>Pessimistic (P)</a:t>
            </a:r>
          </a:p>
          <a:p>
            <a:pPr marL="801688" lvl="1" indent="-342900">
              <a:spcBef>
                <a:spcPct val="0"/>
              </a:spcBef>
            </a:pPr>
            <a:r>
              <a:rPr lang="en-US" sz="1600">
                <a:solidFill>
                  <a:schemeClr val="tx2"/>
                </a:solidFill>
                <a:latin typeface="Arial" charset="0"/>
              </a:rPr>
              <a:t>Most Likely (M)</a:t>
            </a:r>
          </a:p>
          <a:p>
            <a:pPr marL="801688" lvl="1" indent="-342900">
              <a:spcBef>
                <a:spcPct val="0"/>
              </a:spcBef>
            </a:pPr>
            <a:endParaRPr lang="en-US" sz="1600">
              <a:solidFill>
                <a:schemeClr val="tx2"/>
              </a:solidFill>
              <a:latin typeface="Arial" charset="0"/>
            </a:endParaRPr>
          </a:p>
          <a:p>
            <a:pPr marL="801688" lvl="1" indent="-342900">
              <a:spcBef>
                <a:spcPct val="0"/>
              </a:spcBef>
            </a:pPr>
            <a:endParaRPr lang="en-US" sz="1600">
              <a:solidFill>
                <a:schemeClr val="tx2"/>
              </a:solidFill>
              <a:latin typeface="Arial" charset="0"/>
            </a:endParaRPr>
          </a:p>
          <a:p>
            <a:pPr marL="801688" lvl="1" indent="-342900">
              <a:spcBef>
                <a:spcPct val="0"/>
              </a:spcBef>
            </a:pPr>
            <a:endParaRPr lang="en-US" sz="1600">
              <a:solidFill>
                <a:schemeClr val="tx2"/>
              </a:solidFill>
              <a:latin typeface="Arial" charset="0"/>
            </a:endParaRPr>
          </a:p>
          <a:p>
            <a:pPr marL="801688" lvl="1" indent="-342900">
              <a:spcBef>
                <a:spcPct val="0"/>
              </a:spcBef>
            </a:pPr>
            <a:endParaRPr lang="en-US" sz="1600">
              <a:solidFill>
                <a:schemeClr val="tx2"/>
              </a:solidFill>
              <a:latin typeface="Arial" charset="0"/>
            </a:endParaRPr>
          </a:p>
          <a:p>
            <a:pPr marL="290513" indent="-290513">
              <a:spcBef>
                <a:spcPct val="0"/>
              </a:spcBef>
              <a:buFontTx/>
              <a:buNone/>
            </a:pPr>
            <a:endParaRPr lang="en-US" sz="1800">
              <a:solidFill>
                <a:schemeClr val="tx2"/>
              </a:solidFill>
              <a:latin typeface="Arial" charset="0"/>
            </a:endParaRPr>
          </a:p>
          <a:p>
            <a:pPr marL="290513" indent="-290513">
              <a:spcBef>
                <a:spcPct val="0"/>
              </a:spcBef>
              <a:buFontTx/>
              <a:buNone/>
            </a:pPr>
            <a:endParaRPr lang="en-US" sz="1800">
              <a:solidFill>
                <a:schemeClr val="tx2"/>
              </a:solidFill>
              <a:latin typeface="Arial" charset="0"/>
            </a:endParaRPr>
          </a:p>
          <a:p>
            <a:pPr marL="290513" indent="-290513">
              <a:spcBef>
                <a:spcPct val="0"/>
              </a:spcBef>
              <a:buFontTx/>
              <a:buNone/>
            </a:pPr>
            <a:endParaRPr lang="en-US" sz="1800">
              <a:solidFill>
                <a:schemeClr val="tx2"/>
              </a:solidFill>
              <a:latin typeface="Arial" charset="0"/>
            </a:endParaRPr>
          </a:p>
          <a:p>
            <a:pPr marL="290513" indent="-290513">
              <a:spcBef>
                <a:spcPct val="0"/>
              </a:spcBef>
              <a:buFontTx/>
              <a:buNone/>
            </a:pPr>
            <a:endParaRPr lang="en-US" sz="1800">
              <a:solidFill>
                <a:schemeClr val="tx2"/>
              </a:solidFill>
              <a:latin typeface="Arial" charset="0"/>
            </a:endParaRPr>
          </a:p>
          <a:p>
            <a:pPr marL="290513" indent="-290513">
              <a:spcBef>
                <a:spcPct val="0"/>
              </a:spcBef>
              <a:buFontTx/>
              <a:buNone/>
            </a:pPr>
            <a:endParaRPr lang="en-US" sz="1800">
              <a:solidFill>
                <a:schemeClr val="tx2"/>
              </a:solidFill>
              <a:latin typeface="Arial" charset="0"/>
            </a:endParaRPr>
          </a:p>
          <a:p>
            <a:pPr marL="290513" indent="-290513">
              <a:spcBef>
                <a:spcPct val="0"/>
              </a:spcBef>
              <a:buFontTx/>
              <a:buNone/>
            </a:pPr>
            <a:endParaRPr lang="en-US" sz="1800">
              <a:solidFill>
                <a:schemeClr val="tx2"/>
              </a:solidFill>
              <a:latin typeface="Arial" charset="0"/>
            </a:endParaRPr>
          </a:p>
          <a:p>
            <a:pPr marL="290513" indent="-290513">
              <a:spcBef>
                <a:spcPct val="0"/>
              </a:spcBef>
              <a:buFontTx/>
              <a:buNone/>
            </a:pPr>
            <a:r>
              <a:rPr lang="en-US" sz="1800">
                <a:solidFill>
                  <a:schemeClr val="tx2"/>
                </a:solidFill>
                <a:latin typeface="Arial" charset="0"/>
              </a:rPr>
              <a:t>Let’s consider an example on the next page to understand better. </a:t>
            </a:r>
          </a:p>
        </p:txBody>
      </p:sp>
      <p:sp>
        <p:nvSpPr>
          <p:cNvPr id="473096" name="Text Box 8"/>
          <p:cNvSpPr txBox="1">
            <a:spLocks noChangeArrowheads="1"/>
          </p:cNvSpPr>
          <p:nvPr/>
        </p:nvSpPr>
        <p:spPr bwMode="auto">
          <a:xfrm>
            <a:off x="668338" y="3783013"/>
            <a:ext cx="3475037" cy="16129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sz="1800">
                <a:solidFill>
                  <a:schemeClr val="tx2"/>
                </a:solidFill>
              </a:rPr>
              <a:t>PERT uses the distribution’s mean to determine individual activity duration. Specifically, the PERT formula is </a:t>
            </a:r>
          </a:p>
          <a:p>
            <a:r>
              <a:rPr lang="en-US" sz="1800">
                <a:solidFill>
                  <a:schemeClr val="tx2"/>
                </a:solidFill>
              </a:rPr>
              <a:t>(P + 4M + O) / 6</a:t>
            </a:r>
          </a:p>
        </p:txBody>
      </p:sp>
      <p:sp>
        <p:nvSpPr>
          <p:cNvPr id="473097" name="Text Box 9"/>
          <p:cNvSpPr txBox="1">
            <a:spLocks noChangeArrowheads="1"/>
          </p:cNvSpPr>
          <p:nvPr/>
        </p:nvSpPr>
        <p:spPr bwMode="auto">
          <a:xfrm>
            <a:off x="4476750" y="3846513"/>
            <a:ext cx="3475038" cy="14747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spcBef>
                <a:spcPct val="0"/>
              </a:spcBef>
            </a:pPr>
            <a:r>
              <a:rPr lang="en-US" sz="1800">
                <a:solidFill>
                  <a:schemeClr val="tx2"/>
                </a:solidFill>
              </a:rPr>
              <a:t>Critical Path Method (CPM) requires only a one time estimate per activity.  This method uses only a Most Likely time estimate.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Module 3 – Project Scheduling</a:t>
            </a:r>
          </a:p>
        </p:txBody>
      </p:sp>
      <p:sp>
        <p:nvSpPr>
          <p:cNvPr id="503810" name="Rectangle 2"/>
          <p:cNvSpPr>
            <a:spLocks noGrp="1" noChangeArrowheads="1"/>
          </p:cNvSpPr>
          <p:nvPr>
            <p:ph type="title"/>
          </p:nvPr>
        </p:nvSpPr>
        <p:spPr/>
        <p:txBody>
          <a:bodyPr/>
          <a:lstStyle/>
          <a:p>
            <a:r>
              <a:rPr lang="en-US">
                <a:solidFill>
                  <a:schemeClr val="bg1"/>
                </a:solidFill>
              </a:rPr>
              <a:t>Methods for Determining Activity Duration: an Example</a:t>
            </a:r>
          </a:p>
        </p:txBody>
      </p:sp>
      <p:sp>
        <p:nvSpPr>
          <p:cNvPr id="503811" name="Rectangle 3"/>
          <p:cNvSpPr>
            <a:spLocks noGrp="1" noChangeArrowheads="1"/>
          </p:cNvSpPr>
          <p:nvPr>
            <p:ph type="body" idx="1"/>
          </p:nvPr>
        </p:nvSpPr>
        <p:spPr>
          <a:xfrm>
            <a:off x="369888" y="1335088"/>
            <a:ext cx="8215312" cy="4538662"/>
          </a:xfrm>
        </p:spPr>
        <p:txBody>
          <a:bodyPr/>
          <a:lstStyle/>
          <a:p>
            <a:pPr marL="290513" indent="-290513">
              <a:buClr>
                <a:schemeClr val="tx1"/>
              </a:buClr>
              <a:buFontTx/>
              <a:buNone/>
            </a:pPr>
            <a:r>
              <a:rPr lang="en-US" sz="1800">
                <a:solidFill>
                  <a:schemeClr val="tx2"/>
                </a:solidFill>
                <a:latin typeface="Arial" charset="0"/>
              </a:rPr>
              <a:t>For the activity “Editing Chapter 1,” the following estimates are determined: </a:t>
            </a:r>
          </a:p>
          <a:p>
            <a:pPr marL="801688" lvl="1" indent="-342900">
              <a:spcBef>
                <a:spcPct val="0"/>
              </a:spcBef>
            </a:pPr>
            <a:r>
              <a:rPr lang="en-US" sz="1600">
                <a:solidFill>
                  <a:schemeClr val="tx2"/>
                </a:solidFill>
                <a:latin typeface="Arial" charset="0"/>
              </a:rPr>
              <a:t>(O) Optimistic estimate =  6 days</a:t>
            </a:r>
          </a:p>
          <a:p>
            <a:pPr marL="801688" lvl="1" indent="-342900">
              <a:spcBef>
                <a:spcPct val="0"/>
              </a:spcBef>
            </a:pPr>
            <a:r>
              <a:rPr lang="en-US" sz="1600">
                <a:solidFill>
                  <a:schemeClr val="tx2"/>
                </a:solidFill>
                <a:latin typeface="Arial" charset="0"/>
              </a:rPr>
              <a:t>(P) Pessimistic estimate = 18 days </a:t>
            </a:r>
          </a:p>
          <a:p>
            <a:pPr marL="801688" lvl="1" indent="-342900">
              <a:spcBef>
                <a:spcPct val="0"/>
              </a:spcBef>
            </a:pPr>
            <a:r>
              <a:rPr lang="en-US" sz="1600">
                <a:solidFill>
                  <a:schemeClr val="tx2"/>
                </a:solidFill>
                <a:latin typeface="Arial" charset="0"/>
              </a:rPr>
              <a:t>(M) Most Likely  = 9 days</a:t>
            </a:r>
          </a:p>
          <a:p>
            <a:pPr marL="290513" indent="-290513">
              <a:spcBef>
                <a:spcPct val="0"/>
              </a:spcBef>
              <a:buFontTx/>
              <a:buNone/>
            </a:pPr>
            <a:endParaRPr lang="en-US" sz="1800">
              <a:solidFill>
                <a:schemeClr val="tx2"/>
              </a:solidFill>
              <a:latin typeface="Arial" charset="0"/>
            </a:endParaRPr>
          </a:p>
          <a:p>
            <a:pPr marL="290513" indent="-290513">
              <a:spcBef>
                <a:spcPct val="0"/>
              </a:spcBef>
              <a:buFontTx/>
              <a:buNone/>
            </a:pPr>
            <a:r>
              <a:rPr lang="en-US" sz="1800">
                <a:solidFill>
                  <a:schemeClr val="tx2"/>
                </a:solidFill>
                <a:latin typeface="Arial" charset="0"/>
              </a:rPr>
              <a:t>Using PERT, the following estimate is derived: (18 + 36 + 6) / 6 = 10 days.</a:t>
            </a:r>
            <a:endParaRPr lang="en-US">
              <a:solidFill>
                <a:srgbClr val="FF0000"/>
              </a:solidFill>
              <a:latin typeface="Arial" charset="0"/>
            </a:endParaRPr>
          </a:p>
          <a:p>
            <a:pPr marL="290513" indent="-290513">
              <a:spcBef>
                <a:spcPct val="0"/>
              </a:spcBef>
              <a:buFontTx/>
              <a:buNone/>
            </a:pPr>
            <a:endParaRPr lang="en-US" sz="1800">
              <a:solidFill>
                <a:schemeClr val="tx2"/>
              </a:solidFill>
              <a:latin typeface="Arial" charset="0"/>
            </a:endParaRPr>
          </a:p>
          <a:p>
            <a:pPr marL="290513" indent="-290513">
              <a:spcBef>
                <a:spcPct val="0"/>
              </a:spcBef>
              <a:buFontTx/>
              <a:buNone/>
            </a:pPr>
            <a:r>
              <a:rPr lang="en-US" sz="1800">
                <a:solidFill>
                  <a:schemeClr val="tx2"/>
                </a:solidFill>
                <a:latin typeface="Arial" charset="0"/>
              </a:rPr>
              <a:t>Using CPM, the estimate is 9 days. </a:t>
            </a:r>
          </a:p>
        </p:txBody>
      </p:sp>
      <p:sp>
        <p:nvSpPr>
          <p:cNvPr id="503814" name="Text Box 6"/>
          <p:cNvSpPr txBox="1">
            <a:spLocks noChangeArrowheads="1"/>
          </p:cNvSpPr>
          <p:nvPr/>
        </p:nvSpPr>
        <p:spPr bwMode="auto">
          <a:xfrm>
            <a:off x="3821113" y="3851275"/>
            <a:ext cx="4576762" cy="23320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spcBef>
                <a:spcPct val="0"/>
              </a:spcBef>
              <a:buClr>
                <a:schemeClr val="tx1"/>
              </a:buClr>
            </a:pPr>
            <a:r>
              <a:rPr lang="en-US" sz="1800">
                <a:solidFill>
                  <a:schemeClr val="tx1"/>
                </a:solidFill>
              </a:rPr>
              <a:t>		</a:t>
            </a:r>
            <a:r>
              <a:rPr lang="en-US" sz="1600" b="1">
                <a:solidFill>
                  <a:schemeClr val="tx1"/>
                </a:solidFill>
              </a:rPr>
              <a:t>Legend</a:t>
            </a:r>
          </a:p>
          <a:p>
            <a:pPr algn="l">
              <a:spcBef>
                <a:spcPct val="0"/>
              </a:spcBef>
              <a:buClr>
                <a:schemeClr val="tx1"/>
              </a:buClr>
            </a:pPr>
            <a:endParaRPr lang="en-US" sz="1600">
              <a:solidFill>
                <a:schemeClr val="tx1"/>
              </a:solidFill>
            </a:endParaRPr>
          </a:p>
          <a:p>
            <a:pPr algn="l">
              <a:spcBef>
                <a:spcPct val="0"/>
              </a:spcBef>
              <a:buClr>
                <a:schemeClr val="tx1"/>
              </a:buClr>
            </a:pPr>
            <a:r>
              <a:rPr lang="en-US" sz="1600">
                <a:solidFill>
                  <a:schemeClr val="tx1"/>
                </a:solidFill>
              </a:rPr>
              <a:t>Time Estimates</a:t>
            </a:r>
            <a:endParaRPr lang="en-US" sz="1600">
              <a:solidFill>
                <a:schemeClr val="tx2"/>
              </a:solidFill>
            </a:endParaRPr>
          </a:p>
          <a:p>
            <a:pPr lvl="1" algn="l">
              <a:spcBef>
                <a:spcPct val="0"/>
              </a:spcBef>
              <a:buFontTx/>
              <a:buChar char="•"/>
            </a:pPr>
            <a:r>
              <a:rPr lang="en-US" sz="1600">
                <a:solidFill>
                  <a:schemeClr val="tx2"/>
                </a:solidFill>
              </a:rPr>
              <a:t> Optimistic (O)</a:t>
            </a:r>
          </a:p>
          <a:p>
            <a:pPr lvl="1" algn="l">
              <a:spcBef>
                <a:spcPct val="0"/>
              </a:spcBef>
              <a:buFontTx/>
              <a:buChar char="•"/>
            </a:pPr>
            <a:r>
              <a:rPr lang="en-US" sz="1600">
                <a:solidFill>
                  <a:schemeClr val="tx2"/>
                </a:solidFill>
              </a:rPr>
              <a:t> Pessimistic (P)</a:t>
            </a:r>
          </a:p>
          <a:p>
            <a:pPr lvl="1" algn="l">
              <a:spcBef>
                <a:spcPct val="0"/>
              </a:spcBef>
              <a:buFontTx/>
              <a:buChar char="•"/>
            </a:pPr>
            <a:r>
              <a:rPr lang="en-US" sz="1600">
                <a:solidFill>
                  <a:schemeClr val="tx2"/>
                </a:solidFill>
              </a:rPr>
              <a:t> Most Likely (M)</a:t>
            </a:r>
          </a:p>
          <a:p>
            <a:pPr algn="l">
              <a:spcBef>
                <a:spcPct val="0"/>
              </a:spcBef>
            </a:pPr>
            <a:endParaRPr lang="en-US" sz="1600">
              <a:solidFill>
                <a:schemeClr val="tx2"/>
              </a:solidFill>
            </a:endParaRPr>
          </a:p>
          <a:p>
            <a:pPr algn="l">
              <a:spcBef>
                <a:spcPct val="0"/>
              </a:spcBef>
            </a:pPr>
            <a:r>
              <a:rPr lang="en-US" sz="1600">
                <a:solidFill>
                  <a:schemeClr val="tx2"/>
                </a:solidFill>
              </a:rPr>
              <a:t>CPM = Most Likely time estimate</a:t>
            </a:r>
          </a:p>
          <a:p>
            <a:pPr algn="l">
              <a:spcBef>
                <a:spcPct val="0"/>
              </a:spcBef>
            </a:pPr>
            <a:r>
              <a:rPr lang="en-US" sz="1600">
                <a:solidFill>
                  <a:schemeClr val="tx2"/>
                </a:solidFill>
              </a:rPr>
              <a:t>PERT = the distribution’s mean: (P + 4M + O) / 6</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Module 3 – Project Scheduling</a:t>
            </a:r>
          </a:p>
        </p:txBody>
      </p:sp>
      <p:sp>
        <p:nvSpPr>
          <p:cNvPr id="475138" name="Rectangle 2"/>
          <p:cNvSpPr>
            <a:spLocks noGrp="1" noChangeArrowheads="1"/>
          </p:cNvSpPr>
          <p:nvPr>
            <p:ph type="title"/>
          </p:nvPr>
        </p:nvSpPr>
        <p:spPr/>
        <p:txBody>
          <a:bodyPr/>
          <a:lstStyle/>
          <a:p>
            <a:r>
              <a:rPr lang="en-US">
                <a:solidFill>
                  <a:schemeClr val="bg1"/>
                </a:solidFill>
              </a:rPr>
              <a:t>Project Scheduling - Step 4. Establish the Duration for Each Activity</a:t>
            </a:r>
          </a:p>
        </p:txBody>
      </p:sp>
      <p:sp>
        <p:nvSpPr>
          <p:cNvPr id="475139" name="Rectangle 3"/>
          <p:cNvSpPr>
            <a:spLocks noGrp="1" noChangeArrowheads="1"/>
          </p:cNvSpPr>
          <p:nvPr>
            <p:ph type="body" idx="1"/>
          </p:nvPr>
        </p:nvSpPr>
        <p:spPr>
          <a:xfrm>
            <a:off x="369888" y="1335088"/>
            <a:ext cx="8029575" cy="4538662"/>
          </a:xfrm>
        </p:spPr>
        <p:txBody>
          <a:bodyPr/>
          <a:lstStyle/>
          <a:p>
            <a:pPr marL="290513" indent="-290513">
              <a:spcBef>
                <a:spcPct val="0"/>
              </a:spcBef>
              <a:buFontTx/>
              <a:buNone/>
            </a:pPr>
            <a:r>
              <a:rPr lang="en-US" sz="1800">
                <a:solidFill>
                  <a:schemeClr val="tx2"/>
                </a:solidFill>
                <a:latin typeface="Arial" charset="0"/>
              </a:rPr>
              <a:t>Now let’s look at the duration estimate for the activities in the BEST Management Books project.  For the purposes of this tutorial, it does not matter which duration estimating method was used.</a:t>
            </a:r>
          </a:p>
          <a:p>
            <a:pPr marL="290513" indent="-290513">
              <a:spcBef>
                <a:spcPct val="0"/>
              </a:spcBef>
              <a:buFontTx/>
              <a:buNone/>
            </a:pPr>
            <a:endParaRPr lang="en-US" sz="1800">
              <a:solidFill>
                <a:schemeClr val="tx2"/>
              </a:solidFill>
              <a:latin typeface="Arial" charset="0"/>
            </a:endParaRPr>
          </a:p>
          <a:p>
            <a:pPr marL="290513" indent="-290513">
              <a:spcBef>
                <a:spcPct val="0"/>
              </a:spcBef>
              <a:buFontTx/>
              <a:buNone/>
            </a:pPr>
            <a:endParaRPr lang="en-US" sz="1800">
              <a:solidFill>
                <a:schemeClr val="tx2"/>
              </a:solidFill>
              <a:latin typeface="Arial" charset="0"/>
            </a:endParaRPr>
          </a:p>
          <a:p>
            <a:pPr marL="290513" indent="-290513">
              <a:spcBef>
                <a:spcPct val="0"/>
              </a:spcBef>
              <a:buFontTx/>
              <a:buNone/>
            </a:pPr>
            <a:r>
              <a:rPr lang="en-US" sz="1800">
                <a:solidFill>
                  <a:schemeClr val="tx2"/>
                </a:solidFill>
                <a:latin typeface="Arial" charset="0"/>
              </a:rPr>
              <a:t>Here is a list of the activities in</a:t>
            </a:r>
          </a:p>
          <a:p>
            <a:pPr marL="290513" indent="-290513">
              <a:spcBef>
                <a:spcPct val="0"/>
              </a:spcBef>
              <a:buFontTx/>
              <a:buNone/>
            </a:pPr>
            <a:r>
              <a:rPr lang="en-US" sz="1800">
                <a:solidFill>
                  <a:schemeClr val="tx2"/>
                </a:solidFill>
                <a:latin typeface="Arial" charset="0"/>
              </a:rPr>
              <a:t>the BEST Management Books </a:t>
            </a:r>
          </a:p>
          <a:p>
            <a:pPr marL="290513" indent="-290513">
              <a:spcBef>
                <a:spcPct val="0"/>
              </a:spcBef>
              <a:buFontTx/>
              <a:buNone/>
            </a:pPr>
            <a:r>
              <a:rPr lang="en-US" sz="1800">
                <a:solidFill>
                  <a:schemeClr val="tx2"/>
                </a:solidFill>
                <a:latin typeface="Arial" charset="0"/>
              </a:rPr>
              <a:t>Project.  The durations for each </a:t>
            </a:r>
          </a:p>
          <a:p>
            <a:pPr marL="290513" indent="-290513">
              <a:spcBef>
                <a:spcPct val="0"/>
              </a:spcBef>
              <a:buFontTx/>
              <a:buNone/>
            </a:pPr>
            <a:r>
              <a:rPr lang="en-US" sz="1800">
                <a:solidFill>
                  <a:schemeClr val="tx2"/>
                </a:solidFill>
                <a:latin typeface="Arial" charset="0"/>
              </a:rPr>
              <a:t>activity have been determined.  </a:t>
            </a:r>
          </a:p>
          <a:p>
            <a:pPr marL="290513" indent="-290513">
              <a:spcBef>
                <a:spcPct val="0"/>
              </a:spcBef>
              <a:buFontTx/>
              <a:buNone/>
            </a:pPr>
            <a:r>
              <a:rPr lang="en-US" sz="1800">
                <a:solidFill>
                  <a:schemeClr val="tx2"/>
                </a:solidFill>
                <a:latin typeface="Arial" charset="0"/>
              </a:rPr>
              <a:t>From looking at the chart, what</a:t>
            </a:r>
          </a:p>
          <a:p>
            <a:pPr marL="290513" indent="-290513">
              <a:spcBef>
                <a:spcPct val="0"/>
              </a:spcBef>
              <a:buFontTx/>
              <a:buNone/>
            </a:pPr>
            <a:r>
              <a:rPr lang="en-US" sz="1800">
                <a:solidFill>
                  <a:schemeClr val="tx2"/>
                </a:solidFill>
                <a:latin typeface="Arial" charset="0"/>
              </a:rPr>
              <a:t>is the work period chosen by the </a:t>
            </a:r>
          </a:p>
          <a:p>
            <a:pPr marL="290513" indent="-290513">
              <a:spcBef>
                <a:spcPct val="0"/>
              </a:spcBef>
              <a:buFontTx/>
              <a:buNone/>
            </a:pPr>
            <a:r>
              <a:rPr lang="en-US" sz="1800">
                <a:solidFill>
                  <a:schemeClr val="tx2"/>
                </a:solidFill>
                <a:latin typeface="Arial" charset="0"/>
              </a:rPr>
              <a:t>project manager?  </a:t>
            </a:r>
          </a:p>
          <a:p>
            <a:pPr marL="290513" indent="-290513">
              <a:spcBef>
                <a:spcPct val="0"/>
              </a:spcBef>
              <a:buFontTx/>
              <a:buNone/>
            </a:pPr>
            <a:endParaRPr lang="en-US" sz="1800">
              <a:solidFill>
                <a:schemeClr val="tx2"/>
              </a:solidFill>
              <a:latin typeface="Arial" charset="0"/>
            </a:endParaRPr>
          </a:p>
          <a:p>
            <a:pPr marL="290513" indent="-290513">
              <a:spcBef>
                <a:spcPct val="0"/>
              </a:spcBef>
              <a:buFontTx/>
              <a:buNone/>
            </a:pPr>
            <a:endParaRPr lang="en-US" sz="1800">
              <a:solidFill>
                <a:schemeClr val="tx2"/>
              </a:solidFill>
              <a:latin typeface="Arial" charset="0"/>
            </a:endParaRPr>
          </a:p>
          <a:p>
            <a:pPr marL="290513" indent="-290513">
              <a:spcBef>
                <a:spcPct val="0"/>
              </a:spcBef>
              <a:buFontTx/>
              <a:buNone/>
            </a:pPr>
            <a:endParaRPr lang="en-US" sz="1800">
              <a:solidFill>
                <a:schemeClr val="tx2"/>
              </a:solidFill>
              <a:latin typeface="Arial" charset="0"/>
            </a:endParaRPr>
          </a:p>
          <a:p>
            <a:pPr marL="290513" indent="-290513">
              <a:spcBef>
                <a:spcPct val="0"/>
              </a:spcBef>
              <a:buFontTx/>
              <a:buNone/>
            </a:pPr>
            <a:endParaRPr lang="en-US" sz="1800">
              <a:solidFill>
                <a:schemeClr val="tx2"/>
              </a:solidFill>
              <a:latin typeface="Arial" charset="0"/>
            </a:endParaRPr>
          </a:p>
          <a:p>
            <a:pPr marL="290513" indent="-290513">
              <a:spcBef>
                <a:spcPct val="0"/>
              </a:spcBef>
              <a:buFontTx/>
              <a:buNone/>
            </a:pPr>
            <a:r>
              <a:rPr lang="en-US" sz="1800">
                <a:solidFill>
                  <a:schemeClr val="tx2"/>
                </a:solidFill>
                <a:latin typeface="Arial" charset="0"/>
              </a:rPr>
              <a:t>The work period is weeks (wks).  Remember the selected work period must be consistent for all activities. </a:t>
            </a:r>
          </a:p>
        </p:txBody>
      </p:sp>
      <p:pic>
        <p:nvPicPr>
          <p:cNvPr id="47514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84613" y="2414588"/>
            <a:ext cx="4789487" cy="2538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Module 3 – Project Scheduling</a:t>
            </a:r>
          </a:p>
        </p:txBody>
      </p:sp>
      <p:sp>
        <p:nvSpPr>
          <p:cNvPr id="476162" name="Rectangle 2"/>
          <p:cNvSpPr>
            <a:spLocks noGrp="1" noChangeArrowheads="1"/>
          </p:cNvSpPr>
          <p:nvPr>
            <p:ph type="title"/>
          </p:nvPr>
        </p:nvSpPr>
        <p:spPr/>
        <p:txBody>
          <a:bodyPr/>
          <a:lstStyle/>
          <a:p>
            <a:r>
              <a:rPr lang="en-US">
                <a:solidFill>
                  <a:schemeClr val="bg1"/>
                </a:solidFill>
              </a:rPr>
              <a:t>Scheduling – Quick Review</a:t>
            </a:r>
            <a:endParaRPr lang="en-US" sz="1600"/>
          </a:p>
        </p:txBody>
      </p:sp>
      <p:sp>
        <p:nvSpPr>
          <p:cNvPr id="476163" name="Rectangle 3"/>
          <p:cNvSpPr>
            <a:spLocks noGrp="1" noChangeArrowheads="1"/>
          </p:cNvSpPr>
          <p:nvPr>
            <p:ph type="body" idx="1"/>
          </p:nvPr>
        </p:nvSpPr>
        <p:spPr>
          <a:xfrm>
            <a:off x="369888" y="1335088"/>
            <a:ext cx="8215312" cy="4538662"/>
          </a:xfrm>
        </p:spPr>
        <p:txBody>
          <a:bodyPr/>
          <a:lstStyle/>
          <a:p>
            <a:pPr marL="290513" indent="-290513">
              <a:spcBef>
                <a:spcPct val="0"/>
              </a:spcBef>
              <a:buFontTx/>
              <a:buNone/>
            </a:pPr>
            <a:r>
              <a:rPr lang="en-US" sz="1800">
                <a:solidFill>
                  <a:schemeClr val="tx2"/>
                </a:solidFill>
                <a:latin typeface="Arial" charset="0"/>
              </a:rPr>
              <a:t>At this point, you have covered a good bit of information. Take some time now to review what you have learned before you continue with the module. </a:t>
            </a:r>
          </a:p>
          <a:p>
            <a:pPr marL="290513" indent="-290513">
              <a:spcBef>
                <a:spcPct val="0"/>
              </a:spcBef>
              <a:buFontTx/>
              <a:buNone/>
            </a:pPr>
            <a:endParaRPr lang="en-US" sz="1800">
              <a:solidFill>
                <a:schemeClr val="tx2"/>
              </a:solidFill>
              <a:latin typeface="Arial" charset="0"/>
            </a:endParaRPr>
          </a:p>
          <a:p>
            <a:pPr marL="290513" indent="-290513">
              <a:spcBef>
                <a:spcPct val="0"/>
              </a:spcBef>
              <a:buFontTx/>
              <a:buNone/>
            </a:pPr>
            <a:r>
              <a:rPr lang="en-US" sz="1800">
                <a:solidFill>
                  <a:schemeClr val="tx2"/>
                </a:solidFill>
                <a:latin typeface="Arial" charset="0"/>
              </a:rPr>
              <a:t>So far in this module, we have covered four of the five steps related to project scheduling:</a:t>
            </a:r>
            <a:endParaRPr lang="en-US" sz="1400">
              <a:latin typeface="Arial" charset="0"/>
            </a:endParaRPr>
          </a:p>
          <a:p>
            <a:pPr marL="290513" indent="-290513">
              <a:spcBef>
                <a:spcPct val="0"/>
              </a:spcBef>
              <a:buFontTx/>
              <a:buNone/>
            </a:pPr>
            <a:endParaRPr lang="en-US" sz="2000">
              <a:latin typeface="Arial" charset="0"/>
            </a:endParaRPr>
          </a:p>
          <a:p>
            <a:pPr marL="801688" lvl="1" indent="-342900">
              <a:spcBef>
                <a:spcPct val="0"/>
              </a:spcBef>
              <a:buFontTx/>
              <a:buNone/>
            </a:pPr>
            <a:r>
              <a:rPr lang="en-US" sz="1800">
                <a:latin typeface="Arial" charset="0"/>
              </a:rPr>
              <a:t>1. Developing the list of project activities</a:t>
            </a:r>
          </a:p>
          <a:p>
            <a:pPr marL="801688" lvl="1" indent="-342900">
              <a:spcBef>
                <a:spcPct val="0"/>
              </a:spcBef>
              <a:buFontTx/>
              <a:buNone/>
            </a:pPr>
            <a:r>
              <a:rPr lang="en-US" sz="1800">
                <a:latin typeface="Arial" charset="0"/>
              </a:rPr>
              <a:t>2. Sequencing the list of project activities</a:t>
            </a:r>
          </a:p>
          <a:p>
            <a:pPr marL="801688" lvl="1" indent="-342900">
              <a:spcBef>
                <a:spcPct val="0"/>
              </a:spcBef>
              <a:buFontTx/>
              <a:buNone/>
            </a:pPr>
            <a:r>
              <a:rPr lang="en-US" sz="1800">
                <a:latin typeface="Arial" charset="0"/>
              </a:rPr>
              <a:t>3. Determining the relationship between each activity</a:t>
            </a:r>
          </a:p>
          <a:p>
            <a:pPr marL="801688" lvl="1" indent="-342900">
              <a:spcBef>
                <a:spcPct val="0"/>
              </a:spcBef>
              <a:buFontTx/>
              <a:buNone/>
            </a:pPr>
            <a:r>
              <a:rPr lang="en-US" sz="1800">
                <a:latin typeface="Arial" charset="0"/>
              </a:rPr>
              <a:t>4. Establishing the duration for each activity</a:t>
            </a:r>
          </a:p>
          <a:p>
            <a:pPr marL="290513" indent="-290513"/>
            <a:endParaRPr lang="en-US" sz="1800">
              <a:latin typeface="Arial" charset="0"/>
            </a:endParaRPr>
          </a:p>
          <a:p>
            <a:pPr marL="290513" indent="-290513">
              <a:buFontTx/>
              <a:buNone/>
            </a:pPr>
            <a:r>
              <a:rPr lang="en-US" sz="1800">
                <a:latin typeface="Arial" charset="0"/>
              </a:rPr>
              <a:t>The final step in this process is to determine the project duration (start and completion dates) and the start and finish dates for each individual activity. Take a closer look at this step on the following page.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Module 3 – Project Scheduling</a:t>
            </a:r>
          </a:p>
        </p:txBody>
      </p:sp>
      <p:sp>
        <p:nvSpPr>
          <p:cNvPr id="479234" name="Rectangle 2"/>
          <p:cNvSpPr>
            <a:spLocks noGrp="1" noChangeArrowheads="1"/>
          </p:cNvSpPr>
          <p:nvPr>
            <p:ph type="title"/>
          </p:nvPr>
        </p:nvSpPr>
        <p:spPr/>
        <p:txBody>
          <a:bodyPr/>
          <a:lstStyle/>
          <a:p>
            <a:r>
              <a:rPr lang="en-US">
                <a:solidFill>
                  <a:schemeClr val="bg1"/>
                </a:solidFill>
              </a:rPr>
              <a:t>Project Scheduling – Step 5. Determine Project Duration</a:t>
            </a:r>
            <a:endParaRPr lang="en-US" sz="1600"/>
          </a:p>
        </p:txBody>
      </p:sp>
      <p:sp>
        <p:nvSpPr>
          <p:cNvPr id="479235" name="Rectangle 3"/>
          <p:cNvSpPr>
            <a:spLocks noGrp="1" noChangeArrowheads="1"/>
          </p:cNvSpPr>
          <p:nvPr>
            <p:ph type="body" idx="1"/>
          </p:nvPr>
        </p:nvSpPr>
        <p:spPr>
          <a:xfrm>
            <a:off x="369888" y="1335088"/>
            <a:ext cx="8215312" cy="4538662"/>
          </a:xfrm>
        </p:spPr>
        <p:txBody>
          <a:bodyPr/>
          <a:lstStyle/>
          <a:p>
            <a:pPr marL="290513" indent="-290513">
              <a:lnSpc>
                <a:spcPct val="90000"/>
              </a:lnSpc>
              <a:buFontTx/>
              <a:buNone/>
            </a:pPr>
            <a:r>
              <a:rPr lang="en-US" sz="1800">
                <a:latin typeface="Arial" charset="0"/>
              </a:rPr>
              <a:t>Usually the project duration and activity start and completion dates are mapped in a typical scheduling software application. The activities are placed in the software tool, and the relationships are identified. The software calculates the dates.  </a:t>
            </a:r>
          </a:p>
          <a:p>
            <a:pPr marL="290513" indent="-290513">
              <a:lnSpc>
                <a:spcPct val="90000"/>
              </a:lnSpc>
              <a:buFontTx/>
              <a:buNone/>
            </a:pPr>
            <a:r>
              <a:rPr lang="en-US" sz="1800">
                <a:latin typeface="Arial" charset="0"/>
              </a:rPr>
              <a:t>To better understand how the software calculates the dates, we will take a look at the process known as Forward and Backward Pass.</a:t>
            </a:r>
          </a:p>
          <a:p>
            <a:pPr marL="290513" indent="-290513">
              <a:lnSpc>
                <a:spcPct val="90000"/>
              </a:lnSpc>
              <a:buFontTx/>
              <a:buNone/>
            </a:pPr>
            <a:endParaRPr lang="en-US" sz="1800" b="1" i="1">
              <a:solidFill>
                <a:srgbClr val="008000"/>
              </a:solidFill>
              <a:latin typeface="Arial" charset="0"/>
            </a:endParaRPr>
          </a:p>
          <a:p>
            <a:pPr marL="290513" indent="-290513">
              <a:lnSpc>
                <a:spcPct val="90000"/>
              </a:lnSpc>
            </a:pPr>
            <a:endParaRPr lang="en-US" sz="1800">
              <a:latin typeface="Arial" charset="0"/>
            </a:endParaRPr>
          </a:p>
          <a:p>
            <a:pPr marL="290513" indent="-290513">
              <a:lnSpc>
                <a:spcPct val="90000"/>
              </a:lnSpc>
              <a:buFontTx/>
              <a:buNone/>
            </a:pPr>
            <a:endParaRPr lang="en-US" sz="1800">
              <a:latin typeface="Arial" charset="0"/>
            </a:endParaRPr>
          </a:p>
          <a:p>
            <a:pPr marL="290513" indent="-290513">
              <a:lnSpc>
                <a:spcPct val="90000"/>
              </a:lnSpc>
              <a:buFontTx/>
              <a:buNone/>
            </a:pPr>
            <a:endParaRPr lang="en-US" sz="1800">
              <a:latin typeface="Arial" charset="0"/>
            </a:endParaRPr>
          </a:p>
          <a:p>
            <a:pPr marL="290513" indent="-290513">
              <a:lnSpc>
                <a:spcPct val="90000"/>
              </a:lnSpc>
              <a:buFontTx/>
              <a:buNone/>
            </a:pPr>
            <a:r>
              <a:rPr lang="en-US" sz="1800">
                <a:latin typeface="Arial" charset="0"/>
              </a:rPr>
              <a:t>Together, these processes give the total project duration, including the start and finish dates for each activity. Additionally, the process will determine the </a:t>
            </a:r>
          </a:p>
          <a:p>
            <a:pPr marL="290513" indent="-290513">
              <a:lnSpc>
                <a:spcPct val="90000"/>
              </a:lnSpc>
            </a:pPr>
            <a:r>
              <a:rPr lang="en-US" sz="1800" b="1">
                <a:latin typeface="Arial" charset="0"/>
              </a:rPr>
              <a:t>critical path</a:t>
            </a:r>
            <a:r>
              <a:rPr lang="en-US" sz="1800">
                <a:latin typeface="Arial" charset="0"/>
              </a:rPr>
              <a:t>, which tells you the activities that </a:t>
            </a:r>
            <a:r>
              <a:rPr lang="en-US" sz="1800" u="sng">
                <a:latin typeface="Arial" charset="0"/>
              </a:rPr>
              <a:t>cannot</a:t>
            </a:r>
            <a:r>
              <a:rPr lang="en-US" sz="1800">
                <a:latin typeface="Arial" charset="0"/>
              </a:rPr>
              <a:t> slip without increasing the total duration of the project or moving the project completion date</a:t>
            </a:r>
            <a:r>
              <a:rPr lang="en-US" sz="1800" i="1">
                <a:latin typeface="Arial" charset="0"/>
              </a:rPr>
              <a:t>,</a:t>
            </a:r>
            <a:r>
              <a:rPr lang="en-US" sz="1800">
                <a:latin typeface="Arial" charset="0"/>
              </a:rPr>
              <a:t> and </a:t>
            </a:r>
          </a:p>
          <a:p>
            <a:pPr marL="290513" indent="-290513">
              <a:lnSpc>
                <a:spcPct val="90000"/>
              </a:lnSpc>
            </a:pPr>
            <a:r>
              <a:rPr lang="en-US" sz="1800" b="1">
                <a:latin typeface="Arial" charset="0"/>
              </a:rPr>
              <a:t>float</a:t>
            </a:r>
            <a:r>
              <a:rPr lang="en-US" sz="1800">
                <a:latin typeface="Arial" charset="0"/>
              </a:rPr>
              <a:t>, which tells you how much certain activities can slip without impacting the total project duration. </a:t>
            </a:r>
          </a:p>
          <a:p>
            <a:pPr marL="290513" indent="-290513">
              <a:lnSpc>
                <a:spcPct val="90000"/>
              </a:lnSpc>
              <a:buFontTx/>
              <a:buNone/>
            </a:pPr>
            <a:r>
              <a:rPr lang="en-US" sz="1800">
                <a:latin typeface="Arial" charset="0"/>
              </a:rPr>
              <a:t>We will look at critical path and float later in the module. </a:t>
            </a:r>
          </a:p>
        </p:txBody>
      </p:sp>
      <p:sp>
        <p:nvSpPr>
          <p:cNvPr id="479236" name="Text Box 4"/>
          <p:cNvSpPr txBox="1">
            <a:spLocks noChangeArrowheads="1"/>
          </p:cNvSpPr>
          <p:nvPr/>
        </p:nvSpPr>
        <p:spPr bwMode="auto">
          <a:xfrm>
            <a:off x="477838" y="3271838"/>
            <a:ext cx="3976687" cy="9255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spcBef>
                <a:spcPct val="0"/>
              </a:spcBef>
            </a:pPr>
            <a:r>
              <a:rPr lang="en-US" sz="1800">
                <a:solidFill>
                  <a:schemeClr val="tx1"/>
                </a:solidFill>
              </a:rPr>
              <a:t>The </a:t>
            </a:r>
            <a:r>
              <a:rPr lang="en-US" sz="1800" b="1">
                <a:solidFill>
                  <a:schemeClr val="tx1"/>
                </a:solidFill>
              </a:rPr>
              <a:t>Forward Pass </a:t>
            </a:r>
            <a:r>
              <a:rPr lang="en-US" sz="1800">
                <a:solidFill>
                  <a:schemeClr val="tx1"/>
                </a:solidFill>
              </a:rPr>
              <a:t>determines the early start (ES) and the early finish (EF) of each activity. </a:t>
            </a:r>
          </a:p>
        </p:txBody>
      </p:sp>
      <p:sp>
        <p:nvSpPr>
          <p:cNvPr id="479237" name="Text Box 5"/>
          <p:cNvSpPr txBox="1">
            <a:spLocks noChangeArrowheads="1"/>
          </p:cNvSpPr>
          <p:nvPr/>
        </p:nvSpPr>
        <p:spPr bwMode="auto">
          <a:xfrm>
            <a:off x="4654550" y="3271838"/>
            <a:ext cx="3976688" cy="9255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spcBef>
                <a:spcPct val="0"/>
              </a:spcBef>
            </a:pPr>
            <a:r>
              <a:rPr lang="en-US" sz="1800">
                <a:solidFill>
                  <a:schemeClr val="tx1"/>
                </a:solidFill>
              </a:rPr>
              <a:t>The </a:t>
            </a:r>
            <a:r>
              <a:rPr lang="en-US" sz="1800" b="1">
                <a:solidFill>
                  <a:schemeClr val="tx1"/>
                </a:solidFill>
              </a:rPr>
              <a:t>Backward Pass</a:t>
            </a:r>
            <a:r>
              <a:rPr lang="en-US" sz="1800">
                <a:solidFill>
                  <a:schemeClr val="tx1"/>
                </a:solidFill>
              </a:rPr>
              <a:t> determines the late start (LS) and late finish (LF) of each activity.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ooter Placeholder 4"/>
          <p:cNvSpPr>
            <a:spLocks noGrp="1"/>
          </p:cNvSpPr>
          <p:nvPr>
            <p:ph type="ftr" sz="quarter" idx="11"/>
          </p:nvPr>
        </p:nvSpPr>
        <p:spPr/>
        <p:txBody>
          <a:bodyPr/>
          <a:lstStyle/>
          <a:p>
            <a:r>
              <a:rPr lang="en-US"/>
              <a:t>Module 3 – Project Scheduling</a:t>
            </a:r>
          </a:p>
        </p:txBody>
      </p:sp>
      <p:sp>
        <p:nvSpPr>
          <p:cNvPr id="480258" name="Rectangle 2"/>
          <p:cNvSpPr>
            <a:spLocks noGrp="1" noChangeArrowheads="1"/>
          </p:cNvSpPr>
          <p:nvPr>
            <p:ph type="title"/>
          </p:nvPr>
        </p:nvSpPr>
        <p:spPr/>
        <p:txBody>
          <a:bodyPr/>
          <a:lstStyle/>
          <a:p>
            <a:r>
              <a:rPr lang="en-US">
                <a:solidFill>
                  <a:schemeClr val="bg1"/>
                </a:solidFill>
              </a:rPr>
              <a:t>Project Scheduling – Step 5. Determine Project Duration</a:t>
            </a:r>
          </a:p>
        </p:txBody>
      </p:sp>
      <p:sp>
        <p:nvSpPr>
          <p:cNvPr id="480259" name="Rectangle 3"/>
          <p:cNvSpPr>
            <a:spLocks noGrp="1" noChangeArrowheads="1"/>
          </p:cNvSpPr>
          <p:nvPr>
            <p:ph type="body" idx="1"/>
          </p:nvPr>
        </p:nvSpPr>
        <p:spPr>
          <a:xfrm>
            <a:off x="369888" y="1335088"/>
            <a:ext cx="8215312" cy="4538662"/>
          </a:xfrm>
        </p:spPr>
        <p:txBody>
          <a:bodyPr/>
          <a:lstStyle/>
          <a:p>
            <a:pPr marL="290513" indent="-290513">
              <a:buFontTx/>
              <a:buNone/>
            </a:pPr>
            <a:r>
              <a:rPr lang="en-US" sz="1800">
                <a:latin typeface="Arial" charset="0"/>
              </a:rPr>
              <a:t>To start this process, let’s look at the Forward Pass. </a:t>
            </a:r>
          </a:p>
          <a:p>
            <a:pPr marL="290513" indent="-290513">
              <a:buFontTx/>
              <a:buNone/>
            </a:pPr>
            <a:r>
              <a:rPr lang="en-US" sz="1800">
                <a:latin typeface="Arial" charset="0"/>
              </a:rPr>
              <a:t>The Forward Pass calculates the earliest date that each activity can start and finish according to the logical sequence of work and the duration of each activity. The Forward Pass yields the project duration.</a:t>
            </a: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r>
              <a:rPr lang="en-US" sz="1800">
                <a:latin typeface="Arial" charset="0"/>
              </a:rPr>
              <a:t>To start this process, a Project Network </a:t>
            </a:r>
          </a:p>
          <a:p>
            <a:pPr marL="290513" indent="-290513">
              <a:buFontTx/>
              <a:buNone/>
            </a:pPr>
            <a:r>
              <a:rPr lang="en-US" sz="1800">
                <a:latin typeface="Arial" charset="0"/>
              </a:rPr>
              <a:t>Diagram and a chart will help estimate the </a:t>
            </a:r>
          </a:p>
          <a:p>
            <a:pPr marL="290513" indent="-290513">
              <a:buFontTx/>
              <a:buNone/>
            </a:pPr>
            <a:r>
              <a:rPr lang="en-US" sz="1800">
                <a:latin typeface="Arial" charset="0"/>
              </a:rPr>
              <a:t>appropriate dates.</a:t>
            </a:r>
          </a:p>
          <a:p>
            <a:pPr marL="290513" indent="-290513">
              <a:buFontTx/>
              <a:buNone/>
            </a:pPr>
            <a:endParaRPr lang="en-US" sz="1800">
              <a:latin typeface="Arial" charset="0"/>
            </a:endParaRPr>
          </a:p>
        </p:txBody>
      </p:sp>
      <p:grpSp>
        <p:nvGrpSpPr>
          <p:cNvPr id="480539" name="Group 283"/>
          <p:cNvGrpSpPr>
            <a:grpSpLocks/>
          </p:cNvGrpSpPr>
          <p:nvPr/>
        </p:nvGrpSpPr>
        <p:grpSpPr bwMode="auto">
          <a:xfrm>
            <a:off x="5487988" y="3059113"/>
            <a:ext cx="2901950" cy="2239962"/>
            <a:chOff x="3457" y="1927"/>
            <a:chExt cx="1828" cy="1411"/>
          </a:xfrm>
        </p:grpSpPr>
        <p:grpSp>
          <p:nvGrpSpPr>
            <p:cNvPr id="480437" name="Group 181"/>
            <p:cNvGrpSpPr>
              <a:grpSpLocks/>
            </p:cNvGrpSpPr>
            <p:nvPr/>
          </p:nvGrpSpPr>
          <p:grpSpPr bwMode="auto">
            <a:xfrm>
              <a:off x="3501" y="2204"/>
              <a:ext cx="1635" cy="1134"/>
              <a:chOff x="864" y="460"/>
              <a:chExt cx="1635" cy="1134"/>
            </a:xfrm>
          </p:grpSpPr>
          <p:grpSp>
            <p:nvGrpSpPr>
              <p:cNvPr id="480438" name="Group 182"/>
              <p:cNvGrpSpPr>
                <a:grpSpLocks/>
              </p:cNvGrpSpPr>
              <p:nvPr/>
            </p:nvGrpSpPr>
            <p:grpSpPr bwMode="auto">
              <a:xfrm>
                <a:off x="1002" y="460"/>
                <a:ext cx="1497" cy="1134"/>
                <a:chOff x="1002" y="460"/>
                <a:chExt cx="1497" cy="1134"/>
              </a:xfrm>
            </p:grpSpPr>
            <p:sp>
              <p:nvSpPr>
                <p:cNvPr id="480439" name="Rectangle 183"/>
                <p:cNvSpPr>
                  <a:spLocks noChangeArrowheads="1"/>
                </p:cNvSpPr>
                <p:nvPr/>
              </p:nvSpPr>
              <p:spPr bwMode="auto">
                <a:xfrm>
                  <a:off x="1104" y="484"/>
                  <a:ext cx="61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0440" name="Rectangle 184"/>
                <p:cNvSpPr>
                  <a:spLocks noChangeArrowheads="1"/>
                </p:cNvSpPr>
                <p:nvPr/>
              </p:nvSpPr>
              <p:spPr bwMode="auto">
                <a:xfrm>
                  <a:off x="1104" y="560"/>
                  <a:ext cx="618"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0441" name="Rectangle 185"/>
                <p:cNvSpPr>
                  <a:spLocks noChangeArrowheads="1"/>
                </p:cNvSpPr>
                <p:nvPr/>
              </p:nvSpPr>
              <p:spPr bwMode="auto">
                <a:xfrm>
                  <a:off x="1099" y="632"/>
                  <a:ext cx="629"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480442" name="Group 186"/>
                <p:cNvGrpSpPr>
                  <a:grpSpLocks/>
                </p:cNvGrpSpPr>
                <p:nvPr/>
              </p:nvGrpSpPr>
              <p:grpSpPr bwMode="auto">
                <a:xfrm>
                  <a:off x="1003" y="1129"/>
                  <a:ext cx="92" cy="60"/>
                  <a:chOff x="253" y="2667"/>
                  <a:chExt cx="76" cy="60"/>
                </a:xfrm>
              </p:grpSpPr>
              <p:sp>
                <p:nvSpPr>
                  <p:cNvPr id="480443" name="Line 187"/>
                  <p:cNvSpPr>
                    <a:spLocks noChangeShapeType="1"/>
                  </p:cNvSpPr>
                  <p:nvPr/>
                </p:nvSpPr>
                <p:spPr bwMode="auto">
                  <a:xfrm>
                    <a:off x="253" y="2694"/>
                    <a:ext cx="32"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0444" name="Freeform 188"/>
                  <p:cNvSpPr>
                    <a:spLocks/>
                  </p:cNvSpPr>
                  <p:nvPr/>
                </p:nvSpPr>
                <p:spPr bwMode="auto">
                  <a:xfrm>
                    <a:off x="274" y="2667"/>
                    <a:ext cx="55" cy="60"/>
                  </a:xfrm>
                  <a:custGeom>
                    <a:avLst/>
                    <a:gdLst>
                      <a:gd name="T0" fmla="*/ 0 w 55"/>
                      <a:gd name="T1" fmla="*/ 60 h 60"/>
                      <a:gd name="T2" fmla="*/ 55 w 55"/>
                      <a:gd name="T3" fmla="*/ 33 h 60"/>
                      <a:gd name="T4" fmla="*/ 0 w 55"/>
                      <a:gd name="T5" fmla="*/ 0 h 60"/>
                      <a:gd name="T6" fmla="*/ 0 w 55"/>
                      <a:gd name="T7" fmla="*/ 60 h 60"/>
                    </a:gdLst>
                    <a:ahLst/>
                    <a:cxnLst>
                      <a:cxn ang="0">
                        <a:pos x="T0" y="T1"/>
                      </a:cxn>
                      <a:cxn ang="0">
                        <a:pos x="T2" y="T3"/>
                      </a:cxn>
                      <a:cxn ang="0">
                        <a:pos x="T4" y="T5"/>
                      </a:cxn>
                      <a:cxn ang="0">
                        <a:pos x="T6" y="T7"/>
                      </a:cxn>
                    </a:cxnLst>
                    <a:rect l="0" t="0" r="r" b="b"/>
                    <a:pathLst>
                      <a:path w="55" h="60">
                        <a:moveTo>
                          <a:pt x="0" y="60"/>
                        </a:moveTo>
                        <a:lnTo>
                          <a:pt x="55" y="33"/>
                        </a:lnTo>
                        <a:lnTo>
                          <a:pt x="0" y="0"/>
                        </a:lnTo>
                        <a:lnTo>
                          <a:pt x="0"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80445" name="Line 189"/>
                <p:cNvSpPr>
                  <a:spLocks noChangeShapeType="1"/>
                </p:cNvSpPr>
                <p:nvPr/>
              </p:nvSpPr>
              <p:spPr bwMode="auto">
                <a:xfrm flipV="1">
                  <a:off x="1002" y="582"/>
                  <a:ext cx="1" cy="574"/>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0446" name="Line 190"/>
                <p:cNvSpPr>
                  <a:spLocks noChangeShapeType="1"/>
                </p:cNvSpPr>
                <p:nvPr/>
              </p:nvSpPr>
              <p:spPr bwMode="auto">
                <a:xfrm>
                  <a:off x="1006" y="582"/>
                  <a:ext cx="8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0447" name="Rectangle 191"/>
                <p:cNvSpPr>
                  <a:spLocks noChangeArrowheads="1"/>
                </p:cNvSpPr>
                <p:nvPr/>
              </p:nvSpPr>
              <p:spPr bwMode="auto">
                <a:xfrm>
                  <a:off x="1607" y="878"/>
                  <a:ext cx="26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0448" name="Rectangle 192"/>
                <p:cNvSpPr>
                  <a:spLocks noChangeArrowheads="1"/>
                </p:cNvSpPr>
                <p:nvPr/>
              </p:nvSpPr>
              <p:spPr bwMode="auto">
                <a:xfrm>
                  <a:off x="1689" y="910"/>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80449" name="Rectangle 193"/>
                <p:cNvSpPr>
                  <a:spLocks noChangeArrowheads="1"/>
                </p:cNvSpPr>
                <p:nvPr/>
              </p:nvSpPr>
              <p:spPr bwMode="auto">
                <a:xfrm>
                  <a:off x="1602" y="1331"/>
                  <a:ext cx="26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0450" name="Rectangle 194"/>
                <p:cNvSpPr>
                  <a:spLocks noChangeArrowheads="1"/>
                </p:cNvSpPr>
                <p:nvPr/>
              </p:nvSpPr>
              <p:spPr bwMode="auto">
                <a:xfrm>
                  <a:off x="1689" y="1364"/>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80451" name="Rectangle 195"/>
                <p:cNvSpPr>
                  <a:spLocks noChangeArrowheads="1"/>
                </p:cNvSpPr>
                <p:nvPr/>
              </p:nvSpPr>
              <p:spPr bwMode="auto">
                <a:xfrm>
                  <a:off x="1104" y="484"/>
                  <a:ext cx="61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0452" name="Rectangle 196"/>
                <p:cNvSpPr>
                  <a:spLocks noChangeArrowheads="1"/>
                </p:cNvSpPr>
                <p:nvPr/>
              </p:nvSpPr>
              <p:spPr bwMode="auto">
                <a:xfrm>
                  <a:off x="1104" y="560"/>
                  <a:ext cx="618"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0453" name="Rectangle 197"/>
                <p:cNvSpPr>
                  <a:spLocks noChangeArrowheads="1"/>
                </p:cNvSpPr>
                <p:nvPr/>
              </p:nvSpPr>
              <p:spPr bwMode="auto">
                <a:xfrm>
                  <a:off x="1099" y="632"/>
                  <a:ext cx="629"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0454" name="Line 198"/>
                <p:cNvSpPr>
                  <a:spLocks noChangeShapeType="1"/>
                </p:cNvSpPr>
                <p:nvPr/>
              </p:nvSpPr>
              <p:spPr bwMode="auto">
                <a:xfrm>
                  <a:off x="1006" y="584"/>
                  <a:ext cx="8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0455" name="Rectangle 199"/>
                <p:cNvSpPr>
                  <a:spLocks noChangeArrowheads="1"/>
                </p:cNvSpPr>
                <p:nvPr/>
              </p:nvSpPr>
              <p:spPr bwMode="auto">
                <a:xfrm>
                  <a:off x="1607" y="878"/>
                  <a:ext cx="26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0456" name="Rectangle 200"/>
                <p:cNvSpPr>
                  <a:spLocks noChangeArrowheads="1"/>
                </p:cNvSpPr>
                <p:nvPr/>
              </p:nvSpPr>
              <p:spPr bwMode="auto">
                <a:xfrm>
                  <a:off x="1689" y="910"/>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80457" name="Rectangle 201"/>
                <p:cNvSpPr>
                  <a:spLocks noChangeArrowheads="1"/>
                </p:cNvSpPr>
                <p:nvPr/>
              </p:nvSpPr>
              <p:spPr bwMode="auto">
                <a:xfrm>
                  <a:off x="1689" y="1364"/>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grpSp>
              <p:nvGrpSpPr>
                <p:cNvPr id="480458" name="Group 202"/>
                <p:cNvGrpSpPr>
                  <a:grpSpLocks/>
                </p:cNvGrpSpPr>
                <p:nvPr/>
              </p:nvGrpSpPr>
              <p:grpSpPr bwMode="auto">
                <a:xfrm>
                  <a:off x="1095" y="460"/>
                  <a:ext cx="627" cy="240"/>
                  <a:chOff x="336" y="1998"/>
                  <a:chExt cx="627" cy="240"/>
                </a:xfrm>
              </p:grpSpPr>
              <p:sp>
                <p:nvSpPr>
                  <p:cNvPr id="480459" name="Rectangle 203"/>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Start BEST  Management Book Project </a:t>
                    </a:r>
                    <a:endParaRPr lang="en-US" sz="800">
                      <a:solidFill>
                        <a:schemeClr val="tx1"/>
                      </a:solidFill>
                    </a:endParaRPr>
                  </a:p>
                </p:txBody>
              </p:sp>
              <p:sp>
                <p:nvSpPr>
                  <p:cNvPr id="480460" name="Rectangle 204"/>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80461" name="Group 205"/>
                <p:cNvGrpSpPr>
                  <a:grpSpLocks/>
                </p:cNvGrpSpPr>
                <p:nvPr/>
              </p:nvGrpSpPr>
              <p:grpSpPr bwMode="auto">
                <a:xfrm>
                  <a:off x="1103" y="1040"/>
                  <a:ext cx="627" cy="240"/>
                  <a:chOff x="336" y="1998"/>
                  <a:chExt cx="627" cy="240"/>
                </a:xfrm>
              </p:grpSpPr>
              <p:sp>
                <p:nvSpPr>
                  <p:cNvPr id="480462" name="Rectangle 206"/>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Writing Project Selection Section for Chapter 1</a:t>
                    </a:r>
                    <a:endParaRPr lang="en-US" sz="800">
                      <a:solidFill>
                        <a:schemeClr val="tx1"/>
                      </a:solidFill>
                    </a:endParaRPr>
                  </a:p>
                </p:txBody>
              </p:sp>
              <p:sp>
                <p:nvSpPr>
                  <p:cNvPr id="480463" name="Rectangle 207"/>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80464" name="Group 208"/>
                <p:cNvGrpSpPr>
                  <a:grpSpLocks/>
                </p:cNvGrpSpPr>
                <p:nvPr/>
              </p:nvGrpSpPr>
              <p:grpSpPr bwMode="auto">
                <a:xfrm>
                  <a:off x="1872" y="720"/>
                  <a:ext cx="627" cy="240"/>
                  <a:chOff x="336" y="1998"/>
                  <a:chExt cx="627" cy="240"/>
                </a:xfrm>
              </p:grpSpPr>
              <p:sp>
                <p:nvSpPr>
                  <p:cNvPr id="480465" name="Rectangle 209"/>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Writing Project Organization Section for Chapter 1</a:t>
                    </a:r>
                    <a:endParaRPr lang="en-US" sz="800">
                      <a:solidFill>
                        <a:schemeClr val="tx1"/>
                      </a:solidFill>
                    </a:endParaRPr>
                  </a:p>
                </p:txBody>
              </p:sp>
              <p:sp>
                <p:nvSpPr>
                  <p:cNvPr id="480466" name="Rectangle 210"/>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80467" name="Group 211"/>
                <p:cNvGrpSpPr>
                  <a:grpSpLocks/>
                </p:cNvGrpSpPr>
                <p:nvPr/>
              </p:nvGrpSpPr>
              <p:grpSpPr bwMode="auto">
                <a:xfrm>
                  <a:off x="1871" y="1354"/>
                  <a:ext cx="627" cy="240"/>
                  <a:chOff x="336" y="1998"/>
                  <a:chExt cx="627" cy="240"/>
                </a:xfrm>
              </p:grpSpPr>
              <p:sp>
                <p:nvSpPr>
                  <p:cNvPr id="480468" name="Rectangle 212"/>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Writing Budget and Cost Section for Chapter 2</a:t>
                    </a:r>
                    <a:endParaRPr lang="en-US" sz="800">
                      <a:solidFill>
                        <a:schemeClr val="tx1"/>
                      </a:solidFill>
                    </a:endParaRPr>
                  </a:p>
                </p:txBody>
              </p:sp>
              <p:sp>
                <p:nvSpPr>
                  <p:cNvPr id="480469" name="Rectangle 213"/>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80470" name="Line 214"/>
                <p:cNvSpPr>
                  <a:spLocks noChangeShapeType="1"/>
                </p:cNvSpPr>
                <p:nvPr/>
              </p:nvSpPr>
              <p:spPr bwMode="auto">
                <a:xfrm flipV="1">
                  <a:off x="1735" y="862"/>
                  <a:ext cx="128" cy="2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0471" name="Line 215"/>
                <p:cNvSpPr>
                  <a:spLocks noChangeShapeType="1"/>
                </p:cNvSpPr>
                <p:nvPr/>
              </p:nvSpPr>
              <p:spPr bwMode="auto">
                <a:xfrm>
                  <a:off x="1733" y="1160"/>
                  <a:ext cx="128" cy="2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80472" name="Rectangle 216"/>
              <p:cNvSpPr>
                <a:spLocks noChangeArrowheads="1"/>
              </p:cNvSpPr>
              <p:nvPr/>
            </p:nvSpPr>
            <p:spPr bwMode="auto">
              <a:xfrm>
                <a:off x="864" y="768"/>
                <a:ext cx="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SS</a:t>
                </a:r>
                <a:endParaRPr lang="en-US">
                  <a:solidFill>
                    <a:schemeClr val="tx1"/>
                  </a:solidFill>
                  <a:latin typeface="Times New Roman" charset="0"/>
                </a:endParaRPr>
              </a:p>
            </p:txBody>
          </p:sp>
        </p:grpSp>
        <p:sp>
          <p:nvSpPr>
            <p:cNvPr id="480473" name="Rectangle 217"/>
            <p:cNvSpPr>
              <a:spLocks noChangeArrowheads="1"/>
            </p:cNvSpPr>
            <p:nvPr/>
          </p:nvSpPr>
          <p:spPr bwMode="auto">
            <a:xfrm>
              <a:off x="3457" y="1927"/>
              <a:ext cx="18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800" b="1">
                  <a:solidFill>
                    <a:schemeClr val="tx1"/>
                  </a:solidFill>
                </a:rPr>
                <a:t>Project Network Diagram</a:t>
              </a:r>
            </a:p>
          </p:txBody>
        </p:sp>
      </p:grpSp>
      <p:grpSp>
        <p:nvGrpSpPr>
          <p:cNvPr id="480538" name="Group 282"/>
          <p:cNvGrpSpPr>
            <a:grpSpLocks/>
          </p:cNvGrpSpPr>
          <p:nvPr/>
        </p:nvGrpSpPr>
        <p:grpSpPr bwMode="auto">
          <a:xfrm>
            <a:off x="379413" y="4387850"/>
            <a:ext cx="5140325" cy="2173288"/>
            <a:chOff x="239" y="2764"/>
            <a:chExt cx="3238" cy="1369"/>
          </a:xfrm>
        </p:grpSpPr>
        <p:sp>
          <p:nvSpPr>
            <p:cNvPr id="480435" name="Rectangle 179"/>
            <p:cNvSpPr>
              <a:spLocks noChangeArrowheads="1"/>
            </p:cNvSpPr>
            <p:nvPr/>
          </p:nvSpPr>
          <p:spPr bwMode="auto">
            <a:xfrm>
              <a:off x="1578" y="2764"/>
              <a:ext cx="492"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1800" b="1">
                  <a:solidFill>
                    <a:schemeClr val="tx1"/>
                  </a:solidFill>
                </a:rPr>
                <a:t>Chart</a:t>
              </a:r>
            </a:p>
          </p:txBody>
        </p:sp>
        <p:pic>
          <p:nvPicPr>
            <p:cNvPr id="480537" name="Picture 28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9" y="2980"/>
              <a:ext cx="3238" cy="1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ooter Placeholder 4"/>
          <p:cNvSpPr>
            <a:spLocks noGrp="1"/>
          </p:cNvSpPr>
          <p:nvPr>
            <p:ph type="ftr" sz="quarter" idx="11"/>
          </p:nvPr>
        </p:nvSpPr>
        <p:spPr/>
        <p:txBody>
          <a:bodyPr/>
          <a:lstStyle/>
          <a:p>
            <a:r>
              <a:rPr lang="en-US"/>
              <a:t>Module 3 – Project Scheduling</a:t>
            </a:r>
          </a:p>
        </p:txBody>
      </p:sp>
      <p:sp>
        <p:nvSpPr>
          <p:cNvPr id="481282" name="Rectangle 2"/>
          <p:cNvSpPr>
            <a:spLocks noGrp="1" noChangeArrowheads="1"/>
          </p:cNvSpPr>
          <p:nvPr>
            <p:ph type="title"/>
          </p:nvPr>
        </p:nvSpPr>
        <p:spPr/>
        <p:txBody>
          <a:bodyPr/>
          <a:lstStyle/>
          <a:p>
            <a:r>
              <a:rPr lang="en-US">
                <a:solidFill>
                  <a:schemeClr val="bg1"/>
                </a:solidFill>
              </a:rPr>
              <a:t>Project Scheduling – Step 5. Determine Project Duration</a:t>
            </a:r>
          </a:p>
        </p:txBody>
      </p:sp>
      <p:sp>
        <p:nvSpPr>
          <p:cNvPr id="481283" name="Rectangle 3"/>
          <p:cNvSpPr>
            <a:spLocks noGrp="1" noChangeArrowheads="1"/>
          </p:cNvSpPr>
          <p:nvPr>
            <p:ph type="body" idx="1"/>
          </p:nvPr>
        </p:nvSpPr>
        <p:spPr>
          <a:xfrm>
            <a:off x="369888" y="1335088"/>
            <a:ext cx="8215312" cy="4538662"/>
          </a:xfrm>
        </p:spPr>
        <p:txBody>
          <a:bodyPr/>
          <a:lstStyle/>
          <a:p>
            <a:pPr marL="290513" indent="-290513">
              <a:buFontTx/>
              <a:buNone/>
            </a:pPr>
            <a:r>
              <a:rPr lang="en-US" sz="1800">
                <a:latin typeface="Arial" charset="0"/>
              </a:rPr>
              <a:t>To begin the Forward Pass process, determine a project start date. Looking at the BEST project, we will use January 1 as the project start date.  </a:t>
            </a:r>
          </a:p>
          <a:p>
            <a:pPr marL="290513" indent="-290513">
              <a:buFontTx/>
              <a:buNone/>
            </a:pPr>
            <a:endParaRPr lang="en-US" sz="1800">
              <a:latin typeface="Arial" charset="0"/>
            </a:endParaRPr>
          </a:p>
          <a:p>
            <a:pPr marL="290513" indent="-290513">
              <a:lnSpc>
                <a:spcPct val="90000"/>
              </a:lnSpc>
              <a:buFontTx/>
              <a:buNone/>
            </a:pPr>
            <a:r>
              <a:rPr lang="en-US" sz="1800">
                <a:latin typeface="Arial" charset="0"/>
              </a:rPr>
              <a:t>The first activity that appears in the Network Diagram </a:t>
            </a:r>
          </a:p>
          <a:p>
            <a:pPr marL="290513" indent="-290513">
              <a:lnSpc>
                <a:spcPct val="90000"/>
              </a:lnSpc>
              <a:buFontTx/>
              <a:buNone/>
            </a:pPr>
            <a:r>
              <a:rPr lang="en-US" sz="1800">
                <a:latin typeface="Arial" charset="0"/>
              </a:rPr>
              <a:t>is “Start BEST Management Books project.”  </a:t>
            </a:r>
          </a:p>
          <a:p>
            <a:pPr marL="290513" indent="-290513">
              <a:lnSpc>
                <a:spcPct val="90000"/>
              </a:lnSpc>
              <a:buFontTx/>
              <a:buNone/>
            </a:pPr>
            <a:r>
              <a:rPr lang="en-US" sz="1800">
                <a:latin typeface="Arial" charset="0"/>
              </a:rPr>
              <a:t>Accordingly, the information appears in the </a:t>
            </a:r>
          </a:p>
          <a:p>
            <a:pPr marL="290513" indent="-290513">
              <a:lnSpc>
                <a:spcPct val="90000"/>
              </a:lnSpc>
              <a:buFontTx/>
              <a:buNone/>
            </a:pPr>
            <a:r>
              <a:rPr lang="en-US" sz="1800">
                <a:latin typeface="Arial" charset="0"/>
              </a:rPr>
              <a:t>corresponding chart.  </a:t>
            </a: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r>
              <a:rPr lang="en-US" sz="1800">
                <a:latin typeface="Arial" charset="0"/>
              </a:rPr>
              <a:t>The early start (ES) is 1/1 since this is the First activity and the start date for the project is 1/1.  The early finish (EF) for this activity is also 1/1 since it is a milestone and a milestone has no duration.</a:t>
            </a:r>
          </a:p>
          <a:p>
            <a:pPr marL="290513" indent="-290513">
              <a:buFontTx/>
              <a:buNone/>
            </a:pPr>
            <a:endParaRPr lang="en-US" sz="1800">
              <a:latin typeface="Arial" charset="0"/>
            </a:endParaRPr>
          </a:p>
          <a:p>
            <a:pPr marL="290513" indent="-290513">
              <a:buFontTx/>
              <a:buNone/>
            </a:pPr>
            <a:endParaRPr lang="en-US" sz="1800">
              <a:solidFill>
                <a:schemeClr val="tx2"/>
              </a:solidFill>
              <a:latin typeface="Arial" charset="0"/>
            </a:endParaRPr>
          </a:p>
        </p:txBody>
      </p:sp>
      <p:grpSp>
        <p:nvGrpSpPr>
          <p:cNvPr id="481323" name="Group 43"/>
          <p:cNvGrpSpPr>
            <a:grpSpLocks/>
          </p:cNvGrpSpPr>
          <p:nvPr/>
        </p:nvGrpSpPr>
        <p:grpSpPr bwMode="auto">
          <a:xfrm>
            <a:off x="6300788" y="2187575"/>
            <a:ext cx="2595562" cy="1800225"/>
            <a:chOff x="864" y="460"/>
            <a:chExt cx="1635" cy="1134"/>
          </a:xfrm>
        </p:grpSpPr>
        <p:grpSp>
          <p:nvGrpSpPr>
            <p:cNvPr id="481324" name="Group 44"/>
            <p:cNvGrpSpPr>
              <a:grpSpLocks/>
            </p:cNvGrpSpPr>
            <p:nvPr/>
          </p:nvGrpSpPr>
          <p:grpSpPr bwMode="auto">
            <a:xfrm>
              <a:off x="1002" y="460"/>
              <a:ext cx="1497" cy="1134"/>
              <a:chOff x="1002" y="460"/>
              <a:chExt cx="1497" cy="1134"/>
            </a:xfrm>
          </p:grpSpPr>
          <p:sp>
            <p:nvSpPr>
              <p:cNvPr id="481325" name="Rectangle 45"/>
              <p:cNvSpPr>
                <a:spLocks noChangeArrowheads="1"/>
              </p:cNvSpPr>
              <p:nvPr/>
            </p:nvSpPr>
            <p:spPr bwMode="auto">
              <a:xfrm>
                <a:off x="1104" y="484"/>
                <a:ext cx="61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1326" name="Rectangle 46"/>
              <p:cNvSpPr>
                <a:spLocks noChangeArrowheads="1"/>
              </p:cNvSpPr>
              <p:nvPr/>
            </p:nvSpPr>
            <p:spPr bwMode="auto">
              <a:xfrm>
                <a:off x="1104" y="560"/>
                <a:ext cx="618"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1327" name="Rectangle 47"/>
              <p:cNvSpPr>
                <a:spLocks noChangeArrowheads="1"/>
              </p:cNvSpPr>
              <p:nvPr/>
            </p:nvSpPr>
            <p:spPr bwMode="auto">
              <a:xfrm>
                <a:off x="1099" y="632"/>
                <a:ext cx="629"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481328" name="Group 48"/>
              <p:cNvGrpSpPr>
                <a:grpSpLocks/>
              </p:cNvGrpSpPr>
              <p:nvPr/>
            </p:nvGrpSpPr>
            <p:grpSpPr bwMode="auto">
              <a:xfrm>
                <a:off x="1003" y="1129"/>
                <a:ext cx="92" cy="60"/>
                <a:chOff x="253" y="2667"/>
                <a:chExt cx="76" cy="60"/>
              </a:xfrm>
            </p:grpSpPr>
            <p:sp>
              <p:nvSpPr>
                <p:cNvPr id="481329" name="Line 49"/>
                <p:cNvSpPr>
                  <a:spLocks noChangeShapeType="1"/>
                </p:cNvSpPr>
                <p:nvPr/>
              </p:nvSpPr>
              <p:spPr bwMode="auto">
                <a:xfrm>
                  <a:off x="253" y="2694"/>
                  <a:ext cx="32"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330" name="Freeform 50"/>
                <p:cNvSpPr>
                  <a:spLocks/>
                </p:cNvSpPr>
                <p:nvPr/>
              </p:nvSpPr>
              <p:spPr bwMode="auto">
                <a:xfrm>
                  <a:off x="274" y="2667"/>
                  <a:ext cx="55" cy="60"/>
                </a:xfrm>
                <a:custGeom>
                  <a:avLst/>
                  <a:gdLst>
                    <a:gd name="T0" fmla="*/ 0 w 55"/>
                    <a:gd name="T1" fmla="*/ 60 h 60"/>
                    <a:gd name="T2" fmla="*/ 55 w 55"/>
                    <a:gd name="T3" fmla="*/ 33 h 60"/>
                    <a:gd name="T4" fmla="*/ 0 w 55"/>
                    <a:gd name="T5" fmla="*/ 0 h 60"/>
                    <a:gd name="T6" fmla="*/ 0 w 55"/>
                    <a:gd name="T7" fmla="*/ 60 h 60"/>
                  </a:gdLst>
                  <a:ahLst/>
                  <a:cxnLst>
                    <a:cxn ang="0">
                      <a:pos x="T0" y="T1"/>
                    </a:cxn>
                    <a:cxn ang="0">
                      <a:pos x="T2" y="T3"/>
                    </a:cxn>
                    <a:cxn ang="0">
                      <a:pos x="T4" y="T5"/>
                    </a:cxn>
                    <a:cxn ang="0">
                      <a:pos x="T6" y="T7"/>
                    </a:cxn>
                  </a:cxnLst>
                  <a:rect l="0" t="0" r="r" b="b"/>
                  <a:pathLst>
                    <a:path w="55" h="60">
                      <a:moveTo>
                        <a:pt x="0" y="60"/>
                      </a:moveTo>
                      <a:lnTo>
                        <a:pt x="55" y="33"/>
                      </a:lnTo>
                      <a:lnTo>
                        <a:pt x="0" y="0"/>
                      </a:lnTo>
                      <a:lnTo>
                        <a:pt x="0"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81331" name="Line 51"/>
              <p:cNvSpPr>
                <a:spLocks noChangeShapeType="1"/>
              </p:cNvSpPr>
              <p:nvPr/>
            </p:nvSpPr>
            <p:spPr bwMode="auto">
              <a:xfrm flipV="1">
                <a:off x="1002" y="582"/>
                <a:ext cx="1" cy="574"/>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332" name="Line 52"/>
              <p:cNvSpPr>
                <a:spLocks noChangeShapeType="1"/>
              </p:cNvSpPr>
              <p:nvPr/>
            </p:nvSpPr>
            <p:spPr bwMode="auto">
              <a:xfrm>
                <a:off x="1006" y="582"/>
                <a:ext cx="8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333" name="Rectangle 53"/>
              <p:cNvSpPr>
                <a:spLocks noChangeArrowheads="1"/>
              </p:cNvSpPr>
              <p:nvPr/>
            </p:nvSpPr>
            <p:spPr bwMode="auto">
              <a:xfrm>
                <a:off x="1607" y="878"/>
                <a:ext cx="26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1334" name="Rectangle 54"/>
              <p:cNvSpPr>
                <a:spLocks noChangeArrowheads="1"/>
              </p:cNvSpPr>
              <p:nvPr/>
            </p:nvSpPr>
            <p:spPr bwMode="auto">
              <a:xfrm>
                <a:off x="1689" y="910"/>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81335" name="Rectangle 55"/>
              <p:cNvSpPr>
                <a:spLocks noChangeArrowheads="1"/>
              </p:cNvSpPr>
              <p:nvPr/>
            </p:nvSpPr>
            <p:spPr bwMode="auto">
              <a:xfrm>
                <a:off x="1602" y="1331"/>
                <a:ext cx="26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1336" name="Rectangle 56"/>
              <p:cNvSpPr>
                <a:spLocks noChangeArrowheads="1"/>
              </p:cNvSpPr>
              <p:nvPr/>
            </p:nvSpPr>
            <p:spPr bwMode="auto">
              <a:xfrm>
                <a:off x="1689" y="1364"/>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81337" name="Rectangle 57"/>
              <p:cNvSpPr>
                <a:spLocks noChangeArrowheads="1"/>
              </p:cNvSpPr>
              <p:nvPr/>
            </p:nvSpPr>
            <p:spPr bwMode="auto">
              <a:xfrm>
                <a:off x="1104" y="484"/>
                <a:ext cx="61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1338" name="Rectangle 58"/>
              <p:cNvSpPr>
                <a:spLocks noChangeArrowheads="1"/>
              </p:cNvSpPr>
              <p:nvPr/>
            </p:nvSpPr>
            <p:spPr bwMode="auto">
              <a:xfrm>
                <a:off x="1104" y="560"/>
                <a:ext cx="618"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1339" name="Rectangle 59"/>
              <p:cNvSpPr>
                <a:spLocks noChangeArrowheads="1"/>
              </p:cNvSpPr>
              <p:nvPr/>
            </p:nvSpPr>
            <p:spPr bwMode="auto">
              <a:xfrm>
                <a:off x="1099" y="632"/>
                <a:ext cx="629"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1340" name="Line 60"/>
              <p:cNvSpPr>
                <a:spLocks noChangeShapeType="1"/>
              </p:cNvSpPr>
              <p:nvPr/>
            </p:nvSpPr>
            <p:spPr bwMode="auto">
              <a:xfrm>
                <a:off x="1006" y="584"/>
                <a:ext cx="8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1341" name="Rectangle 61"/>
              <p:cNvSpPr>
                <a:spLocks noChangeArrowheads="1"/>
              </p:cNvSpPr>
              <p:nvPr/>
            </p:nvSpPr>
            <p:spPr bwMode="auto">
              <a:xfrm>
                <a:off x="1607" y="878"/>
                <a:ext cx="26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1342" name="Rectangle 62"/>
              <p:cNvSpPr>
                <a:spLocks noChangeArrowheads="1"/>
              </p:cNvSpPr>
              <p:nvPr/>
            </p:nvSpPr>
            <p:spPr bwMode="auto">
              <a:xfrm>
                <a:off x="1689" y="910"/>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81343" name="Rectangle 63"/>
              <p:cNvSpPr>
                <a:spLocks noChangeArrowheads="1"/>
              </p:cNvSpPr>
              <p:nvPr/>
            </p:nvSpPr>
            <p:spPr bwMode="auto">
              <a:xfrm>
                <a:off x="1689" y="1364"/>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grpSp>
            <p:nvGrpSpPr>
              <p:cNvPr id="481344" name="Group 64"/>
              <p:cNvGrpSpPr>
                <a:grpSpLocks/>
              </p:cNvGrpSpPr>
              <p:nvPr/>
            </p:nvGrpSpPr>
            <p:grpSpPr bwMode="auto">
              <a:xfrm>
                <a:off x="1095" y="460"/>
                <a:ext cx="627" cy="240"/>
                <a:chOff x="336" y="1998"/>
                <a:chExt cx="627" cy="240"/>
              </a:xfrm>
            </p:grpSpPr>
            <p:sp>
              <p:nvSpPr>
                <p:cNvPr id="481345" name="Rectangle 65"/>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Start BEST  Management Book Project </a:t>
                  </a:r>
                  <a:endParaRPr lang="en-US" sz="800">
                    <a:solidFill>
                      <a:schemeClr val="tx1"/>
                    </a:solidFill>
                  </a:endParaRPr>
                </a:p>
              </p:txBody>
            </p:sp>
            <p:sp>
              <p:nvSpPr>
                <p:cNvPr id="481346" name="Rectangle 66"/>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81347" name="Group 67"/>
              <p:cNvGrpSpPr>
                <a:grpSpLocks/>
              </p:cNvGrpSpPr>
              <p:nvPr/>
            </p:nvGrpSpPr>
            <p:grpSpPr bwMode="auto">
              <a:xfrm>
                <a:off x="1103" y="1040"/>
                <a:ext cx="627" cy="240"/>
                <a:chOff x="336" y="1998"/>
                <a:chExt cx="627" cy="240"/>
              </a:xfrm>
            </p:grpSpPr>
            <p:sp>
              <p:nvSpPr>
                <p:cNvPr id="481348" name="Rectangle 68"/>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Writing Project Selection Section for Chapter 1</a:t>
                  </a:r>
                  <a:endParaRPr lang="en-US" sz="800">
                    <a:solidFill>
                      <a:schemeClr val="tx1"/>
                    </a:solidFill>
                  </a:endParaRPr>
                </a:p>
              </p:txBody>
            </p:sp>
            <p:sp>
              <p:nvSpPr>
                <p:cNvPr id="481349" name="Rectangle 69"/>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81350" name="Group 70"/>
              <p:cNvGrpSpPr>
                <a:grpSpLocks/>
              </p:cNvGrpSpPr>
              <p:nvPr/>
            </p:nvGrpSpPr>
            <p:grpSpPr bwMode="auto">
              <a:xfrm>
                <a:off x="1872" y="720"/>
                <a:ext cx="627" cy="240"/>
                <a:chOff x="336" y="1998"/>
                <a:chExt cx="627" cy="240"/>
              </a:xfrm>
            </p:grpSpPr>
            <p:sp>
              <p:nvSpPr>
                <p:cNvPr id="481351" name="Rectangle 71"/>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Writing Project Organization Section for Chapter 1</a:t>
                  </a:r>
                  <a:endParaRPr lang="en-US" sz="800">
                    <a:solidFill>
                      <a:schemeClr val="tx1"/>
                    </a:solidFill>
                  </a:endParaRPr>
                </a:p>
              </p:txBody>
            </p:sp>
            <p:sp>
              <p:nvSpPr>
                <p:cNvPr id="481352" name="Rectangle 72"/>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81353" name="Group 73"/>
              <p:cNvGrpSpPr>
                <a:grpSpLocks/>
              </p:cNvGrpSpPr>
              <p:nvPr/>
            </p:nvGrpSpPr>
            <p:grpSpPr bwMode="auto">
              <a:xfrm>
                <a:off x="1871" y="1354"/>
                <a:ext cx="627" cy="240"/>
                <a:chOff x="336" y="1998"/>
                <a:chExt cx="627" cy="240"/>
              </a:xfrm>
            </p:grpSpPr>
            <p:sp>
              <p:nvSpPr>
                <p:cNvPr id="481354" name="Rectangle 74"/>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Writing Budget and Cost Section for Chapter 2</a:t>
                  </a:r>
                  <a:endParaRPr lang="en-US" sz="800">
                    <a:solidFill>
                      <a:schemeClr val="tx1"/>
                    </a:solidFill>
                  </a:endParaRPr>
                </a:p>
              </p:txBody>
            </p:sp>
            <p:sp>
              <p:nvSpPr>
                <p:cNvPr id="481355" name="Rectangle 75"/>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81356" name="Line 76"/>
              <p:cNvSpPr>
                <a:spLocks noChangeShapeType="1"/>
              </p:cNvSpPr>
              <p:nvPr/>
            </p:nvSpPr>
            <p:spPr bwMode="auto">
              <a:xfrm flipV="1">
                <a:off x="1735" y="862"/>
                <a:ext cx="128" cy="2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57" name="Line 77"/>
              <p:cNvSpPr>
                <a:spLocks noChangeShapeType="1"/>
              </p:cNvSpPr>
              <p:nvPr/>
            </p:nvSpPr>
            <p:spPr bwMode="auto">
              <a:xfrm>
                <a:off x="1733" y="1160"/>
                <a:ext cx="128" cy="2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81358" name="Rectangle 78"/>
            <p:cNvSpPr>
              <a:spLocks noChangeArrowheads="1"/>
            </p:cNvSpPr>
            <p:nvPr/>
          </p:nvSpPr>
          <p:spPr bwMode="auto">
            <a:xfrm>
              <a:off x="864" y="768"/>
              <a:ext cx="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SS</a:t>
              </a:r>
              <a:endParaRPr lang="en-US">
                <a:solidFill>
                  <a:schemeClr val="tx1"/>
                </a:solidFill>
                <a:latin typeface="Times New Roman" charset="0"/>
              </a:endParaRPr>
            </a:p>
          </p:txBody>
        </p:sp>
      </p:grpSp>
      <p:pic>
        <p:nvPicPr>
          <p:cNvPr id="481359" name="Picture 7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5138" y="3773488"/>
            <a:ext cx="5883275" cy="995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ooter Placeholder 4"/>
          <p:cNvSpPr>
            <a:spLocks noGrp="1"/>
          </p:cNvSpPr>
          <p:nvPr>
            <p:ph type="ftr" sz="quarter" idx="11"/>
          </p:nvPr>
        </p:nvSpPr>
        <p:spPr/>
        <p:txBody>
          <a:bodyPr/>
          <a:lstStyle/>
          <a:p>
            <a:r>
              <a:rPr lang="en-US"/>
              <a:t>Module 3 – Project Scheduling</a:t>
            </a:r>
          </a:p>
        </p:txBody>
      </p:sp>
      <p:sp>
        <p:nvSpPr>
          <p:cNvPr id="482306" name="Rectangle 2"/>
          <p:cNvSpPr>
            <a:spLocks noGrp="1" noChangeArrowheads="1"/>
          </p:cNvSpPr>
          <p:nvPr>
            <p:ph type="title"/>
          </p:nvPr>
        </p:nvSpPr>
        <p:spPr/>
        <p:txBody>
          <a:bodyPr/>
          <a:lstStyle/>
          <a:p>
            <a:r>
              <a:rPr lang="en-US">
                <a:solidFill>
                  <a:schemeClr val="bg1"/>
                </a:solidFill>
              </a:rPr>
              <a:t>Project Scheduling – Step 5. Determine Project Duration</a:t>
            </a:r>
          </a:p>
        </p:txBody>
      </p:sp>
      <p:sp>
        <p:nvSpPr>
          <p:cNvPr id="482307" name="Rectangle 3"/>
          <p:cNvSpPr>
            <a:spLocks noGrp="1" noChangeArrowheads="1"/>
          </p:cNvSpPr>
          <p:nvPr>
            <p:ph type="body" idx="1"/>
          </p:nvPr>
        </p:nvSpPr>
        <p:spPr>
          <a:xfrm>
            <a:off x="369888" y="1335088"/>
            <a:ext cx="8215312" cy="4538662"/>
          </a:xfrm>
        </p:spPr>
        <p:txBody>
          <a:bodyPr/>
          <a:lstStyle/>
          <a:p>
            <a:pPr marL="290513" indent="-290513">
              <a:buFontTx/>
              <a:buNone/>
            </a:pPr>
            <a:r>
              <a:rPr lang="en-US" sz="1800">
                <a:latin typeface="Arial" charset="0"/>
              </a:rPr>
              <a:t>Using the Network Diagram, the next activity is “Writing Project Selection section of Chapter 1.” This activity is start to start (SS) with the previous activity, thus its early start date is 1/1 (see chart).  The early finish is determine by the duration of the activity itself. This activity has a duration of 8 weeks, which translates to a early finish date of 2/25.</a:t>
            </a:r>
          </a:p>
          <a:p>
            <a:pPr marL="290513" indent="-290513">
              <a:buFontTx/>
              <a:buNone/>
            </a:pPr>
            <a:endParaRPr lang="en-US" sz="1800">
              <a:latin typeface="Arial" charset="0"/>
            </a:endParaRPr>
          </a:p>
          <a:p>
            <a:pPr marL="290513" indent="-290513">
              <a:buFontTx/>
              <a:buNone/>
            </a:pPr>
            <a:endParaRPr lang="en-US" sz="1800">
              <a:solidFill>
                <a:schemeClr val="tx2"/>
              </a:solidFill>
              <a:latin typeface="Arial" charset="0"/>
            </a:endParaRPr>
          </a:p>
        </p:txBody>
      </p:sp>
      <p:grpSp>
        <p:nvGrpSpPr>
          <p:cNvPr id="482788" name="Group 484"/>
          <p:cNvGrpSpPr>
            <a:grpSpLocks/>
          </p:cNvGrpSpPr>
          <p:nvPr/>
        </p:nvGrpSpPr>
        <p:grpSpPr bwMode="auto">
          <a:xfrm>
            <a:off x="6040438" y="3162300"/>
            <a:ext cx="2595562" cy="1800225"/>
            <a:chOff x="864" y="460"/>
            <a:chExt cx="1635" cy="1134"/>
          </a:xfrm>
        </p:grpSpPr>
        <p:grpSp>
          <p:nvGrpSpPr>
            <p:cNvPr id="482789" name="Group 485"/>
            <p:cNvGrpSpPr>
              <a:grpSpLocks/>
            </p:cNvGrpSpPr>
            <p:nvPr/>
          </p:nvGrpSpPr>
          <p:grpSpPr bwMode="auto">
            <a:xfrm>
              <a:off x="1002" y="460"/>
              <a:ext cx="1497" cy="1134"/>
              <a:chOff x="1002" y="460"/>
              <a:chExt cx="1497" cy="1134"/>
            </a:xfrm>
          </p:grpSpPr>
          <p:sp>
            <p:nvSpPr>
              <p:cNvPr id="482790" name="Rectangle 486"/>
              <p:cNvSpPr>
                <a:spLocks noChangeArrowheads="1"/>
              </p:cNvSpPr>
              <p:nvPr/>
            </p:nvSpPr>
            <p:spPr bwMode="auto">
              <a:xfrm>
                <a:off x="1104" y="484"/>
                <a:ext cx="61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2791" name="Rectangle 487"/>
              <p:cNvSpPr>
                <a:spLocks noChangeArrowheads="1"/>
              </p:cNvSpPr>
              <p:nvPr/>
            </p:nvSpPr>
            <p:spPr bwMode="auto">
              <a:xfrm>
                <a:off x="1104" y="560"/>
                <a:ext cx="618"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2792" name="Rectangle 488"/>
              <p:cNvSpPr>
                <a:spLocks noChangeArrowheads="1"/>
              </p:cNvSpPr>
              <p:nvPr/>
            </p:nvSpPr>
            <p:spPr bwMode="auto">
              <a:xfrm>
                <a:off x="1099" y="632"/>
                <a:ext cx="629"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482793" name="Group 489"/>
              <p:cNvGrpSpPr>
                <a:grpSpLocks/>
              </p:cNvGrpSpPr>
              <p:nvPr/>
            </p:nvGrpSpPr>
            <p:grpSpPr bwMode="auto">
              <a:xfrm>
                <a:off x="1003" y="1129"/>
                <a:ext cx="92" cy="60"/>
                <a:chOff x="253" y="2667"/>
                <a:chExt cx="76" cy="60"/>
              </a:xfrm>
            </p:grpSpPr>
            <p:sp>
              <p:nvSpPr>
                <p:cNvPr id="482794" name="Line 490"/>
                <p:cNvSpPr>
                  <a:spLocks noChangeShapeType="1"/>
                </p:cNvSpPr>
                <p:nvPr/>
              </p:nvSpPr>
              <p:spPr bwMode="auto">
                <a:xfrm>
                  <a:off x="253" y="2694"/>
                  <a:ext cx="32"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795" name="Freeform 491"/>
                <p:cNvSpPr>
                  <a:spLocks/>
                </p:cNvSpPr>
                <p:nvPr/>
              </p:nvSpPr>
              <p:spPr bwMode="auto">
                <a:xfrm>
                  <a:off x="274" y="2667"/>
                  <a:ext cx="55" cy="60"/>
                </a:xfrm>
                <a:custGeom>
                  <a:avLst/>
                  <a:gdLst>
                    <a:gd name="T0" fmla="*/ 0 w 55"/>
                    <a:gd name="T1" fmla="*/ 60 h 60"/>
                    <a:gd name="T2" fmla="*/ 55 w 55"/>
                    <a:gd name="T3" fmla="*/ 33 h 60"/>
                    <a:gd name="T4" fmla="*/ 0 w 55"/>
                    <a:gd name="T5" fmla="*/ 0 h 60"/>
                    <a:gd name="T6" fmla="*/ 0 w 55"/>
                    <a:gd name="T7" fmla="*/ 60 h 60"/>
                  </a:gdLst>
                  <a:ahLst/>
                  <a:cxnLst>
                    <a:cxn ang="0">
                      <a:pos x="T0" y="T1"/>
                    </a:cxn>
                    <a:cxn ang="0">
                      <a:pos x="T2" y="T3"/>
                    </a:cxn>
                    <a:cxn ang="0">
                      <a:pos x="T4" y="T5"/>
                    </a:cxn>
                    <a:cxn ang="0">
                      <a:pos x="T6" y="T7"/>
                    </a:cxn>
                  </a:cxnLst>
                  <a:rect l="0" t="0" r="r" b="b"/>
                  <a:pathLst>
                    <a:path w="55" h="60">
                      <a:moveTo>
                        <a:pt x="0" y="60"/>
                      </a:moveTo>
                      <a:lnTo>
                        <a:pt x="55" y="33"/>
                      </a:lnTo>
                      <a:lnTo>
                        <a:pt x="0" y="0"/>
                      </a:lnTo>
                      <a:lnTo>
                        <a:pt x="0"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82796" name="Line 492"/>
              <p:cNvSpPr>
                <a:spLocks noChangeShapeType="1"/>
              </p:cNvSpPr>
              <p:nvPr/>
            </p:nvSpPr>
            <p:spPr bwMode="auto">
              <a:xfrm flipV="1">
                <a:off x="1002" y="582"/>
                <a:ext cx="1" cy="574"/>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797" name="Line 493"/>
              <p:cNvSpPr>
                <a:spLocks noChangeShapeType="1"/>
              </p:cNvSpPr>
              <p:nvPr/>
            </p:nvSpPr>
            <p:spPr bwMode="auto">
              <a:xfrm>
                <a:off x="1006" y="582"/>
                <a:ext cx="8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798" name="Rectangle 494"/>
              <p:cNvSpPr>
                <a:spLocks noChangeArrowheads="1"/>
              </p:cNvSpPr>
              <p:nvPr/>
            </p:nvSpPr>
            <p:spPr bwMode="auto">
              <a:xfrm>
                <a:off x="1607" y="878"/>
                <a:ext cx="26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2799" name="Rectangle 495"/>
              <p:cNvSpPr>
                <a:spLocks noChangeArrowheads="1"/>
              </p:cNvSpPr>
              <p:nvPr/>
            </p:nvSpPr>
            <p:spPr bwMode="auto">
              <a:xfrm>
                <a:off x="1689" y="910"/>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82800" name="Rectangle 496"/>
              <p:cNvSpPr>
                <a:spLocks noChangeArrowheads="1"/>
              </p:cNvSpPr>
              <p:nvPr/>
            </p:nvSpPr>
            <p:spPr bwMode="auto">
              <a:xfrm>
                <a:off x="1602" y="1331"/>
                <a:ext cx="26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2801" name="Rectangle 497"/>
              <p:cNvSpPr>
                <a:spLocks noChangeArrowheads="1"/>
              </p:cNvSpPr>
              <p:nvPr/>
            </p:nvSpPr>
            <p:spPr bwMode="auto">
              <a:xfrm>
                <a:off x="1689" y="1364"/>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82802" name="Rectangle 498"/>
              <p:cNvSpPr>
                <a:spLocks noChangeArrowheads="1"/>
              </p:cNvSpPr>
              <p:nvPr/>
            </p:nvSpPr>
            <p:spPr bwMode="auto">
              <a:xfrm>
                <a:off x="1104" y="484"/>
                <a:ext cx="61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2803" name="Rectangle 499"/>
              <p:cNvSpPr>
                <a:spLocks noChangeArrowheads="1"/>
              </p:cNvSpPr>
              <p:nvPr/>
            </p:nvSpPr>
            <p:spPr bwMode="auto">
              <a:xfrm>
                <a:off x="1104" y="560"/>
                <a:ext cx="618"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2804" name="Rectangle 500"/>
              <p:cNvSpPr>
                <a:spLocks noChangeArrowheads="1"/>
              </p:cNvSpPr>
              <p:nvPr/>
            </p:nvSpPr>
            <p:spPr bwMode="auto">
              <a:xfrm>
                <a:off x="1099" y="632"/>
                <a:ext cx="629"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2805" name="Line 501"/>
              <p:cNvSpPr>
                <a:spLocks noChangeShapeType="1"/>
              </p:cNvSpPr>
              <p:nvPr/>
            </p:nvSpPr>
            <p:spPr bwMode="auto">
              <a:xfrm>
                <a:off x="1006" y="584"/>
                <a:ext cx="8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806" name="Rectangle 502"/>
              <p:cNvSpPr>
                <a:spLocks noChangeArrowheads="1"/>
              </p:cNvSpPr>
              <p:nvPr/>
            </p:nvSpPr>
            <p:spPr bwMode="auto">
              <a:xfrm>
                <a:off x="1607" y="878"/>
                <a:ext cx="26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2807" name="Rectangle 503"/>
              <p:cNvSpPr>
                <a:spLocks noChangeArrowheads="1"/>
              </p:cNvSpPr>
              <p:nvPr/>
            </p:nvSpPr>
            <p:spPr bwMode="auto">
              <a:xfrm>
                <a:off x="1689" y="910"/>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82808" name="Rectangle 504"/>
              <p:cNvSpPr>
                <a:spLocks noChangeArrowheads="1"/>
              </p:cNvSpPr>
              <p:nvPr/>
            </p:nvSpPr>
            <p:spPr bwMode="auto">
              <a:xfrm>
                <a:off x="1689" y="1364"/>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grpSp>
            <p:nvGrpSpPr>
              <p:cNvPr id="482809" name="Group 505"/>
              <p:cNvGrpSpPr>
                <a:grpSpLocks/>
              </p:cNvGrpSpPr>
              <p:nvPr/>
            </p:nvGrpSpPr>
            <p:grpSpPr bwMode="auto">
              <a:xfrm>
                <a:off x="1095" y="460"/>
                <a:ext cx="627" cy="240"/>
                <a:chOff x="336" y="1998"/>
                <a:chExt cx="627" cy="240"/>
              </a:xfrm>
            </p:grpSpPr>
            <p:sp>
              <p:nvSpPr>
                <p:cNvPr id="482810" name="Rectangle 506"/>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Start BEST  Management Book Project </a:t>
                  </a:r>
                  <a:endParaRPr lang="en-US" sz="800">
                    <a:solidFill>
                      <a:schemeClr val="tx1"/>
                    </a:solidFill>
                  </a:endParaRPr>
                </a:p>
              </p:txBody>
            </p:sp>
            <p:sp>
              <p:nvSpPr>
                <p:cNvPr id="482811" name="Rectangle 507"/>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82812" name="Group 508"/>
              <p:cNvGrpSpPr>
                <a:grpSpLocks/>
              </p:cNvGrpSpPr>
              <p:nvPr/>
            </p:nvGrpSpPr>
            <p:grpSpPr bwMode="auto">
              <a:xfrm>
                <a:off x="1103" y="1040"/>
                <a:ext cx="627" cy="240"/>
                <a:chOff x="336" y="1998"/>
                <a:chExt cx="627" cy="240"/>
              </a:xfrm>
            </p:grpSpPr>
            <p:sp>
              <p:nvSpPr>
                <p:cNvPr id="482813" name="Rectangle 509"/>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Writing Project Selection Section for Chapter 1</a:t>
                  </a:r>
                  <a:endParaRPr lang="en-US" sz="800">
                    <a:solidFill>
                      <a:schemeClr val="tx1"/>
                    </a:solidFill>
                  </a:endParaRPr>
                </a:p>
              </p:txBody>
            </p:sp>
            <p:sp>
              <p:nvSpPr>
                <p:cNvPr id="482814" name="Rectangle 510"/>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82815" name="Group 511"/>
              <p:cNvGrpSpPr>
                <a:grpSpLocks/>
              </p:cNvGrpSpPr>
              <p:nvPr/>
            </p:nvGrpSpPr>
            <p:grpSpPr bwMode="auto">
              <a:xfrm>
                <a:off x="1872" y="720"/>
                <a:ext cx="627" cy="240"/>
                <a:chOff x="336" y="1998"/>
                <a:chExt cx="627" cy="240"/>
              </a:xfrm>
            </p:grpSpPr>
            <p:sp>
              <p:nvSpPr>
                <p:cNvPr id="482816" name="Rectangle 512"/>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Writing Project Organization Section for Chapter 1</a:t>
                  </a:r>
                  <a:endParaRPr lang="en-US" sz="800">
                    <a:solidFill>
                      <a:schemeClr val="tx1"/>
                    </a:solidFill>
                  </a:endParaRPr>
                </a:p>
              </p:txBody>
            </p:sp>
            <p:sp>
              <p:nvSpPr>
                <p:cNvPr id="482817" name="Rectangle 513"/>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82818" name="Group 514"/>
              <p:cNvGrpSpPr>
                <a:grpSpLocks/>
              </p:cNvGrpSpPr>
              <p:nvPr/>
            </p:nvGrpSpPr>
            <p:grpSpPr bwMode="auto">
              <a:xfrm>
                <a:off x="1871" y="1354"/>
                <a:ext cx="627" cy="240"/>
                <a:chOff x="336" y="1998"/>
                <a:chExt cx="627" cy="240"/>
              </a:xfrm>
            </p:grpSpPr>
            <p:sp>
              <p:nvSpPr>
                <p:cNvPr id="482819" name="Rectangle 515"/>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Writing Budget and Cost Section for Chapter 2</a:t>
                  </a:r>
                  <a:endParaRPr lang="en-US" sz="800">
                    <a:solidFill>
                      <a:schemeClr val="tx1"/>
                    </a:solidFill>
                  </a:endParaRPr>
                </a:p>
              </p:txBody>
            </p:sp>
            <p:sp>
              <p:nvSpPr>
                <p:cNvPr id="482820" name="Rectangle 516"/>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82821" name="Line 517"/>
              <p:cNvSpPr>
                <a:spLocks noChangeShapeType="1"/>
              </p:cNvSpPr>
              <p:nvPr/>
            </p:nvSpPr>
            <p:spPr bwMode="auto">
              <a:xfrm flipV="1">
                <a:off x="1735" y="862"/>
                <a:ext cx="128" cy="2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2822" name="Line 518"/>
              <p:cNvSpPr>
                <a:spLocks noChangeShapeType="1"/>
              </p:cNvSpPr>
              <p:nvPr/>
            </p:nvSpPr>
            <p:spPr bwMode="auto">
              <a:xfrm>
                <a:off x="1733" y="1160"/>
                <a:ext cx="128" cy="2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82823" name="Rectangle 519"/>
            <p:cNvSpPr>
              <a:spLocks noChangeArrowheads="1"/>
            </p:cNvSpPr>
            <p:nvPr/>
          </p:nvSpPr>
          <p:spPr bwMode="auto">
            <a:xfrm>
              <a:off x="864" y="768"/>
              <a:ext cx="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SS</a:t>
              </a:r>
              <a:endParaRPr lang="en-US">
                <a:solidFill>
                  <a:schemeClr val="tx1"/>
                </a:solidFill>
                <a:latin typeface="Times New Roman" charset="0"/>
              </a:endParaRPr>
            </a:p>
          </p:txBody>
        </p:sp>
      </p:grpSp>
      <p:pic>
        <p:nvPicPr>
          <p:cNvPr id="482824" name="Picture 5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013" y="4567238"/>
            <a:ext cx="6154737" cy="104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ooter Placeholder 4"/>
          <p:cNvSpPr>
            <a:spLocks noGrp="1"/>
          </p:cNvSpPr>
          <p:nvPr>
            <p:ph type="ftr" sz="quarter" idx="11"/>
          </p:nvPr>
        </p:nvSpPr>
        <p:spPr/>
        <p:txBody>
          <a:bodyPr/>
          <a:lstStyle/>
          <a:p>
            <a:r>
              <a:rPr lang="en-US"/>
              <a:t>Module 3 – Project Scheduling</a:t>
            </a:r>
          </a:p>
        </p:txBody>
      </p:sp>
      <p:sp>
        <p:nvSpPr>
          <p:cNvPr id="483330" name="Rectangle 2"/>
          <p:cNvSpPr>
            <a:spLocks noGrp="1" noChangeArrowheads="1"/>
          </p:cNvSpPr>
          <p:nvPr>
            <p:ph type="title"/>
          </p:nvPr>
        </p:nvSpPr>
        <p:spPr/>
        <p:txBody>
          <a:bodyPr/>
          <a:lstStyle/>
          <a:p>
            <a:r>
              <a:rPr lang="en-US">
                <a:solidFill>
                  <a:schemeClr val="bg1"/>
                </a:solidFill>
              </a:rPr>
              <a:t>Project Scheduling – Step 5. Determine Project Duration</a:t>
            </a:r>
          </a:p>
        </p:txBody>
      </p:sp>
      <p:sp>
        <p:nvSpPr>
          <p:cNvPr id="483331" name="Rectangle 3"/>
          <p:cNvSpPr>
            <a:spLocks noGrp="1" noChangeArrowheads="1"/>
          </p:cNvSpPr>
          <p:nvPr>
            <p:ph type="body" idx="1"/>
          </p:nvPr>
        </p:nvSpPr>
        <p:spPr>
          <a:xfrm>
            <a:off x="369888" y="1335088"/>
            <a:ext cx="8215312" cy="4538662"/>
          </a:xfrm>
        </p:spPr>
        <p:txBody>
          <a:bodyPr/>
          <a:lstStyle/>
          <a:p>
            <a:pPr marL="290513" indent="-290513">
              <a:lnSpc>
                <a:spcPct val="90000"/>
              </a:lnSpc>
              <a:buFontTx/>
              <a:buNone/>
            </a:pPr>
            <a:r>
              <a:rPr lang="en-US" sz="1800">
                <a:latin typeface="Arial" charset="0"/>
              </a:rPr>
              <a:t>The next activity is “Writing the Project Organizational section of Chapter 1.” It is finish to start (FS) with the previous activity. With the FS relationship in mind, what is the early start date for this activity?</a:t>
            </a:r>
          </a:p>
          <a:p>
            <a:pPr marL="290513" indent="-290513">
              <a:lnSpc>
                <a:spcPct val="90000"/>
              </a:lnSpc>
              <a:buFontTx/>
              <a:buNone/>
            </a:pPr>
            <a:endParaRPr lang="en-US" sz="1800">
              <a:latin typeface="Arial" charset="0"/>
            </a:endParaRPr>
          </a:p>
          <a:p>
            <a:pPr marL="290513" indent="-290513">
              <a:lnSpc>
                <a:spcPct val="90000"/>
              </a:lnSpc>
              <a:buFontTx/>
              <a:buNone/>
            </a:pPr>
            <a:r>
              <a:rPr lang="en-US" sz="1800">
                <a:latin typeface="Arial" charset="0"/>
              </a:rPr>
              <a:t>Because you must finish writing the Project </a:t>
            </a:r>
          </a:p>
          <a:p>
            <a:pPr marL="290513" indent="-290513">
              <a:lnSpc>
                <a:spcPct val="90000"/>
              </a:lnSpc>
              <a:buFontTx/>
              <a:buNone/>
            </a:pPr>
            <a:r>
              <a:rPr lang="en-US" sz="1800">
                <a:latin typeface="Arial" charset="0"/>
              </a:rPr>
              <a:t>Selection section before you start writing the </a:t>
            </a:r>
          </a:p>
          <a:p>
            <a:pPr marL="290513" indent="-290513">
              <a:lnSpc>
                <a:spcPct val="90000"/>
              </a:lnSpc>
              <a:buFontTx/>
              <a:buNone/>
            </a:pPr>
            <a:r>
              <a:rPr lang="en-US" sz="1800">
                <a:latin typeface="Arial" charset="0"/>
              </a:rPr>
              <a:t>Project Organizational section, the early start </a:t>
            </a:r>
          </a:p>
          <a:p>
            <a:pPr marL="290513" indent="-290513">
              <a:lnSpc>
                <a:spcPct val="90000"/>
              </a:lnSpc>
              <a:buFontTx/>
              <a:buNone/>
            </a:pPr>
            <a:r>
              <a:rPr lang="en-US" sz="1800">
                <a:latin typeface="Arial" charset="0"/>
              </a:rPr>
              <a:t>date for the current activity is 2/26. The early </a:t>
            </a:r>
          </a:p>
          <a:p>
            <a:pPr marL="290513" indent="-290513">
              <a:lnSpc>
                <a:spcPct val="90000"/>
              </a:lnSpc>
              <a:buFontTx/>
              <a:buNone/>
            </a:pPr>
            <a:r>
              <a:rPr lang="en-US" sz="1800">
                <a:latin typeface="Arial" charset="0"/>
              </a:rPr>
              <a:t>finish is once again calculated by using the </a:t>
            </a:r>
          </a:p>
          <a:p>
            <a:pPr marL="290513" indent="-290513">
              <a:lnSpc>
                <a:spcPct val="90000"/>
              </a:lnSpc>
              <a:buFontTx/>
              <a:buNone/>
            </a:pPr>
            <a:r>
              <a:rPr lang="en-US" sz="1800">
                <a:latin typeface="Arial" charset="0"/>
              </a:rPr>
              <a:t>duration of the activity, giving you a early </a:t>
            </a:r>
          </a:p>
          <a:p>
            <a:pPr marL="290513" indent="-290513">
              <a:lnSpc>
                <a:spcPct val="90000"/>
              </a:lnSpc>
              <a:buFontTx/>
              <a:buNone/>
            </a:pPr>
            <a:r>
              <a:rPr lang="en-US" sz="1800">
                <a:latin typeface="Arial" charset="0"/>
              </a:rPr>
              <a:t>completion of 5/6. </a:t>
            </a:r>
          </a:p>
          <a:p>
            <a:pPr marL="290513" indent="-290513">
              <a:lnSpc>
                <a:spcPct val="90000"/>
              </a:lnSpc>
              <a:buFontTx/>
              <a:buNone/>
            </a:pPr>
            <a:endParaRPr lang="en-US" sz="1800">
              <a:latin typeface="Arial" charset="0"/>
            </a:endParaRPr>
          </a:p>
          <a:p>
            <a:pPr marL="290513" indent="-290513">
              <a:lnSpc>
                <a:spcPct val="90000"/>
              </a:lnSpc>
              <a:buFontTx/>
              <a:buNone/>
            </a:pPr>
            <a:endParaRPr lang="en-US" sz="1800">
              <a:latin typeface="Arial" charset="0"/>
            </a:endParaRPr>
          </a:p>
          <a:p>
            <a:pPr marL="290513" indent="-290513">
              <a:lnSpc>
                <a:spcPct val="90000"/>
              </a:lnSpc>
              <a:buFontTx/>
              <a:buNone/>
            </a:pPr>
            <a:endParaRPr lang="en-US" sz="1800">
              <a:latin typeface="Arial" charset="0"/>
            </a:endParaRPr>
          </a:p>
          <a:p>
            <a:pPr marL="290513" indent="-290513">
              <a:lnSpc>
                <a:spcPct val="90000"/>
              </a:lnSpc>
              <a:buFontTx/>
              <a:buNone/>
            </a:pPr>
            <a:r>
              <a:rPr lang="en-US" sz="1800">
                <a:latin typeface="Arial" charset="0"/>
              </a:rPr>
              <a:t>Let’s look at one more.</a:t>
            </a:r>
            <a:endParaRPr lang="en-US" sz="1800">
              <a:solidFill>
                <a:schemeClr val="tx2"/>
              </a:solidFill>
              <a:latin typeface="Arial" charset="0"/>
            </a:endParaRPr>
          </a:p>
        </p:txBody>
      </p:sp>
      <p:grpSp>
        <p:nvGrpSpPr>
          <p:cNvPr id="483775" name="Group 447"/>
          <p:cNvGrpSpPr>
            <a:grpSpLocks/>
          </p:cNvGrpSpPr>
          <p:nvPr/>
        </p:nvGrpSpPr>
        <p:grpSpPr bwMode="auto">
          <a:xfrm>
            <a:off x="5324475" y="2322513"/>
            <a:ext cx="2595563" cy="1800225"/>
            <a:chOff x="864" y="460"/>
            <a:chExt cx="1635" cy="1134"/>
          </a:xfrm>
        </p:grpSpPr>
        <p:grpSp>
          <p:nvGrpSpPr>
            <p:cNvPr id="483776" name="Group 448"/>
            <p:cNvGrpSpPr>
              <a:grpSpLocks/>
            </p:cNvGrpSpPr>
            <p:nvPr/>
          </p:nvGrpSpPr>
          <p:grpSpPr bwMode="auto">
            <a:xfrm>
              <a:off x="1002" y="460"/>
              <a:ext cx="1497" cy="1134"/>
              <a:chOff x="1002" y="460"/>
              <a:chExt cx="1497" cy="1134"/>
            </a:xfrm>
          </p:grpSpPr>
          <p:sp>
            <p:nvSpPr>
              <p:cNvPr id="483777" name="Rectangle 449"/>
              <p:cNvSpPr>
                <a:spLocks noChangeArrowheads="1"/>
              </p:cNvSpPr>
              <p:nvPr/>
            </p:nvSpPr>
            <p:spPr bwMode="auto">
              <a:xfrm>
                <a:off x="1104" y="484"/>
                <a:ext cx="61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3778" name="Rectangle 450"/>
              <p:cNvSpPr>
                <a:spLocks noChangeArrowheads="1"/>
              </p:cNvSpPr>
              <p:nvPr/>
            </p:nvSpPr>
            <p:spPr bwMode="auto">
              <a:xfrm>
                <a:off x="1104" y="560"/>
                <a:ext cx="618"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3779" name="Rectangle 451"/>
              <p:cNvSpPr>
                <a:spLocks noChangeArrowheads="1"/>
              </p:cNvSpPr>
              <p:nvPr/>
            </p:nvSpPr>
            <p:spPr bwMode="auto">
              <a:xfrm>
                <a:off x="1099" y="632"/>
                <a:ext cx="629"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483780" name="Group 452"/>
              <p:cNvGrpSpPr>
                <a:grpSpLocks/>
              </p:cNvGrpSpPr>
              <p:nvPr/>
            </p:nvGrpSpPr>
            <p:grpSpPr bwMode="auto">
              <a:xfrm>
                <a:off x="1003" y="1129"/>
                <a:ext cx="92" cy="60"/>
                <a:chOff x="253" y="2667"/>
                <a:chExt cx="76" cy="60"/>
              </a:xfrm>
            </p:grpSpPr>
            <p:sp>
              <p:nvSpPr>
                <p:cNvPr id="483781" name="Line 453"/>
                <p:cNvSpPr>
                  <a:spLocks noChangeShapeType="1"/>
                </p:cNvSpPr>
                <p:nvPr/>
              </p:nvSpPr>
              <p:spPr bwMode="auto">
                <a:xfrm>
                  <a:off x="253" y="2694"/>
                  <a:ext cx="32"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3782" name="Freeform 454"/>
                <p:cNvSpPr>
                  <a:spLocks/>
                </p:cNvSpPr>
                <p:nvPr/>
              </p:nvSpPr>
              <p:spPr bwMode="auto">
                <a:xfrm>
                  <a:off x="274" y="2667"/>
                  <a:ext cx="55" cy="60"/>
                </a:xfrm>
                <a:custGeom>
                  <a:avLst/>
                  <a:gdLst>
                    <a:gd name="T0" fmla="*/ 0 w 55"/>
                    <a:gd name="T1" fmla="*/ 60 h 60"/>
                    <a:gd name="T2" fmla="*/ 55 w 55"/>
                    <a:gd name="T3" fmla="*/ 33 h 60"/>
                    <a:gd name="T4" fmla="*/ 0 w 55"/>
                    <a:gd name="T5" fmla="*/ 0 h 60"/>
                    <a:gd name="T6" fmla="*/ 0 w 55"/>
                    <a:gd name="T7" fmla="*/ 60 h 60"/>
                  </a:gdLst>
                  <a:ahLst/>
                  <a:cxnLst>
                    <a:cxn ang="0">
                      <a:pos x="T0" y="T1"/>
                    </a:cxn>
                    <a:cxn ang="0">
                      <a:pos x="T2" y="T3"/>
                    </a:cxn>
                    <a:cxn ang="0">
                      <a:pos x="T4" y="T5"/>
                    </a:cxn>
                    <a:cxn ang="0">
                      <a:pos x="T6" y="T7"/>
                    </a:cxn>
                  </a:cxnLst>
                  <a:rect l="0" t="0" r="r" b="b"/>
                  <a:pathLst>
                    <a:path w="55" h="60">
                      <a:moveTo>
                        <a:pt x="0" y="60"/>
                      </a:moveTo>
                      <a:lnTo>
                        <a:pt x="55" y="33"/>
                      </a:lnTo>
                      <a:lnTo>
                        <a:pt x="0" y="0"/>
                      </a:lnTo>
                      <a:lnTo>
                        <a:pt x="0"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83783" name="Line 455"/>
              <p:cNvSpPr>
                <a:spLocks noChangeShapeType="1"/>
              </p:cNvSpPr>
              <p:nvPr/>
            </p:nvSpPr>
            <p:spPr bwMode="auto">
              <a:xfrm flipV="1">
                <a:off x="1002" y="582"/>
                <a:ext cx="1" cy="574"/>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3784" name="Line 456"/>
              <p:cNvSpPr>
                <a:spLocks noChangeShapeType="1"/>
              </p:cNvSpPr>
              <p:nvPr/>
            </p:nvSpPr>
            <p:spPr bwMode="auto">
              <a:xfrm>
                <a:off x="1006" y="582"/>
                <a:ext cx="8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3785" name="Rectangle 457"/>
              <p:cNvSpPr>
                <a:spLocks noChangeArrowheads="1"/>
              </p:cNvSpPr>
              <p:nvPr/>
            </p:nvSpPr>
            <p:spPr bwMode="auto">
              <a:xfrm>
                <a:off x="1607" y="878"/>
                <a:ext cx="26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3786" name="Rectangle 458"/>
              <p:cNvSpPr>
                <a:spLocks noChangeArrowheads="1"/>
              </p:cNvSpPr>
              <p:nvPr/>
            </p:nvSpPr>
            <p:spPr bwMode="auto">
              <a:xfrm>
                <a:off x="1689" y="910"/>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83787" name="Rectangle 459"/>
              <p:cNvSpPr>
                <a:spLocks noChangeArrowheads="1"/>
              </p:cNvSpPr>
              <p:nvPr/>
            </p:nvSpPr>
            <p:spPr bwMode="auto">
              <a:xfrm>
                <a:off x="1602" y="1331"/>
                <a:ext cx="26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3788" name="Rectangle 460"/>
              <p:cNvSpPr>
                <a:spLocks noChangeArrowheads="1"/>
              </p:cNvSpPr>
              <p:nvPr/>
            </p:nvSpPr>
            <p:spPr bwMode="auto">
              <a:xfrm>
                <a:off x="1689" y="1364"/>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83789" name="Rectangle 461"/>
              <p:cNvSpPr>
                <a:spLocks noChangeArrowheads="1"/>
              </p:cNvSpPr>
              <p:nvPr/>
            </p:nvSpPr>
            <p:spPr bwMode="auto">
              <a:xfrm>
                <a:off x="1104" y="484"/>
                <a:ext cx="61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3790" name="Rectangle 462"/>
              <p:cNvSpPr>
                <a:spLocks noChangeArrowheads="1"/>
              </p:cNvSpPr>
              <p:nvPr/>
            </p:nvSpPr>
            <p:spPr bwMode="auto">
              <a:xfrm>
                <a:off x="1104" y="560"/>
                <a:ext cx="618"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3791" name="Rectangle 463"/>
              <p:cNvSpPr>
                <a:spLocks noChangeArrowheads="1"/>
              </p:cNvSpPr>
              <p:nvPr/>
            </p:nvSpPr>
            <p:spPr bwMode="auto">
              <a:xfrm>
                <a:off x="1099" y="632"/>
                <a:ext cx="629"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3792" name="Line 464"/>
              <p:cNvSpPr>
                <a:spLocks noChangeShapeType="1"/>
              </p:cNvSpPr>
              <p:nvPr/>
            </p:nvSpPr>
            <p:spPr bwMode="auto">
              <a:xfrm>
                <a:off x="1006" y="584"/>
                <a:ext cx="8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3793" name="Rectangle 465"/>
              <p:cNvSpPr>
                <a:spLocks noChangeArrowheads="1"/>
              </p:cNvSpPr>
              <p:nvPr/>
            </p:nvSpPr>
            <p:spPr bwMode="auto">
              <a:xfrm>
                <a:off x="1607" y="878"/>
                <a:ext cx="26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3794" name="Rectangle 466"/>
              <p:cNvSpPr>
                <a:spLocks noChangeArrowheads="1"/>
              </p:cNvSpPr>
              <p:nvPr/>
            </p:nvSpPr>
            <p:spPr bwMode="auto">
              <a:xfrm>
                <a:off x="1689" y="910"/>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83795" name="Rectangle 467"/>
              <p:cNvSpPr>
                <a:spLocks noChangeArrowheads="1"/>
              </p:cNvSpPr>
              <p:nvPr/>
            </p:nvSpPr>
            <p:spPr bwMode="auto">
              <a:xfrm>
                <a:off x="1689" y="1364"/>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grpSp>
            <p:nvGrpSpPr>
              <p:cNvPr id="483796" name="Group 468"/>
              <p:cNvGrpSpPr>
                <a:grpSpLocks/>
              </p:cNvGrpSpPr>
              <p:nvPr/>
            </p:nvGrpSpPr>
            <p:grpSpPr bwMode="auto">
              <a:xfrm>
                <a:off x="1095" y="460"/>
                <a:ext cx="627" cy="240"/>
                <a:chOff x="336" y="1998"/>
                <a:chExt cx="627" cy="240"/>
              </a:xfrm>
            </p:grpSpPr>
            <p:sp>
              <p:nvSpPr>
                <p:cNvPr id="483797" name="Rectangle 469"/>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Start BEST  Management Book Project </a:t>
                  </a:r>
                  <a:endParaRPr lang="en-US" sz="800">
                    <a:solidFill>
                      <a:schemeClr val="tx1"/>
                    </a:solidFill>
                  </a:endParaRPr>
                </a:p>
              </p:txBody>
            </p:sp>
            <p:sp>
              <p:nvSpPr>
                <p:cNvPr id="483798" name="Rectangle 470"/>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83799" name="Group 471"/>
              <p:cNvGrpSpPr>
                <a:grpSpLocks/>
              </p:cNvGrpSpPr>
              <p:nvPr/>
            </p:nvGrpSpPr>
            <p:grpSpPr bwMode="auto">
              <a:xfrm>
                <a:off x="1103" y="1040"/>
                <a:ext cx="627" cy="240"/>
                <a:chOff x="336" y="1998"/>
                <a:chExt cx="627" cy="240"/>
              </a:xfrm>
            </p:grpSpPr>
            <p:sp>
              <p:nvSpPr>
                <p:cNvPr id="483800" name="Rectangle 472"/>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Writing Project Selection Section for Chapter 1</a:t>
                  </a:r>
                  <a:endParaRPr lang="en-US" sz="800">
                    <a:solidFill>
                      <a:schemeClr val="tx1"/>
                    </a:solidFill>
                  </a:endParaRPr>
                </a:p>
              </p:txBody>
            </p:sp>
            <p:sp>
              <p:nvSpPr>
                <p:cNvPr id="483801" name="Rectangle 473"/>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83802" name="Group 474"/>
              <p:cNvGrpSpPr>
                <a:grpSpLocks/>
              </p:cNvGrpSpPr>
              <p:nvPr/>
            </p:nvGrpSpPr>
            <p:grpSpPr bwMode="auto">
              <a:xfrm>
                <a:off x="1872" y="720"/>
                <a:ext cx="627" cy="240"/>
                <a:chOff x="336" y="1998"/>
                <a:chExt cx="627" cy="240"/>
              </a:xfrm>
            </p:grpSpPr>
            <p:sp>
              <p:nvSpPr>
                <p:cNvPr id="483803" name="Rectangle 475"/>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Writing Project Organization Section for Chapter 1</a:t>
                  </a:r>
                  <a:endParaRPr lang="en-US" sz="800">
                    <a:solidFill>
                      <a:schemeClr val="tx1"/>
                    </a:solidFill>
                  </a:endParaRPr>
                </a:p>
              </p:txBody>
            </p:sp>
            <p:sp>
              <p:nvSpPr>
                <p:cNvPr id="483804" name="Rectangle 476"/>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83805" name="Group 477"/>
              <p:cNvGrpSpPr>
                <a:grpSpLocks/>
              </p:cNvGrpSpPr>
              <p:nvPr/>
            </p:nvGrpSpPr>
            <p:grpSpPr bwMode="auto">
              <a:xfrm>
                <a:off x="1871" y="1354"/>
                <a:ext cx="627" cy="240"/>
                <a:chOff x="336" y="1998"/>
                <a:chExt cx="627" cy="240"/>
              </a:xfrm>
            </p:grpSpPr>
            <p:sp>
              <p:nvSpPr>
                <p:cNvPr id="483806" name="Rectangle 478"/>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Writing Budget and Cost Section for Chapter 2</a:t>
                  </a:r>
                  <a:endParaRPr lang="en-US" sz="800">
                    <a:solidFill>
                      <a:schemeClr val="tx1"/>
                    </a:solidFill>
                  </a:endParaRPr>
                </a:p>
              </p:txBody>
            </p:sp>
            <p:sp>
              <p:nvSpPr>
                <p:cNvPr id="483807" name="Rectangle 479"/>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83808" name="Line 480"/>
              <p:cNvSpPr>
                <a:spLocks noChangeShapeType="1"/>
              </p:cNvSpPr>
              <p:nvPr/>
            </p:nvSpPr>
            <p:spPr bwMode="auto">
              <a:xfrm flipV="1">
                <a:off x="1735" y="862"/>
                <a:ext cx="128" cy="2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3809" name="Line 481"/>
              <p:cNvSpPr>
                <a:spLocks noChangeShapeType="1"/>
              </p:cNvSpPr>
              <p:nvPr/>
            </p:nvSpPr>
            <p:spPr bwMode="auto">
              <a:xfrm>
                <a:off x="1733" y="1160"/>
                <a:ext cx="128" cy="2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83810" name="Rectangle 482"/>
            <p:cNvSpPr>
              <a:spLocks noChangeArrowheads="1"/>
            </p:cNvSpPr>
            <p:nvPr/>
          </p:nvSpPr>
          <p:spPr bwMode="auto">
            <a:xfrm>
              <a:off x="864" y="768"/>
              <a:ext cx="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SS</a:t>
              </a:r>
              <a:endParaRPr lang="en-US">
                <a:solidFill>
                  <a:schemeClr val="tx1"/>
                </a:solidFill>
                <a:latin typeface="Times New Roman" charset="0"/>
              </a:endParaRPr>
            </a:p>
          </p:txBody>
        </p:sp>
      </p:grpSp>
      <p:pic>
        <p:nvPicPr>
          <p:cNvPr id="483811" name="Picture 48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71763" y="4498975"/>
            <a:ext cx="5734050" cy="96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Module 3 – Project Scheduling</a:t>
            </a:r>
          </a:p>
        </p:txBody>
      </p:sp>
      <p:sp>
        <p:nvSpPr>
          <p:cNvPr id="387074" name="Rectangle 2"/>
          <p:cNvSpPr>
            <a:spLocks noGrp="1" noChangeArrowheads="1"/>
          </p:cNvSpPr>
          <p:nvPr>
            <p:ph type="title"/>
          </p:nvPr>
        </p:nvSpPr>
        <p:spPr/>
        <p:txBody>
          <a:bodyPr/>
          <a:lstStyle/>
          <a:p>
            <a:r>
              <a:rPr lang="en-US">
                <a:solidFill>
                  <a:schemeClr val="bg1"/>
                </a:solidFill>
              </a:rPr>
              <a:t>Review of Previous Modules</a:t>
            </a:r>
          </a:p>
        </p:txBody>
      </p:sp>
      <p:sp>
        <p:nvSpPr>
          <p:cNvPr id="387075" name="Rectangle 3"/>
          <p:cNvSpPr>
            <a:spLocks noGrp="1" noChangeArrowheads="1"/>
          </p:cNvSpPr>
          <p:nvPr>
            <p:ph type="body" idx="1"/>
          </p:nvPr>
        </p:nvSpPr>
        <p:spPr>
          <a:xfrm>
            <a:off x="369888" y="1335088"/>
            <a:ext cx="8196262" cy="4538662"/>
          </a:xfrm>
        </p:spPr>
        <p:txBody>
          <a:bodyPr/>
          <a:lstStyle/>
          <a:p>
            <a:pPr marL="228600" indent="-228600">
              <a:buClr>
                <a:schemeClr val="tx1"/>
              </a:buClr>
              <a:buFontTx/>
              <a:buNone/>
            </a:pPr>
            <a:r>
              <a:rPr lang="en-US" sz="1800">
                <a:latin typeface="Arial" charset="0"/>
              </a:rPr>
              <a:t>Let’s quickly review what has been covered in the previous modules.  </a:t>
            </a:r>
          </a:p>
          <a:p>
            <a:pPr marL="228600" indent="-228600">
              <a:buClr>
                <a:schemeClr val="tx1"/>
              </a:buClr>
              <a:buFontTx/>
              <a:buNone/>
            </a:pPr>
            <a:endParaRPr lang="en-US" sz="1800">
              <a:latin typeface="Arial" charset="0"/>
            </a:endParaRPr>
          </a:p>
          <a:p>
            <a:pPr marL="228600" indent="-228600">
              <a:buClr>
                <a:schemeClr val="tx1"/>
              </a:buClr>
            </a:pPr>
            <a:r>
              <a:rPr lang="en-US" sz="1800">
                <a:latin typeface="Arial" charset="0"/>
              </a:rPr>
              <a:t>In Module 1 we introduced you to earned value and the requirements for  properly implementing an earned value management system (EVMS). </a:t>
            </a:r>
          </a:p>
          <a:p>
            <a:pPr marL="228600" indent="-228600">
              <a:buClr>
                <a:schemeClr val="tx1"/>
              </a:buClr>
            </a:pPr>
            <a:endParaRPr lang="en-US" sz="1800">
              <a:latin typeface="Arial" charset="0"/>
            </a:endParaRPr>
          </a:p>
          <a:p>
            <a:pPr marL="228600" indent="-228600">
              <a:buClr>
                <a:schemeClr val="tx1"/>
              </a:buClr>
            </a:pPr>
            <a:r>
              <a:rPr lang="en-US" sz="1800">
                <a:latin typeface="Arial" charset="0"/>
              </a:rPr>
              <a:t>In Module 2 we discussed </a:t>
            </a:r>
          </a:p>
          <a:p>
            <a:pPr lvl="1">
              <a:buClr>
                <a:schemeClr val="tx1"/>
              </a:buClr>
            </a:pPr>
            <a:r>
              <a:rPr lang="en-US" sz="1600">
                <a:latin typeface="Arial" charset="0"/>
              </a:rPr>
              <a:t>the first steps in the planning process</a:t>
            </a:r>
          </a:p>
          <a:p>
            <a:pPr lvl="1">
              <a:buClr>
                <a:schemeClr val="tx1"/>
              </a:buClr>
            </a:pPr>
            <a:r>
              <a:rPr lang="en-US" sz="1600">
                <a:latin typeface="Arial" charset="0"/>
              </a:rPr>
              <a:t>development of the work breakdown structure (WBS)</a:t>
            </a:r>
          </a:p>
          <a:p>
            <a:pPr lvl="1">
              <a:buClr>
                <a:schemeClr val="tx1"/>
              </a:buClr>
            </a:pPr>
            <a:r>
              <a:rPr lang="en-US" sz="1600">
                <a:latin typeface="Arial" charset="0"/>
              </a:rPr>
              <a:t>organizational breakdown structure (OBS) </a:t>
            </a:r>
          </a:p>
          <a:p>
            <a:pPr lvl="1">
              <a:buClr>
                <a:schemeClr val="tx1"/>
              </a:buClr>
            </a:pPr>
            <a:r>
              <a:rPr lang="en-US" sz="1600">
                <a:latin typeface="Arial" charset="0"/>
              </a:rPr>
              <a:t>the integration of WBS and OBS in creating the responsibility assignment matrix (RAM)</a:t>
            </a:r>
          </a:p>
          <a:p>
            <a:pPr marL="228600" indent="-228600">
              <a:buClr>
                <a:schemeClr val="tx1"/>
              </a:buClr>
            </a:pPr>
            <a:endParaRPr lang="en-US" sz="1800">
              <a:latin typeface="Arial" charset="0"/>
            </a:endParaRPr>
          </a:p>
          <a:p>
            <a:pPr marL="228600" indent="-228600">
              <a:buClr>
                <a:schemeClr val="tx1"/>
              </a:buClr>
            </a:pPr>
            <a:r>
              <a:rPr lang="en-US" sz="1800">
                <a:latin typeface="Arial" charset="0"/>
              </a:rPr>
              <a:t>The next step in this process is to develop the project schedule. So the first question we need to ask is what is scheduling?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ooter Placeholder 4"/>
          <p:cNvSpPr>
            <a:spLocks noGrp="1"/>
          </p:cNvSpPr>
          <p:nvPr>
            <p:ph type="ftr" sz="quarter" idx="11"/>
          </p:nvPr>
        </p:nvSpPr>
        <p:spPr/>
        <p:txBody>
          <a:bodyPr/>
          <a:lstStyle/>
          <a:p>
            <a:r>
              <a:rPr lang="en-US"/>
              <a:t>Module 3 – Project Scheduling</a:t>
            </a:r>
          </a:p>
        </p:txBody>
      </p:sp>
      <p:sp>
        <p:nvSpPr>
          <p:cNvPr id="484354" name="Rectangle 2"/>
          <p:cNvSpPr>
            <a:spLocks noGrp="1" noChangeArrowheads="1"/>
          </p:cNvSpPr>
          <p:nvPr>
            <p:ph type="title"/>
          </p:nvPr>
        </p:nvSpPr>
        <p:spPr/>
        <p:txBody>
          <a:bodyPr/>
          <a:lstStyle/>
          <a:p>
            <a:r>
              <a:rPr lang="en-US">
                <a:solidFill>
                  <a:schemeClr val="bg1"/>
                </a:solidFill>
              </a:rPr>
              <a:t>Project Scheduling – Step 5. Determine Project Duration</a:t>
            </a:r>
          </a:p>
        </p:txBody>
      </p:sp>
      <p:sp>
        <p:nvSpPr>
          <p:cNvPr id="484355" name="Rectangle 3"/>
          <p:cNvSpPr>
            <a:spLocks noGrp="1" noChangeArrowheads="1"/>
          </p:cNvSpPr>
          <p:nvPr>
            <p:ph type="body" idx="1"/>
          </p:nvPr>
        </p:nvSpPr>
        <p:spPr>
          <a:xfrm>
            <a:off x="369888" y="1335088"/>
            <a:ext cx="8215312" cy="4538662"/>
          </a:xfrm>
        </p:spPr>
        <p:txBody>
          <a:bodyPr/>
          <a:lstStyle/>
          <a:p>
            <a:pPr marL="290513" indent="-290513">
              <a:lnSpc>
                <a:spcPct val="90000"/>
              </a:lnSpc>
              <a:buFontTx/>
              <a:buNone/>
            </a:pPr>
            <a:r>
              <a:rPr lang="en-US" sz="1800">
                <a:latin typeface="Arial" charset="0"/>
              </a:rPr>
              <a:t>The next activity is “Writing the Project Budget and Cost section of Chapter 2.” It is finish to start (FS). Can you determine the activity that must finish, before this activity can start? </a:t>
            </a:r>
          </a:p>
          <a:p>
            <a:pPr marL="290513" indent="-290513">
              <a:lnSpc>
                <a:spcPct val="90000"/>
              </a:lnSpc>
              <a:buFontTx/>
              <a:buNone/>
            </a:pPr>
            <a:endParaRPr lang="en-US" sz="1800">
              <a:latin typeface="Arial" charset="0"/>
            </a:endParaRPr>
          </a:p>
          <a:p>
            <a:pPr marL="290513" indent="-290513">
              <a:lnSpc>
                <a:spcPct val="90000"/>
              </a:lnSpc>
              <a:buFontTx/>
              <a:buNone/>
            </a:pPr>
            <a:r>
              <a:rPr lang="en-US" sz="1800">
                <a:latin typeface="Arial" charset="0"/>
              </a:rPr>
              <a:t>It is finish to start (FS) with Writing the Project Selection </a:t>
            </a:r>
          </a:p>
          <a:p>
            <a:pPr marL="290513" indent="-290513">
              <a:lnSpc>
                <a:spcPct val="90000"/>
              </a:lnSpc>
              <a:buFontTx/>
              <a:buNone/>
            </a:pPr>
            <a:r>
              <a:rPr lang="en-US" sz="1800">
                <a:latin typeface="Arial" charset="0"/>
              </a:rPr>
              <a:t>section: because you must finish writing the project </a:t>
            </a:r>
          </a:p>
          <a:p>
            <a:pPr marL="290513" indent="-290513">
              <a:lnSpc>
                <a:spcPct val="90000"/>
              </a:lnSpc>
              <a:buFontTx/>
              <a:buNone/>
            </a:pPr>
            <a:r>
              <a:rPr lang="en-US" sz="1800">
                <a:latin typeface="Arial" charset="0"/>
              </a:rPr>
              <a:t>selection section before you start writing the project </a:t>
            </a:r>
          </a:p>
          <a:p>
            <a:pPr marL="290513" indent="-290513">
              <a:lnSpc>
                <a:spcPct val="90000"/>
              </a:lnSpc>
              <a:buFontTx/>
              <a:buNone/>
            </a:pPr>
            <a:r>
              <a:rPr lang="en-US" sz="1800">
                <a:latin typeface="Arial" charset="0"/>
              </a:rPr>
              <a:t>budget and cost section (same as Writing Project </a:t>
            </a:r>
          </a:p>
          <a:p>
            <a:pPr marL="290513" indent="-290513">
              <a:lnSpc>
                <a:spcPct val="90000"/>
              </a:lnSpc>
              <a:buFontTx/>
              <a:buNone/>
            </a:pPr>
            <a:r>
              <a:rPr lang="en-US" sz="1800">
                <a:latin typeface="Arial" charset="0"/>
              </a:rPr>
              <a:t>Selection section), the early start date is also 2/26. The </a:t>
            </a:r>
          </a:p>
          <a:p>
            <a:pPr marL="290513" indent="-290513">
              <a:lnSpc>
                <a:spcPct val="90000"/>
              </a:lnSpc>
              <a:buFontTx/>
              <a:buNone/>
            </a:pPr>
            <a:r>
              <a:rPr lang="en-US" sz="1800">
                <a:latin typeface="Arial" charset="0"/>
              </a:rPr>
              <a:t>early finish is once again calculated by using the duration </a:t>
            </a:r>
          </a:p>
          <a:p>
            <a:pPr marL="290513" indent="-290513">
              <a:lnSpc>
                <a:spcPct val="90000"/>
              </a:lnSpc>
              <a:buFontTx/>
              <a:buNone/>
            </a:pPr>
            <a:r>
              <a:rPr lang="en-US" sz="1800">
                <a:latin typeface="Arial" charset="0"/>
              </a:rPr>
              <a:t>of the activity, giving you an early completion of 4/29. </a:t>
            </a:r>
          </a:p>
          <a:p>
            <a:pPr marL="290513" indent="-290513">
              <a:lnSpc>
                <a:spcPct val="90000"/>
              </a:lnSpc>
              <a:buFontTx/>
              <a:buNone/>
            </a:pPr>
            <a:endParaRPr lang="en-US" sz="1800">
              <a:latin typeface="Arial" charset="0"/>
            </a:endParaRPr>
          </a:p>
          <a:p>
            <a:pPr marL="290513" indent="-290513">
              <a:lnSpc>
                <a:spcPct val="90000"/>
              </a:lnSpc>
              <a:buFontTx/>
              <a:buNone/>
            </a:pPr>
            <a:endParaRPr lang="en-US" sz="1800">
              <a:latin typeface="Arial" charset="0"/>
            </a:endParaRPr>
          </a:p>
          <a:p>
            <a:pPr marL="290513" indent="-290513">
              <a:lnSpc>
                <a:spcPct val="90000"/>
              </a:lnSpc>
              <a:buFontTx/>
              <a:buNone/>
            </a:pPr>
            <a:endParaRPr lang="en-US" sz="1800">
              <a:latin typeface="Arial" charset="0"/>
            </a:endParaRPr>
          </a:p>
          <a:p>
            <a:pPr marL="290513" indent="-290513">
              <a:lnSpc>
                <a:spcPct val="90000"/>
              </a:lnSpc>
              <a:buFontTx/>
              <a:buNone/>
            </a:pPr>
            <a:endParaRPr lang="en-US" sz="1800">
              <a:latin typeface="Arial" charset="0"/>
            </a:endParaRPr>
          </a:p>
          <a:p>
            <a:pPr marL="290513" indent="-290513">
              <a:lnSpc>
                <a:spcPct val="90000"/>
              </a:lnSpc>
              <a:buFontTx/>
              <a:buNone/>
            </a:pPr>
            <a:r>
              <a:rPr lang="en-US" sz="1800">
                <a:latin typeface="Arial" charset="0"/>
              </a:rPr>
              <a:t>This process is used to determine each activity’s ES and EF. On the page next is the completed Forward Pass.</a:t>
            </a:r>
          </a:p>
          <a:p>
            <a:pPr marL="290513" indent="-290513">
              <a:lnSpc>
                <a:spcPct val="90000"/>
              </a:lnSpc>
              <a:buFontTx/>
              <a:buNone/>
            </a:pPr>
            <a:endParaRPr lang="en-US" sz="1800">
              <a:latin typeface="Arial" charset="0"/>
            </a:endParaRPr>
          </a:p>
          <a:p>
            <a:pPr marL="290513" indent="-290513">
              <a:lnSpc>
                <a:spcPct val="90000"/>
              </a:lnSpc>
              <a:buFontTx/>
              <a:buNone/>
            </a:pPr>
            <a:endParaRPr lang="en-US" sz="1800">
              <a:solidFill>
                <a:schemeClr val="tx2"/>
              </a:solidFill>
              <a:latin typeface="Arial" charset="0"/>
            </a:endParaRPr>
          </a:p>
        </p:txBody>
      </p:sp>
      <p:grpSp>
        <p:nvGrpSpPr>
          <p:cNvPr id="484873" name="Group 521"/>
          <p:cNvGrpSpPr>
            <a:grpSpLocks/>
          </p:cNvGrpSpPr>
          <p:nvPr/>
        </p:nvGrpSpPr>
        <p:grpSpPr bwMode="auto">
          <a:xfrm>
            <a:off x="6270625" y="2263775"/>
            <a:ext cx="2595563" cy="1800225"/>
            <a:chOff x="864" y="460"/>
            <a:chExt cx="1635" cy="1134"/>
          </a:xfrm>
        </p:grpSpPr>
        <p:grpSp>
          <p:nvGrpSpPr>
            <p:cNvPr id="484874" name="Group 522"/>
            <p:cNvGrpSpPr>
              <a:grpSpLocks/>
            </p:cNvGrpSpPr>
            <p:nvPr/>
          </p:nvGrpSpPr>
          <p:grpSpPr bwMode="auto">
            <a:xfrm>
              <a:off x="1002" y="460"/>
              <a:ext cx="1497" cy="1134"/>
              <a:chOff x="1002" y="460"/>
              <a:chExt cx="1497" cy="1134"/>
            </a:xfrm>
          </p:grpSpPr>
          <p:sp>
            <p:nvSpPr>
              <p:cNvPr id="484875" name="Rectangle 523"/>
              <p:cNvSpPr>
                <a:spLocks noChangeArrowheads="1"/>
              </p:cNvSpPr>
              <p:nvPr/>
            </p:nvSpPr>
            <p:spPr bwMode="auto">
              <a:xfrm>
                <a:off x="1104" y="484"/>
                <a:ext cx="61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4876" name="Rectangle 524"/>
              <p:cNvSpPr>
                <a:spLocks noChangeArrowheads="1"/>
              </p:cNvSpPr>
              <p:nvPr/>
            </p:nvSpPr>
            <p:spPr bwMode="auto">
              <a:xfrm>
                <a:off x="1104" y="560"/>
                <a:ext cx="618"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4877" name="Rectangle 525"/>
              <p:cNvSpPr>
                <a:spLocks noChangeArrowheads="1"/>
              </p:cNvSpPr>
              <p:nvPr/>
            </p:nvSpPr>
            <p:spPr bwMode="auto">
              <a:xfrm>
                <a:off x="1099" y="632"/>
                <a:ext cx="629"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484878" name="Group 526"/>
              <p:cNvGrpSpPr>
                <a:grpSpLocks/>
              </p:cNvGrpSpPr>
              <p:nvPr/>
            </p:nvGrpSpPr>
            <p:grpSpPr bwMode="auto">
              <a:xfrm>
                <a:off x="1003" y="1129"/>
                <a:ext cx="92" cy="60"/>
                <a:chOff x="253" y="2667"/>
                <a:chExt cx="76" cy="60"/>
              </a:xfrm>
            </p:grpSpPr>
            <p:sp>
              <p:nvSpPr>
                <p:cNvPr id="484879" name="Line 527"/>
                <p:cNvSpPr>
                  <a:spLocks noChangeShapeType="1"/>
                </p:cNvSpPr>
                <p:nvPr/>
              </p:nvSpPr>
              <p:spPr bwMode="auto">
                <a:xfrm>
                  <a:off x="253" y="2694"/>
                  <a:ext cx="32"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4880" name="Freeform 528"/>
                <p:cNvSpPr>
                  <a:spLocks/>
                </p:cNvSpPr>
                <p:nvPr/>
              </p:nvSpPr>
              <p:spPr bwMode="auto">
                <a:xfrm>
                  <a:off x="274" y="2667"/>
                  <a:ext cx="55" cy="60"/>
                </a:xfrm>
                <a:custGeom>
                  <a:avLst/>
                  <a:gdLst>
                    <a:gd name="T0" fmla="*/ 0 w 55"/>
                    <a:gd name="T1" fmla="*/ 60 h 60"/>
                    <a:gd name="T2" fmla="*/ 55 w 55"/>
                    <a:gd name="T3" fmla="*/ 33 h 60"/>
                    <a:gd name="T4" fmla="*/ 0 w 55"/>
                    <a:gd name="T5" fmla="*/ 0 h 60"/>
                    <a:gd name="T6" fmla="*/ 0 w 55"/>
                    <a:gd name="T7" fmla="*/ 60 h 60"/>
                  </a:gdLst>
                  <a:ahLst/>
                  <a:cxnLst>
                    <a:cxn ang="0">
                      <a:pos x="T0" y="T1"/>
                    </a:cxn>
                    <a:cxn ang="0">
                      <a:pos x="T2" y="T3"/>
                    </a:cxn>
                    <a:cxn ang="0">
                      <a:pos x="T4" y="T5"/>
                    </a:cxn>
                    <a:cxn ang="0">
                      <a:pos x="T6" y="T7"/>
                    </a:cxn>
                  </a:cxnLst>
                  <a:rect l="0" t="0" r="r" b="b"/>
                  <a:pathLst>
                    <a:path w="55" h="60">
                      <a:moveTo>
                        <a:pt x="0" y="60"/>
                      </a:moveTo>
                      <a:lnTo>
                        <a:pt x="55" y="33"/>
                      </a:lnTo>
                      <a:lnTo>
                        <a:pt x="0" y="0"/>
                      </a:lnTo>
                      <a:lnTo>
                        <a:pt x="0"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84881" name="Line 529"/>
              <p:cNvSpPr>
                <a:spLocks noChangeShapeType="1"/>
              </p:cNvSpPr>
              <p:nvPr/>
            </p:nvSpPr>
            <p:spPr bwMode="auto">
              <a:xfrm flipV="1">
                <a:off x="1002" y="582"/>
                <a:ext cx="1" cy="574"/>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4882" name="Line 530"/>
              <p:cNvSpPr>
                <a:spLocks noChangeShapeType="1"/>
              </p:cNvSpPr>
              <p:nvPr/>
            </p:nvSpPr>
            <p:spPr bwMode="auto">
              <a:xfrm>
                <a:off x="1006" y="582"/>
                <a:ext cx="8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4883" name="Rectangle 531"/>
              <p:cNvSpPr>
                <a:spLocks noChangeArrowheads="1"/>
              </p:cNvSpPr>
              <p:nvPr/>
            </p:nvSpPr>
            <p:spPr bwMode="auto">
              <a:xfrm>
                <a:off x="1607" y="878"/>
                <a:ext cx="26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4884" name="Rectangle 532"/>
              <p:cNvSpPr>
                <a:spLocks noChangeArrowheads="1"/>
              </p:cNvSpPr>
              <p:nvPr/>
            </p:nvSpPr>
            <p:spPr bwMode="auto">
              <a:xfrm>
                <a:off x="1689" y="910"/>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84885" name="Rectangle 533"/>
              <p:cNvSpPr>
                <a:spLocks noChangeArrowheads="1"/>
              </p:cNvSpPr>
              <p:nvPr/>
            </p:nvSpPr>
            <p:spPr bwMode="auto">
              <a:xfrm>
                <a:off x="1602" y="1331"/>
                <a:ext cx="262" cy="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4886" name="Rectangle 534"/>
              <p:cNvSpPr>
                <a:spLocks noChangeArrowheads="1"/>
              </p:cNvSpPr>
              <p:nvPr/>
            </p:nvSpPr>
            <p:spPr bwMode="auto">
              <a:xfrm>
                <a:off x="1689" y="1364"/>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84887" name="Rectangle 535"/>
              <p:cNvSpPr>
                <a:spLocks noChangeArrowheads="1"/>
              </p:cNvSpPr>
              <p:nvPr/>
            </p:nvSpPr>
            <p:spPr bwMode="auto">
              <a:xfrm>
                <a:off x="1104" y="484"/>
                <a:ext cx="618"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4888" name="Rectangle 536"/>
              <p:cNvSpPr>
                <a:spLocks noChangeArrowheads="1"/>
              </p:cNvSpPr>
              <p:nvPr/>
            </p:nvSpPr>
            <p:spPr bwMode="auto">
              <a:xfrm>
                <a:off x="1104" y="560"/>
                <a:ext cx="618"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4889" name="Rectangle 537"/>
              <p:cNvSpPr>
                <a:spLocks noChangeArrowheads="1"/>
              </p:cNvSpPr>
              <p:nvPr/>
            </p:nvSpPr>
            <p:spPr bwMode="auto">
              <a:xfrm>
                <a:off x="1099" y="632"/>
                <a:ext cx="629" cy="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4890" name="Line 538"/>
              <p:cNvSpPr>
                <a:spLocks noChangeShapeType="1"/>
              </p:cNvSpPr>
              <p:nvPr/>
            </p:nvSpPr>
            <p:spPr bwMode="auto">
              <a:xfrm>
                <a:off x="1006" y="584"/>
                <a:ext cx="87" cy="1"/>
              </a:xfrm>
              <a:prstGeom prst="line">
                <a:avLst/>
              </a:prstGeom>
              <a:noFill/>
              <a:ln w="7938"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4891" name="Rectangle 539"/>
              <p:cNvSpPr>
                <a:spLocks noChangeArrowheads="1"/>
              </p:cNvSpPr>
              <p:nvPr/>
            </p:nvSpPr>
            <p:spPr bwMode="auto">
              <a:xfrm>
                <a:off x="1607" y="878"/>
                <a:ext cx="263"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84892" name="Rectangle 540"/>
              <p:cNvSpPr>
                <a:spLocks noChangeArrowheads="1"/>
              </p:cNvSpPr>
              <p:nvPr/>
            </p:nvSpPr>
            <p:spPr bwMode="auto">
              <a:xfrm>
                <a:off x="1689" y="910"/>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sp>
            <p:nvSpPr>
              <p:cNvPr id="484893" name="Rectangle 541"/>
              <p:cNvSpPr>
                <a:spLocks noChangeArrowheads="1"/>
              </p:cNvSpPr>
              <p:nvPr/>
            </p:nvSpPr>
            <p:spPr bwMode="auto">
              <a:xfrm>
                <a:off x="1689" y="1364"/>
                <a:ext cx="92"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FS</a:t>
                </a:r>
                <a:endParaRPr lang="en-US">
                  <a:solidFill>
                    <a:schemeClr val="tx1"/>
                  </a:solidFill>
                  <a:latin typeface="Times New Roman" charset="0"/>
                </a:endParaRPr>
              </a:p>
            </p:txBody>
          </p:sp>
          <p:grpSp>
            <p:nvGrpSpPr>
              <p:cNvPr id="484894" name="Group 542"/>
              <p:cNvGrpSpPr>
                <a:grpSpLocks/>
              </p:cNvGrpSpPr>
              <p:nvPr/>
            </p:nvGrpSpPr>
            <p:grpSpPr bwMode="auto">
              <a:xfrm>
                <a:off x="1095" y="460"/>
                <a:ext cx="627" cy="240"/>
                <a:chOff x="336" y="1998"/>
                <a:chExt cx="627" cy="240"/>
              </a:xfrm>
            </p:grpSpPr>
            <p:sp>
              <p:nvSpPr>
                <p:cNvPr id="484895" name="Rectangle 543"/>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Start BEST  Management Book Project </a:t>
                  </a:r>
                  <a:endParaRPr lang="en-US" sz="800">
                    <a:solidFill>
                      <a:schemeClr val="tx1"/>
                    </a:solidFill>
                  </a:endParaRPr>
                </a:p>
              </p:txBody>
            </p:sp>
            <p:sp>
              <p:nvSpPr>
                <p:cNvPr id="484896" name="Rectangle 544"/>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84897" name="Group 545"/>
              <p:cNvGrpSpPr>
                <a:grpSpLocks/>
              </p:cNvGrpSpPr>
              <p:nvPr/>
            </p:nvGrpSpPr>
            <p:grpSpPr bwMode="auto">
              <a:xfrm>
                <a:off x="1103" y="1040"/>
                <a:ext cx="627" cy="240"/>
                <a:chOff x="336" y="1998"/>
                <a:chExt cx="627" cy="240"/>
              </a:xfrm>
            </p:grpSpPr>
            <p:sp>
              <p:nvSpPr>
                <p:cNvPr id="484898" name="Rectangle 546"/>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Writing Project Selection Section for Chapter 1</a:t>
                  </a:r>
                  <a:endParaRPr lang="en-US" sz="800">
                    <a:solidFill>
                      <a:schemeClr val="tx1"/>
                    </a:solidFill>
                  </a:endParaRPr>
                </a:p>
              </p:txBody>
            </p:sp>
            <p:sp>
              <p:nvSpPr>
                <p:cNvPr id="484899" name="Rectangle 547"/>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84900" name="Group 548"/>
              <p:cNvGrpSpPr>
                <a:grpSpLocks/>
              </p:cNvGrpSpPr>
              <p:nvPr/>
            </p:nvGrpSpPr>
            <p:grpSpPr bwMode="auto">
              <a:xfrm>
                <a:off x="1872" y="720"/>
                <a:ext cx="627" cy="240"/>
                <a:chOff x="336" y="1998"/>
                <a:chExt cx="627" cy="240"/>
              </a:xfrm>
            </p:grpSpPr>
            <p:sp>
              <p:nvSpPr>
                <p:cNvPr id="484901" name="Rectangle 549"/>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Writing Project Organization Section for Chapter 1</a:t>
                  </a:r>
                  <a:endParaRPr lang="en-US" sz="800">
                    <a:solidFill>
                      <a:schemeClr val="tx1"/>
                    </a:solidFill>
                  </a:endParaRPr>
                </a:p>
              </p:txBody>
            </p:sp>
            <p:sp>
              <p:nvSpPr>
                <p:cNvPr id="484902" name="Rectangle 550"/>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84903" name="Group 551"/>
              <p:cNvGrpSpPr>
                <a:grpSpLocks/>
              </p:cNvGrpSpPr>
              <p:nvPr/>
            </p:nvGrpSpPr>
            <p:grpSpPr bwMode="auto">
              <a:xfrm>
                <a:off x="1871" y="1354"/>
                <a:ext cx="627" cy="240"/>
                <a:chOff x="336" y="1998"/>
                <a:chExt cx="627" cy="240"/>
              </a:xfrm>
            </p:grpSpPr>
            <p:sp>
              <p:nvSpPr>
                <p:cNvPr id="484904" name="Rectangle 552"/>
                <p:cNvSpPr>
                  <a:spLocks noChangeArrowheads="1"/>
                </p:cNvSpPr>
                <p:nvPr/>
              </p:nvSpPr>
              <p:spPr bwMode="auto">
                <a:xfrm>
                  <a:off x="336" y="2001"/>
                  <a:ext cx="6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1" hangingPunct="1">
                    <a:spcBef>
                      <a:spcPct val="0"/>
                    </a:spcBef>
                  </a:pPr>
                  <a:r>
                    <a:rPr lang="en-US" sz="800">
                      <a:solidFill>
                        <a:srgbClr val="000000"/>
                      </a:solidFill>
                    </a:rPr>
                    <a:t>Writing Budget and Cost Section for Chapter 2</a:t>
                  </a:r>
                  <a:endParaRPr lang="en-US" sz="800">
                    <a:solidFill>
                      <a:schemeClr val="tx1"/>
                    </a:solidFill>
                  </a:endParaRPr>
                </a:p>
              </p:txBody>
            </p:sp>
            <p:sp>
              <p:nvSpPr>
                <p:cNvPr id="484905" name="Rectangle 553"/>
                <p:cNvSpPr>
                  <a:spLocks noChangeArrowheads="1"/>
                </p:cNvSpPr>
                <p:nvPr/>
              </p:nvSpPr>
              <p:spPr bwMode="auto">
                <a:xfrm>
                  <a:off x="339" y="1998"/>
                  <a:ext cx="624" cy="24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84906" name="Line 554"/>
              <p:cNvSpPr>
                <a:spLocks noChangeShapeType="1"/>
              </p:cNvSpPr>
              <p:nvPr/>
            </p:nvSpPr>
            <p:spPr bwMode="auto">
              <a:xfrm flipV="1">
                <a:off x="1735" y="862"/>
                <a:ext cx="128" cy="2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4907" name="Line 555"/>
              <p:cNvSpPr>
                <a:spLocks noChangeShapeType="1"/>
              </p:cNvSpPr>
              <p:nvPr/>
            </p:nvSpPr>
            <p:spPr bwMode="auto">
              <a:xfrm>
                <a:off x="1733" y="1160"/>
                <a:ext cx="128" cy="2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84908" name="Rectangle 556"/>
            <p:cNvSpPr>
              <a:spLocks noChangeArrowheads="1"/>
            </p:cNvSpPr>
            <p:nvPr/>
          </p:nvSpPr>
          <p:spPr bwMode="auto">
            <a:xfrm>
              <a:off x="864" y="768"/>
              <a:ext cx="96" cy="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eaLnBrk="1" hangingPunct="1">
                <a:spcBef>
                  <a:spcPct val="0"/>
                </a:spcBef>
              </a:pPr>
              <a:r>
                <a:rPr lang="en-US" sz="900">
                  <a:solidFill>
                    <a:srgbClr val="000000"/>
                  </a:solidFill>
                </a:rPr>
                <a:t>SS</a:t>
              </a:r>
              <a:endParaRPr lang="en-US">
                <a:solidFill>
                  <a:schemeClr val="tx1"/>
                </a:solidFill>
                <a:latin typeface="Times New Roman" charset="0"/>
              </a:endParaRPr>
            </a:p>
          </p:txBody>
        </p:sp>
      </p:grpSp>
      <p:pic>
        <p:nvPicPr>
          <p:cNvPr id="484975" name="Picture 62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65325" y="4692650"/>
            <a:ext cx="5729288" cy="84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Module 3 – Project Scheduling</a:t>
            </a:r>
          </a:p>
        </p:txBody>
      </p:sp>
      <p:sp>
        <p:nvSpPr>
          <p:cNvPr id="485378" name="Rectangle 2"/>
          <p:cNvSpPr>
            <a:spLocks noGrp="1" noChangeArrowheads="1"/>
          </p:cNvSpPr>
          <p:nvPr>
            <p:ph type="title"/>
          </p:nvPr>
        </p:nvSpPr>
        <p:spPr/>
        <p:txBody>
          <a:bodyPr/>
          <a:lstStyle/>
          <a:p>
            <a:r>
              <a:rPr lang="en-US">
                <a:solidFill>
                  <a:schemeClr val="bg1"/>
                </a:solidFill>
              </a:rPr>
              <a:t>Project Scheduling – Step 5. Determine Project Duration</a:t>
            </a:r>
          </a:p>
        </p:txBody>
      </p:sp>
      <p:sp>
        <p:nvSpPr>
          <p:cNvPr id="485379" name="Rectangle 3"/>
          <p:cNvSpPr>
            <a:spLocks noGrp="1" noChangeArrowheads="1"/>
          </p:cNvSpPr>
          <p:nvPr>
            <p:ph type="body" idx="1"/>
          </p:nvPr>
        </p:nvSpPr>
        <p:spPr>
          <a:xfrm>
            <a:off x="409575" y="1282700"/>
            <a:ext cx="8215313" cy="4538663"/>
          </a:xfrm>
        </p:spPr>
        <p:txBody>
          <a:bodyPr/>
          <a:lstStyle/>
          <a:p>
            <a:pPr marL="290513" indent="-290513">
              <a:buFontTx/>
              <a:buNone/>
            </a:pPr>
            <a:r>
              <a:rPr lang="en-US" sz="1800">
                <a:latin typeface="Arial" charset="0"/>
              </a:rPr>
              <a:t>By looking at the chart below, can you determine the project duration, start and completion dates?</a:t>
            </a:r>
          </a:p>
          <a:p>
            <a:pPr marL="290513" indent="-290513">
              <a:buFontTx/>
              <a:buNone/>
            </a:pPr>
            <a:endParaRPr lang="en-US" sz="14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r>
              <a:rPr lang="en-US" sz="1800">
                <a:latin typeface="Arial" charset="0"/>
              </a:rPr>
              <a:t>Project Duration: 41 weeks or 205 days.</a:t>
            </a:r>
          </a:p>
          <a:p>
            <a:pPr marL="290513" indent="-290513">
              <a:buFontTx/>
              <a:buNone/>
            </a:pPr>
            <a:r>
              <a:rPr lang="en-US" sz="1800">
                <a:latin typeface="Arial" charset="0"/>
              </a:rPr>
              <a:t>Project Start: January 1</a:t>
            </a:r>
          </a:p>
          <a:p>
            <a:pPr marL="290513" indent="-290513">
              <a:buFontTx/>
              <a:buNone/>
            </a:pPr>
            <a:r>
              <a:rPr lang="en-US" sz="1800">
                <a:latin typeface="Arial" charset="0"/>
              </a:rPr>
              <a:t>Project Completion: October 14</a:t>
            </a:r>
            <a:endParaRPr lang="en-US" sz="1800">
              <a:solidFill>
                <a:schemeClr val="tx2"/>
              </a:solidFill>
              <a:latin typeface="Arial" charset="0"/>
            </a:endParaRPr>
          </a:p>
        </p:txBody>
      </p:sp>
      <p:pic>
        <p:nvPicPr>
          <p:cNvPr id="485875" name="Picture 49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013" y="2009775"/>
            <a:ext cx="7927975"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p>
            <a:r>
              <a:rPr lang="en-US"/>
              <a:t>Module 3 – Project Scheduling</a:t>
            </a:r>
          </a:p>
        </p:txBody>
      </p:sp>
      <p:sp>
        <p:nvSpPr>
          <p:cNvPr id="486402" name="Rectangle 2"/>
          <p:cNvSpPr>
            <a:spLocks noGrp="1" noChangeArrowheads="1"/>
          </p:cNvSpPr>
          <p:nvPr>
            <p:ph type="title"/>
          </p:nvPr>
        </p:nvSpPr>
        <p:spPr/>
        <p:txBody>
          <a:bodyPr/>
          <a:lstStyle/>
          <a:p>
            <a:r>
              <a:rPr lang="en-US">
                <a:solidFill>
                  <a:schemeClr val="bg1"/>
                </a:solidFill>
              </a:rPr>
              <a:t>Project Scheduling – Step 5. Determine Project Duration</a:t>
            </a:r>
          </a:p>
        </p:txBody>
      </p:sp>
      <p:sp>
        <p:nvSpPr>
          <p:cNvPr id="486403" name="Rectangle 3"/>
          <p:cNvSpPr>
            <a:spLocks noGrp="1" noChangeArrowheads="1"/>
          </p:cNvSpPr>
          <p:nvPr>
            <p:ph type="body" idx="1"/>
          </p:nvPr>
        </p:nvSpPr>
        <p:spPr>
          <a:xfrm>
            <a:off x="306388" y="1335088"/>
            <a:ext cx="8215312" cy="4538662"/>
          </a:xfrm>
        </p:spPr>
        <p:txBody>
          <a:bodyPr/>
          <a:lstStyle/>
          <a:p>
            <a:pPr marL="290513" indent="-290513">
              <a:buFontTx/>
              <a:buNone/>
            </a:pPr>
            <a:r>
              <a:rPr lang="en-US" sz="1800">
                <a:latin typeface="Arial" charset="0"/>
              </a:rPr>
              <a:t>With the Forward Pass complete, let’s look at the Backward Pass. The Backward Pass calculates the latest date that each activity can start and finish in order to meet the project end date. </a:t>
            </a:r>
          </a:p>
          <a:p>
            <a:pPr marL="290513" indent="-290513">
              <a:buFontTx/>
              <a:buNone/>
            </a:pPr>
            <a:endParaRPr lang="en-US" sz="1800">
              <a:latin typeface="Arial" charset="0"/>
            </a:endParaRPr>
          </a:p>
          <a:p>
            <a:pPr marL="290513" indent="-290513">
              <a:buFontTx/>
              <a:buNone/>
            </a:pPr>
            <a:r>
              <a:rPr lang="en-US" sz="1800">
                <a:latin typeface="Arial" charset="0"/>
              </a:rPr>
              <a:t>Again, using the BEST Management Books example, let’s now address the Backward Pass. The chart below contains the Forward Pass information.  Unlike the Forward </a:t>
            </a:r>
          </a:p>
          <a:p>
            <a:pPr marL="290513" indent="-290513">
              <a:buFontTx/>
              <a:buNone/>
            </a:pPr>
            <a:endParaRPr lang="en-US" sz="1800">
              <a:latin typeface="Arial" charset="0"/>
            </a:endParaRPr>
          </a:p>
          <a:p>
            <a:pPr marL="290513" indent="-290513">
              <a:buFontTx/>
              <a:buNone/>
            </a:pPr>
            <a:endParaRPr lang="en-US" sz="1800">
              <a:latin typeface="Arial" charset="0"/>
            </a:endParaRPr>
          </a:p>
        </p:txBody>
      </p:sp>
      <p:sp>
        <p:nvSpPr>
          <p:cNvPr id="486409" name="Text Box 9"/>
          <p:cNvSpPr txBox="1">
            <a:spLocks noChangeArrowheads="1"/>
          </p:cNvSpPr>
          <p:nvPr/>
        </p:nvSpPr>
        <p:spPr bwMode="auto">
          <a:xfrm>
            <a:off x="3322638" y="5748338"/>
            <a:ext cx="3905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b="1">
                <a:solidFill>
                  <a:schemeClr val="tx1"/>
                </a:solidFill>
              </a:rPr>
              <a:t>Start at the end and go backwards</a:t>
            </a:r>
          </a:p>
        </p:txBody>
      </p:sp>
      <p:sp>
        <p:nvSpPr>
          <p:cNvPr id="486410" name="Oval 10"/>
          <p:cNvSpPr>
            <a:spLocks noChangeArrowheads="1"/>
          </p:cNvSpPr>
          <p:nvPr/>
        </p:nvSpPr>
        <p:spPr bwMode="auto">
          <a:xfrm>
            <a:off x="7418388" y="5253038"/>
            <a:ext cx="1550987" cy="419100"/>
          </a:xfrm>
          <a:prstGeom prst="ellipse">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6411" name="Line 11"/>
          <p:cNvSpPr>
            <a:spLocks noChangeShapeType="1"/>
          </p:cNvSpPr>
          <p:nvPr/>
        </p:nvSpPr>
        <p:spPr bwMode="auto">
          <a:xfrm flipV="1">
            <a:off x="7175500" y="5605463"/>
            <a:ext cx="490538" cy="3317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6413" name="Text Box 13"/>
          <p:cNvSpPr txBox="1">
            <a:spLocks noChangeArrowheads="1"/>
          </p:cNvSpPr>
          <p:nvPr/>
        </p:nvSpPr>
        <p:spPr bwMode="auto">
          <a:xfrm>
            <a:off x="601663" y="3371850"/>
            <a:ext cx="229235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spcBef>
                <a:spcPct val="0"/>
              </a:spcBef>
            </a:pPr>
            <a:r>
              <a:rPr lang="en-US" sz="1800">
                <a:solidFill>
                  <a:schemeClr val="tx1"/>
                </a:solidFill>
              </a:rPr>
              <a:t>Pass, which started </a:t>
            </a:r>
          </a:p>
          <a:p>
            <a:pPr algn="l">
              <a:spcBef>
                <a:spcPct val="0"/>
              </a:spcBef>
            </a:pPr>
            <a:r>
              <a:rPr lang="en-US" sz="1800">
                <a:solidFill>
                  <a:schemeClr val="tx1"/>
                </a:solidFill>
              </a:rPr>
              <a:t>with the first activity, </a:t>
            </a:r>
          </a:p>
          <a:p>
            <a:pPr algn="l">
              <a:spcBef>
                <a:spcPct val="0"/>
              </a:spcBef>
            </a:pPr>
            <a:r>
              <a:rPr lang="en-US" sz="1800">
                <a:solidFill>
                  <a:schemeClr val="tx1"/>
                </a:solidFill>
              </a:rPr>
              <a:t>the Backward Pass </a:t>
            </a:r>
          </a:p>
          <a:p>
            <a:pPr algn="l">
              <a:spcBef>
                <a:spcPct val="0"/>
              </a:spcBef>
            </a:pPr>
            <a:r>
              <a:rPr lang="en-US" sz="1800">
                <a:solidFill>
                  <a:schemeClr val="tx1"/>
                </a:solidFill>
              </a:rPr>
              <a:t>will start at the </a:t>
            </a:r>
          </a:p>
          <a:p>
            <a:pPr algn="l">
              <a:spcBef>
                <a:spcPct val="0"/>
              </a:spcBef>
            </a:pPr>
            <a:r>
              <a:rPr lang="en-US" sz="1800">
                <a:solidFill>
                  <a:schemeClr val="tx1"/>
                </a:solidFill>
              </a:rPr>
              <a:t>bottom of the chart </a:t>
            </a:r>
          </a:p>
          <a:p>
            <a:pPr algn="l">
              <a:spcBef>
                <a:spcPct val="0"/>
              </a:spcBef>
            </a:pPr>
            <a:r>
              <a:rPr lang="en-US" sz="1800">
                <a:solidFill>
                  <a:schemeClr val="tx1"/>
                </a:solidFill>
              </a:rPr>
              <a:t>with the last activity </a:t>
            </a:r>
          </a:p>
          <a:p>
            <a:pPr algn="l">
              <a:spcBef>
                <a:spcPct val="0"/>
              </a:spcBef>
            </a:pPr>
            <a:r>
              <a:rPr lang="en-US" sz="1800">
                <a:solidFill>
                  <a:schemeClr val="tx1"/>
                </a:solidFill>
              </a:rPr>
              <a:t>and work</a:t>
            </a:r>
          </a:p>
          <a:p>
            <a:pPr algn="l">
              <a:spcBef>
                <a:spcPct val="0"/>
              </a:spcBef>
            </a:pPr>
            <a:r>
              <a:rPr lang="en-US" sz="1800">
                <a:solidFill>
                  <a:schemeClr val="tx1"/>
                </a:solidFill>
              </a:rPr>
              <a:t>backwards.</a:t>
            </a:r>
          </a:p>
        </p:txBody>
      </p:sp>
      <p:pic>
        <p:nvPicPr>
          <p:cNvPr id="486414"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57488" y="3419475"/>
            <a:ext cx="5973762" cy="213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t>Module 3 – Project Scheduling</a:t>
            </a:r>
          </a:p>
        </p:txBody>
      </p:sp>
      <p:sp>
        <p:nvSpPr>
          <p:cNvPr id="487426" name="Rectangle 2"/>
          <p:cNvSpPr>
            <a:spLocks noGrp="1" noChangeArrowheads="1"/>
          </p:cNvSpPr>
          <p:nvPr>
            <p:ph type="title"/>
          </p:nvPr>
        </p:nvSpPr>
        <p:spPr/>
        <p:txBody>
          <a:bodyPr/>
          <a:lstStyle/>
          <a:p>
            <a:r>
              <a:rPr lang="en-US">
                <a:solidFill>
                  <a:schemeClr val="bg1"/>
                </a:solidFill>
              </a:rPr>
              <a:t>Project Scheduling – Step 5. Determine Project Duration</a:t>
            </a:r>
          </a:p>
        </p:txBody>
      </p:sp>
      <p:sp>
        <p:nvSpPr>
          <p:cNvPr id="487427" name="Rectangle 3"/>
          <p:cNvSpPr>
            <a:spLocks noGrp="1" noChangeArrowheads="1"/>
          </p:cNvSpPr>
          <p:nvPr>
            <p:ph type="body" idx="1"/>
          </p:nvPr>
        </p:nvSpPr>
        <p:spPr>
          <a:xfrm>
            <a:off x="369888" y="1335088"/>
            <a:ext cx="8215312" cy="4538662"/>
          </a:xfrm>
        </p:spPr>
        <p:txBody>
          <a:bodyPr/>
          <a:lstStyle/>
          <a:p>
            <a:pPr marL="290513" indent="-290513">
              <a:buFontTx/>
              <a:buNone/>
            </a:pPr>
            <a:r>
              <a:rPr lang="en-US" sz="1800">
                <a:latin typeface="Arial" charset="0"/>
              </a:rPr>
              <a:t>The process works the same as the Forward Pass but in the opposite direction.  Once again using the Network Diagram, the last activity is “Finish the Development of the Project Management Book” (see below).  The late finish (LF) and the late start (LS) will be the same as the early start (ES) and early finish (EF) since it is the final activity.</a:t>
            </a: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r>
              <a:rPr lang="en-US" sz="1800">
                <a:latin typeface="Arial" charset="0"/>
              </a:rPr>
              <a:t>The next activity is “Publishing Project Management Book,” and it is finish to finish (FF) with the “Finish Development” activity. Thus, the LF and LS are also the same as the ES and EF.</a:t>
            </a:r>
          </a:p>
        </p:txBody>
      </p:sp>
      <p:pic>
        <p:nvPicPr>
          <p:cNvPr id="487522" name="Picture 9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4225" y="2592388"/>
            <a:ext cx="2805113" cy="2151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7524" name="Picture 10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9100" y="3254375"/>
            <a:ext cx="5659438"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Module 3 – Project Scheduling</a:t>
            </a:r>
          </a:p>
        </p:txBody>
      </p:sp>
      <p:sp>
        <p:nvSpPr>
          <p:cNvPr id="488450" name="Rectangle 2"/>
          <p:cNvSpPr>
            <a:spLocks noGrp="1" noChangeArrowheads="1"/>
          </p:cNvSpPr>
          <p:nvPr>
            <p:ph type="title"/>
          </p:nvPr>
        </p:nvSpPr>
        <p:spPr/>
        <p:txBody>
          <a:bodyPr/>
          <a:lstStyle/>
          <a:p>
            <a:r>
              <a:rPr lang="en-US">
                <a:solidFill>
                  <a:schemeClr val="bg1"/>
                </a:solidFill>
              </a:rPr>
              <a:t>Project Scheduling – Step 5. Determine Project Duration</a:t>
            </a:r>
          </a:p>
        </p:txBody>
      </p:sp>
      <p:sp>
        <p:nvSpPr>
          <p:cNvPr id="488451" name="Rectangle 3"/>
          <p:cNvSpPr>
            <a:spLocks noGrp="1" noChangeArrowheads="1"/>
          </p:cNvSpPr>
          <p:nvPr>
            <p:ph type="body" idx="1"/>
          </p:nvPr>
        </p:nvSpPr>
        <p:spPr>
          <a:xfrm>
            <a:off x="369888" y="1335088"/>
            <a:ext cx="8215312" cy="4538662"/>
          </a:xfrm>
        </p:spPr>
        <p:txBody>
          <a:bodyPr/>
          <a:lstStyle/>
          <a:p>
            <a:pPr marL="290513" indent="-290513">
              <a:buFontTx/>
              <a:buNone/>
            </a:pPr>
            <a:r>
              <a:rPr lang="en-US" sz="1800">
                <a:latin typeface="Arial" charset="0"/>
              </a:rPr>
              <a:t>Looking at the Network Diagram on the previous page, you see that there are three activities that have a relationship with Publishing Project Management Book: </a:t>
            </a:r>
          </a:p>
          <a:p>
            <a:pPr marL="801688" lvl="1" indent="-342900"/>
            <a:r>
              <a:rPr lang="en-US" sz="1600">
                <a:latin typeface="Arial" charset="0"/>
              </a:rPr>
              <a:t>Editing Chapter 1</a:t>
            </a:r>
          </a:p>
          <a:p>
            <a:pPr marL="801688" lvl="1" indent="-342900"/>
            <a:r>
              <a:rPr lang="en-US" sz="1600">
                <a:latin typeface="Arial" charset="0"/>
              </a:rPr>
              <a:t>Editing Chapter 2 </a:t>
            </a:r>
          </a:p>
          <a:p>
            <a:pPr marL="801688" lvl="1" indent="-342900"/>
            <a:r>
              <a:rPr lang="en-US" sz="1600">
                <a:latin typeface="Arial" charset="0"/>
              </a:rPr>
              <a:t>Editing Chapter 3</a:t>
            </a:r>
          </a:p>
          <a:p>
            <a:pPr marL="290513" indent="-290513">
              <a:buFontTx/>
              <a:buNone/>
            </a:pPr>
            <a:r>
              <a:rPr lang="en-US" sz="1800">
                <a:latin typeface="Arial" charset="0"/>
              </a:rPr>
              <a:t>Also note that the relationships are all finish to start (FS).  With this in mind, what is the LF and LS for each activity?</a:t>
            </a:r>
          </a:p>
        </p:txBody>
      </p:sp>
      <p:pic>
        <p:nvPicPr>
          <p:cNvPr id="488457"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3776663"/>
            <a:ext cx="7413625"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Module 3 – Project Scheduling</a:t>
            </a:r>
          </a:p>
        </p:txBody>
      </p:sp>
      <p:sp>
        <p:nvSpPr>
          <p:cNvPr id="504834" name="Rectangle 1026"/>
          <p:cNvSpPr>
            <a:spLocks noGrp="1" noChangeArrowheads="1"/>
          </p:cNvSpPr>
          <p:nvPr>
            <p:ph type="title"/>
          </p:nvPr>
        </p:nvSpPr>
        <p:spPr/>
        <p:txBody>
          <a:bodyPr/>
          <a:lstStyle/>
          <a:p>
            <a:r>
              <a:rPr lang="en-US">
                <a:solidFill>
                  <a:schemeClr val="bg1"/>
                </a:solidFill>
              </a:rPr>
              <a:t>Project Scheduling – Step 5. Determine Project Duration</a:t>
            </a:r>
          </a:p>
        </p:txBody>
      </p:sp>
      <p:sp>
        <p:nvSpPr>
          <p:cNvPr id="504835" name="Rectangle 1027"/>
          <p:cNvSpPr>
            <a:spLocks noGrp="1" noChangeArrowheads="1"/>
          </p:cNvSpPr>
          <p:nvPr>
            <p:ph type="body" idx="1"/>
          </p:nvPr>
        </p:nvSpPr>
        <p:spPr>
          <a:xfrm>
            <a:off x="369888" y="1335088"/>
            <a:ext cx="8215312" cy="4538662"/>
          </a:xfrm>
        </p:spPr>
        <p:txBody>
          <a:bodyPr/>
          <a:lstStyle/>
          <a:p>
            <a:pPr marL="290513" indent="-290513">
              <a:buFontTx/>
              <a:buNone/>
            </a:pPr>
            <a:r>
              <a:rPr lang="en-US" sz="1800">
                <a:latin typeface="Arial" charset="0"/>
              </a:rPr>
              <a:t>Because “Publishing </a:t>
            </a:r>
          </a:p>
          <a:p>
            <a:pPr marL="290513" indent="-290513">
              <a:buFontTx/>
              <a:buNone/>
            </a:pPr>
            <a:r>
              <a:rPr lang="en-US" sz="1800">
                <a:latin typeface="Arial" charset="0"/>
              </a:rPr>
              <a:t>Project Management </a:t>
            </a:r>
          </a:p>
          <a:p>
            <a:pPr marL="290513" indent="-290513">
              <a:buFontTx/>
              <a:buNone/>
            </a:pPr>
            <a:r>
              <a:rPr lang="en-US" sz="1800">
                <a:latin typeface="Arial" charset="0"/>
              </a:rPr>
              <a:t>Book” has an LS of </a:t>
            </a:r>
          </a:p>
          <a:p>
            <a:pPr marL="290513" indent="-290513">
              <a:buFontTx/>
              <a:buNone/>
            </a:pPr>
            <a:r>
              <a:rPr lang="en-US" sz="1800">
                <a:latin typeface="Arial" charset="0"/>
              </a:rPr>
              <a:t>9/17 and all three </a:t>
            </a:r>
          </a:p>
          <a:p>
            <a:pPr marL="290513" indent="-290513">
              <a:buFontTx/>
              <a:buNone/>
            </a:pPr>
            <a:r>
              <a:rPr lang="en-US" sz="1800">
                <a:latin typeface="Arial" charset="0"/>
              </a:rPr>
              <a:t>activities are finish to </a:t>
            </a:r>
          </a:p>
          <a:p>
            <a:pPr marL="290513" indent="-290513">
              <a:buFontTx/>
              <a:buNone/>
            </a:pPr>
            <a:r>
              <a:rPr lang="en-US" sz="1800">
                <a:latin typeface="Arial" charset="0"/>
              </a:rPr>
              <a:t>start (FS), the late </a:t>
            </a:r>
          </a:p>
          <a:p>
            <a:pPr marL="290513" indent="-290513">
              <a:buFontTx/>
              <a:buNone/>
            </a:pPr>
            <a:r>
              <a:rPr lang="en-US" sz="1800">
                <a:latin typeface="Arial" charset="0"/>
              </a:rPr>
              <a:t>finish (LF) for each </a:t>
            </a:r>
          </a:p>
          <a:p>
            <a:pPr marL="290513" indent="-290513">
              <a:buFontTx/>
              <a:buNone/>
            </a:pPr>
            <a:r>
              <a:rPr lang="en-US" sz="1800">
                <a:latin typeface="Arial" charset="0"/>
              </a:rPr>
              <a:t>must be 9/16.  </a:t>
            </a:r>
          </a:p>
          <a:p>
            <a:pPr marL="290513" indent="-290513">
              <a:buFontTx/>
              <a:buNone/>
            </a:pPr>
            <a:endParaRPr lang="en-US" sz="1800">
              <a:latin typeface="Arial" charset="0"/>
            </a:endParaRPr>
          </a:p>
          <a:p>
            <a:pPr marL="290513" indent="-290513">
              <a:buFontTx/>
              <a:buNone/>
            </a:pPr>
            <a:r>
              <a:rPr lang="en-US" sz="1800">
                <a:latin typeface="Arial" charset="0"/>
              </a:rPr>
              <a:t>How do you determine the late start (LS) for each activity? Subtract the duration for each activity from LF, as shown in the chart.</a:t>
            </a:r>
          </a:p>
        </p:txBody>
      </p:sp>
      <p:pic>
        <p:nvPicPr>
          <p:cNvPr id="504839" name="Picture 103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2400" y="1657350"/>
            <a:ext cx="5921375" cy="2109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Module 3 – Project Scheduling</a:t>
            </a:r>
          </a:p>
        </p:txBody>
      </p:sp>
      <p:sp>
        <p:nvSpPr>
          <p:cNvPr id="489474" name="Rectangle 2"/>
          <p:cNvSpPr>
            <a:spLocks noGrp="1" noChangeArrowheads="1"/>
          </p:cNvSpPr>
          <p:nvPr>
            <p:ph type="title"/>
          </p:nvPr>
        </p:nvSpPr>
        <p:spPr/>
        <p:txBody>
          <a:bodyPr/>
          <a:lstStyle/>
          <a:p>
            <a:r>
              <a:rPr lang="en-US">
                <a:solidFill>
                  <a:schemeClr val="bg1"/>
                </a:solidFill>
              </a:rPr>
              <a:t>Project Scheduling – Step 5. Determine Project Duration</a:t>
            </a:r>
          </a:p>
        </p:txBody>
      </p:sp>
      <p:sp>
        <p:nvSpPr>
          <p:cNvPr id="489475" name="Rectangle 3"/>
          <p:cNvSpPr>
            <a:spLocks noGrp="1" noChangeArrowheads="1"/>
          </p:cNvSpPr>
          <p:nvPr>
            <p:ph type="body" idx="1"/>
          </p:nvPr>
        </p:nvSpPr>
        <p:spPr>
          <a:xfrm>
            <a:off x="369888" y="1335088"/>
            <a:ext cx="8215312" cy="4538662"/>
          </a:xfrm>
        </p:spPr>
        <p:txBody>
          <a:bodyPr/>
          <a:lstStyle/>
          <a:p>
            <a:pPr marL="290513" indent="-290513">
              <a:buFontTx/>
              <a:buNone/>
            </a:pPr>
            <a:r>
              <a:rPr lang="en-US" sz="1800">
                <a:latin typeface="Arial" charset="0"/>
              </a:rPr>
              <a:t>Here is the completed list of all the activities, including the early starts (ES), early finishes (FS), late starts (LS) and late finishes (LF).  What can you determine about the project from this data? </a:t>
            </a: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r>
              <a:rPr lang="en-US" sz="1800">
                <a:latin typeface="Arial" charset="0"/>
              </a:rPr>
              <a:t>Take a look on the next page.</a:t>
            </a:r>
          </a:p>
        </p:txBody>
      </p:sp>
      <p:pic>
        <p:nvPicPr>
          <p:cNvPr id="489644" name="Picture 17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2925" y="2622550"/>
            <a:ext cx="7931150" cy="282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Module 3 – Project Scheduling</a:t>
            </a:r>
          </a:p>
        </p:txBody>
      </p:sp>
      <p:sp>
        <p:nvSpPr>
          <p:cNvPr id="505858" name="Rectangle 2"/>
          <p:cNvSpPr>
            <a:spLocks noGrp="1" noChangeArrowheads="1"/>
          </p:cNvSpPr>
          <p:nvPr>
            <p:ph type="title"/>
          </p:nvPr>
        </p:nvSpPr>
        <p:spPr/>
        <p:txBody>
          <a:bodyPr/>
          <a:lstStyle/>
          <a:p>
            <a:r>
              <a:rPr lang="en-US">
                <a:solidFill>
                  <a:schemeClr val="bg1"/>
                </a:solidFill>
              </a:rPr>
              <a:t>Project Scheduling – Step 5. Determine Project Duration</a:t>
            </a:r>
          </a:p>
        </p:txBody>
      </p:sp>
      <p:sp>
        <p:nvSpPr>
          <p:cNvPr id="505859" name="Rectangle 3"/>
          <p:cNvSpPr>
            <a:spLocks noGrp="1" noChangeArrowheads="1"/>
          </p:cNvSpPr>
          <p:nvPr>
            <p:ph type="body" idx="1"/>
          </p:nvPr>
        </p:nvSpPr>
        <p:spPr>
          <a:xfrm>
            <a:off x="369888" y="1335088"/>
            <a:ext cx="8215312" cy="4538662"/>
          </a:xfrm>
        </p:spPr>
        <p:txBody>
          <a:bodyPr/>
          <a:lstStyle/>
          <a:p>
            <a:pPr marL="290513" indent="-290513">
              <a:buFontTx/>
              <a:buNone/>
            </a:pPr>
            <a:r>
              <a:rPr lang="en-US" sz="1800">
                <a:latin typeface="Arial" charset="0"/>
              </a:rPr>
              <a:t>From the Forward Pass information, we know the Project duration, Project Start, and Completion date. </a:t>
            </a: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r>
              <a:rPr lang="en-US" sz="1800">
                <a:latin typeface="Arial" charset="0"/>
              </a:rPr>
              <a:t>Now it is time to use the information from the Backward Pass to determine the project’s critical path.</a:t>
            </a:r>
          </a:p>
        </p:txBody>
      </p:sp>
      <p:pic>
        <p:nvPicPr>
          <p:cNvPr id="505861"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2925" y="2393950"/>
            <a:ext cx="7931150" cy="282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Module 3 – Project Scheduling</a:t>
            </a:r>
          </a:p>
        </p:txBody>
      </p:sp>
      <p:sp>
        <p:nvSpPr>
          <p:cNvPr id="490498" name="Rectangle 2"/>
          <p:cNvSpPr>
            <a:spLocks noGrp="1" noChangeArrowheads="1"/>
          </p:cNvSpPr>
          <p:nvPr>
            <p:ph type="title"/>
          </p:nvPr>
        </p:nvSpPr>
        <p:spPr/>
        <p:txBody>
          <a:bodyPr/>
          <a:lstStyle/>
          <a:p>
            <a:r>
              <a:rPr lang="en-US">
                <a:solidFill>
                  <a:schemeClr val="bg1"/>
                </a:solidFill>
              </a:rPr>
              <a:t>Project Scheduling – Step 5. Determine Project Duration</a:t>
            </a:r>
          </a:p>
        </p:txBody>
      </p:sp>
      <p:sp>
        <p:nvSpPr>
          <p:cNvPr id="490499" name="Rectangle 3"/>
          <p:cNvSpPr>
            <a:spLocks noGrp="1" noChangeArrowheads="1"/>
          </p:cNvSpPr>
          <p:nvPr>
            <p:ph type="body" idx="1"/>
          </p:nvPr>
        </p:nvSpPr>
        <p:spPr>
          <a:xfrm>
            <a:off x="369888" y="1335088"/>
            <a:ext cx="8215312" cy="4538662"/>
          </a:xfrm>
        </p:spPr>
        <p:txBody>
          <a:bodyPr/>
          <a:lstStyle/>
          <a:p>
            <a:pPr marL="290513" indent="-290513">
              <a:buFontTx/>
              <a:buNone/>
            </a:pPr>
            <a:r>
              <a:rPr lang="en-US" sz="1800">
                <a:latin typeface="Arial" charset="0"/>
              </a:rPr>
              <a:t>The Critical Path tells you the activities that </a:t>
            </a:r>
            <a:r>
              <a:rPr lang="en-US" sz="1800" u="sng">
                <a:latin typeface="Arial" charset="0"/>
              </a:rPr>
              <a:t>cannot</a:t>
            </a:r>
            <a:r>
              <a:rPr lang="en-US" sz="1800">
                <a:latin typeface="Arial" charset="0"/>
              </a:rPr>
              <a:t> slip a day without increasing the total duration of the project or moving the project completion date. The critical path is the longest path of logically related activities through the network which </a:t>
            </a:r>
            <a:r>
              <a:rPr lang="en-US" sz="1800" u="sng">
                <a:latin typeface="Arial" charset="0"/>
              </a:rPr>
              <a:t>cannot</a:t>
            </a:r>
            <a:r>
              <a:rPr lang="en-US" sz="1800">
                <a:latin typeface="Arial" charset="0"/>
              </a:rPr>
              <a:t> slip without impacting the total project duration.</a:t>
            </a: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r>
              <a:rPr lang="en-US" sz="1800">
                <a:latin typeface="Arial" charset="0"/>
              </a:rPr>
              <a:t>Let’s look at calculating the critical path on the following page.</a:t>
            </a:r>
          </a:p>
        </p:txBody>
      </p:sp>
      <p:pic>
        <p:nvPicPr>
          <p:cNvPr id="490503"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0225" y="2609850"/>
            <a:ext cx="7931150" cy="282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Module 3 – Project Scheduling</a:t>
            </a:r>
          </a:p>
        </p:txBody>
      </p:sp>
      <p:sp>
        <p:nvSpPr>
          <p:cNvPr id="491522" name="Rectangle 2"/>
          <p:cNvSpPr>
            <a:spLocks noGrp="1" noChangeArrowheads="1"/>
          </p:cNvSpPr>
          <p:nvPr>
            <p:ph type="title"/>
          </p:nvPr>
        </p:nvSpPr>
        <p:spPr/>
        <p:txBody>
          <a:bodyPr/>
          <a:lstStyle/>
          <a:p>
            <a:r>
              <a:rPr lang="en-US">
                <a:solidFill>
                  <a:schemeClr val="bg1"/>
                </a:solidFill>
              </a:rPr>
              <a:t>Project Scheduling – Step 5. Determine Project Duration</a:t>
            </a:r>
          </a:p>
        </p:txBody>
      </p:sp>
      <p:sp>
        <p:nvSpPr>
          <p:cNvPr id="491523" name="Rectangle 3"/>
          <p:cNvSpPr>
            <a:spLocks noGrp="1" noChangeArrowheads="1"/>
          </p:cNvSpPr>
          <p:nvPr>
            <p:ph type="body" idx="1"/>
          </p:nvPr>
        </p:nvSpPr>
        <p:spPr>
          <a:xfrm>
            <a:off x="369888" y="1335088"/>
            <a:ext cx="8215312" cy="4538662"/>
          </a:xfrm>
        </p:spPr>
        <p:txBody>
          <a:bodyPr/>
          <a:lstStyle/>
          <a:p>
            <a:pPr marL="290513" indent="-290513">
              <a:buFontTx/>
              <a:buNone/>
            </a:pPr>
            <a:r>
              <a:rPr lang="en-US" sz="1800">
                <a:latin typeface="Arial" charset="0"/>
              </a:rPr>
              <a:t>The Critical Path is calculated as follows:</a:t>
            </a: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lgn="ctr">
              <a:buFontTx/>
              <a:buNone/>
            </a:pPr>
            <a:r>
              <a:rPr lang="en-US" sz="1800" b="1">
                <a:latin typeface="Arial" charset="0"/>
              </a:rPr>
              <a:t>Late Finish date (LF) - Early Finish date (EF)</a:t>
            </a: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r>
              <a:rPr lang="en-US" sz="1800">
                <a:latin typeface="Arial" charset="0"/>
              </a:rPr>
              <a:t>If the difference is Zero, then the activity is on the critical path. </a:t>
            </a:r>
          </a:p>
          <a:p>
            <a:pPr marL="290513" indent="-290513"/>
            <a:endParaRPr lang="en-US" sz="1800">
              <a:latin typeface="Arial" charset="0"/>
            </a:endParaRPr>
          </a:p>
          <a:p>
            <a:pPr marL="290513" indent="-290513"/>
            <a:r>
              <a:rPr lang="en-US" sz="1800">
                <a:latin typeface="Arial" charset="0"/>
              </a:rPr>
              <a:t>If the result is a number greater the zero, then the activity is not on the critical path and has float.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Module 3 – Project Scheduling</a:t>
            </a:r>
          </a:p>
        </p:txBody>
      </p:sp>
      <p:sp>
        <p:nvSpPr>
          <p:cNvPr id="411650" name="Rectangle 2"/>
          <p:cNvSpPr>
            <a:spLocks noGrp="1" noChangeArrowheads="1"/>
          </p:cNvSpPr>
          <p:nvPr>
            <p:ph type="title"/>
          </p:nvPr>
        </p:nvSpPr>
        <p:spPr/>
        <p:txBody>
          <a:bodyPr/>
          <a:lstStyle/>
          <a:p>
            <a:r>
              <a:rPr lang="en-US">
                <a:solidFill>
                  <a:schemeClr val="bg1"/>
                </a:solidFill>
              </a:rPr>
              <a:t>What is Scheduling?</a:t>
            </a:r>
          </a:p>
        </p:txBody>
      </p:sp>
      <p:sp>
        <p:nvSpPr>
          <p:cNvPr id="411651" name="Rectangle 3"/>
          <p:cNvSpPr>
            <a:spLocks noGrp="1" noChangeArrowheads="1"/>
          </p:cNvSpPr>
          <p:nvPr>
            <p:ph type="body" idx="1"/>
          </p:nvPr>
        </p:nvSpPr>
        <p:spPr>
          <a:xfrm>
            <a:off x="369888" y="1335088"/>
            <a:ext cx="8196262" cy="4538662"/>
          </a:xfrm>
        </p:spPr>
        <p:txBody>
          <a:bodyPr/>
          <a:lstStyle/>
          <a:p>
            <a:pPr marL="228600" indent="-228600">
              <a:buClr>
                <a:schemeClr val="tx1"/>
              </a:buClr>
              <a:buFontTx/>
              <a:buNone/>
            </a:pPr>
            <a:r>
              <a:rPr lang="en-US" sz="1800">
                <a:latin typeface="Arial" charset="0"/>
              </a:rPr>
              <a:t>There are multiple ways of defining scheduling. Scheduling is:</a:t>
            </a:r>
          </a:p>
          <a:p>
            <a:pPr marL="228600" indent="-228600">
              <a:buClr>
                <a:schemeClr val="tx1"/>
              </a:buClr>
              <a:buFontTx/>
              <a:buNone/>
            </a:pPr>
            <a:endParaRPr lang="en-US" sz="1800">
              <a:latin typeface="Arial" charset="0"/>
            </a:endParaRPr>
          </a:p>
          <a:p>
            <a:pPr marL="228600" indent="-228600">
              <a:lnSpc>
                <a:spcPct val="90000"/>
              </a:lnSpc>
              <a:spcBef>
                <a:spcPct val="50000"/>
              </a:spcBef>
              <a:buClr>
                <a:schemeClr val="tx1"/>
              </a:buClr>
              <a:buFontTx/>
              <a:buNone/>
            </a:pPr>
            <a:r>
              <a:rPr lang="en-US" sz="1600">
                <a:latin typeface="Arial" charset="0"/>
              </a:rPr>
              <a:t>…Forming a network of activities and event relationships that portrays the sequential relations between the tasks in a project…</a:t>
            </a:r>
          </a:p>
          <a:p>
            <a:pPr marL="228600" indent="-228600">
              <a:lnSpc>
                <a:spcPct val="90000"/>
              </a:lnSpc>
              <a:spcBef>
                <a:spcPct val="50000"/>
              </a:spcBef>
              <a:buClr>
                <a:schemeClr val="tx1"/>
              </a:buClr>
              <a:buFontTx/>
              <a:buNone/>
            </a:pPr>
            <a:r>
              <a:rPr lang="en-US" sz="1600">
                <a:latin typeface="Arial" charset="0"/>
              </a:rPr>
              <a:t>…Planned completion of a project based on the logical arrangement of activities, resources…</a:t>
            </a:r>
          </a:p>
          <a:p>
            <a:pPr marL="228600" indent="-228600">
              <a:lnSpc>
                <a:spcPct val="90000"/>
              </a:lnSpc>
              <a:spcBef>
                <a:spcPct val="50000"/>
              </a:spcBef>
              <a:buClr>
                <a:schemeClr val="tx1"/>
              </a:buClr>
              <a:buFontTx/>
              <a:buNone/>
            </a:pPr>
            <a:r>
              <a:rPr lang="en-US" sz="1600">
                <a:latin typeface="Arial" charset="0"/>
              </a:rPr>
              <a:t>…Placing the project and its activities in a workable sequenced timetable…</a:t>
            </a:r>
          </a:p>
          <a:p>
            <a:pPr marL="228600" indent="-228600">
              <a:lnSpc>
                <a:spcPct val="90000"/>
              </a:lnSpc>
              <a:spcBef>
                <a:spcPct val="50000"/>
              </a:spcBef>
              <a:buClr>
                <a:schemeClr val="tx1"/>
              </a:buClr>
              <a:buFontTx/>
              <a:buNone/>
            </a:pPr>
            <a:r>
              <a:rPr lang="en-US" sz="1600">
                <a:latin typeface="Arial" charset="0"/>
              </a:rPr>
              <a:t>…A detailed outline of activities/tasks with respect to time…</a:t>
            </a:r>
          </a:p>
          <a:p>
            <a:pPr marL="228600" indent="-228600">
              <a:buClr>
                <a:schemeClr val="tx1"/>
              </a:buClr>
              <a:buFontTx/>
              <a:buNone/>
            </a:pPr>
            <a:endParaRPr lang="en-US" sz="1800">
              <a:latin typeface="Arial" charset="0"/>
            </a:endParaRPr>
          </a:p>
          <a:p>
            <a:pPr marL="228600" indent="-228600">
              <a:buClr>
                <a:schemeClr val="tx1"/>
              </a:buClr>
              <a:buFontTx/>
              <a:buNone/>
            </a:pPr>
            <a:r>
              <a:rPr lang="en-US" sz="1800">
                <a:latin typeface="Arial" charset="0"/>
              </a:rPr>
              <a:t>While scheduling is all of these things, the main thing to remember is that </a:t>
            </a:r>
          </a:p>
          <a:p>
            <a:pPr marL="228600" indent="-228600" algn="ctr">
              <a:buClr>
                <a:schemeClr val="tx1"/>
              </a:buClr>
              <a:buFontTx/>
              <a:buNone/>
            </a:pPr>
            <a:r>
              <a:rPr lang="en-US" sz="1800" b="1">
                <a:latin typeface="Arial" charset="0"/>
              </a:rPr>
              <a:t>scheduling is the development of planned dates </a:t>
            </a:r>
          </a:p>
          <a:p>
            <a:pPr marL="228600" indent="-228600" algn="ctr">
              <a:buClr>
                <a:schemeClr val="tx1"/>
              </a:buClr>
              <a:buFontTx/>
              <a:buNone/>
            </a:pPr>
            <a:r>
              <a:rPr lang="en-US" sz="1800" b="1">
                <a:latin typeface="Arial" charset="0"/>
              </a:rPr>
              <a:t>for performing project activities and meeting milestones.</a:t>
            </a:r>
          </a:p>
          <a:p>
            <a:pPr marL="228600" indent="-228600">
              <a:buClr>
                <a:schemeClr val="tx1"/>
              </a:buClr>
              <a:buFontTx/>
              <a:buNone/>
            </a:pPr>
            <a:endParaRPr lang="en-US" sz="1800">
              <a:latin typeface="Arial" charset="0"/>
            </a:endParaRPr>
          </a:p>
          <a:p>
            <a:pPr marL="228600" indent="-228600">
              <a:buClr>
                <a:schemeClr val="tx1"/>
              </a:buClr>
              <a:buFontTx/>
              <a:buNone/>
            </a:pPr>
            <a:r>
              <a:rPr lang="en-US" sz="1800">
                <a:latin typeface="Arial" charset="0"/>
              </a:rPr>
              <a:t>By looking at the aforementioned definitions of scheduling, do you see a difference between planning and scheduling? Let’s take a look on the next page.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Module 3 – Project Scheduling</a:t>
            </a:r>
          </a:p>
        </p:txBody>
      </p:sp>
      <p:sp>
        <p:nvSpPr>
          <p:cNvPr id="506882" name="Rectangle 2"/>
          <p:cNvSpPr>
            <a:spLocks noGrp="1" noChangeArrowheads="1"/>
          </p:cNvSpPr>
          <p:nvPr>
            <p:ph type="title"/>
          </p:nvPr>
        </p:nvSpPr>
        <p:spPr/>
        <p:txBody>
          <a:bodyPr/>
          <a:lstStyle/>
          <a:p>
            <a:r>
              <a:rPr lang="en-US">
                <a:solidFill>
                  <a:schemeClr val="bg1"/>
                </a:solidFill>
              </a:rPr>
              <a:t>Project Scheduling – Step 5. Determine Project Duration</a:t>
            </a:r>
          </a:p>
        </p:txBody>
      </p:sp>
      <p:sp>
        <p:nvSpPr>
          <p:cNvPr id="506883" name="Rectangle 3"/>
          <p:cNvSpPr>
            <a:spLocks noGrp="1" noChangeArrowheads="1"/>
          </p:cNvSpPr>
          <p:nvPr>
            <p:ph type="body" idx="1"/>
          </p:nvPr>
        </p:nvSpPr>
        <p:spPr>
          <a:xfrm>
            <a:off x="369888" y="1335088"/>
            <a:ext cx="8029575" cy="4538662"/>
          </a:xfrm>
        </p:spPr>
        <p:txBody>
          <a:bodyPr/>
          <a:lstStyle/>
          <a:p>
            <a:pPr marL="290513" indent="-290513">
              <a:buFontTx/>
              <a:buNone/>
            </a:pPr>
            <a:r>
              <a:rPr lang="en-US" sz="1800">
                <a:latin typeface="Arial" charset="0"/>
              </a:rPr>
              <a:t>To better understand critical path, look at the chart. Note a column was added to calculate float and determine the critical path.  From reviewing the chart, what activities are on the critical path?</a:t>
            </a: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r>
              <a:rPr lang="en-US" sz="1800">
                <a:latin typeface="Arial" charset="0"/>
              </a:rPr>
              <a:t>All the activities with zero float are on the Critical Path!!!! But what exactly does this mean? Take a look on the next page.</a:t>
            </a:r>
          </a:p>
        </p:txBody>
      </p:sp>
      <p:pic>
        <p:nvPicPr>
          <p:cNvPr id="50688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0200" y="2424113"/>
            <a:ext cx="8328025" cy="260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Module 3 – Project Scheduling</a:t>
            </a:r>
          </a:p>
        </p:txBody>
      </p:sp>
      <p:sp>
        <p:nvSpPr>
          <p:cNvPr id="492546" name="Rectangle 2"/>
          <p:cNvSpPr>
            <a:spLocks noGrp="1" noChangeArrowheads="1"/>
          </p:cNvSpPr>
          <p:nvPr>
            <p:ph type="title"/>
          </p:nvPr>
        </p:nvSpPr>
        <p:spPr/>
        <p:txBody>
          <a:bodyPr/>
          <a:lstStyle/>
          <a:p>
            <a:r>
              <a:rPr lang="en-US">
                <a:solidFill>
                  <a:schemeClr val="bg1"/>
                </a:solidFill>
              </a:rPr>
              <a:t>Project Scheduling – Step 5. Determine Project Duration</a:t>
            </a:r>
          </a:p>
        </p:txBody>
      </p:sp>
      <p:sp>
        <p:nvSpPr>
          <p:cNvPr id="492547" name="Rectangle 3"/>
          <p:cNvSpPr>
            <a:spLocks noGrp="1" noChangeArrowheads="1"/>
          </p:cNvSpPr>
          <p:nvPr>
            <p:ph type="body" idx="1"/>
          </p:nvPr>
        </p:nvSpPr>
        <p:spPr>
          <a:xfrm>
            <a:off x="369888" y="1335088"/>
            <a:ext cx="8215312" cy="4538662"/>
          </a:xfrm>
        </p:spPr>
        <p:txBody>
          <a:bodyPr/>
          <a:lstStyle/>
          <a:p>
            <a:pPr marL="290513" indent="-290513">
              <a:buFontTx/>
              <a:buNone/>
            </a:pPr>
            <a:r>
              <a:rPr lang="en-US" sz="1800">
                <a:latin typeface="Arial" charset="0"/>
              </a:rPr>
              <a:t>The Critical Path tells management the activities that are critical or essential in completing the project on time.  It is also important for management to look at activities with minor float because any delays in those activities could cause them to be on the critical path.</a:t>
            </a: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r>
              <a:rPr lang="en-US" sz="1800">
                <a:latin typeface="Arial" charset="0"/>
              </a:rPr>
              <a:t>Lets look at the table above in a PERT chart format.    </a:t>
            </a: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a:p>
            <a:pPr marL="290513" indent="-290513">
              <a:buFontTx/>
              <a:buNone/>
            </a:pPr>
            <a:endParaRPr lang="en-US" sz="1800">
              <a:latin typeface="Arial" charset="0"/>
            </a:endParaRPr>
          </a:p>
        </p:txBody>
      </p:sp>
      <p:pic>
        <p:nvPicPr>
          <p:cNvPr id="492553"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0200" y="2635250"/>
            <a:ext cx="8366125" cy="262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Footer Placeholder 4"/>
          <p:cNvSpPr>
            <a:spLocks noGrp="1"/>
          </p:cNvSpPr>
          <p:nvPr>
            <p:ph type="ftr" sz="quarter" idx="11"/>
          </p:nvPr>
        </p:nvSpPr>
        <p:spPr/>
        <p:txBody>
          <a:bodyPr/>
          <a:lstStyle/>
          <a:p>
            <a:r>
              <a:rPr lang="en-US"/>
              <a:t>Module 3 – Project Scheduling</a:t>
            </a:r>
          </a:p>
        </p:txBody>
      </p:sp>
      <p:sp>
        <p:nvSpPr>
          <p:cNvPr id="537602" name="Rectangle 2"/>
          <p:cNvSpPr>
            <a:spLocks noGrp="1" noChangeArrowheads="1"/>
          </p:cNvSpPr>
          <p:nvPr>
            <p:ph type="title"/>
          </p:nvPr>
        </p:nvSpPr>
        <p:spPr/>
        <p:txBody>
          <a:bodyPr/>
          <a:lstStyle/>
          <a:p>
            <a:r>
              <a:rPr lang="en-US">
                <a:solidFill>
                  <a:schemeClr val="bg1"/>
                </a:solidFill>
              </a:rPr>
              <a:t>Project Scheduling – Step 5. Determine Project Duration</a:t>
            </a:r>
          </a:p>
        </p:txBody>
      </p:sp>
      <p:sp>
        <p:nvSpPr>
          <p:cNvPr id="537603" name="Rectangle 3"/>
          <p:cNvSpPr>
            <a:spLocks noGrp="1" noChangeArrowheads="1"/>
          </p:cNvSpPr>
          <p:nvPr>
            <p:ph type="body" idx="1"/>
          </p:nvPr>
        </p:nvSpPr>
        <p:spPr>
          <a:xfrm>
            <a:off x="369888" y="1335088"/>
            <a:ext cx="8215312" cy="4538662"/>
          </a:xfrm>
        </p:spPr>
        <p:txBody>
          <a:bodyPr/>
          <a:lstStyle/>
          <a:p>
            <a:pPr marL="290513" indent="-290513">
              <a:buFontTx/>
              <a:buNone/>
            </a:pPr>
            <a:r>
              <a:rPr lang="en-US" sz="1800">
                <a:latin typeface="Arial" charset="0"/>
              </a:rPr>
              <a:t>Below is the PERT chart layout of the project.  The boxes in red indicate those activities on the critical path.  The blue boxes are for all other activities.  Notice the information in the boxes, it shows the activity name, duration, early start and finish, and late start and finish.  See the legend below for details. </a:t>
            </a:r>
          </a:p>
          <a:p>
            <a:pPr marL="290513" indent="-290513">
              <a:buFontTx/>
              <a:buNone/>
            </a:pPr>
            <a:endParaRPr lang="en-US" sz="1800">
              <a:latin typeface="Arial" charset="0"/>
            </a:endParaRPr>
          </a:p>
          <a:p>
            <a:pPr marL="290513" indent="-290513">
              <a:buFontTx/>
              <a:buNone/>
            </a:pPr>
            <a:endParaRPr lang="en-US" sz="1800">
              <a:latin typeface="Arial" charset="0"/>
            </a:endParaRPr>
          </a:p>
        </p:txBody>
      </p:sp>
      <p:pic>
        <p:nvPicPr>
          <p:cNvPr id="53760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688" y="3368675"/>
            <a:ext cx="8555037" cy="305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37607" name="Rectangle 7"/>
          <p:cNvSpPr>
            <a:spLocks noChangeArrowheads="1"/>
          </p:cNvSpPr>
          <p:nvPr/>
        </p:nvSpPr>
        <p:spPr bwMode="auto">
          <a:xfrm>
            <a:off x="5853113" y="3798888"/>
            <a:ext cx="1233487" cy="20637"/>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7608" name="Rectangle 8"/>
          <p:cNvSpPr>
            <a:spLocks noChangeArrowheads="1"/>
          </p:cNvSpPr>
          <p:nvPr/>
        </p:nvSpPr>
        <p:spPr bwMode="auto">
          <a:xfrm>
            <a:off x="7080250" y="2946400"/>
            <a:ext cx="20638" cy="87312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7609" name="Rectangle 9"/>
          <p:cNvSpPr>
            <a:spLocks noChangeArrowheads="1"/>
          </p:cNvSpPr>
          <p:nvPr/>
        </p:nvSpPr>
        <p:spPr bwMode="auto">
          <a:xfrm>
            <a:off x="5834063" y="2916238"/>
            <a:ext cx="1238250" cy="874712"/>
          </a:xfrm>
          <a:prstGeom prst="rect">
            <a:avLst/>
          </a:prstGeom>
          <a:solidFill>
            <a:srgbClr val="FFFFFF"/>
          </a:solidFill>
          <a:ln w="1588">
            <a:solidFill>
              <a:srgbClr val="0000FF"/>
            </a:solidFill>
            <a:miter lim="800000"/>
            <a:headEnd/>
            <a:tailEnd/>
          </a:ln>
        </p:spPr>
        <p:txBody>
          <a:bodyPr/>
          <a:lstStyle/>
          <a:p>
            <a:endParaRPr lang="en-US"/>
          </a:p>
        </p:txBody>
      </p:sp>
      <p:sp>
        <p:nvSpPr>
          <p:cNvPr id="537610" name="Rectangle 10"/>
          <p:cNvSpPr>
            <a:spLocks noChangeArrowheads="1"/>
          </p:cNvSpPr>
          <p:nvPr/>
        </p:nvSpPr>
        <p:spPr bwMode="auto">
          <a:xfrm>
            <a:off x="5859463" y="2936875"/>
            <a:ext cx="12446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7611" name="Rectangle 11"/>
          <p:cNvSpPr>
            <a:spLocks noChangeArrowheads="1"/>
          </p:cNvSpPr>
          <p:nvPr/>
        </p:nvSpPr>
        <p:spPr bwMode="auto">
          <a:xfrm>
            <a:off x="6080125" y="2941638"/>
            <a:ext cx="874713" cy="15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b="1">
                <a:solidFill>
                  <a:srgbClr val="000000"/>
                </a:solidFill>
              </a:rPr>
              <a:t>Writing Project</a:t>
            </a:r>
            <a:endParaRPr lang="en-US"/>
          </a:p>
        </p:txBody>
      </p:sp>
      <p:sp>
        <p:nvSpPr>
          <p:cNvPr id="537612" name="Rectangle 12"/>
          <p:cNvSpPr>
            <a:spLocks noChangeArrowheads="1"/>
          </p:cNvSpPr>
          <p:nvPr/>
        </p:nvSpPr>
        <p:spPr bwMode="auto">
          <a:xfrm>
            <a:off x="5895975" y="3082925"/>
            <a:ext cx="1112838"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7613" name="Rectangle 13"/>
          <p:cNvSpPr>
            <a:spLocks noChangeArrowheads="1"/>
          </p:cNvSpPr>
          <p:nvPr/>
        </p:nvSpPr>
        <p:spPr bwMode="auto">
          <a:xfrm>
            <a:off x="5895975" y="3087688"/>
            <a:ext cx="1193800" cy="15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b="1">
                <a:solidFill>
                  <a:srgbClr val="000000"/>
                </a:solidFill>
              </a:rPr>
              <a:t>Organization section</a:t>
            </a:r>
            <a:endParaRPr lang="en-US"/>
          </a:p>
        </p:txBody>
      </p:sp>
      <p:sp>
        <p:nvSpPr>
          <p:cNvPr id="537614" name="Rectangle 14"/>
          <p:cNvSpPr>
            <a:spLocks noChangeArrowheads="1"/>
          </p:cNvSpPr>
          <p:nvPr/>
        </p:nvSpPr>
        <p:spPr bwMode="auto">
          <a:xfrm>
            <a:off x="6084888" y="3232150"/>
            <a:ext cx="706437"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7615" name="Rectangle 15"/>
          <p:cNvSpPr>
            <a:spLocks noChangeArrowheads="1"/>
          </p:cNvSpPr>
          <p:nvPr/>
        </p:nvSpPr>
        <p:spPr bwMode="auto">
          <a:xfrm>
            <a:off x="6084888" y="3235325"/>
            <a:ext cx="768350" cy="15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b="1">
                <a:solidFill>
                  <a:srgbClr val="000000"/>
                </a:solidFill>
              </a:rPr>
              <a:t>for Chapter 1</a:t>
            </a:r>
            <a:endParaRPr lang="en-US"/>
          </a:p>
        </p:txBody>
      </p:sp>
      <p:sp>
        <p:nvSpPr>
          <p:cNvPr id="537616" name="Rectangle 16"/>
          <p:cNvSpPr>
            <a:spLocks noChangeArrowheads="1"/>
          </p:cNvSpPr>
          <p:nvPr/>
        </p:nvSpPr>
        <p:spPr bwMode="auto">
          <a:xfrm>
            <a:off x="6221413" y="3378200"/>
            <a:ext cx="3556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7617" name="Rectangle 17"/>
          <p:cNvSpPr>
            <a:spLocks noChangeArrowheads="1"/>
          </p:cNvSpPr>
          <p:nvPr/>
        </p:nvSpPr>
        <p:spPr bwMode="auto">
          <a:xfrm>
            <a:off x="6221413" y="3381375"/>
            <a:ext cx="409575" cy="15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a:solidFill>
                  <a:srgbClr val="000000"/>
                </a:solidFill>
              </a:rPr>
              <a:t>10 wks</a:t>
            </a:r>
            <a:endParaRPr lang="en-US"/>
          </a:p>
        </p:txBody>
      </p:sp>
      <p:sp>
        <p:nvSpPr>
          <p:cNvPr id="537618" name="Rectangle 18"/>
          <p:cNvSpPr>
            <a:spLocks noChangeArrowheads="1"/>
          </p:cNvSpPr>
          <p:nvPr/>
        </p:nvSpPr>
        <p:spPr bwMode="auto">
          <a:xfrm>
            <a:off x="5967413" y="3525838"/>
            <a:ext cx="508000"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7619" name="Rectangle 19"/>
          <p:cNvSpPr>
            <a:spLocks noChangeArrowheads="1"/>
          </p:cNvSpPr>
          <p:nvPr/>
        </p:nvSpPr>
        <p:spPr bwMode="auto">
          <a:xfrm>
            <a:off x="5967413" y="3530600"/>
            <a:ext cx="561975" cy="15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a:solidFill>
                  <a:srgbClr val="000000"/>
                </a:solidFill>
              </a:rPr>
              <a:t>2/26/2002</a:t>
            </a:r>
            <a:endParaRPr lang="en-US"/>
          </a:p>
        </p:txBody>
      </p:sp>
      <p:sp>
        <p:nvSpPr>
          <p:cNvPr id="537620" name="Rectangle 20"/>
          <p:cNvSpPr>
            <a:spLocks noChangeArrowheads="1"/>
          </p:cNvSpPr>
          <p:nvPr/>
        </p:nvSpPr>
        <p:spPr bwMode="auto">
          <a:xfrm>
            <a:off x="6502400" y="3525838"/>
            <a:ext cx="442913"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7621" name="Rectangle 21"/>
          <p:cNvSpPr>
            <a:spLocks noChangeArrowheads="1"/>
          </p:cNvSpPr>
          <p:nvPr/>
        </p:nvSpPr>
        <p:spPr bwMode="auto">
          <a:xfrm>
            <a:off x="6502400" y="3530600"/>
            <a:ext cx="498475" cy="15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a:solidFill>
                  <a:srgbClr val="000000"/>
                </a:solidFill>
              </a:rPr>
              <a:t>5/6/2002</a:t>
            </a:r>
            <a:endParaRPr lang="en-US"/>
          </a:p>
        </p:txBody>
      </p:sp>
      <p:sp>
        <p:nvSpPr>
          <p:cNvPr id="537622" name="Rectangle 22"/>
          <p:cNvSpPr>
            <a:spLocks noChangeArrowheads="1"/>
          </p:cNvSpPr>
          <p:nvPr/>
        </p:nvSpPr>
        <p:spPr bwMode="auto">
          <a:xfrm>
            <a:off x="5935663" y="3671888"/>
            <a:ext cx="508000"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7623" name="Rectangle 23"/>
          <p:cNvSpPr>
            <a:spLocks noChangeArrowheads="1"/>
          </p:cNvSpPr>
          <p:nvPr/>
        </p:nvSpPr>
        <p:spPr bwMode="auto">
          <a:xfrm>
            <a:off x="5935663" y="3675063"/>
            <a:ext cx="561975" cy="15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a:solidFill>
                  <a:srgbClr val="000000"/>
                </a:solidFill>
              </a:rPr>
              <a:t>3/12/2002</a:t>
            </a:r>
            <a:endParaRPr lang="en-US"/>
          </a:p>
        </p:txBody>
      </p:sp>
      <p:sp>
        <p:nvSpPr>
          <p:cNvPr id="537624" name="Rectangle 24"/>
          <p:cNvSpPr>
            <a:spLocks noChangeArrowheads="1"/>
          </p:cNvSpPr>
          <p:nvPr/>
        </p:nvSpPr>
        <p:spPr bwMode="auto">
          <a:xfrm>
            <a:off x="6469063" y="3671888"/>
            <a:ext cx="508000"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7625" name="Rectangle 25"/>
          <p:cNvSpPr>
            <a:spLocks noChangeArrowheads="1"/>
          </p:cNvSpPr>
          <p:nvPr/>
        </p:nvSpPr>
        <p:spPr bwMode="auto">
          <a:xfrm>
            <a:off x="6469063" y="3675063"/>
            <a:ext cx="561975" cy="15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a:solidFill>
                  <a:srgbClr val="000000"/>
                </a:solidFill>
              </a:rPr>
              <a:t>5/20/2002</a:t>
            </a:r>
            <a:endParaRPr lang="en-US"/>
          </a:p>
        </p:txBody>
      </p:sp>
      <p:sp>
        <p:nvSpPr>
          <p:cNvPr id="537626" name="Line 26"/>
          <p:cNvSpPr>
            <a:spLocks noChangeShapeType="1"/>
          </p:cNvSpPr>
          <p:nvPr/>
        </p:nvSpPr>
        <p:spPr bwMode="auto">
          <a:xfrm>
            <a:off x="5838825" y="3363913"/>
            <a:ext cx="1266825" cy="1587"/>
          </a:xfrm>
          <a:prstGeom prst="line">
            <a:avLst/>
          </a:prstGeom>
          <a:noFill/>
          <a:ln w="1588">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7627" name="Line 27"/>
          <p:cNvSpPr>
            <a:spLocks noChangeShapeType="1"/>
          </p:cNvSpPr>
          <p:nvPr/>
        </p:nvSpPr>
        <p:spPr bwMode="auto">
          <a:xfrm>
            <a:off x="5838825" y="3500438"/>
            <a:ext cx="1266825" cy="1587"/>
          </a:xfrm>
          <a:prstGeom prst="line">
            <a:avLst/>
          </a:prstGeom>
          <a:noFill/>
          <a:ln w="1588">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7628" name="Line 28"/>
          <p:cNvSpPr>
            <a:spLocks noChangeShapeType="1"/>
          </p:cNvSpPr>
          <p:nvPr/>
        </p:nvSpPr>
        <p:spPr bwMode="auto">
          <a:xfrm>
            <a:off x="5838825" y="3644900"/>
            <a:ext cx="1266825" cy="3175"/>
          </a:xfrm>
          <a:prstGeom prst="line">
            <a:avLst/>
          </a:prstGeom>
          <a:noFill/>
          <a:ln w="1588">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7629" name="Line 29"/>
          <p:cNvSpPr>
            <a:spLocks noChangeShapeType="1"/>
          </p:cNvSpPr>
          <p:nvPr/>
        </p:nvSpPr>
        <p:spPr bwMode="auto">
          <a:xfrm>
            <a:off x="6465888" y="3500438"/>
            <a:ext cx="3175" cy="144462"/>
          </a:xfrm>
          <a:prstGeom prst="line">
            <a:avLst/>
          </a:prstGeom>
          <a:noFill/>
          <a:ln w="1588">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7630" name="Line 30"/>
          <p:cNvSpPr>
            <a:spLocks noChangeShapeType="1"/>
          </p:cNvSpPr>
          <p:nvPr/>
        </p:nvSpPr>
        <p:spPr bwMode="auto">
          <a:xfrm>
            <a:off x="6465888" y="3644900"/>
            <a:ext cx="3175" cy="158750"/>
          </a:xfrm>
          <a:prstGeom prst="line">
            <a:avLst/>
          </a:prstGeom>
          <a:noFill/>
          <a:ln w="1588">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7631" name="Rectangle 31"/>
          <p:cNvSpPr>
            <a:spLocks noChangeArrowheads="1"/>
          </p:cNvSpPr>
          <p:nvPr/>
        </p:nvSpPr>
        <p:spPr bwMode="auto">
          <a:xfrm>
            <a:off x="5853113" y="3798888"/>
            <a:ext cx="1233487" cy="20637"/>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7632" name="Rectangle 32"/>
          <p:cNvSpPr>
            <a:spLocks noChangeArrowheads="1"/>
          </p:cNvSpPr>
          <p:nvPr/>
        </p:nvSpPr>
        <p:spPr bwMode="auto">
          <a:xfrm>
            <a:off x="7080250" y="2946400"/>
            <a:ext cx="20638" cy="873125"/>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7633" name="Rectangle 33"/>
          <p:cNvSpPr>
            <a:spLocks noChangeArrowheads="1"/>
          </p:cNvSpPr>
          <p:nvPr/>
        </p:nvSpPr>
        <p:spPr bwMode="auto">
          <a:xfrm>
            <a:off x="5834063" y="2916238"/>
            <a:ext cx="1238250" cy="874712"/>
          </a:xfrm>
          <a:prstGeom prst="rect">
            <a:avLst/>
          </a:prstGeom>
          <a:solidFill>
            <a:srgbClr val="FFFFFF"/>
          </a:solidFill>
          <a:ln w="1588">
            <a:solidFill>
              <a:srgbClr val="0000FF"/>
            </a:solidFill>
            <a:miter lim="800000"/>
            <a:headEnd/>
            <a:tailEnd/>
          </a:ln>
        </p:spPr>
        <p:txBody>
          <a:bodyPr/>
          <a:lstStyle/>
          <a:p>
            <a:endParaRPr lang="en-US"/>
          </a:p>
        </p:txBody>
      </p:sp>
      <p:sp>
        <p:nvSpPr>
          <p:cNvPr id="537634" name="Rectangle 34"/>
          <p:cNvSpPr>
            <a:spLocks noChangeArrowheads="1"/>
          </p:cNvSpPr>
          <p:nvPr/>
        </p:nvSpPr>
        <p:spPr bwMode="auto">
          <a:xfrm>
            <a:off x="5859463" y="2936875"/>
            <a:ext cx="1244600"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7635" name="Rectangle 35"/>
          <p:cNvSpPr>
            <a:spLocks noChangeArrowheads="1"/>
          </p:cNvSpPr>
          <p:nvPr/>
        </p:nvSpPr>
        <p:spPr bwMode="auto">
          <a:xfrm>
            <a:off x="6053138" y="2941638"/>
            <a:ext cx="8128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b="1">
                <a:solidFill>
                  <a:srgbClr val="000000"/>
                </a:solidFill>
              </a:rPr>
              <a:t>Writing Project</a:t>
            </a:r>
            <a:endParaRPr lang="en-US"/>
          </a:p>
        </p:txBody>
      </p:sp>
      <p:sp>
        <p:nvSpPr>
          <p:cNvPr id="537636" name="Rectangle 36"/>
          <p:cNvSpPr>
            <a:spLocks noChangeArrowheads="1"/>
          </p:cNvSpPr>
          <p:nvPr/>
        </p:nvSpPr>
        <p:spPr bwMode="auto">
          <a:xfrm>
            <a:off x="5895975" y="3082925"/>
            <a:ext cx="1112838" cy="13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7637" name="Rectangle 37"/>
          <p:cNvSpPr>
            <a:spLocks noChangeArrowheads="1"/>
          </p:cNvSpPr>
          <p:nvPr/>
        </p:nvSpPr>
        <p:spPr bwMode="auto">
          <a:xfrm>
            <a:off x="5875338" y="3082925"/>
            <a:ext cx="11303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b="1">
                <a:solidFill>
                  <a:srgbClr val="000000"/>
                </a:solidFill>
              </a:rPr>
              <a:t>Organization section</a:t>
            </a:r>
            <a:endParaRPr lang="en-US"/>
          </a:p>
        </p:txBody>
      </p:sp>
      <p:sp>
        <p:nvSpPr>
          <p:cNvPr id="537638" name="Rectangle 38"/>
          <p:cNvSpPr>
            <a:spLocks noChangeArrowheads="1"/>
          </p:cNvSpPr>
          <p:nvPr/>
        </p:nvSpPr>
        <p:spPr bwMode="auto">
          <a:xfrm>
            <a:off x="6084888" y="3232150"/>
            <a:ext cx="706437"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7639" name="Rectangle 39"/>
          <p:cNvSpPr>
            <a:spLocks noChangeArrowheads="1"/>
          </p:cNvSpPr>
          <p:nvPr/>
        </p:nvSpPr>
        <p:spPr bwMode="auto">
          <a:xfrm>
            <a:off x="6084888" y="3235325"/>
            <a:ext cx="768350" cy="15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b="1">
                <a:solidFill>
                  <a:srgbClr val="000000"/>
                </a:solidFill>
              </a:rPr>
              <a:t>for Chapter 1</a:t>
            </a:r>
            <a:endParaRPr lang="en-US"/>
          </a:p>
        </p:txBody>
      </p:sp>
      <p:sp>
        <p:nvSpPr>
          <p:cNvPr id="537640" name="Rectangle 40"/>
          <p:cNvSpPr>
            <a:spLocks noChangeArrowheads="1"/>
          </p:cNvSpPr>
          <p:nvPr/>
        </p:nvSpPr>
        <p:spPr bwMode="auto">
          <a:xfrm>
            <a:off x="6221413" y="3378200"/>
            <a:ext cx="355600" cy="13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7641" name="Rectangle 41"/>
          <p:cNvSpPr>
            <a:spLocks noChangeArrowheads="1"/>
          </p:cNvSpPr>
          <p:nvPr/>
        </p:nvSpPr>
        <p:spPr bwMode="auto">
          <a:xfrm>
            <a:off x="6267450" y="3367088"/>
            <a:ext cx="355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a:solidFill>
                  <a:srgbClr val="000000"/>
                </a:solidFill>
              </a:rPr>
              <a:t>10 wks</a:t>
            </a:r>
            <a:endParaRPr lang="en-US"/>
          </a:p>
        </p:txBody>
      </p:sp>
      <p:sp>
        <p:nvSpPr>
          <p:cNvPr id="537642" name="Rectangle 42"/>
          <p:cNvSpPr>
            <a:spLocks noChangeArrowheads="1"/>
          </p:cNvSpPr>
          <p:nvPr/>
        </p:nvSpPr>
        <p:spPr bwMode="auto">
          <a:xfrm>
            <a:off x="5967413" y="3525838"/>
            <a:ext cx="508000"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7643" name="Rectangle 43"/>
          <p:cNvSpPr>
            <a:spLocks noChangeArrowheads="1"/>
          </p:cNvSpPr>
          <p:nvPr/>
        </p:nvSpPr>
        <p:spPr bwMode="auto">
          <a:xfrm>
            <a:off x="5899150" y="3511550"/>
            <a:ext cx="5080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a:solidFill>
                  <a:srgbClr val="000000"/>
                </a:solidFill>
              </a:rPr>
              <a:t>2/26/2002</a:t>
            </a:r>
            <a:endParaRPr lang="en-US"/>
          </a:p>
        </p:txBody>
      </p:sp>
      <p:sp>
        <p:nvSpPr>
          <p:cNvPr id="537644" name="Rectangle 44"/>
          <p:cNvSpPr>
            <a:spLocks noChangeArrowheads="1"/>
          </p:cNvSpPr>
          <p:nvPr/>
        </p:nvSpPr>
        <p:spPr bwMode="auto">
          <a:xfrm>
            <a:off x="6502400" y="3525838"/>
            <a:ext cx="442913"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7645" name="Rectangle 45"/>
          <p:cNvSpPr>
            <a:spLocks noChangeArrowheads="1"/>
          </p:cNvSpPr>
          <p:nvPr/>
        </p:nvSpPr>
        <p:spPr bwMode="auto">
          <a:xfrm>
            <a:off x="6557963" y="3506788"/>
            <a:ext cx="4445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a:solidFill>
                  <a:srgbClr val="000000"/>
                </a:solidFill>
              </a:rPr>
              <a:t>5/6/2002</a:t>
            </a:r>
            <a:endParaRPr lang="en-US"/>
          </a:p>
        </p:txBody>
      </p:sp>
      <p:sp>
        <p:nvSpPr>
          <p:cNvPr id="537646" name="Rectangle 46"/>
          <p:cNvSpPr>
            <a:spLocks noChangeArrowheads="1"/>
          </p:cNvSpPr>
          <p:nvPr/>
        </p:nvSpPr>
        <p:spPr bwMode="auto">
          <a:xfrm>
            <a:off x="5935663" y="3671888"/>
            <a:ext cx="508000"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7647" name="Rectangle 47"/>
          <p:cNvSpPr>
            <a:spLocks noChangeArrowheads="1"/>
          </p:cNvSpPr>
          <p:nvPr/>
        </p:nvSpPr>
        <p:spPr bwMode="auto">
          <a:xfrm>
            <a:off x="5900738" y="3656013"/>
            <a:ext cx="5080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a:solidFill>
                  <a:srgbClr val="000000"/>
                </a:solidFill>
              </a:rPr>
              <a:t>3/12/2002</a:t>
            </a:r>
            <a:endParaRPr lang="en-US"/>
          </a:p>
        </p:txBody>
      </p:sp>
      <p:sp>
        <p:nvSpPr>
          <p:cNvPr id="537648" name="Rectangle 48"/>
          <p:cNvSpPr>
            <a:spLocks noChangeArrowheads="1"/>
          </p:cNvSpPr>
          <p:nvPr/>
        </p:nvSpPr>
        <p:spPr bwMode="auto">
          <a:xfrm>
            <a:off x="6469063" y="3671888"/>
            <a:ext cx="508000" cy="13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537649" name="Rectangle 49"/>
          <p:cNvSpPr>
            <a:spLocks noChangeArrowheads="1"/>
          </p:cNvSpPr>
          <p:nvPr/>
        </p:nvSpPr>
        <p:spPr bwMode="auto">
          <a:xfrm>
            <a:off x="6524625" y="3656013"/>
            <a:ext cx="5080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900">
                <a:solidFill>
                  <a:srgbClr val="000000"/>
                </a:solidFill>
              </a:rPr>
              <a:t>5/20/2002</a:t>
            </a:r>
            <a:endParaRPr lang="en-US"/>
          </a:p>
        </p:txBody>
      </p:sp>
      <p:sp>
        <p:nvSpPr>
          <p:cNvPr id="537650" name="Line 50"/>
          <p:cNvSpPr>
            <a:spLocks noChangeShapeType="1"/>
          </p:cNvSpPr>
          <p:nvPr/>
        </p:nvSpPr>
        <p:spPr bwMode="auto">
          <a:xfrm>
            <a:off x="5838825" y="3363913"/>
            <a:ext cx="1266825" cy="1587"/>
          </a:xfrm>
          <a:prstGeom prst="line">
            <a:avLst/>
          </a:prstGeom>
          <a:noFill/>
          <a:ln w="1588">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7651" name="Line 51"/>
          <p:cNvSpPr>
            <a:spLocks noChangeShapeType="1"/>
          </p:cNvSpPr>
          <p:nvPr/>
        </p:nvSpPr>
        <p:spPr bwMode="auto">
          <a:xfrm>
            <a:off x="5838825" y="3500438"/>
            <a:ext cx="1266825" cy="1587"/>
          </a:xfrm>
          <a:prstGeom prst="line">
            <a:avLst/>
          </a:prstGeom>
          <a:noFill/>
          <a:ln w="1588">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7652" name="Line 52"/>
          <p:cNvSpPr>
            <a:spLocks noChangeShapeType="1"/>
          </p:cNvSpPr>
          <p:nvPr/>
        </p:nvSpPr>
        <p:spPr bwMode="auto">
          <a:xfrm>
            <a:off x="5838825" y="3644900"/>
            <a:ext cx="1266825" cy="3175"/>
          </a:xfrm>
          <a:prstGeom prst="line">
            <a:avLst/>
          </a:prstGeom>
          <a:noFill/>
          <a:ln w="1588">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7653" name="Line 53"/>
          <p:cNvSpPr>
            <a:spLocks noChangeShapeType="1"/>
          </p:cNvSpPr>
          <p:nvPr/>
        </p:nvSpPr>
        <p:spPr bwMode="auto">
          <a:xfrm>
            <a:off x="6465888" y="3500438"/>
            <a:ext cx="3175" cy="144462"/>
          </a:xfrm>
          <a:prstGeom prst="line">
            <a:avLst/>
          </a:prstGeom>
          <a:noFill/>
          <a:ln w="1588">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7654" name="Line 54"/>
          <p:cNvSpPr>
            <a:spLocks noChangeShapeType="1"/>
          </p:cNvSpPr>
          <p:nvPr/>
        </p:nvSpPr>
        <p:spPr bwMode="auto">
          <a:xfrm>
            <a:off x="6465888" y="3644900"/>
            <a:ext cx="3175" cy="158750"/>
          </a:xfrm>
          <a:prstGeom prst="line">
            <a:avLst/>
          </a:prstGeom>
          <a:noFill/>
          <a:ln w="1588">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37655" name="Text Box 55"/>
          <p:cNvSpPr txBox="1">
            <a:spLocks noChangeArrowheads="1"/>
          </p:cNvSpPr>
          <p:nvPr/>
        </p:nvSpPr>
        <p:spPr bwMode="auto">
          <a:xfrm>
            <a:off x="7285038" y="3016250"/>
            <a:ext cx="66198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tx1"/>
                </a:solidFill>
              </a:rPr>
              <a:t>Duration</a:t>
            </a:r>
          </a:p>
        </p:txBody>
      </p:sp>
      <p:sp>
        <p:nvSpPr>
          <p:cNvPr id="537656" name="Line 56"/>
          <p:cNvSpPr>
            <a:spLocks noChangeShapeType="1"/>
          </p:cNvSpPr>
          <p:nvPr/>
        </p:nvSpPr>
        <p:spPr bwMode="auto">
          <a:xfrm flipH="1">
            <a:off x="7129463" y="3152775"/>
            <a:ext cx="204787" cy="266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7657" name="Text Box 57"/>
          <p:cNvSpPr txBox="1">
            <a:spLocks noChangeArrowheads="1"/>
          </p:cNvSpPr>
          <p:nvPr/>
        </p:nvSpPr>
        <p:spPr bwMode="auto">
          <a:xfrm>
            <a:off x="4887913" y="3292475"/>
            <a:ext cx="7747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tx1"/>
                </a:solidFill>
              </a:rPr>
              <a:t>Early Start</a:t>
            </a:r>
          </a:p>
        </p:txBody>
      </p:sp>
      <p:sp>
        <p:nvSpPr>
          <p:cNvPr id="537658" name="Line 58"/>
          <p:cNvSpPr>
            <a:spLocks noChangeShapeType="1"/>
          </p:cNvSpPr>
          <p:nvPr/>
        </p:nvSpPr>
        <p:spPr bwMode="auto">
          <a:xfrm>
            <a:off x="5605463" y="3419475"/>
            <a:ext cx="176212"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7659" name="Text Box 59"/>
          <p:cNvSpPr txBox="1">
            <a:spLocks noChangeArrowheads="1"/>
          </p:cNvSpPr>
          <p:nvPr/>
        </p:nvSpPr>
        <p:spPr bwMode="auto">
          <a:xfrm>
            <a:off x="4905375" y="3721100"/>
            <a:ext cx="7302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tx1"/>
                </a:solidFill>
              </a:rPr>
              <a:t>Late Start</a:t>
            </a:r>
          </a:p>
        </p:txBody>
      </p:sp>
      <p:sp>
        <p:nvSpPr>
          <p:cNvPr id="537660" name="Line 60"/>
          <p:cNvSpPr>
            <a:spLocks noChangeShapeType="1"/>
          </p:cNvSpPr>
          <p:nvPr/>
        </p:nvSpPr>
        <p:spPr bwMode="auto">
          <a:xfrm flipV="1">
            <a:off x="5586413" y="3705225"/>
            <a:ext cx="176212"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7661" name="Text Box 61"/>
          <p:cNvSpPr txBox="1">
            <a:spLocks noChangeArrowheads="1"/>
          </p:cNvSpPr>
          <p:nvPr/>
        </p:nvSpPr>
        <p:spPr bwMode="auto">
          <a:xfrm>
            <a:off x="7275513" y="3292475"/>
            <a:ext cx="8461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tx1"/>
                </a:solidFill>
              </a:rPr>
              <a:t>Early Finish</a:t>
            </a:r>
          </a:p>
        </p:txBody>
      </p:sp>
      <p:sp>
        <p:nvSpPr>
          <p:cNvPr id="537662" name="Text Box 62"/>
          <p:cNvSpPr txBox="1">
            <a:spLocks noChangeArrowheads="1"/>
          </p:cNvSpPr>
          <p:nvPr/>
        </p:nvSpPr>
        <p:spPr bwMode="auto">
          <a:xfrm>
            <a:off x="7292975" y="3721100"/>
            <a:ext cx="80168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000">
                <a:solidFill>
                  <a:schemeClr val="tx1"/>
                </a:solidFill>
              </a:rPr>
              <a:t>Late Finish</a:t>
            </a:r>
          </a:p>
        </p:txBody>
      </p:sp>
      <p:sp>
        <p:nvSpPr>
          <p:cNvPr id="537663" name="Line 63"/>
          <p:cNvSpPr>
            <a:spLocks noChangeShapeType="1"/>
          </p:cNvSpPr>
          <p:nvPr/>
        </p:nvSpPr>
        <p:spPr bwMode="auto">
          <a:xfrm flipH="1">
            <a:off x="7162800" y="3424238"/>
            <a:ext cx="176213"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37664" name="Line 64"/>
          <p:cNvSpPr>
            <a:spLocks noChangeShapeType="1"/>
          </p:cNvSpPr>
          <p:nvPr/>
        </p:nvSpPr>
        <p:spPr bwMode="auto">
          <a:xfrm flipH="1" flipV="1">
            <a:off x="7143750" y="3709988"/>
            <a:ext cx="176213" cy="142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Module 3 – Project Scheduling</a:t>
            </a:r>
          </a:p>
        </p:txBody>
      </p:sp>
      <p:sp>
        <p:nvSpPr>
          <p:cNvPr id="494594" name="Rectangle 2"/>
          <p:cNvSpPr>
            <a:spLocks noGrp="1" noChangeArrowheads="1"/>
          </p:cNvSpPr>
          <p:nvPr>
            <p:ph type="title"/>
          </p:nvPr>
        </p:nvSpPr>
        <p:spPr/>
        <p:txBody>
          <a:bodyPr/>
          <a:lstStyle/>
          <a:p>
            <a:r>
              <a:rPr lang="en-US">
                <a:solidFill>
                  <a:schemeClr val="bg1"/>
                </a:solidFill>
              </a:rPr>
              <a:t>Project Scheduling – Step 5. Determine Project Duration</a:t>
            </a:r>
          </a:p>
        </p:txBody>
      </p:sp>
      <p:sp>
        <p:nvSpPr>
          <p:cNvPr id="494595" name="Rectangle 3"/>
          <p:cNvSpPr>
            <a:spLocks noGrp="1" noChangeArrowheads="1"/>
          </p:cNvSpPr>
          <p:nvPr>
            <p:ph type="body" idx="1"/>
          </p:nvPr>
        </p:nvSpPr>
        <p:spPr>
          <a:xfrm>
            <a:off x="369888" y="1335088"/>
            <a:ext cx="8215312" cy="4538662"/>
          </a:xfrm>
        </p:spPr>
        <p:txBody>
          <a:bodyPr/>
          <a:lstStyle/>
          <a:p>
            <a:pPr marL="290513" indent="-290513">
              <a:buFontTx/>
              <a:buNone/>
            </a:pPr>
            <a:r>
              <a:rPr lang="en-US" sz="1800">
                <a:latin typeface="Arial" charset="0"/>
              </a:rPr>
              <a:t>Now that we have covered the entire process with the BEST Management project in detail, lets apply it to the ACME House Building project from Module 2. It reveals the following information:</a:t>
            </a:r>
          </a:p>
        </p:txBody>
      </p:sp>
      <p:graphicFrame>
        <p:nvGraphicFramePr>
          <p:cNvPr id="494598" name="Object 6"/>
          <p:cNvGraphicFramePr>
            <a:graphicFrameLocks noChangeAspect="1"/>
          </p:cNvGraphicFramePr>
          <p:nvPr/>
        </p:nvGraphicFramePr>
        <p:xfrm>
          <a:off x="692150" y="2251075"/>
          <a:ext cx="1203325" cy="1049338"/>
        </p:xfrm>
        <a:graphic>
          <a:graphicData uri="http://schemas.openxmlformats.org/presentationml/2006/ole">
            <mc:AlternateContent xmlns:mc="http://schemas.openxmlformats.org/markup-compatibility/2006">
              <mc:Choice xmlns:v="urn:schemas-microsoft-com:vml" Requires="v">
                <p:oleObj spid="_x0000_s549888" name="Clip" r:id="rId4" imgW="3974400" imgH="3468960" progId="MS_ClipArt_Gallery.2">
                  <p:embed/>
                </p:oleObj>
              </mc:Choice>
              <mc:Fallback>
                <p:oleObj name="Clip" r:id="rId4" imgW="3974400" imgH="3468960" progId="MS_ClipArt_Gallery.2">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2150" y="2251075"/>
                        <a:ext cx="1203325" cy="1049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94600" name="Text Box 8"/>
          <p:cNvSpPr txBox="1">
            <a:spLocks noChangeArrowheads="1"/>
          </p:cNvSpPr>
          <p:nvPr/>
        </p:nvSpPr>
        <p:spPr bwMode="auto">
          <a:xfrm>
            <a:off x="374650" y="3333750"/>
            <a:ext cx="2170113" cy="300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20000"/>
              </a:spcBef>
            </a:pPr>
            <a:r>
              <a:rPr lang="en-US" sz="1800">
                <a:solidFill>
                  <a:schemeClr val="tx1"/>
                </a:solidFill>
              </a:rPr>
              <a:t>Project Duration: 55 days</a:t>
            </a:r>
          </a:p>
          <a:p>
            <a:pPr algn="l">
              <a:spcBef>
                <a:spcPct val="20000"/>
              </a:spcBef>
            </a:pPr>
            <a:endParaRPr lang="en-US" sz="1800">
              <a:solidFill>
                <a:schemeClr val="tx1"/>
              </a:solidFill>
            </a:endParaRPr>
          </a:p>
          <a:p>
            <a:pPr algn="l">
              <a:spcBef>
                <a:spcPct val="20000"/>
              </a:spcBef>
            </a:pPr>
            <a:r>
              <a:rPr lang="en-US" sz="1800">
                <a:solidFill>
                  <a:schemeClr val="tx1"/>
                </a:solidFill>
              </a:rPr>
              <a:t>Project Start: </a:t>
            </a:r>
          </a:p>
          <a:p>
            <a:pPr algn="l">
              <a:spcBef>
                <a:spcPct val="20000"/>
              </a:spcBef>
            </a:pPr>
            <a:r>
              <a:rPr lang="en-US" sz="1800">
                <a:solidFill>
                  <a:schemeClr val="tx1"/>
                </a:solidFill>
              </a:rPr>
              <a:t>1/15</a:t>
            </a:r>
          </a:p>
          <a:p>
            <a:pPr algn="l">
              <a:spcBef>
                <a:spcPct val="20000"/>
              </a:spcBef>
            </a:pPr>
            <a:endParaRPr lang="en-US" sz="1800">
              <a:solidFill>
                <a:schemeClr val="tx1"/>
              </a:solidFill>
            </a:endParaRPr>
          </a:p>
          <a:p>
            <a:pPr algn="l">
              <a:spcBef>
                <a:spcPct val="20000"/>
              </a:spcBef>
            </a:pPr>
            <a:r>
              <a:rPr lang="en-US" sz="1800">
                <a:solidFill>
                  <a:schemeClr val="tx1"/>
                </a:solidFill>
              </a:rPr>
              <a:t>Project Complete: 4/1</a:t>
            </a:r>
          </a:p>
          <a:p>
            <a:pPr algn="l">
              <a:spcBef>
                <a:spcPct val="20000"/>
              </a:spcBef>
            </a:pPr>
            <a:endParaRPr lang="en-US"/>
          </a:p>
        </p:txBody>
      </p:sp>
      <p:pic>
        <p:nvPicPr>
          <p:cNvPr id="494603" name="Picture 1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73400" y="2241550"/>
            <a:ext cx="5068888" cy="411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Module 3 – Project Scheduling</a:t>
            </a:r>
          </a:p>
        </p:txBody>
      </p:sp>
      <p:sp>
        <p:nvSpPr>
          <p:cNvPr id="495618" name="Rectangle 2"/>
          <p:cNvSpPr>
            <a:spLocks noGrp="1" noChangeArrowheads="1"/>
          </p:cNvSpPr>
          <p:nvPr>
            <p:ph type="title"/>
          </p:nvPr>
        </p:nvSpPr>
        <p:spPr/>
        <p:txBody>
          <a:bodyPr/>
          <a:lstStyle/>
          <a:p>
            <a:r>
              <a:rPr lang="en-US">
                <a:solidFill>
                  <a:schemeClr val="bg1"/>
                </a:solidFill>
              </a:rPr>
              <a:t>Project Scheduling – Schedule Baseline</a:t>
            </a:r>
          </a:p>
        </p:txBody>
      </p:sp>
      <p:sp>
        <p:nvSpPr>
          <p:cNvPr id="495619" name="Rectangle 3"/>
          <p:cNvSpPr>
            <a:spLocks noGrp="1" noChangeArrowheads="1"/>
          </p:cNvSpPr>
          <p:nvPr>
            <p:ph type="body" idx="1"/>
          </p:nvPr>
        </p:nvSpPr>
        <p:spPr>
          <a:xfrm>
            <a:off x="369888" y="1335088"/>
            <a:ext cx="8215312" cy="4538662"/>
          </a:xfrm>
        </p:spPr>
        <p:txBody>
          <a:bodyPr/>
          <a:lstStyle/>
          <a:p>
            <a:pPr marL="290513" indent="-290513">
              <a:buFontTx/>
              <a:buNone/>
            </a:pPr>
            <a:r>
              <a:rPr lang="en-US" sz="1800">
                <a:latin typeface="Arial" charset="0"/>
              </a:rPr>
              <a:t>As mentioned early in the module, the earned value management system schedule must:</a:t>
            </a:r>
          </a:p>
          <a:p>
            <a:pPr marL="290513" indent="-290513">
              <a:buFontTx/>
              <a:buNone/>
            </a:pPr>
            <a:endParaRPr lang="en-US" sz="1800">
              <a:latin typeface="Arial" charset="0"/>
            </a:endParaRPr>
          </a:p>
          <a:p>
            <a:pPr marL="290513" indent="-290513"/>
            <a:r>
              <a:rPr lang="en-US" sz="1800">
                <a:latin typeface="Arial" charset="0"/>
              </a:rPr>
              <a:t>Include logical ties for all activities</a:t>
            </a:r>
          </a:p>
          <a:p>
            <a:pPr marL="290513" indent="-290513"/>
            <a:r>
              <a:rPr lang="en-US" sz="1800">
                <a:latin typeface="Arial" charset="0"/>
              </a:rPr>
              <a:t>Include all key milestones and deliverables </a:t>
            </a:r>
          </a:p>
          <a:p>
            <a:pPr marL="290513" indent="-290513"/>
            <a:r>
              <a:rPr lang="en-US" sz="1800">
                <a:latin typeface="Arial" charset="0"/>
              </a:rPr>
              <a:t>Reflect the agreed to project baseline</a:t>
            </a:r>
          </a:p>
          <a:p>
            <a:pPr marL="290513" indent="-290513"/>
            <a:r>
              <a:rPr lang="en-US" sz="1800">
                <a:latin typeface="Arial" charset="0"/>
              </a:rPr>
              <a:t>Integrate with the cost baseline </a:t>
            </a:r>
          </a:p>
          <a:p>
            <a:pPr marL="290513" indent="-290513"/>
            <a:endParaRPr lang="en-US" sz="1800">
              <a:latin typeface="Arial" charset="0"/>
            </a:endParaRPr>
          </a:p>
          <a:p>
            <a:pPr marL="290513" indent="-290513">
              <a:buFontTx/>
              <a:buNone/>
            </a:pPr>
            <a:r>
              <a:rPr lang="en-US" sz="1800">
                <a:latin typeface="Arial" charset="0"/>
              </a:rPr>
              <a:t>At this point, we have examined the first two bullets; the next step in our process is to reflect the schedule baseline. Take a moment now to familiarize yourself with this step on the next page.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Module 3 – Project Scheduling</a:t>
            </a:r>
          </a:p>
        </p:txBody>
      </p:sp>
      <p:sp>
        <p:nvSpPr>
          <p:cNvPr id="507906" name="Rectangle 2"/>
          <p:cNvSpPr>
            <a:spLocks noGrp="1" noChangeArrowheads="1"/>
          </p:cNvSpPr>
          <p:nvPr>
            <p:ph type="title"/>
          </p:nvPr>
        </p:nvSpPr>
        <p:spPr/>
        <p:txBody>
          <a:bodyPr/>
          <a:lstStyle/>
          <a:p>
            <a:r>
              <a:rPr lang="en-US">
                <a:solidFill>
                  <a:schemeClr val="bg1"/>
                </a:solidFill>
              </a:rPr>
              <a:t>Schedule Baselining</a:t>
            </a:r>
          </a:p>
        </p:txBody>
      </p:sp>
      <p:sp>
        <p:nvSpPr>
          <p:cNvPr id="507907" name="Rectangle 3"/>
          <p:cNvSpPr>
            <a:spLocks noGrp="1" noChangeArrowheads="1"/>
          </p:cNvSpPr>
          <p:nvPr>
            <p:ph type="body" idx="1"/>
          </p:nvPr>
        </p:nvSpPr>
        <p:spPr>
          <a:xfrm>
            <a:off x="369888" y="1335088"/>
            <a:ext cx="8215312" cy="4538662"/>
          </a:xfrm>
        </p:spPr>
        <p:txBody>
          <a:bodyPr/>
          <a:lstStyle/>
          <a:p>
            <a:pPr marL="290513" indent="-290513">
              <a:buFontTx/>
              <a:buNone/>
            </a:pPr>
            <a:r>
              <a:rPr lang="en-US" sz="1800">
                <a:latin typeface="Arial" charset="0"/>
              </a:rPr>
              <a:t>Baseline is the original approved plan that consists of both schedule and cost.  The baseline is used as the foundation for measuring project performance.  In an Earned Value Management System (EVMS), the schedule and cost baseline are essential. </a:t>
            </a:r>
          </a:p>
          <a:p>
            <a:pPr marL="290513" indent="-290513">
              <a:buFontTx/>
              <a:buNone/>
            </a:pPr>
            <a:endParaRPr lang="en-US" sz="1800">
              <a:latin typeface="Arial" charset="0"/>
            </a:endParaRPr>
          </a:p>
          <a:p>
            <a:pPr marL="290513" indent="-290513">
              <a:buFontTx/>
              <a:buNone/>
            </a:pPr>
            <a:r>
              <a:rPr lang="en-US" sz="1800">
                <a:latin typeface="Arial" charset="0"/>
              </a:rPr>
              <a:t>The Schedule Baseline is the standard that all schedule performance will be measured against.  It should be approved by the project manager and other appropriate individuals.  Once the project manager approved the project start, logic, relationships and project duration, the schedule is then “baselined” to measure schedule performance.</a:t>
            </a:r>
          </a:p>
          <a:p>
            <a:pPr marL="290513" indent="-290513">
              <a:buFontTx/>
              <a:buNone/>
            </a:pPr>
            <a:endParaRPr lang="en-US" sz="1800">
              <a:latin typeface="Arial" charset="0"/>
            </a:endParaRPr>
          </a:p>
          <a:p>
            <a:pPr marL="290513" indent="-290513">
              <a:buFontTx/>
              <a:buNone/>
            </a:pPr>
            <a:r>
              <a:rPr lang="en-US" sz="1800">
                <a:latin typeface="Arial" charset="0"/>
              </a:rPr>
              <a:t>The final step, integrating with the cost baseline, will be discussed in detail in the next module. For now, take a look at the types of scheduling formats on the next page.</a:t>
            </a:r>
          </a:p>
          <a:p>
            <a:pPr marL="290513" indent="-290513">
              <a:buFontTx/>
              <a:buNone/>
            </a:pPr>
            <a:endParaRPr lang="en-US" sz="1800">
              <a:latin typeface="Arial" charset="0"/>
            </a:endParaRPr>
          </a:p>
          <a:p>
            <a:pPr marL="290513" indent="-290513">
              <a:buFontTx/>
              <a:buNone/>
            </a:pPr>
            <a:endParaRPr lang="en-US" sz="1800">
              <a:latin typeface="Arial"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Module 3 – Project Scheduling</a:t>
            </a:r>
          </a:p>
        </p:txBody>
      </p:sp>
      <p:pic>
        <p:nvPicPr>
          <p:cNvPr id="496652"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0675" y="5092700"/>
            <a:ext cx="4895850"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6642" name="Rectangle 2"/>
          <p:cNvSpPr>
            <a:spLocks noGrp="1" noChangeArrowheads="1"/>
          </p:cNvSpPr>
          <p:nvPr>
            <p:ph type="title"/>
          </p:nvPr>
        </p:nvSpPr>
        <p:spPr/>
        <p:txBody>
          <a:bodyPr/>
          <a:lstStyle/>
          <a:p>
            <a:r>
              <a:rPr lang="en-US">
                <a:solidFill>
                  <a:schemeClr val="bg1"/>
                </a:solidFill>
              </a:rPr>
              <a:t>Schedule Formats</a:t>
            </a:r>
            <a:endParaRPr lang="en-US" sz="1600"/>
          </a:p>
        </p:txBody>
      </p:sp>
      <p:sp>
        <p:nvSpPr>
          <p:cNvPr id="496643" name="Rectangle 3"/>
          <p:cNvSpPr>
            <a:spLocks noGrp="1" noChangeArrowheads="1"/>
          </p:cNvSpPr>
          <p:nvPr>
            <p:ph type="body" idx="1"/>
          </p:nvPr>
        </p:nvSpPr>
        <p:spPr>
          <a:xfrm>
            <a:off x="369888" y="1335088"/>
            <a:ext cx="8215312" cy="4538662"/>
          </a:xfrm>
        </p:spPr>
        <p:txBody>
          <a:bodyPr/>
          <a:lstStyle/>
          <a:p>
            <a:pPr marL="290513" indent="-290513">
              <a:buFontTx/>
              <a:buNone/>
            </a:pPr>
            <a:r>
              <a:rPr lang="en-US" sz="1800">
                <a:latin typeface="Arial" charset="0"/>
              </a:rPr>
              <a:t>In reporting and displaying your schedule, there are multiple formats that have and can be used.  We focus on three major formats:</a:t>
            </a:r>
          </a:p>
          <a:p>
            <a:pPr marL="290513" indent="-290513"/>
            <a:endParaRPr lang="en-US" sz="1800">
              <a:latin typeface="Arial" charset="0"/>
            </a:endParaRPr>
          </a:p>
          <a:p>
            <a:pPr marL="290513" indent="-290513">
              <a:buFontTx/>
              <a:buNone/>
            </a:pPr>
            <a:r>
              <a:rPr lang="en-US" sz="1800">
                <a:latin typeface="Arial" charset="0"/>
              </a:rPr>
              <a:t>         Gantt or Bar Chart			   Milestone or Event Charts</a:t>
            </a:r>
          </a:p>
          <a:p>
            <a:pPr marL="290513" indent="-290513">
              <a:buFontTx/>
              <a:buNone/>
            </a:pPr>
            <a:endParaRPr lang="en-US" sz="1800">
              <a:latin typeface="Arial" charset="0"/>
            </a:endParaRPr>
          </a:p>
          <a:p>
            <a:pPr marL="290513" indent="-290513"/>
            <a:endParaRPr lang="en-US" sz="1800">
              <a:latin typeface="Arial" charset="0"/>
            </a:endParaRPr>
          </a:p>
          <a:p>
            <a:pPr marL="290513" indent="-290513"/>
            <a:endParaRPr lang="en-US" sz="1800">
              <a:latin typeface="Arial" charset="0"/>
            </a:endParaRPr>
          </a:p>
          <a:p>
            <a:pPr marL="290513" indent="-290513"/>
            <a:endParaRPr lang="en-US" sz="1800">
              <a:latin typeface="Arial" charset="0"/>
            </a:endParaRPr>
          </a:p>
          <a:p>
            <a:pPr marL="290513" indent="-290513"/>
            <a:endParaRPr lang="en-US" sz="1800">
              <a:latin typeface="Arial" charset="0"/>
            </a:endParaRPr>
          </a:p>
          <a:p>
            <a:pPr marL="290513" indent="-290513"/>
            <a:endParaRPr lang="en-US" sz="1800">
              <a:latin typeface="Arial" charset="0"/>
            </a:endParaRPr>
          </a:p>
          <a:p>
            <a:pPr marL="290513" indent="-290513">
              <a:buFontTx/>
              <a:buNone/>
            </a:pPr>
            <a:r>
              <a:rPr lang="en-US" sz="1800">
                <a:latin typeface="Arial" charset="0"/>
              </a:rPr>
              <a:t>				Logic or Network Diagram</a:t>
            </a:r>
          </a:p>
        </p:txBody>
      </p:sp>
      <p:pic>
        <p:nvPicPr>
          <p:cNvPr id="496654" name="Picture 14" descr="C:\Documents and Settings\504830\My Documents\DOE Web Site\Module3\schedule.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1325" y="2782888"/>
            <a:ext cx="3214688" cy="1720850"/>
          </a:xfrm>
          <a:prstGeom prst="rect">
            <a:avLst/>
          </a:prstGeom>
          <a:noFill/>
          <a:extLst>
            <a:ext uri="{909E8E84-426E-40DD-AFC4-6F175D3DCCD1}">
              <a14:hiddenFill xmlns:a14="http://schemas.microsoft.com/office/drawing/2010/main">
                <a:solidFill>
                  <a:srgbClr val="FFFFFF"/>
                </a:solidFill>
              </a14:hiddenFill>
            </a:ext>
          </a:extLst>
        </p:spPr>
      </p:pic>
      <p:pic>
        <p:nvPicPr>
          <p:cNvPr id="496656" name="Picture 1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92638" y="3025775"/>
            <a:ext cx="4008437" cy="65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Module 3 – Project Scheduling</a:t>
            </a:r>
          </a:p>
        </p:txBody>
      </p:sp>
      <p:sp>
        <p:nvSpPr>
          <p:cNvPr id="497666" name="Rectangle 2"/>
          <p:cNvSpPr>
            <a:spLocks noGrp="1" noChangeArrowheads="1"/>
          </p:cNvSpPr>
          <p:nvPr>
            <p:ph type="title"/>
          </p:nvPr>
        </p:nvSpPr>
        <p:spPr/>
        <p:txBody>
          <a:bodyPr/>
          <a:lstStyle/>
          <a:p>
            <a:r>
              <a:rPr lang="en-US">
                <a:solidFill>
                  <a:schemeClr val="bg1"/>
                </a:solidFill>
              </a:rPr>
              <a:t>Schedule Formats – Gantt or Bar Chart</a:t>
            </a:r>
            <a:endParaRPr lang="en-US" sz="1600"/>
          </a:p>
        </p:txBody>
      </p:sp>
      <p:sp>
        <p:nvSpPr>
          <p:cNvPr id="497667" name="Rectangle 3"/>
          <p:cNvSpPr>
            <a:spLocks noGrp="1" noChangeArrowheads="1"/>
          </p:cNvSpPr>
          <p:nvPr>
            <p:ph type="body" idx="1"/>
          </p:nvPr>
        </p:nvSpPr>
        <p:spPr>
          <a:xfrm>
            <a:off x="369888" y="1246188"/>
            <a:ext cx="8215312" cy="4538662"/>
          </a:xfrm>
        </p:spPr>
        <p:txBody>
          <a:bodyPr/>
          <a:lstStyle/>
          <a:p>
            <a:pPr marL="290513" indent="-290513">
              <a:spcBef>
                <a:spcPct val="0"/>
              </a:spcBef>
              <a:buFontTx/>
              <a:buNone/>
            </a:pPr>
            <a:r>
              <a:rPr kumimoji="1" lang="en-US" sz="1800">
                <a:solidFill>
                  <a:srgbClr val="000B10"/>
                </a:solidFill>
                <a:latin typeface="Arial" charset="0"/>
              </a:rPr>
              <a:t>Gantt or Bar chart shows the activity start and end dates as well as the expected durations. It does not usually show dependencies between tasks. It is a weak planning tool but is good for tracking and reporting progress to the project team.  Below is a copy of the Gantt chart for the ACME House Building project. </a:t>
            </a:r>
            <a:endParaRPr kumimoji="1" lang="en-US" sz="1800">
              <a:solidFill>
                <a:srgbClr val="008000"/>
              </a:solidFill>
              <a:latin typeface="Arial" charset="0"/>
            </a:endParaRPr>
          </a:p>
        </p:txBody>
      </p:sp>
      <p:pic>
        <p:nvPicPr>
          <p:cNvPr id="497678" name="Picture 14" descr="C:\Documents and Settings\504830\My Documents\DOE Web Site\Module3\schedul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4750" y="2743200"/>
            <a:ext cx="6848475" cy="3702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Module 3 – Project Scheduling</a:t>
            </a:r>
          </a:p>
        </p:txBody>
      </p:sp>
      <p:sp>
        <p:nvSpPr>
          <p:cNvPr id="498690" name="Rectangle 2"/>
          <p:cNvSpPr>
            <a:spLocks noGrp="1" noChangeArrowheads="1"/>
          </p:cNvSpPr>
          <p:nvPr>
            <p:ph type="title"/>
          </p:nvPr>
        </p:nvSpPr>
        <p:spPr/>
        <p:txBody>
          <a:bodyPr/>
          <a:lstStyle/>
          <a:p>
            <a:r>
              <a:rPr lang="en-US">
                <a:solidFill>
                  <a:schemeClr val="bg1"/>
                </a:solidFill>
              </a:rPr>
              <a:t>Schedule Formats – Milestone or Event Charts</a:t>
            </a:r>
            <a:endParaRPr lang="en-US" sz="1600"/>
          </a:p>
        </p:txBody>
      </p:sp>
      <p:sp>
        <p:nvSpPr>
          <p:cNvPr id="498691" name="Rectangle 3"/>
          <p:cNvSpPr>
            <a:spLocks noGrp="1" noChangeArrowheads="1"/>
          </p:cNvSpPr>
          <p:nvPr>
            <p:ph type="body" idx="1"/>
          </p:nvPr>
        </p:nvSpPr>
        <p:spPr>
          <a:xfrm>
            <a:off x="344488" y="1271588"/>
            <a:ext cx="8215312" cy="4538662"/>
          </a:xfrm>
        </p:spPr>
        <p:txBody>
          <a:bodyPr/>
          <a:lstStyle/>
          <a:p>
            <a:pPr marL="290513" indent="-290513">
              <a:spcBef>
                <a:spcPct val="0"/>
              </a:spcBef>
              <a:buFontTx/>
              <a:buNone/>
            </a:pPr>
            <a:r>
              <a:rPr kumimoji="1" lang="en-US" sz="1800">
                <a:solidFill>
                  <a:srgbClr val="000B10"/>
                </a:solidFill>
                <a:latin typeface="Arial" charset="0"/>
              </a:rPr>
              <a:t>Milestone or Event Charts are a summary-level schedule which identifies the major milestones on a project.  It is easy to understand and good for reporting to senior management, but it provides no progress information. Below is a copy the Milestone chart for the ACME House Building project. </a:t>
            </a:r>
            <a:endParaRPr kumimoji="1" lang="en-US" sz="1800">
              <a:solidFill>
                <a:srgbClr val="008000"/>
              </a:solidFill>
              <a:latin typeface="Arial" charset="0"/>
            </a:endParaRPr>
          </a:p>
        </p:txBody>
      </p:sp>
      <p:pic>
        <p:nvPicPr>
          <p:cNvPr id="498714" name="Picture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 y="3000375"/>
            <a:ext cx="8302625" cy="143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Module 3 – Project Scheduling</a:t>
            </a:r>
          </a:p>
        </p:txBody>
      </p:sp>
      <p:sp>
        <p:nvSpPr>
          <p:cNvPr id="499714" name="Rectangle 1026"/>
          <p:cNvSpPr>
            <a:spLocks noGrp="1" noChangeArrowheads="1"/>
          </p:cNvSpPr>
          <p:nvPr>
            <p:ph type="title"/>
          </p:nvPr>
        </p:nvSpPr>
        <p:spPr/>
        <p:txBody>
          <a:bodyPr/>
          <a:lstStyle/>
          <a:p>
            <a:r>
              <a:rPr lang="en-US">
                <a:solidFill>
                  <a:schemeClr val="bg1"/>
                </a:solidFill>
              </a:rPr>
              <a:t>Schedule Formats – Logic or Network Diagram</a:t>
            </a:r>
            <a:endParaRPr lang="en-US" sz="1600"/>
          </a:p>
        </p:txBody>
      </p:sp>
      <p:sp>
        <p:nvSpPr>
          <p:cNvPr id="499715" name="Rectangle 1027"/>
          <p:cNvSpPr>
            <a:spLocks noGrp="1" noChangeArrowheads="1"/>
          </p:cNvSpPr>
          <p:nvPr>
            <p:ph type="body" idx="1"/>
          </p:nvPr>
        </p:nvSpPr>
        <p:spPr>
          <a:xfrm>
            <a:off x="369888" y="1246188"/>
            <a:ext cx="8215312" cy="4538662"/>
          </a:xfrm>
        </p:spPr>
        <p:txBody>
          <a:bodyPr/>
          <a:lstStyle/>
          <a:p>
            <a:pPr marL="290513" indent="-290513">
              <a:spcBef>
                <a:spcPct val="0"/>
              </a:spcBef>
              <a:buFontTx/>
              <a:buNone/>
            </a:pPr>
            <a:r>
              <a:rPr kumimoji="1" lang="en-US" sz="1800">
                <a:solidFill>
                  <a:srgbClr val="000B10"/>
                </a:solidFill>
                <a:latin typeface="Arial" charset="0"/>
              </a:rPr>
              <a:t>The Logic or Network Diagram displays the logic relationships of the project activities.  It stresses the logic/interdependencies between activities and is  excellent for reviewing project logic. It is not a good reporting format</a:t>
            </a:r>
            <a:r>
              <a:rPr kumimoji="1" lang="en-US" sz="1800" b="1" i="1">
                <a:solidFill>
                  <a:srgbClr val="000B10"/>
                </a:solidFill>
                <a:latin typeface="Arial" charset="0"/>
              </a:rPr>
              <a:t>, </a:t>
            </a:r>
            <a:r>
              <a:rPr kumimoji="1" lang="en-US" sz="1800">
                <a:solidFill>
                  <a:srgbClr val="000B10"/>
                </a:solidFill>
                <a:latin typeface="Arial" charset="0"/>
              </a:rPr>
              <a:t>because the time frame is not clear and can at times be confusing. Below is a partial copy of the Gantt chart for the ACME House Building project.</a:t>
            </a:r>
          </a:p>
          <a:p>
            <a:pPr marL="290513" indent="-290513">
              <a:spcBef>
                <a:spcPct val="0"/>
              </a:spcBef>
              <a:buFontTx/>
              <a:buNone/>
            </a:pPr>
            <a:r>
              <a:rPr kumimoji="1" lang="en-US" sz="1800">
                <a:solidFill>
                  <a:srgbClr val="000B10"/>
                </a:solidFill>
                <a:latin typeface="Arial" charset="0"/>
              </a:rPr>
              <a:t>  </a:t>
            </a:r>
          </a:p>
        </p:txBody>
      </p:sp>
      <p:pic>
        <p:nvPicPr>
          <p:cNvPr id="499722" name="Picture 10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7575" y="3470275"/>
            <a:ext cx="6927850" cy="224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Module 3 – Project Scheduling</a:t>
            </a:r>
          </a:p>
        </p:txBody>
      </p:sp>
      <p:sp>
        <p:nvSpPr>
          <p:cNvPr id="413698" name="Rectangle 2"/>
          <p:cNvSpPr>
            <a:spLocks noGrp="1" noChangeArrowheads="1"/>
          </p:cNvSpPr>
          <p:nvPr>
            <p:ph type="title"/>
          </p:nvPr>
        </p:nvSpPr>
        <p:spPr/>
        <p:txBody>
          <a:bodyPr/>
          <a:lstStyle/>
          <a:p>
            <a:r>
              <a:rPr lang="en-US">
                <a:solidFill>
                  <a:schemeClr val="bg1"/>
                </a:solidFill>
              </a:rPr>
              <a:t>Planning vs. Scheduling</a:t>
            </a:r>
          </a:p>
        </p:txBody>
      </p:sp>
      <p:sp>
        <p:nvSpPr>
          <p:cNvPr id="413699" name="Rectangle 3"/>
          <p:cNvSpPr>
            <a:spLocks noGrp="1" noChangeArrowheads="1"/>
          </p:cNvSpPr>
          <p:nvPr>
            <p:ph type="body" idx="1"/>
          </p:nvPr>
        </p:nvSpPr>
        <p:spPr>
          <a:xfrm>
            <a:off x="369888" y="1335088"/>
            <a:ext cx="8196262" cy="4538662"/>
          </a:xfrm>
        </p:spPr>
        <p:txBody>
          <a:bodyPr/>
          <a:lstStyle/>
          <a:p>
            <a:pPr marL="228600" indent="-228600">
              <a:buClr>
                <a:schemeClr val="tx1"/>
              </a:buClr>
              <a:buFontTx/>
              <a:buNone/>
            </a:pPr>
            <a:r>
              <a:rPr lang="en-US" sz="1800" b="1">
                <a:latin typeface="Arial" charset="0"/>
              </a:rPr>
              <a:t>“I keep six honest serving men (they taught me all I knew); their names are What and Why and When and How and Where and Who.”</a:t>
            </a:r>
          </a:p>
          <a:p>
            <a:pPr marL="228600" indent="-228600">
              <a:buFontTx/>
              <a:buNone/>
            </a:pPr>
            <a:r>
              <a:rPr lang="en-US" sz="1400">
                <a:latin typeface="Arial" charset="0"/>
              </a:rPr>
              <a:t>			---  Rudyard Kipling</a:t>
            </a:r>
          </a:p>
          <a:p>
            <a:pPr marL="228600" indent="-228600">
              <a:buFontTx/>
              <a:buNone/>
            </a:pPr>
            <a:endParaRPr lang="en-US" sz="1400">
              <a:latin typeface="Arial" charset="0"/>
            </a:endParaRPr>
          </a:p>
          <a:p>
            <a:pPr marL="228600" indent="-228600">
              <a:buFontTx/>
              <a:buNone/>
            </a:pPr>
            <a:r>
              <a:rPr lang="en-US" sz="1800">
                <a:latin typeface="Arial" charset="0"/>
              </a:rPr>
              <a:t>Planning involves making decisions with the objective of influencing the future. Another way to consider planning is as the “thinking” phase.  Defining activities, their logical sequence, and their relationship to each other are all planning functions. In planning you answer the following questions:</a:t>
            </a:r>
          </a:p>
          <a:p>
            <a:pPr marL="228600" indent="-228600"/>
            <a:endParaRPr lang="en-US" sz="1800">
              <a:latin typeface="Arial" charset="0"/>
            </a:endParaRPr>
          </a:p>
          <a:p>
            <a:pPr marL="228600" indent="-228600">
              <a:buFontTx/>
              <a:buNone/>
            </a:pPr>
            <a:r>
              <a:rPr lang="en-US" sz="1800" b="1">
                <a:latin typeface="Arial" charset="0"/>
              </a:rPr>
              <a:t>What</a:t>
            </a:r>
            <a:r>
              <a:rPr lang="en-US" sz="1800">
                <a:latin typeface="Arial" charset="0"/>
              </a:rPr>
              <a:t> will be performed? </a:t>
            </a:r>
          </a:p>
          <a:p>
            <a:pPr marL="228600" indent="-228600"/>
            <a:r>
              <a:rPr lang="en-US" sz="1800">
                <a:latin typeface="Arial" charset="0"/>
              </a:rPr>
              <a:t>This question is answered by determining the final project product necessary for achieving project success.  This is done in the initiation phase before the development of your WBS. </a:t>
            </a:r>
          </a:p>
          <a:p>
            <a:pPr marL="228600" indent="-228600"/>
            <a:endParaRPr lang="en-US" sz="1800">
              <a:latin typeface="Arial" charset="0"/>
            </a:endParaRPr>
          </a:p>
          <a:p>
            <a:pPr marL="228600" indent="-228600">
              <a:buFontTx/>
              <a:buNone/>
            </a:pPr>
            <a:r>
              <a:rPr lang="en-US" sz="1800" b="1">
                <a:latin typeface="Arial" charset="0"/>
              </a:rPr>
              <a:t>How</a:t>
            </a:r>
            <a:r>
              <a:rPr lang="en-US" sz="1800">
                <a:latin typeface="Arial" charset="0"/>
              </a:rPr>
              <a:t> will it be performed?  </a:t>
            </a:r>
          </a:p>
          <a:p>
            <a:pPr marL="228600" indent="-228600"/>
            <a:r>
              <a:rPr lang="en-US" sz="1800">
                <a:latin typeface="Arial" charset="0"/>
              </a:rPr>
              <a:t>This question is answered by determining the processes, procedures, and methodologies used to complete the project.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Module 3 – Project Scheduling</a:t>
            </a:r>
          </a:p>
        </p:txBody>
      </p:sp>
      <p:sp>
        <p:nvSpPr>
          <p:cNvPr id="508930" name="Rectangle 2"/>
          <p:cNvSpPr>
            <a:spLocks noGrp="1" noChangeArrowheads="1"/>
          </p:cNvSpPr>
          <p:nvPr>
            <p:ph type="title"/>
          </p:nvPr>
        </p:nvSpPr>
        <p:spPr/>
        <p:txBody>
          <a:bodyPr/>
          <a:lstStyle/>
          <a:p>
            <a:r>
              <a:rPr lang="en-US">
                <a:solidFill>
                  <a:schemeClr val="bg1"/>
                </a:solidFill>
              </a:rPr>
              <a:t>Review of Module 3</a:t>
            </a:r>
          </a:p>
        </p:txBody>
      </p:sp>
      <p:sp>
        <p:nvSpPr>
          <p:cNvPr id="508931" name="Rectangle 3"/>
          <p:cNvSpPr>
            <a:spLocks noGrp="1" noChangeArrowheads="1"/>
          </p:cNvSpPr>
          <p:nvPr>
            <p:ph type="body" idx="1"/>
          </p:nvPr>
        </p:nvSpPr>
        <p:spPr>
          <a:xfrm>
            <a:off x="460375" y="1296988"/>
            <a:ext cx="8124825" cy="4538662"/>
          </a:xfrm>
        </p:spPr>
        <p:txBody>
          <a:bodyPr/>
          <a:lstStyle/>
          <a:p>
            <a:pPr>
              <a:buFontTx/>
              <a:buNone/>
            </a:pPr>
            <a:r>
              <a:rPr lang="en-US" sz="1800">
                <a:latin typeface="Arial" charset="0"/>
              </a:rPr>
              <a:t>At this point, you have covered all of the content in Module 4. Take some time now to review the major items:</a:t>
            </a:r>
          </a:p>
          <a:p>
            <a:pPr>
              <a:buFontTx/>
              <a:buNone/>
            </a:pPr>
            <a:endParaRPr lang="en-US" sz="1800">
              <a:latin typeface="Arial" charset="0"/>
            </a:endParaRPr>
          </a:p>
          <a:p>
            <a:pPr>
              <a:spcBef>
                <a:spcPct val="0"/>
              </a:spcBef>
            </a:pPr>
            <a:r>
              <a:rPr lang="en-US" sz="1800">
                <a:latin typeface="Arial" charset="0"/>
              </a:rPr>
              <a:t>Planning involves making decisions with the objective of influencing the future. Planning is the “thinking” phase. </a:t>
            </a:r>
          </a:p>
          <a:p>
            <a:pPr>
              <a:spcBef>
                <a:spcPct val="0"/>
              </a:spcBef>
            </a:pPr>
            <a:endParaRPr lang="en-US" sz="1800">
              <a:latin typeface="Arial" charset="0"/>
            </a:endParaRPr>
          </a:p>
          <a:p>
            <a:pPr>
              <a:spcBef>
                <a:spcPct val="0"/>
              </a:spcBef>
            </a:pPr>
            <a:r>
              <a:rPr lang="en-US" sz="1800">
                <a:latin typeface="Arial" charset="0"/>
              </a:rPr>
              <a:t>Scheduling is the development of planned dates for performing project activities and meeting milestones.  Scheduling is the “doing” phase.</a:t>
            </a:r>
          </a:p>
          <a:p>
            <a:endParaRPr lang="en-US" sz="1800">
              <a:latin typeface="Arial" charset="0"/>
            </a:endParaRPr>
          </a:p>
          <a:p>
            <a:r>
              <a:rPr lang="en-US" sz="1800">
                <a:latin typeface="Arial" charset="0"/>
              </a:rPr>
              <a:t>A clear five step process delineates how to develop a project schedule:</a:t>
            </a:r>
          </a:p>
          <a:p>
            <a:pPr lvl="1"/>
            <a:r>
              <a:rPr lang="en-US" sz="1600">
                <a:latin typeface="Arial" charset="0"/>
              </a:rPr>
              <a:t>Develop a list of project activities</a:t>
            </a:r>
          </a:p>
          <a:p>
            <a:pPr lvl="1"/>
            <a:r>
              <a:rPr lang="en-US" sz="1600">
                <a:latin typeface="Arial" charset="0"/>
              </a:rPr>
              <a:t>Sequence the list of project activities</a:t>
            </a:r>
          </a:p>
          <a:p>
            <a:pPr lvl="1"/>
            <a:r>
              <a:rPr lang="en-US" sz="1600">
                <a:latin typeface="Arial" charset="0"/>
              </a:rPr>
              <a:t>Determine the relationship between each activities</a:t>
            </a:r>
          </a:p>
          <a:p>
            <a:pPr lvl="1"/>
            <a:r>
              <a:rPr lang="en-US" sz="1600">
                <a:latin typeface="Arial" charset="0"/>
              </a:rPr>
              <a:t>Establish the duration for each activities</a:t>
            </a:r>
          </a:p>
          <a:p>
            <a:pPr lvl="1"/>
            <a:r>
              <a:rPr lang="en-US" sz="1600">
                <a:latin typeface="Arial" charset="0"/>
              </a:rPr>
              <a:t>Determine project duration  (start and completion dates)</a:t>
            </a:r>
          </a:p>
          <a:p>
            <a:endParaRPr lang="en-US" sz="1800">
              <a:latin typeface="Arial"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Module 3 – Project Scheduling</a:t>
            </a:r>
          </a:p>
        </p:txBody>
      </p:sp>
      <p:sp>
        <p:nvSpPr>
          <p:cNvPr id="500738" name="Rectangle 2"/>
          <p:cNvSpPr>
            <a:spLocks noGrp="1" noChangeArrowheads="1"/>
          </p:cNvSpPr>
          <p:nvPr>
            <p:ph type="title"/>
          </p:nvPr>
        </p:nvSpPr>
        <p:spPr/>
        <p:txBody>
          <a:bodyPr/>
          <a:lstStyle/>
          <a:p>
            <a:r>
              <a:rPr lang="en-US">
                <a:solidFill>
                  <a:schemeClr val="bg1"/>
                </a:solidFill>
              </a:rPr>
              <a:t>Review of Module 3</a:t>
            </a:r>
          </a:p>
        </p:txBody>
      </p:sp>
      <p:sp>
        <p:nvSpPr>
          <p:cNvPr id="500739" name="Rectangle 3"/>
          <p:cNvSpPr>
            <a:spLocks noGrp="1" noChangeArrowheads="1"/>
          </p:cNvSpPr>
          <p:nvPr>
            <p:ph type="body" idx="1"/>
          </p:nvPr>
        </p:nvSpPr>
        <p:spPr>
          <a:xfrm>
            <a:off x="460375" y="1296988"/>
            <a:ext cx="8124825" cy="4538662"/>
          </a:xfrm>
        </p:spPr>
        <p:txBody>
          <a:bodyPr/>
          <a:lstStyle/>
          <a:p>
            <a:r>
              <a:rPr lang="en-US" sz="1800">
                <a:latin typeface="Arial" charset="0"/>
              </a:rPr>
              <a:t>The Critical Path tells you the activities that can not slip a day without increasing the total duration of the project or moving the project completion date. It is the longest path of logically related activities through the network which cannot slip without impacting the total project duration, termed zero float. </a:t>
            </a:r>
          </a:p>
          <a:p>
            <a:endParaRPr lang="en-US" sz="1800">
              <a:latin typeface="Arial" charset="0"/>
            </a:endParaRPr>
          </a:p>
          <a:p>
            <a:r>
              <a:rPr lang="en-US" sz="1800">
                <a:latin typeface="Arial" charset="0"/>
              </a:rPr>
              <a:t>The Schedule Baseline is what all schedule performance will be measured against.  It should be approved by the project manager and other appropriate individuals.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Module 3 – Project Scheduling</a:t>
            </a:r>
          </a:p>
        </p:txBody>
      </p:sp>
      <p:sp>
        <p:nvSpPr>
          <p:cNvPr id="501762" name="Rectangle 2"/>
          <p:cNvSpPr>
            <a:spLocks noGrp="1" noChangeArrowheads="1"/>
          </p:cNvSpPr>
          <p:nvPr>
            <p:ph type="title"/>
          </p:nvPr>
        </p:nvSpPr>
        <p:spPr/>
        <p:txBody>
          <a:bodyPr/>
          <a:lstStyle/>
          <a:p>
            <a:r>
              <a:rPr lang="en-US">
                <a:solidFill>
                  <a:schemeClr val="bg1"/>
                </a:solidFill>
              </a:rPr>
              <a:t>Summary of Module 3</a:t>
            </a:r>
          </a:p>
        </p:txBody>
      </p:sp>
      <p:sp>
        <p:nvSpPr>
          <p:cNvPr id="501763" name="Rectangle 3"/>
          <p:cNvSpPr>
            <a:spLocks noGrp="1" noChangeArrowheads="1"/>
          </p:cNvSpPr>
          <p:nvPr>
            <p:ph type="body" idx="1"/>
          </p:nvPr>
        </p:nvSpPr>
        <p:spPr>
          <a:xfrm>
            <a:off x="460375" y="1423988"/>
            <a:ext cx="8223250" cy="4538662"/>
          </a:xfrm>
        </p:spPr>
        <p:txBody>
          <a:bodyPr/>
          <a:lstStyle/>
          <a:p>
            <a:pPr>
              <a:buFontTx/>
              <a:buNone/>
            </a:pPr>
            <a:r>
              <a:rPr lang="en-US" sz="1800">
                <a:latin typeface="Arial" charset="0"/>
              </a:rPr>
              <a:t>At this point</a:t>
            </a:r>
            <a:r>
              <a:rPr lang="en-US" sz="1800" i="1">
                <a:latin typeface="Arial" charset="0"/>
              </a:rPr>
              <a:t> </a:t>
            </a:r>
            <a:r>
              <a:rPr lang="en-US" sz="1800">
                <a:latin typeface="Arial" charset="0"/>
              </a:rPr>
              <a:t>we have examined the basics for developing a project schedule and schedule baseline.  The Schedule Baseline is one of the two most important items in an earned value management system (EVMS).  In the next module you will examine the other important item in an earned value management system (EVMS): the cost baseline.</a:t>
            </a:r>
          </a:p>
          <a:p>
            <a:pPr>
              <a:buFontTx/>
              <a:buNone/>
            </a:pPr>
            <a:endParaRPr lang="en-US" sz="1800">
              <a:latin typeface="Arial" charset="0"/>
            </a:endParaRPr>
          </a:p>
          <a:p>
            <a:pPr>
              <a:buFontTx/>
              <a:buNone/>
            </a:pPr>
            <a:r>
              <a:rPr lang="en-US" sz="1800">
                <a:latin typeface="Arial" charset="0"/>
              </a:rPr>
              <a:t>If you have a firm grasp of the concepts covered in this module, feel free to progress to the next module. Otherwise, review this module to ensure you have a solid understanding of the basics for developing a project schedule.</a:t>
            </a:r>
          </a:p>
          <a:p>
            <a:pPr>
              <a:buFontTx/>
              <a:buNone/>
            </a:pPr>
            <a:endParaRPr lang="en-US" sz="1800">
              <a:latin typeface="Arial" charset="0"/>
            </a:endParaRPr>
          </a:p>
          <a:p>
            <a:pPr>
              <a:buFontTx/>
              <a:buNone/>
            </a:pPr>
            <a:r>
              <a:rPr lang="en-US" sz="1800">
                <a:latin typeface="Arial" charset="0"/>
              </a:rPr>
              <a:t>This concludes Module 3.</a:t>
            </a:r>
            <a:endParaRPr lang="en-US" sz="1800" i="1">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Module 3 – Project Scheduling</a:t>
            </a:r>
          </a:p>
        </p:txBody>
      </p:sp>
      <p:sp>
        <p:nvSpPr>
          <p:cNvPr id="451586" name="Rectangle 2"/>
          <p:cNvSpPr>
            <a:spLocks noGrp="1" noChangeArrowheads="1"/>
          </p:cNvSpPr>
          <p:nvPr>
            <p:ph type="title"/>
          </p:nvPr>
        </p:nvSpPr>
        <p:spPr/>
        <p:txBody>
          <a:bodyPr/>
          <a:lstStyle/>
          <a:p>
            <a:r>
              <a:rPr lang="en-US">
                <a:solidFill>
                  <a:schemeClr val="bg1"/>
                </a:solidFill>
              </a:rPr>
              <a:t>Planning vs. Scheduling</a:t>
            </a:r>
          </a:p>
        </p:txBody>
      </p:sp>
      <p:sp>
        <p:nvSpPr>
          <p:cNvPr id="451587" name="Rectangle 3"/>
          <p:cNvSpPr>
            <a:spLocks noGrp="1" noChangeArrowheads="1"/>
          </p:cNvSpPr>
          <p:nvPr>
            <p:ph type="body" idx="1"/>
          </p:nvPr>
        </p:nvSpPr>
        <p:spPr>
          <a:xfrm>
            <a:off x="369888" y="1335088"/>
            <a:ext cx="8196262" cy="4538662"/>
          </a:xfrm>
        </p:spPr>
        <p:txBody>
          <a:bodyPr/>
          <a:lstStyle/>
          <a:p>
            <a:pPr marL="228600" indent="-228600">
              <a:lnSpc>
                <a:spcPct val="90000"/>
              </a:lnSpc>
              <a:buFontTx/>
              <a:buNone/>
            </a:pPr>
            <a:r>
              <a:rPr lang="en-US" sz="1800" b="1">
                <a:latin typeface="Arial" charset="0"/>
              </a:rPr>
              <a:t>Where</a:t>
            </a:r>
            <a:r>
              <a:rPr lang="en-US" sz="1800">
                <a:latin typeface="Arial" charset="0"/>
              </a:rPr>
              <a:t> will it be performed?  </a:t>
            </a:r>
          </a:p>
          <a:p>
            <a:pPr marL="228600" indent="-228600">
              <a:lnSpc>
                <a:spcPct val="90000"/>
              </a:lnSpc>
            </a:pPr>
            <a:r>
              <a:rPr lang="en-US" sz="1800">
                <a:latin typeface="Arial" charset="0"/>
              </a:rPr>
              <a:t>This answer varies for each type of project.  For example, if it’s a construction project, the “where” will be the physical location of the building or road etc. If the project is a software development project, the answer could be the physical location of the project team or the final location of the project software. </a:t>
            </a:r>
          </a:p>
          <a:p>
            <a:pPr marL="228600" indent="-228600">
              <a:lnSpc>
                <a:spcPct val="90000"/>
              </a:lnSpc>
            </a:pPr>
            <a:endParaRPr lang="en-US" sz="1400">
              <a:latin typeface="Arial" charset="0"/>
            </a:endParaRPr>
          </a:p>
          <a:p>
            <a:pPr marL="228600" indent="-228600">
              <a:lnSpc>
                <a:spcPct val="90000"/>
              </a:lnSpc>
              <a:buClr>
                <a:schemeClr val="tx1"/>
              </a:buClr>
              <a:buFontTx/>
              <a:buNone/>
            </a:pPr>
            <a:r>
              <a:rPr lang="en-US" sz="1800" b="1">
                <a:latin typeface="Arial" charset="0"/>
              </a:rPr>
              <a:t>Who </a:t>
            </a:r>
            <a:r>
              <a:rPr lang="en-US" sz="1800">
                <a:latin typeface="Arial" charset="0"/>
              </a:rPr>
              <a:t>will perform the work?</a:t>
            </a:r>
          </a:p>
          <a:p>
            <a:pPr marL="228600" indent="-228600">
              <a:lnSpc>
                <a:spcPct val="90000"/>
              </a:lnSpc>
            </a:pPr>
            <a:r>
              <a:rPr lang="en-US" sz="1800">
                <a:latin typeface="Arial" charset="0"/>
              </a:rPr>
              <a:t>This question is answered by determining if the work will be contracted or will use in-house resources. Then, the question will be examined in even more detail: if a contractor, what type of contractor, and if company resource, what department and who in each department?</a:t>
            </a:r>
          </a:p>
          <a:p>
            <a:pPr marL="228600" indent="-228600">
              <a:lnSpc>
                <a:spcPct val="90000"/>
              </a:lnSpc>
              <a:buFontTx/>
              <a:buNone/>
            </a:pPr>
            <a:r>
              <a:rPr lang="en-US" sz="1800">
                <a:latin typeface="Arial" charset="0"/>
              </a:rPr>
              <a:t> </a:t>
            </a:r>
          </a:p>
          <a:p>
            <a:pPr marL="228600" indent="-228600">
              <a:lnSpc>
                <a:spcPct val="90000"/>
              </a:lnSpc>
              <a:buFontTx/>
              <a:buNone/>
            </a:pPr>
            <a:r>
              <a:rPr lang="en-US" sz="1800">
                <a:latin typeface="Arial" charset="0"/>
              </a:rPr>
              <a:t>In </a:t>
            </a:r>
            <a:r>
              <a:rPr lang="en-US" sz="1800" b="1">
                <a:latin typeface="Arial" charset="0"/>
              </a:rPr>
              <a:t>what</a:t>
            </a:r>
            <a:r>
              <a:rPr lang="en-US" sz="1800">
                <a:latin typeface="Arial" charset="0"/>
              </a:rPr>
              <a:t> sequence?</a:t>
            </a:r>
          </a:p>
          <a:p>
            <a:pPr marL="228600" indent="-228600">
              <a:lnSpc>
                <a:spcPct val="90000"/>
              </a:lnSpc>
            </a:pPr>
            <a:r>
              <a:rPr lang="en-US" sz="1800">
                <a:latin typeface="Arial" charset="0"/>
              </a:rPr>
              <a:t>This question involves determining the order in which activities will be performed to complete the project.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Module 3 – Project Scheduling</a:t>
            </a:r>
          </a:p>
        </p:txBody>
      </p:sp>
      <p:sp>
        <p:nvSpPr>
          <p:cNvPr id="453634" name="Rectangle 2"/>
          <p:cNvSpPr>
            <a:spLocks noGrp="1" noChangeArrowheads="1"/>
          </p:cNvSpPr>
          <p:nvPr>
            <p:ph type="title"/>
          </p:nvPr>
        </p:nvSpPr>
        <p:spPr/>
        <p:txBody>
          <a:bodyPr/>
          <a:lstStyle/>
          <a:p>
            <a:r>
              <a:rPr lang="en-US">
                <a:solidFill>
                  <a:schemeClr val="bg1"/>
                </a:solidFill>
              </a:rPr>
              <a:t>Planning vs. Scheduling</a:t>
            </a:r>
          </a:p>
        </p:txBody>
      </p:sp>
      <p:sp>
        <p:nvSpPr>
          <p:cNvPr id="453635" name="Rectangle 3"/>
          <p:cNvSpPr>
            <a:spLocks noGrp="1" noChangeArrowheads="1"/>
          </p:cNvSpPr>
          <p:nvPr>
            <p:ph type="body" idx="1"/>
          </p:nvPr>
        </p:nvSpPr>
        <p:spPr>
          <a:xfrm>
            <a:off x="369888" y="1335088"/>
            <a:ext cx="8196262" cy="4538662"/>
          </a:xfrm>
        </p:spPr>
        <p:txBody>
          <a:bodyPr/>
          <a:lstStyle/>
          <a:p>
            <a:pPr marL="228600" indent="-228600">
              <a:lnSpc>
                <a:spcPct val="90000"/>
              </a:lnSpc>
              <a:buFontTx/>
              <a:buNone/>
            </a:pPr>
            <a:r>
              <a:rPr lang="en-US" sz="1800">
                <a:latin typeface="Arial" charset="0"/>
              </a:rPr>
              <a:t>With five main questions answered, only one last question remains: when. This question involves scheduling. </a:t>
            </a:r>
          </a:p>
          <a:p>
            <a:pPr marL="228600" indent="-228600">
              <a:lnSpc>
                <a:spcPct val="90000"/>
              </a:lnSpc>
              <a:buFontTx/>
              <a:buNone/>
            </a:pPr>
            <a:endParaRPr lang="en-US" sz="1800">
              <a:latin typeface="Arial" charset="0"/>
            </a:endParaRPr>
          </a:p>
          <a:p>
            <a:pPr marL="228600" indent="-228600">
              <a:lnSpc>
                <a:spcPct val="90000"/>
              </a:lnSpc>
              <a:buFontTx/>
              <a:buNone/>
            </a:pPr>
            <a:r>
              <a:rPr lang="en-US" sz="1800">
                <a:latin typeface="Arial" charset="0"/>
              </a:rPr>
              <a:t>Scheduling determines the timing of operations in the project. The schedule will determine the specific start and completion dates for the project and all project activities. Another way to look at scheduling is to consider it the “action” or “doing it” phase.  In scheduling you answer the question:</a:t>
            </a:r>
          </a:p>
          <a:p>
            <a:pPr marL="228600" indent="-228600">
              <a:lnSpc>
                <a:spcPct val="90000"/>
              </a:lnSpc>
              <a:buFontTx/>
              <a:buNone/>
            </a:pPr>
            <a:endParaRPr lang="en-US" sz="1800">
              <a:latin typeface="Arial" charset="0"/>
            </a:endParaRPr>
          </a:p>
          <a:p>
            <a:pPr marL="228600" indent="-228600">
              <a:lnSpc>
                <a:spcPct val="90000"/>
              </a:lnSpc>
              <a:buFontTx/>
              <a:buNone/>
            </a:pPr>
            <a:r>
              <a:rPr lang="en-US" sz="1800" b="1">
                <a:latin typeface="Arial" charset="0"/>
              </a:rPr>
              <a:t>When</a:t>
            </a:r>
            <a:r>
              <a:rPr lang="en-US" sz="1800">
                <a:latin typeface="Arial" charset="0"/>
              </a:rPr>
              <a:t> will the work</a:t>
            </a:r>
            <a:r>
              <a:rPr lang="en-US" sz="1800" b="1">
                <a:solidFill>
                  <a:srgbClr val="008000"/>
                </a:solidFill>
                <a:latin typeface="Arial" charset="0"/>
              </a:rPr>
              <a:t> </a:t>
            </a:r>
            <a:r>
              <a:rPr lang="en-US" sz="1800">
                <a:latin typeface="Arial" charset="0"/>
              </a:rPr>
              <a:t>be performed?</a:t>
            </a:r>
          </a:p>
          <a:p>
            <a:pPr marL="228600" indent="-228600">
              <a:lnSpc>
                <a:spcPct val="90000"/>
              </a:lnSpc>
            </a:pPr>
            <a:r>
              <a:rPr lang="en-US" sz="1800">
                <a:latin typeface="Arial" charset="0"/>
              </a:rPr>
              <a:t>Scheduling includes the project start and completion dates, project deliverables and milestones dates, and the start and completion dates for all activities needed to successfully complete the project.</a:t>
            </a:r>
          </a:p>
          <a:p>
            <a:pPr marL="228600" indent="-228600">
              <a:lnSpc>
                <a:spcPct val="90000"/>
              </a:lnSpc>
            </a:pPr>
            <a:endParaRPr lang="en-US" sz="1800">
              <a:latin typeface="Arial" charset="0"/>
            </a:endParaRPr>
          </a:p>
          <a:p>
            <a:pPr marL="228600" indent="-228600">
              <a:lnSpc>
                <a:spcPct val="90000"/>
              </a:lnSpc>
              <a:buFontTx/>
              <a:buNone/>
            </a:pPr>
            <a:r>
              <a:rPr lang="en-US" sz="1800">
                <a:latin typeface="Arial" charset="0"/>
              </a:rPr>
              <a:t>Equipped with an understanding of the difference between planning and scheduling, let’s look on the next page at the scheduling requirement needed in an earned value management system (EVMS).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Module 3 – Project Scheduling</a:t>
            </a:r>
          </a:p>
        </p:txBody>
      </p:sp>
      <p:sp>
        <p:nvSpPr>
          <p:cNvPr id="455682" name="Rectangle 2"/>
          <p:cNvSpPr>
            <a:spLocks noGrp="1" noChangeArrowheads="1"/>
          </p:cNvSpPr>
          <p:nvPr>
            <p:ph type="title"/>
          </p:nvPr>
        </p:nvSpPr>
        <p:spPr/>
        <p:txBody>
          <a:bodyPr/>
          <a:lstStyle/>
          <a:p>
            <a:r>
              <a:rPr lang="en-US">
                <a:solidFill>
                  <a:schemeClr val="bg1"/>
                </a:solidFill>
              </a:rPr>
              <a:t>Project Scheduling</a:t>
            </a:r>
          </a:p>
        </p:txBody>
      </p:sp>
      <p:sp>
        <p:nvSpPr>
          <p:cNvPr id="455683" name="Rectangle 3"/>
          <p:cNvSpPr>
            <a:spLocks noGrp="1" noChangeArrowheads="1"/>
          </p:cNvSpPr>
          <p:nvPr>
            <p:ph type="body" idx="1"/>
          </p:nvPr>
        </p:nvSpPr>
        <p:spPr>
          <a:xfrm>
            <a:off x="369888" y="1335088"/>
            <a:ext cx="8196262" cy="4538662"/>
          </a:xfrm>
        </p:spPr>
        <p:txBody>
          <a:bodyPr/>
          <a:lstStyle/>
          <a:p>
            <a:pPr marL="228600" indent="-228600">
              <a:buFontTx/>
              <a:buNone/>
            </a:pPr>
            <a:r>
              <a:rPr lang="en-US" sz="1800">
                <a:latin typeface="Arial" charset="0"/>
              </a:rPr>
              <a:t>To satisfy the earned value management system (EVMS) criteria, the schedule must:</a:t>
            </a:r>
          </a:p>
          <a:p>
            <a:pPr marL="228600" indent="-228600">
              <a:buFontTx/>
              <a:buNone/>
            </a:pPr>
            <a:endParaRPr lang="en-US" sz="1800">
              <a:latin typeface="Arial" charset="0"/>
            </a:endParaRPr>
          </a:p>
          <a:p>
            <a:pPr marL="228600" indent="-228600"/>
            <a:r>
              <a:rPr lang="en-US" sz="1800">
                <a:latin typeface="Arial" charset="0"/>
              </a:rPr>
              <a:t>Include logical ties for all activities</a:t>
            </a:r>
          </a:p>
          <a:p>
            <a:pPr marL="228600" indent="-228600"/>
            <a:r>
              <a:rPr lang="en-US" sz="1800">
                <a:latin typeface="Arial" charset="0"/>
              </a:rPr>
              <a:t>Include all key milestones and deliverables </a:t>
            </a:r>
          </a:p>
          <a:p>
            <a:pPr marL="228600" indent="-228600"/>
            <a:r>
              <a:rPr lang="en-US" sz="1800">
                <a:latin typeface="Arial" charset="0"/>
              </a:rPr>
              <a:t>Reflect the agreed to project baseline</a:t>
            </a:r>
          </a:p>
          <a:p>
            <a:pPr marL="228600" indent="-228600"/>
            <a:r>
              <a:rPr lang="en-US" sz="1800">
                <a:latin typeface="Arial" charset="0"/>
              </a:rPr>
              <a:t>Integrate with the cost baseline</a:t>
            </a:r>
          </a:p>
          <a:p>
            <a:pPr marL="228600" indent="-228600"/>
            <a:endParaRPr lang="en-US" sz="1800">
              <a:latin typeface="Arial" charset="0"/>
            </a:endParaRPr>
          </a:p>
          <a:p>
            <a:pPr marL="228600" indent="-228600">
              <a:buFontTx/>
              <a:buNone/>
            </a:pPr>
            <a:r>
              <a:rPr lang="en-US" sz="1800">
                <a:latin typeface="Arial" charset="0"/>
              </a:rPr>
              <a:t>We will discuss the last two bullet points in Module 5.  </a:t>
            </a:r>
          </a:p>
          <a:p>
            <a:pPr marL="228600" indent="-228600">
              <a:buFontTx/>
              <a:buNone/>
            </a:pPr>
            <a:endParaRPr lang="en-US" sz="1800">
              <a:latin typeface="Arial" charset="0"/>
            </a:endParaRPr>
          </a:p>
          <a:p>
            <a:pPr marL="228600" indent="-228600">
              <a:buFontTx/>
              <a:buNone/>
            </a:pPr>
            <a:r>
              <a:rPr lang="en-US" sz="1800">
                <a:latin typeface="Arial" charset="0"/>
              </a:rPr>
              <a:t>On the following pages, we will discuss the process for developing a project schedule, including how to ensure it is logical and how to ensure that it includes all key milestones and deliverables.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Module 3 – Project Scheduling</a:t>
            </a:r>
          </a:p>
        </p:txBody>
      </p:sp>
      <p:sp>
        <p:nvSpPr>
          <p:cNvPr id="457730" name="Rectangle 2"/>
          <p:cNvSpPr>
            <a:spLocks noGrp="1" noChangeArrowheads="1"/>
          </p:cNvSpPr>
          <p:nvPr>
            <p:ph type="title"/>
          </p:nvPr>
        </p:nvSpPr>
        <p:spPr/>
        <p:txBody>
          <a:bodyPr/>
          <a:lstStyle/>
          <a:p>
            <a:r>
              <a:rPr lang="en-US">
                <a:solidFill>
                  <a:schemeClr val="bg1"/>
                </a:solidFill>
              </a:rPr>
              <a:t>Project Scheduling</a:t>
            </a:r>
          </a:p>
        </p:txBody>
      </p:sp>
      <p:sp>
        <p:nvSpPr>
          <p:cNvPr id="457731" name="Rectangle 3"/>
          <p:cNvSpPr>
            <a:spLocks noGrp="1" noChangeArrowheads="1"/>
          </p:cNvSpPr>
          <p:nvPr>
            <p:ph type="body" idx="1"/>
          </p:nvPr>
        </p:nvSpPr>
        <p:spPr>
          <a:xfrm>
            <a:off x="369888" y="1335088"/>
            <a:ext cx="8196262" cy="4538662"/>
          </a:xfrm>
        </p:spPr>
        <p:txBody>
          <a:bodyPr/>
          <a:lstStyle/>
          <a:p>
            <a:pPr marL="228600" indent="-228600">
              <a:lnSpc>
                <a:spcPct val="90000"/>
              </a:lnSpc>
              <a:buFontTx/>
              <a:buNone/>
            </a:pPr>
            <a:r>
              <a:rPr lang="en-US" sz="1800">
                <a:latin typeface="Arial" charset="0"/>
              </a:rPr>
              <a:t>Project scheduling in the earned value management system involves a clear, five step process. This process aids managers in determining the project schedule and, eventually, the project schedule baseline. The process steps are:</a:t>
            </a:r>
          </a:p>
          <a:p>
            <a:pPr marL="228600" indent="-228600">
              <a:lnSpc>
                <a:spcPct val="90000"/>
              </a:lnSpc>
            </a:pPr>
            <a:endParaRPr lang="en-US" sz="1400">
              <a:latin typeface="Arial" charset="0"/>
            </a:endParaRPr>
          </a:p>
          <a:p>
            <a:pPr lvl="1">
              <a:lnSpc>
                <a:spcPct val="70000"/>
              </a:lnSpc>
              <a:buFontTx/>
              <a:buNone/>
            </a:pPr>
            <a:r>
              <a:rPr lang="en-US" sz="1800">
                <a:latin typeface="Arial" charset="0"/>
              </a:rPr>
              <a:t>1. Develop the list of project activities</a:t>
            </a:r>
          </a:p>
          <a:p>
            <a:pPr lvl="1">
              <a:lnSpc>
                <a:spcPct val="70000"/>
              </a:lnSpc>
              <a:buFontTx/>
              <a:buNone/>
            </a:pPr>
            <a:endParaRPr lang="en-US" sz="1800">
              <a:latin typeface="Arial" charset="0"/>
            </a:endParaRPr>
          </a:p>
          <a:p>
            <a:pPr lvl="1">
              <a:lnSpc>
                <a:spcPct val="70000"/>
              </a:lnSpc>
              <a:buFontTx/>
              <a:buNone/>
            </a:pPr>
            <a:r>
              <a:rPr lang="en-US" sz="1800">
                <a:latin typeface="Arial" charset="0"/>
              </a:rPr>
              <a:t>2. Sequence the list of project activities</a:t>
            </a:r>
          </a:p>
          <a:p>
            <a:pPr lvl="1">
              <a:lnSpc>
                <a:spcPct val="70000"/>
              </a:lnSpc>
              <a:buFontTx/>
              <a:buNone/>
            </a:pPr>
            <a:endParaRPr lang="en-US" sz="1800">
              <a:latin typeface="Arial" charset="0"/>
            </a:endParaRPr>
          </a:p>
          <a:p>
            <a:pPr lvl="1">
              <a:lnSpc>
                <a:spcPct val="70000"/>
              </a:lnSpc>
              <a:buFontTx/>
              <a:buNone/>
            </a:pPr>
            <a:r>
              <a:rPr lang="en-US" sz="1800">
                <a:latin typeface="Arial" charset="0"/>
              </a:rPr>
              <a:t>3. Determine the relationships between activities</a:t>
            </a:r>
          </a:p>
          <a:p>
            <a:pPr lvl="1">
              <a:lnSpc>
                <a:spcPct val="70000"/>
              </a:lnSpc>
              <a:buFontTx/>
              <a:buNone/>
            </a:pPr>
            <a:endParaRPr lang="en-US" sz="1800">
              <a:latin typeface="Arial" charset="0"/>
            </a:endParaRPr>
          </a:p>
          <a:p>
            <a:pPr lvl="1">
              <a:lnSpc>
                <a:spcPct val="70000"/>
              </a:lnSpc>
              <a:buFontTx/>
              <a:buNone/>
            </a:pPr>
            <a:r>
              <a:rPr lang="en-US" sz="1800">
                <a:latin typeface="Arial" charset="0"/>
              </a:rPr>
              <a:t>4. Establish the duration for each activities</a:t>
            </a:r>
          </a:p>
          <a:p>
            <a:pPr lvl="1">
              <a:lnSpc>
                <a:spcPct val="70000"/>
              </a:lnSpc>
              <a:buFontTx/>
              <a:buNone/>
            </a:pPr>
            <a:endParaRPr lang="en-US" sz="1800">
              <a:latin typeface="Arial" charset="0"/>
            </a:endParaRPr>
          </a:p>
          <a:p>
            <a:pPr lvl="1">
              <a:lnSpc>
                <a:spcPct val="70000"/>
              </a:lnSpc>
              <a:buFontTx/>
              <a:buNone/>
            </a:pPr>
            <a:r>
              <a:rPr lang="en-US" sz="1800">
                <a:latin typeface="Arial" charset="0"/>
              </a:rPr>
              <a:t>5. Determine the project duration (start and completion dates)</a:t>
            </a:r>
          </a:p>
          <a:p>
            <a:pPr marL="228600" indent="-228600">
              <a:lnSpc>
                <a:spcPct val="90000"/>
              </a:lnSpc>
            </a:pPr>
            <a:endParaRPr lang="en-US" sz="1400">
              <a:latin typeface="Arial" charset="0"/>
            </a:endParaRPr>
          </a:p>
          <a:p>
            <a:pPr marL="228600" indent="-228600">
              <a:lnSpc>
                <a:spcPct val="90000"/>
              </a:lnSpc>
              <a:buFontTx/>
              <a:buNone/>
            </a:pPr>
            <a:r>
              <a:rPr lang="en-US" sz="1800">
                <a:latin typeface="Arial" charset="0"/>
              </a:rPr>
              <a:t>For the purpose of explaining the process in detail, we will use the smaller BEST Management Books project from Module 2 instead of the ACME House Building project.  At the end of the process will will look at the outcome of using this process on the ACME House Building project. </a:t>
            </a:r>
          </a:p>
        </p:txBody>
      </p:sp>
    </p:spTree>
  </p:cSld>
  <p:clrMapOvr>
    <a:masterClrMapping/>
  </p:clrMapOvr>
</p:sld>
</file>

<file path=ppt/theme/theme1.xml><?xml version="1.0" encoding="utf-8"?>
<a:theme xmlns:a="http://schemas.openxmlformats.org/drawingml/2006/main" name="tfg_02">
  <a:themeElements>
    <a:clrScheme name="tfg_0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fg_02">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400" b="0" i="0" u="none" strike="noStrike" cap="none" normalizeH="0" baseline="0" smtClean="0">
            <a:ln>
              <a:noFill/>
            </a:ln>
            <a:solidFill>
              <a:srgbClr val="FF0000"/>
            </a:solidFill>
            <a:effectLst/>
            <a:latin typeface="Arial" charset="0"/>
          </a:defRPr>
        </a:defPPr>
      </a:lstStyle>
    </a:lnDef>
  </a:objectDefaults>
  <a:extraClrSchemeLst>
    <a:extraClrScheme>
      <a:clrScheme name="tfg_0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fg_0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fg_0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fg_0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fg_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fg_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fg_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Q:\GRPSHARE\EBA\Mktg\Approach\Cost Benefit Analysis\Misc\tfg_02.ppt</Template>
  <TotalTime>12255</TotalTime>
  <Words>7618</Words>
  <Application>Microsoft Office PowerPoint</Application>
  <PresentationFormat>On-screen Show (4:3)</PresentationFormat>
  <Paragraphs>795</Paragraphs>
  <Slides>52</Slides>
  <Notes>36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7" baseType="lpstr">
      <vt:lpstr>Times New Roman</vt:lpstr>
      <vt:lpstr>Arial</vt:lpstr>
      <vt:lpstr>Tahoma</vt:lpstr>
      <vt:lpstr>tfg_02</vt:lpstr>
      <vt:lpstr>Microsoft Clip Gallery</vt:lpstr>
      <vt:lpstr>Earned Value Management Tutorial Module 3: Project Scheduling</vt:lpstr>
      <vt:lpstr> Module 3: Project Scheduling </vt:lpstr>
      <vt:lpstr>Review of Previous Modules</vt:lpstr>
      <vt:lpstr>What is Scheduling?</vt:lpstr>
      <vt:lpstr>Planning vs. Scheduling</vt:lpstr>
      <vt:lpstr>Planning vs. Scheduling</vt:lpstr>
      <vt:lpstr>Planning vs. Scheduling</vt:lpstr>
      <vt:lpstr>Project Scheduling</vt:lpstr>
      <vt:lpstr>Project Scheduling</vt:lpstr>
      <vt:lpstr>Scheduling - Step 1. Develop a List of Project Activities</vt:lpstr>
      <vt:lpstr>Scheduling – Step 1. Develop a List of Project Activities</vt:lpstr>
      <vt:lpstr>Scheduling – Step 2. Sequence the List of Project Activities</vt:lpstr>
      <vt:lpstr>Scheduling – Step 2. Sequence the List of Project Activities</vt:lpstr>
      <vt:lpstr>Scheduling - Step 3. Determine the Relationship Between Project Activities</vt:lpstr>
      <vt:lpstr>Scheduling - Step 3. Determine the Relationship Between Project Activities</vt:lpstr>
      <vt:lpstr>Types of Scheduling Dependencies </vt:lpstr>
      <vt:lpstr>Types of Scheduling Dependencies</vt:lpstr>
      <vt:lpstr>Types of Scheduling Dependencies</vt:lpstr>
      <vt:lpstr>Step 3. Determine the Relationship Between Project Activities</vt:lpstr>
      <vt:lpstr>Project Scheduling - Step 4. Establish the Duration for Each Activity</vt:lpstr>
      <vt:lpstr>Methods for Determining Activity Duration</vt:lpstr>
      <vt:lpstr>Methods for Determining Activity Duration: an Example</vt:lpstr>
      <vt:lpstr>Project Scheduling - Step 4. Establish the Duration for Each Activity</vt:lpstr>
      <vt:lpstr>Scheduling – Quick Review</vt:lpstr>
      <vt:lpstr>Project Scheduling – Step 5. Determine Project Duration</vt:lpstr>
      <vt:lpstr>Project Scheduling – Step 5. Determine Project Duration</vt:lpstr>
      <vt:lpstr>Project Scheduling – Step 5. Determine Project Duration</vt:lpstr>
      <vt:lpstr>Project Scheduling – Step 5. Determine Project Duration</vt:lpstr>
      <vt:lpstr>Project Scheduling – Step 5. Determine Project Duration</vt:lpstr>
      <vt:lpstr>Project Scheduling – Step 5. Determine Project Duration</vt:lpstr>
      <vt:lpstr>Project Scheduling – Step 5. Determine Project Duration</vt:lpstr>
      <vt:lpstr>Project Scheduling – Step 5. Determine Project Duration</vt:lpstr>
      <vt:lpstr>Project Scheduling – Step 5. Determine Project Duration</vt:lpstr>
      <vt:lpstr>Project Scheduling – Step 5. Determine Project Duration</vt:lpstr>
      <vt:lpstr>Project Scheduling – Step 5. Determine Project Duration</vt:lpstr>
      <vt:lpstr>Project Scheduling – Step 5. Determine Project Duration</vt:lpstr>
      <vt:lpstr>Project Scheduling – Step 5. Determine Project Duration</vt:lpstr>
      <vt:lpstr>Project Scheduling – Step 5. Determine Project Duration</vt:lpstr>
      <vt:lpstr>Project Scheduling – Step 5. Determine Project Duration</vt:lpstr>
      <vt:lpstr>Project Scheduling – Step 5. Determine Project Duration</vt:lpstr>
      <vt:lpstr>Project Scheduling – Step 5. Determine Project Duration</vt:lpstr>
      <vt:lpstr>Project Scheduling – Step 5. Determine Project Duration</vt:lpstr>
      <vt:lpstr>Project Scheduling – Step 5. Determine Project Duration</vt:lpstr>
      <vt:lpstr>Project Scheduling – Schedule Baseline</vt:lpstr>
      <vt:lpstr>Schedule Baselining</vt:lpstr>
      <vt:lpstr>Schedule Formats</vt:lpstr>
      <vt:lpstr>Schedule Formats – Gantt or Bar Chart</vt:lpstr>
      <vt:lpstr>Schedule Formats – Milestone or Event Charts</vt:lpstr>
      <vt:lpstr>Schedule Formats – Logic or Network Diagram</vt:lpstr>
      <vt:lpstr>Review of Module 3</vt:lpstr>
      <vt:lpstr>Review of Module 3</vt:lpstr>
      <vt:lpstr>Summary of Module 3</vt:lpstr>
    </vt:vector>
  </TitlesOfParts>
  <Company>BA&amp;H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Les Russell</dc:creator>
  <cp:lastModifiedBy>picone</cp:lastModifiedBy>
  <cp:revision>554</cp:revision>
  <cp:lastPrinted>2001-07-09T12:15:16Z</cp:lastPrinted>
  <dcterms:created xsi:type="dcterms:W3CDTF">1998-10-26T01:16:24Z</dcterms:created>
  <dcterms:modified xsi:type="dcterms:W3CDTF">2010-09-30T14:08:18Z</dcterms:modified>
</cp:coreProperties>
</file>