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27" r:id="rId2"/>
  </p:sldMasterIdLst>
  <p:notesMasterIdLst>
    <p:notesMasterId r:id="rId14"/>
  </p:notesMasterIdLst>
  <p:handoutMasterIdLst>
    <p:handoutMasterId r:id="rId15"/>
  </p:handoutMasterIdLst>
  <p:sldIdLst>
    <p:sldId id="325" r:id="rId3"/>
    <p:sldId id="483" r:id="rId4"/>
    <p:sldId id="486" r:id="rId5"/>
    <p:sldId id="487" r:id="rId6"/>
    <p:sldId id="488" r:id="rId7"/>
    <p:sldId id="489" r:id="rId8"/>
    <p:sldId id="452" r:id="rId9"/>
    <p:sldId id="482" r:id="rId10"/>
    <p:sldId id="454" r:id="rId11"/>
    <p:sldId id="490" r:id="rId12"/>
    <p:sldId id="478" r:id="rId13"/>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F34"/>
    <a:srgbClr val="FFFFFF"/>
    <a:srgbClr val="892034"/>
    <a:srgbClr val="EFF755"/>
    <a:srgbClr val="CC6600"/>
    <a:srgbClr val="6666FF"/>
    <a:srgbClr val="008000"/>
    <a:srgbClr val="000080"/>
    <a:srgbClr val="004000"/>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13" autoAdjust="0"/>
    <p:restoredTop sz="96226" autoAdjust="0"/>
  </p:normalViewPr>
  <p:slideViewPr>
    <p:cSldViewPr snapToGrid="0">
      <p:cViewPr varScale="1">
        <p:scale>
          <a:sx n="66" d="100"/>
          <a:sy n="66" d="100"/>
        </p:scale>
        <p:origin x="-342" y="-96"/>
      </p:cViewPr>
      <p:guideLst>
        <p:guide orient="horz" pos="2160"/>
        <p:guide pos="14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1/27/2010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6" y="130175"/>
            <a:ext cx="4009447" cy="369332"/>
          </a:xfrm>
          <a:prstGeom prst="rect">
            <a:avLst/>
          </a:prstGeom>
          <a:solidFill>
            <a:srgbClr val="FFFFFF"/>
          </a:solidFill>
          <a:ln w="9525">
            <a:noFill/>
            <a:miter lim="800000"/>
            <a:headEnd/>
            <a:tailEnd/>
          </a:ln>
        </p:spPr>
        <p:txBody>
          <a:bodyPr wrap="square" anchor="ctr" anchorCtr="1">
            <a:spAutoFit/>
          </a:bodyPr>
          <a:lstStyle/>
          <a:p>
            <a:pPr>
              <a:spcBef>
                <a:spcPct val="50000"/>
              </a:spcBef>
            </a:pPr>
            <a:r>
              <a:rPr lang="en-US" sz="1800" b="1" dirty="0" smtClean="0">
                <a:solidFill>
                  <a:srgbClr val="333399"/>
                </a:solidFill>
              </a:rPr>
              <a:t>ENGR</a:t>
            </a:r>
            <a:r>
              <a:rPr lang="en-US" sz="1800" b="1" baseline="0" dirty="0" smtClean="0">
                <a:solidFill>
                  <a:srgbClr val="333399"/>
                </a:solidFill>
              </a:rPr>
              <a:t> 4169</a:t>
            </a:r>
            <a:r>
              <a:rPr lang="en-US" sz="1800" b="1" dirty="0" smtClean="0">
                <a:solidFill>
                  <a:srgbClr val="333399"/>
                </a:solidFill>
              </a:rPr>
              <a:t> – Engineering</a:t>
            </a:r>
            <a:r>
              <a:rPr lang="en-US" sz="1800" b="1" baseline="0" dirty="0" smtClean="0">
                <a:solidFill>
                  <a:srgbClr val="333399"/>
                </a:solidFill>
              </a:rPr>
              <a:t> Seminar</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ENGR 4169: </a:t>
            </a:r>
            <a:r>
              <a:rPr lang="en-US" sz="1200" b="1" dirty="0">
                <a:solidFill>
                  <a:srgbClr val="892034"/>
                </a:solidFill>
              </a:rPr>
              <a:t>Lecture </a:t>
            </a:r>
            <a:r>
              <a:rPr lang="en-US" sz="1200" b="1" dirty="0" smtClean="0">
                <a:solidFill>
                  <a:srgbClr val="892034"/>
                </a:solidFill>
              </a:rPr>
              <a:t>02,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isme.org/etp/hs%20engineering-%20engineering.pdf" TargetMode="External"/><Relationship Id="rId13" Type="http://schemas.openxmlformats.org/officeDocument/2006/relationships/hyperlink" Target="http://www.nasa.gov/images/content/183835main_edc_flow_k4_540.jpg" TargetMode="External"/><Relationship Id="rId18" Type="http://schemas.openxmlformats.org/officeDocument/2006/relationships/image" Target="../media/image6.png"/><Relationship Id="rId3" Type="http://schemas.openxmlformats.org/officeDocument/2006/relationships/hyperlink" Target="http://en.wikipedia.org/wiki/Engineering_design_process" TargetMode="External"/><Relationship Id="rId7" Type="http://schemas.openxmlformats.org/officeDocument/2006/relationships/hyperlink" Target="http://ocw.mit.edu/NR/rdonlyres/Aeronautics-and-Astronautics/16-810January--IAP--2005/4E700F53-DF75-41FE-9779-BB198DEF7CFC/0/l1.pdf" TargetMode="External"/><Relationship Id="rId12" Type="http://schemas.openxmlformats.org/officeDocument/2006/relationships/image" Target="../media/image3.emf"/><Relationship Id="rId17" Type="http://schemas.openxmlformats.org/officeDocument/2006/relationships/hyperlink" Target="http://www.mini.co.uk/images/about_us/mini_education/print_main.jpg" TargetMode="External"/><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ee.siue.edu/~sumbaug/404Lecture_PowerPointDesign.ppt" TargetMode="External"/><Relationship Id="rId11" Type="http://schemas.openxmlformats.org/officeDocument/2006/relationships/hyperlink" Target="http://www.isip.piconepress.com/publications/courses/temple/engr_4169/lectures/2010_springl/lecture_02.pptx" TargetMode="External"/><Relationship Id="rId5" Type="http://schemas.openxmlformats.org/officeDocument/2006/relationships/hyperlink" Target="http://www.jets.org/ewb/cambodia_engineering_design_process.pdf" TargetMode="External"/><Relationship Id="rId15" Type="http://schemas.openxmlformats.org/officeDocument/2006/relationships/hyperlink" Target="http://www.sie.arizona.edu/sysengr/nautilus.gif" TargetMode="External"/><Relationship Id="rId10" Type="http://schemas.openxmlformats.org/officeDocument/2006/relationships/image" Target="../media/image2.jpeg"/><Relationship Id="rId4" Type="http://schemas.openxmlformats.org/officeDocument/2006/relationships/hyperlink" Target="http://www.nasa.gov/audience/foreducators/plantgrowth/reference/Eng_Design_5-12.html" TargetMode="External"/><Relationship Id="rId9" Type="http://schemas.openxmlformats.org/officeDocument/2006/relationships/hyperlink" Target="http://www.isip.piconepress.com/publications/courses/temple/engr_4169/lectures/2010_springl/lecture_02.mp3" TargetMode="Externa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cardesignonline.com/" TargetMode="External"/><Relationship Id="rId7" Type="http://schemas.openxmlformats.org/officeDocument/2006/relationships/image" Target="../media/image14.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bkachinsky.transworld.net/files/2009/06/internal-combustion-engine1.jpeg"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myproductadvisor.com/mpa/auto_/inputSummary.do" TargetMode="External"/><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8101012"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Aft>
                <a:spcPts val="0"/>
              </a:spcAft>
              <a:buFont typeface="Arial" pitchFamily="34" charset="0"/>
              <a:buChar char="•"/>
              <a:defRPr/>
            </a:pPr>
            <a:r>
              <a:rPr lang="en-US" b="1" dirty="0" smtClean="0">
                <a:solidFill>
                  <a:schemeClr val="accent1"/>
                </a:solidFill>
              </a:rPr>
              <a:t>Question: </a:t>
            </a:r>
            <a:r>
              <a:rPr lang="en-US" b="1" dirty="0" smtClean="0"/>
              <a:t>What is the difference between engineering</a:t>
            </a:r>
            <a:br>
              <a:rPr lang="en-US" b="1" dirty="0" smtClean="0"/>
            </a:br>
            <a:r>
              <a:rPr lang="en-US" b="1" dirty="0" smtClean="0"/>
              <a:t>design and system integration? Examples?</a:t>
            </a:r>
            <a:endParaRPr lang="en-US" sz="1800" b="1" dirty="0" smtClean="0"/>
          </a:p>
          <a:p>
            <a:pPr marL="176213" marR="0" lvl="0" indent="-176213" defTabSz="914400" rtl="0" eaLnBrk="1" fontAlgn="auto" latinLnBrk="0" hangingPunct="1">
              <a:spcBef>
                <a:spcPts val="14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tx2"/>
                </a:solidFill>
                <a:latin typeface="+mn-lt"/>
              </a:rPr>
              <a:t>Definition of Design</a:t>
            </a:r>
            <a:r>
              <a:rPr lang="en-US" sz="1800" b="1" noProof="0" dirty="0" smtClean="0">
                <a:solidFill>
                  <a:schemeClr val="tx2"/>
                </a:solidFill>
                <a:latin typeface="+mn-lt"/>
              </a:rPr>
              <a:t/>
            </a:r>
            <a:br>
              <a:rPr lang="en-US" sz="1800" b="1" noProof="0" dirty="0" smtClean="0">
                <a:solidFill>
                  <a:schemeClr val="tx2"/>
                </a:solidFill>
                <a:latin typeface="+mn-lt"/>
              </a:rPr>
            </a:br>
            <a:r>
              <a:rPr lang="en-US" sz="1800" b="1" noProof="0" dirty="0" smtClean="0">
                <a:solidFill>
                  <a:schemeClr val="tx2"/>
                </a:solidFill>
                <a:latin typeface="+mn-lt"/>
              </a:rPr>
              <a:t>The Design </a:t>
            </a:r>
            <a:r>
              <a:rPr lang="en-US" sz="1800" b="1" noProof="0" dirty="0" smtClean="0">
                <a:solidFill>
                  <a:schemeClr val="tx2"/>
                </a:solidFill>
                <a:latin typeface="+mn-lt"/>
              </a:rPr>
              <a:t>Process</a:t>
            </a:r>
            <a:br>
              <a:rPr lang="en-US" sz="1800" b="1" noProof="0" dirty="0" smtClean="0">
                <a:solidFill>
                  <a:schemeClr val="tx2"/>
                </a:solidFill>
                <a:latin typeface="+mn-lt"/>
              </a:rPr>
            </a:br>
            <a:r>
              <a:rPr lang="en-US" sz="1800" b="1" noProof="0" dirty="0" smtClean="0">
                <a:solidFill>
                  <a:schemeClr val="tx2"/>
                </a:solidFill>
                <a:latin typeface="+mn-lt"/>
              </a:rPr>
              <a:t>Expectations in Senior Design</a:t>
            </a: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p>
          <a:p>
            <a:pPr marL="230188" indent="1588">
              <a:spcBef>
                <a:spcPts val="0"/>
              </a:spcBef>
            </a:pPr>
            <a:r>
              <a:rPr lang="en-US" sz="1800" b="1" dirty="0" smtClean="0">
                <a:solidFill>
                  <a:schemeClr val="bg1"/>
                </a:solidFill>
                <a:latin typeface="+mj-lt"/>
                <a:hlinkClick r:id="rId3"/>
              </a:rPr>
              <a:t>Wiki: Engineering Design</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4"/>
              </a:rPr>
              <a:t>NASA: Design Process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5"/>
              </a:rPr>
              <a:t>EWB: Design Process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6"/>
              </a:rPr>
              <a:t>SU: Design Lecture</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7"/>
              </a:rPr>
              <a:t>MIT: Design and Prototyping</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8"/>
              </a:rPr>
              <a:t>S.K.: Engineering Design</a:t>
            </a:r>
            <a:endParaRPr kumimoji="0" lang="en-US" sz="1800"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02: </a:t>
            </a:r>
            <a:r>
              <a:rPr lang="en-US" b="1" dirty="0" smtClean="0">
                <a:solidFill>
                  <a:srgbClr val="BE0F34"/>
                </a:solidFill>
              </a:rPr>
              <a:t>ENGINEERING DESIGN</a:t>
            </a:r>
            <a:endParaRPr lang="en-US" b="1" dirty="0">
              <a:solidFill>
                <a:srgbClr val="BE0F34"/>
              </a:solidFill>
            </a:endParaRPr>
          </a:p>
        </p:txBody>
      </p:sp>
      <p:grpSp>
        <p:nvGrpSpPr>
          <p:cNvPr id="7" name="Group 6"/>
          <p:cNvGrpSpPr/>
          <p:nvPr/>
        </p:nvGrpSpPr>
        <p:grpSpPr>
          <a:xfrm>
            <a:off x="1379779" y="6116249"/>
            <a:ext cx="997684" cy="357188"/>
            <a:chOff x="563833" y="6157254"/>
            <a:chExt cx="997684" cy="357188"/>
          </a:xfrm>
        </p:grpSpPr>
        <p:sp>
          <p:nvSpPr>
            <p:cNvPr id="9"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0" name="Picture 9" descr="x.JPG">
              <a:hlinkClick r:id="rId9"/>
            </p:cNvPr>
            <p:cNvPicPr>
              <a:picLocks noChangeAspect="1"/>
            </p:cNvPicPr>
            <p:nvPr/>
          </p:nvPicPr>
          <p:blipFill>
            <a:blip r:embed="rId10" cstate="print"/>
            <a:stretch>
              <a:fillRect/>
            </a:stretch>
          </p:blipFill>
          <p:spPr>
            <a:xfrm>
              <a:off x="1185279" y="6157254"/>
              <a:ext cx="376238" cy="357188"/>
            </a:xfrm>
            <a:prstGeom prst="rect">
              <a:avLst/>
            </a:prstGeom>
          </p:spPr>
        </p:pic>
      </p:grpSp>
      <p:grpSp>
        <p:nvGrpSpPr>
          <p:cNvPr id="11" name="Group 10"/>
          <p:cNvGrpSpPr/>
          <p:nvPr/>
        </p:nvGrpSpPr>
        <p:grpSpPr>
          <a:xfrm>
            <a:off x="434857" y="6165787"/>
            <a:ext cx="885361" cy="279514"/>
            <a:chOff x="5231962" y="6231988"/>
            <a:chExt cx="885361" cy="279514"/>
          </a:xfrm>
        </p:grpSpPr>
        <p:pic>
          <p:nvPicPr>
            <p:cNvPr id="12" name="Picture 4">
              <a:hlinkClick r:id="rId11"/>
            </p:cNvPr>
            <p:cNvPicPr>
              <a:picLocks noChangeAspect="1" noChangeArrowheads="1"/>
            </p:cNvPicPr>
            <p:nvPr/>
          </p:nvPicPr>
          <p:blipFill>
            <a:blip r:embed="rId12"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3"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78849" name="Picture 1">
            <a:hlinkClick r:id="rId13"/>
          </p:cNvPr>
          <p:cNvPicPr>
            <a:picLocks noChangeAspect="1" noChangeArrowheads="1"/>
          </p:cNvPicPr>
          <p:nvPr/>
        </p:nvPicPr>
        <p:blipFill>
          <a:blip r:embed="rId14" cstate="print"/>
          <a:srcRect/>
          <a:stretch>
            <a:fillRect/>
          </a:stretch>
        </p:blipFill>
        <p:spPr bwMode="auto">
          <a:xfrm>
            <a:off x="6650272" y="2512590"/>
            <a:ext cx="1600200" cy="1600200"/>
          </a:xfrm>
          <a:prstGeom prst="rect">
            <a:avLst/>
          </a:prstGeom>
          <a:noFill/>
          <a:ln w="38100">
            <a:solidFill>
              <a:schemeClr val="accent1"/>
            </a:solidFill>
            <a:miter lim="800000"/>
            <a:headEnd/>
            <a:tailEnd/>
          </a:ln>
        </p:spPr>
      </p:pic>
      <p:pic>
        <p:nvPicPr>
          <p:cNvPr id="78851" name="Picture 3">
            <a:hlinkClick r:id="rId15"/>
          </p:cNvPr>
          <p:cNvPicPr>
            <a:picLocks noChangeAspect="1" noChangeArrowheads="1"/>
          </p:cNvPicPr>
          <p:nvPr/>
        </p:nvPicPr>
        <p:blipFill>
          <a:blip r:embed="rId16" cstate="print"/>
          <a:srcRect l="14910" t="15444" r="13940" b="15058"/>
          <a:stretch>
            <a:fillRect/>
          </a:stretch>
        </p:blipFill>
        <p:spPr bwMode="auto">
          <a:xfrm>
            <a:off x="4799338" y="3460561"/>
            <a:ext cx="1810105" cy="1331685"/>
          </a:xfrm>
          <a:prstGeom prst="rect">
            <a:avLst/>
          </a:prstGeom>
          <a:noFill/>
          <a:ln w="38100">
            <a:solidFill>
              <a:schemeClr val="accent1"/>
            </a:solidFill>
            <a:miter lim="800000"/>
            <a:headEnd/>
            <a:tailEnd/>
          </a:ln>
        </p:spPr>
      </p:pic>
      <p:pic>
        <p:nvPicPr>
          <p:cNvPr id="78852" name="Picture 4">
            <a:hlinkClick r:id="rId17"/>
          </p:cNvPr>
          <p:cNvPicPr>
            <a:picLocks noChangeAspect="1" noChangeArrowheads="1"/>
          </p:cNvPicPr>
          <p:nvPr/>
        </p:nvPicPr>
        <p:blipFill>
          <a:blip r:embed="rId18" cstate="print"/>
          <a:srcRect/>
          <a:stretch>
            <a:fillRect/>
          </a:stretch>
        </p:blipFill>
        <p:spPr bwMode="auto">
          <a:xfrm>
            <a:off x="6650272" y="4155425"/>
            <a:ext cx="1600200" cy="1677969"/>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Example: How does an engineer design a car?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5124" name="Picture 4">
            <a:hlinkClick r:id="rId3"/>
          </p:cNvPr>
          <p:cNvPicPr>
            <a:picLocks noChangeAspect="1" noChangeArrowheads="1"/>
          </p:cNvPicPr>
          <p:nvPr/>
        </p:nvPicPr>
        <p:blipFill>
          <a:blip r:embed="rId4" cstate="print"/>
          <a:srcRect l="3499" t="14792" r="26105"/>
          <a:stretch>
            <a:fillRect/>
          </a:stretch>
        </p:blipFill>
        <p:spPr bwMode="auto">
          <a:xfrm>
            <a:off x="1086418" y="1019628"/>
            <a:ext cx="2554009" cy="1738086"/>
          </a:xfrm>
          <a:prstGeom prst="rect">
            <a:avLst/>
          </a:prstGeom>
          <a:ln>
            <a:noFill/>
          </a:ln>
          <a:effectLst>
            <a:outerShdw blurRad="292100" dist="139700" dir="2700000" algn="tl" rotWithShape="0">
              <a:schemeClr val="accent1">
                <a:alpha val="65000"/>
              </a:schemeClr>
            </a:outerShdw>
          </a:effectLst>
        </p:spPr>
      </p:pic>
      <p:pic>
        <p:nvPicPr>
          <p:cNvPr id="5125" name="Picture 5">
            <a:hlinkClick r:id="rId5"/>
          </p:cNvPr>
          <p:cNvPicPr>
            <a:picLocks noChangeAspect="1" noChangeArrowheads="1"/>
          </p:cNvPicPr>
          <p:nvPr/>
        </p:nvPicPr>
        <p:blipFill>
          <a:blip r:embed="rId6" cstate="print"/>
          <a:srcRect/>
          <a:stretch>
            <a:fillRect/>
          </a:stretch>
        </p:blipFill>
        <p:spPr bwMode="auto">
          <a:xfrm>
            <a:off x="5333547" y="1141413"/>
            <a:ext cx="3295650" cy="3762375"/>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236538" y="3173466"/>
            <a:ext cx="4698093" cy="332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185057" y="633047"/>
            <a:ext cx="8712199" cy="4431983"/>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You MUST have a senior design project approved by the course instructor BEFORE you enter Senior Design I.</a:t>
            </a:r>
          </a:p>
          <a:p>
            <a:pPr marL="168275" indent="-168275">
              <a:spcAft>
                <a:spcPts val="1200"/>
              </a:spcAft>
              <a:buFont typeface="Arial" pitchFamily="34" charset="0"/>
              <a:buChar char="•"/>
            </a:pPr>
            <a:r>
              <a:rPr lang="en-US" sz="1800" b="1" dirty="0" smtClean="0"/>
              <a:t>You MUST have a faculty member in the College of Engineering agree to serve as your primary project advisor.</a:t>
            </a:r>
          </a:p>
          <a:p>
            <a:pPr marL="168275" indent="-168275">
              <a:spcAft>
                <a:spcPts val="1200"/>
              </a:spcAft>
              <a:buFont typeface="Arial" pitchFamily="34" charset="0"/>
              <a:buChar char="•"/>
            </a:pPr>
            <a:r>
              <a:rPr lang="en-US" sz="1800" b="1" dirty="0" smtClean="0"/>
              <a:t>Good senior design projects focus more on the design aspects of the problem rather than innovation or invention.</a:t>
            </a:r>
          </a:p>
          <a:p>
            <a:pPr marL="168275" indent="-168275">
              <a:spcAft>
                <a:spcPts val="1200"/>
              </a:spcAft>
              <a:buFont typeface="Arial" pitchFamily="34" charset="0"/>
              <a:buChar char="•"/>
            </a:pPr>
            <a:r>
              <a:rPr lang="en-US" sz="1800" b="1" dirty="0" smtClean="0"/>
              <a:t>Projects must address real-world concerns such as size, power, weight, and environmental impact.</a:t>
            </a:r>
          </a:p>
          <a:p>
            <a:pPr marL="168275" indent="-168275">
              <a:spcAft>
                <a:spcPts val="1200"/>
              </a:spcAft>
              <a:buFont typeface="Arial" pitchFamily="34" charset="0"/>
              <a:buChar char="•"/>
            </a:pPr>
            <a:r>
              <a:rPr lang="en-US" sz="1800" b="1" dirty="0" smtClean="0"/>
              <a:t>Teams should ideally consist of 4 members spanning each department.</a:t>
            </a:r>
          </a:p>
          <a:p>
            <a:pPr marL="168275" indent="-168275">
              <a:spcAft>
                <a:spcPts val="1200"/>
              </a:spcAft>
              <a:buFont typeface="Arial" pitchFamily="34" charset="0"/>
              <a:buChar char="•"/>
            </a:pPr>
            <a:r>
              <a:rPr lang="en-US" sz="1800" b="1" dirty="0" smtClean="0"/>
              <a:t>Finally…</a:t>
            </a:r>
          </a:p>
          <a:p>
            <a:pPr marL="465138">
              <a:spcAft>
                <a:spcPts val="1200"/>
              </a:spcAft>
            </a:pPr>
            <a:r>
              <a:rPr lang="en-US" b="1" dirty="0" smtClean="0">
                <a:solidFill>
                  <a:schemeClr val="accent2"/>
                </a:solidFill>
              </a:rPr>
              <a:t>Enjoy Engineering Seminar – everything you are seeing was put there for a reason ;)</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783771"/>
            <a:ext cx="8686800" cy="4136572"/>
          </a:xfrm>
          <a:prstGeom prst="rect">
            <a:avLst/>
          </a:prstGeom>
          <a:noFill/>
          <a:ln w="9525">
            <a:noFill/>
            <a:miter lim="800000"/>
            <a:headEnd/>
            <a:tailEnd/>
          </a:ln>
          <a:effectLst/>
        </p:spPr>
        <p:txBody>
          <a:bodyPr lIns="0" tIns="0" rIns="0" bIns="0"/>
          <a:lstStyle/>
          <a:p>
            <a:pPr>
              <a:spcAft>
                <a:spcPts val="1800"/>
              </a:spcAft>
            </a:pPr>
            <a:r>
              <a:rPr lang="en-US" sz="3600" b="1" i="1" dirty="0" smtClean="0">
                <a:solidFill>
                  <a:srgbClr val="000000"/>
                </a:solidFill>
                <a:latin typeface="+mn-lt"/>
              </a:rPr>
              <a:t>“The scientist seeks to understand what is; the engineer seeks to create what never was” </a:t>
            </a:r>
          </a:p>
          <a:p>
            <a:r>
              <a:rPr lang="en-US" sz="3600" b="1" dirty="0" smtClean="0">
                <a:solidFill>
                  <a:srgbClr val="000000"/>
                </a:solidFill>
                <a:latin typeface="+mn-lt"/>
              </a:rPr>
              <a:t>Theodore von Karman</a:t>
            </a:r>
          </a:p>
          <a:p>
            <a:r>
              <a:rPr lang="en-US" sz="3600" b="1" dirty="0" smtClean="0">
                <a:solidFill>
                  <a:srgbClr val="000000"/>
                </a:solidFill>
                <a:latin typeface="+mn-lt"/>
              </a:rPr>
              <a:t>“</a:t>
            </a:r>
            <a:r>
              <a:rPr lang="en-US" sz="3600" b="1" dirty="0" smtClean="0"/>
              <a:t>The Father of Supersonic Flight”</a:t>
            </a:r>
          </a:p>
          <a:p>
            <a:pPr>
              <a:spcAft>
                <a:spcPts val="1800"/>
              </a:spcAft>
            </a:pPr>
            <a:r>
              <a:rPr lang="en-US" sz="3600" b="1" dirty="0" smtClean="0">
                <a:solidFill>
                  <a:schemeClr val="bg1"/>
                </a:solidFill>
                <a:latin typeface="+mn-lt"/>
              </a:rPr>
              <a:t>1881 – 1963</a:t>
            </a:r>
          </a:p>
          <a:p>
            <a:r>
              <a:rPr lang="en-US" sz="1800" b="1" dirty="0" smtClean="0">
                <a:solidFill>
                  <a:schemeClr val="bg1"/>
                </a:solidFill>
                <a:latin typeface="+mn-lt"/>
              </a:rPr>
              <a:t>(http://www.nmspacemuseum.org/halloffame/detail.php?id=31)</a:t>
            </a:r>
          </a:p>
          <a:p>
            <a:pPr marL="165100" indent="-165100" algn="just">
              <a:spcAft>
                <a:spcPts val="600"/>
              </a:spcAft>
              <a:buFont typeface="Arial" pitchFamily="34" charset="0"/>
              <a:buChar char="•"/>
            </a:pP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Merriam-Webster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1026" name="Picture 2"/>
          <p:cNvPicPr>
            <a:picLocks noChangeAspect="1" noChangeArrowheads="1"/>
          </p:cNvPicPr>
          <p:nvPr/>
        </p:nvPicPr>
        <p:blipFill>
          <a:blip r:embed="rId3" cstate="print"/>
          <a:srcRect l="13832" t="16667" r="36192" b="15079"/>
          <a:stretch>
            <a:fillRect/>
          </a:stretch>
        </p:blipFill>
        <p:spPr bwMode="auto">
          <a:xfrm>
            <a:off x="130631" y="603379"/>
            <a:ext cx="7518401" cy="577305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881258" y="609829"/>
            <a:ext cx="1035730" cy="1541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Wikipedia</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758089" y="640670"/>
            <a:ext cx="3143250" cy="2085975"/>
          </a:xfrm>
          <a:prstGeom prst="rect">
            <a:avLst/>
          </a:prstGeom>
          <a:noFill/>
          <a:ln w="38100">
            <a:solidFill>
              <a:schemeClr val="accent2"/>
            </a:solidFill>
            <a:miter lim="800000"/>
            <a:headEnd/>
            <a:tailEnd/>
          </a:ln>
        </p:spPr>
      </p:pic>
      <p:sp>
        <p:nvSpPr>
          <p:cNvPr id="7" name="Text Box 3"/>
          <p:cNvSpPr txBox="1">
            <a:spLocks noChangeArrowheads="1"/>
          </p:cNvSpPr>
          <p:nvPr/>
        </p:nvSpPr>
        <p:spPr bwMode="auto">
          <a:xfrm>
            <a:off x="230188" y="783771"/>
            <a:ext cx="8686800" cy="5239658"/>
          </a:xfrm>
          <a:prstGeom prst="rect">
            <a:avLst/>
          </a:prstGeom>
          <a:noFill/>
          <a:ln w="9525">
            <a:noFill/>
            <a:miter lim="800000"/>
            <a:headEnd/>
            <a:tailEnd/>
          </a:ln>
          <a:effectLst/>
        </p:spPr>
        <p:txBody>
          <a:bodyPr lIns="0" tIns="0" rIns="0" bIns="0"/>
          <a:lstStyle/>
          <a:p>
            <a:pPr>
              <a:spcAft>
                <a:spcPts val="1200"/>
              </a:spcAft>
            </a:pPr>
            <a:r>
              <a:rPr lang="en-US" sz="1800" b="1" dirty="0" smtClean="0">
                <a:solidFill>
                  <a:schemeClr val="bg1"/>
                </a:solidFill>
                <a:latin typeface="+mj-lt"/>
              </a:rPr>
              <a:t>“Design </a:t>
            </a:r>
            <a:r>
              <a:rPr lang="en-US" sz="1800" b="1" dirty="0" smtClean="0">
                <a:solidFill>
                  <a:schemeClr val="bg1"/>
                </a:solidFill>
                <a:latin typeface="+mj-lt"/>
              </a:rPr>
              <a:t>is the planning that lays the basis </a:t>
            </a:r>
            <a:r>
              <a:rPr lang="en-US" sz="1800" b="1" dirty="0" smtClean="0">
                <a:solidFill>
                  <a:schemeClr val="bg1"/>
                </a:solidFill>
                <a:latin typeface="+mj-lt"/>
              </a:rPr>
              <a:t>for</a:t>
            </a:r>
            <a:br>
              <a:rPr lang="en-US" sz="1800" b="1" dirty="0" smtClean="0">
                <a:solidFill>
                  <a:schemeClr val="bg1"/>
                </a:solidFill>
                <a:latin typeface="+mj-lt"/>
              </a:rPr>
            </a:br>
            <a:r>
              <a:rPr lang="en-US" sz="1800" b="1" dirty="0" smtClean="0">
                <a:solidFill>
                  <a:schemeClr val="bg1"/>
                </a:solidFill>
                <a:latin typeface="+mj-lt"/>
              </a:rPr>
              <a:t>the making </a:t>
            </a:r>
            <a:r>
              <a:rPr lang="en-US" sz="1800" b="1" dirty="0" smtClean="0">
                <a:solidFill>
                  <a:schemeClr val="bg1"/>
                </a:solidFill>
                <a:latin typeface="+mj-lt"/>
              </a:rPr>
              <a:t>of every object or system. It can </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rPr>
              <a:t>be </a:t>
            </a:r>
            <a:r>
              <a:rPr lang="en-US" sz="1800" b="1" dirty="0" smtClean="0">
                <a:solidFill>
                  <a:schemeClr val="bg1"/>
                </a:solidFill>
                <a:latin typeface="+mj-lt"/>
              </a:rPr>
              <a:t>used </a:t>
            </a:r>
            <a:r>
              <a:rPr lang="en-US" sz="1800" b="1" dirty="0" smtClean="0">
                <a:solidFill>
                  <a:schemeClr val="bg1"/>
                </a:solidFill>
                <a:latin typeface="+mj-lt"/>
              </a:rPr>
              <a:t>both </a:t>
            </a:r>
            <a:r>
              <a:rPr lang="en-US" sz="1800" b="1" dirty="0" smtClean="0">
                <a:solidFill>
                  <a:schemeClr val="bg1"/>
                </a:solidFill>
                <a:latin typeface="+mj-lt"/>
              </a:rPr>
              <a:t>as a noun and as a verb and, in </a:t>
            </a:r>
            <a:r>
              <a:rPr lang="en-US" sz="1800" b="1" dirty="0" smtClean="0">
                <a:solidFill>
                  <a:schemeClr val="bg1"/>
                </a:solidFill>
                <a:latin typeface="+mj-lt"/>
              </a:rPr>
              <a:t>a</a:t>
            </a:r>
            <a:br>
              <a:rPr lang="en-US" sz="1800" b="1" dirty="0" smtClean="0">
                <a:solidFill>
                  <a:schemeClr val="bg1"/>
                </a:solidFill>
                <a:latin typeface="+mj-lt"/>
              </a:rPr>
            </a:br>
            <a:r>
              <a:rPr lang="en-US" sz="1800" b="1" dirty="0" smtClean="0">
                <a:solidFill>
                  <a:schemeClr val="bg1"/>
                </a:solidFill>
                <a:latin typeface="+mj-lt"/>
              </a:rPr>
              <a:t>broader </a:t>
            </a:r>
            <a:r>
              <a:rPr lang="en-US" sz="1800" b="1" dirty="0" smtClean="0">
                <a:solidFill>
                  <a:schemeClr val="bg1"/>
                </a:solidFill>
                <a:latin typeface="+mj-lt"/>
              </a:rPr>
              <a:t> </a:t>
            </a:r>
            <a:r>
              <a:rPr lang="en-US" sz="1800" b="1" dirty="0" smtClean="0">
                <a:solidFill>
                  <a:schemeClr val="bg1"/>
                </a:solidFill>
                <a:latin typeface="+mj-lt"/>
              </a:rPr>
              <a:t>way</a:t>
            </a:r>
            <a:r>
              <a:rPr lang="en-US" sz="1800" b="1" dirty="0" smtClean="0">
                <a:solidFill>
                  <a:schemeClr val="bg1"/>
                </a:solidFill>
                <a:latin typeface="+mj-lt"/>
              </a:rPr>
              <a:t>, it means applied arts and </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rPr>
              <a:t>engineering. </a:t>
            </a:r>
          </a:p>
          <a:p>
            <a:pPr>
              <a:spcAft>
                <a:spcPts val="1200"/>
              </a:spcAft>
            </a:pPr>
            <a:r>
              <a:rPr lang="en-US" sz="1800" b="1" dirty="0" smtClean="0">
                <a:solidFill>
                  <a:schemeClr val="bg1"/>
                </a:solidFill>
                <a:latin typeface="+mj-lt"/>
              </a:rPr>
              <a:t>As </a:t>
            </a:r>
            <a:r>
              <a:rPr lang="en-US" sz="1800" b="1" dirty="0" smtClean="0">
                <a:solidFill>
                  <a:schemeClr val="bg1"/>
                </a:solidFill>
                <a:latin typeface="+mj-lt"/>
              </a:rPr>
              <a:t>a verb, "to design" refers to the process of </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rPr>
              <a:t>originating </a:t>
            </a:r>
            <a:r>
              <a:rPr lang="en-US" sz="1800" b="1" dirty="0" smtClean="0">
                <a:solidFill>
                  <a:schemeClr val="bg1"/>
                </a:solidFill>
                <a:latin typeface="+mj-lt"/>
              </a:rPr>
              <a:t>and developing a plan for a product, </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rPr>
              <a:t>structure</a:t>
            </a:r>
            <a:r>
              <a:rPr lang="en-US" sz="1800" b="1" dirty="0" smtClean="0">
                <a:solidFill>
                  <a:schemeClr val="bg1"/>
                </a:solidFill>
                <a:latin typeface="+mj-lt"/>
              </a:rPr>
              <a:t>, system, or component with </a:t>
            </a:r>
            <a:r>
              <a:rPr lang="en-US" sz="1800" b="1" dirty="0" smtClean="0">
                <a:solidFill>
                  <a:schemeClr val="bg1"/>
                </a:solidFill>
                <a:latin typeface="+mj-lt"/>
              </a:rPr>
              <a:t>intention.</a:t>
            </a:r>
          </a:p>
          <a:p>
            <a:pPr>
              <a:spcAft>
                <a:spcPts val="1200"/>
              </a:spcAft>
            </a:pPr>
            <a:r>
              <a:rPr lang="en-US" sz="1800" b="1" dirty="0" smtClean="0">
                <a:solidFill>
                  <a:schemeClr val="bg1"/>
                </a:solidFill>
                <a:latin typeface="+mj-lt"/>
              </a:rPr>
              <a:t>As </a:t>
            </a:r>
            <a:r>
              <a:rPr lang="en-US" sz="1800" b="1" dirty="0" smtClean="0">
                <a:solidFill>
                  <a:schemeClr val="bg1"/>
                </a:solidFill>
                <a:latin typeface="+mj-lt"/>
              </a:rPr>
              <a:t>a noun, "a design" is used for either the final (solution) plan (e.g. proposal, drawing, model, description) or the result of implementing that plan in the form of the final product of a design </a:t>
            </a:r>
            <a:r>
              <a:rPr lang="en-US" sz="1800" b="1" dirty="0" smtClean="0">
                <a:solidFill>
                  <a:schemeClr val="bg1"/>
                </a:solidFill>
                <a:latin typeface="+mj-lt"/>
              </a:rPr>
              <a:t>process.</a:t>
            </a:r>
          </a:p>
          <a:p>
            <a:pPr>
              <a:spcAft>
                <a:spcPts val="1200"/>
              </a:spcAft>
            </a:pPr>
            <a:r>
              <a:rPr lang="en-US" sz="1800" b="1" dirty="0" smtClean="0">
                <a:solidFill>
                  <a:schemeClr val="bg1"/>
                </a:solidFill>
                <a:latin typeface="+mj-lt"/>
              </a:rPr>
              <a:t>T</a:t>
            </a:r>
            <a:r>
              <a:rPr lang="en-US" sz="1800" b="1" dirty="0" smtClean="0">
                <a:solidFill>
                  <a:schemeClr val="bg1"/>
                </a:solidFill>
                <a:latin typeface="+mj-lt"/>
              </a:rPr>
              <a:t>his </a:t>
            </a:r>
            <a:r>
              <a:rPr lang="en-US" sz="1800" b="1" dirty="0" smtClean="0">
                <a:solidFill>
                  <a:schemeClr val="bg1"/>
                </a:solidFill>
                <a:latin typeface="+mj-lt"/>
              </a:rPr>
              <a:t>classification aside, in its broadest sense no other limitations exist and the final product can be anything from clothing to graphical user interfaces to skyscrapers. Even virtual concepts such as corporate identity and cultural traditions such as celebration of certain </a:t>
            </a:r>
            <a:r>
              <a:rPr lang="en-US" sz="1800" b="1" dirty="0" smtClean="0">
                <a:solidFill>
                  <a:schemeClr val="bg1"/>
                </a:solidFill>
                <a:latin typeface="+mj-lt"/>
              </a:rPr>
              <a:t>holidays are </a:t>
            </a:r>
            <a:r>
              <a:rPr lang="en-US" sz="1800" b="1" dirty="0" smtClean="0">
                <a:solidFill>
                  <a:schemeClr val="bg1"/>
                </a:solidFill>
                <a:latin typeface="+mj-lt"/>
              </a:rPr>
              <a:t>sometimes designed. More recently, processes (in general) have also been treated as products of design, giving new meaning to the term </a:t>
            </a:r>
            <a:r>
              <a:rPr lang="en-US" sz="1800" b="1" i="1" dirty="0" smtClean="0">
                <a:solidFill>
                  <a:schemeClr val="bg1"/>
                </a:solidFill>
                <a:latin typeface="+mj-lt"/>
              </a:rPr>
              <a:t>process design</a:t>
            </a:r>
            <a:r>
              <a:rPr lang="en-US" sz="1800" b="1" dirty="0" smtClean="0">
                <a:solidFill>
                  <a:schemeClr val="bg1"/>
                </a:solidFill>
                <a:latin typeface="+mj-lt"/>
              </a:rPr>
              <a:t>.</a:t>
            </a:r>
            <a:endParaRPr lang="en-US" sz="1800" b="1" dirty="0" smtClean="0">
              <a:solidFill>
                <a:schemeClr val="bg1"/>
              </a:solidFill>
              <a:latin typeface="+mj-lt"/>
            </a:endParaRPr>
          </a:p>
          <a:p>
            <a:pPr marL="165100" indent="-165100" algn="just">
              <a:spcAft>
                <a:spcPts val="600"/>
              </a:spcAft>
              <a:buFont typeface="Arial" pitchFamily="34" charset="0"/>
              <a:buChar char="•"/>
            </a:pPr>
            <a:endParaRPr lang="en-US" sz="1800" b="1"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ABET</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sp>
        <p:nvSpPr>
          <p:cNvPr id="7" name="Text Box 3"/>
          <p:cNvSpPr txBox="1">
            <a:spLocks noChangeArrowheads="1"/>
          </p:cNvSpPr>
          <p:nvPr/>
        </p:nvSpPr>
        <p:spPr bwMode="auto">
          <a:xfrm>
            <a:off x="230187" y="783771"/>
            <a:ext cx="8652555" cy="5791200"/>
          </a:xfrm>
          <a:prstGeom prst="rect">
            <a:avLst/>
          </a:prstGeom>
          <a:noFill/>
          <a:ln w="9525">
            <a:noFill/>
            <a:miter lim="800000"/>
            <a:headEnd/>
            <a:tailEnd/>
          </a:ln>
          <a:effectLst/>
        </p:spPr>
        <p:txBody>
          <a:bodyPr lIns="0" tIns="0" rIns="0" bIns="0"/>
          <a:lstStyle/>
          <a:p>
            <a:pPr>
              <a:spcAft>
                <a:spcPts val="1200"/>
              </a:spcAft>
            </a:pPr>
            <a:r>
              <a:rPr lang="en-US" sz="1800" b="1" dirty="0" smtClean="0"/>
              <a:t>In the ABET handbook on accrediting engineering </a:t>
            </a:r>
            <a:r>
              <a:rPr lang="en-US" sz="1800" b="1" dirty="0" smtClean="0"/>
              <a:t/>
            </a:r>
            <a:br>
              <a:rPr lang="en-US" sz="1800" b="1" dirty="0" smtClean="0"/>
            </a:br>
            <a:r>
              <a:rPr lang="en-US" sz="1800" b="1" dirty="0" smtClean="0"/>
              <a:t>programs</a:t>
            </a:r>
            <a:r>
              <a:rPr lang="en-US" sz="1800" b="1" dirty="0" smtClean="0"/>
              <a:t>, it states: </a:t>
            </a:r>
            <a:endParaRPr lang="en-US" sz="1800" b="1" dirty="0" smtClean="0"/>
          </a:p>
          <a:p>
            <a:pPr marL="231775">
              <a:spcAft>
                <a:spcPts val="1200"/>
              </a:spcAft>
            </a:pPr>
            <a:r>
              <a:rPr lang="en-US" sz="1800" b="1" dirty="0" smtClean="0"/>
              <a:t>“Students </a:t>
            </a:r>
            <a:r>
              <a:rPr lang="en-US" sz="1800" b="1" dirty="0" smtClean="0"/>
              <a:t>must be prepared for engineering practice </a:t>
            </a:r>
            <a:r>
              <a:rPr lang="en-US" sz="1800" b="1" dirty="0" smtClean="0"/>
              <a:t/>
            </a:r>
            <a:br>
              <a:rPr lang="en-US" sz="1800" b="1" dirty="0" smtClean="0"/>
            </a:br>
            <a:r>
              <a:rPr lang="en-US" sz="1800" b="1" dirty="0" smtClean="0"/>
              <a:t>through </a:t>
            </a:r>
            <a:r>
              <a:rPr lang="en-US" sz="1800" b="1" dirty="0" smtClean="0"/>
              <a:t>the curriculum culminating in a major design </a:t>
            </a:r>
            <a:r>
              <a:rPr lang="en-US" sz="1800" b="1" dirty="0" smtClean="0"/>
              <a:t/>
            </a:r>
            <a:br>
              <a:rPr lang="en-US" sz="1800" b="1" dirty="0" smtClean="0"/>
            </a:br>
            <a:r>
              <a:rPr lang="en-US" sz="1800" b="1" dirty="0" smtClean="0"/>
              <a:t>experience </a:t>
            </a:r>
            <a:r>
              <a:rPr lang="en-US" sz="1800" b="1" dirty="0" smtClean="0"/>
              <a:t>based on the knowledge and skills acquired </a:t>
            </a:r>
            <a:r>
              <a:rPr lang="en-US" sz="1800" b="1" dirty="0" smtClean="0"/>
              <a:t/>
            </a:r>
            <a:br>
              <a:rPr lang="en-US" sz="1800" b="1" dirty="0" smtClean="0"/>
            </a:br>
            <a:r>
              <a:rPr lang="en-US" sz="1800" b="1" dirty="0" smtClean="0"/>
              <a:t>in </a:t>
            </a:r>
            <a:r>
              <a:rPr lang="en-US" sz="1800" b="1" dirty="0" smtClean="0"/>
              <a:t>earlier course work and incorporating engineering </a:t>
            </a:r>
            <a:r>
              <a:rPr lang="en-US" sz="1800" b="1" dirty="0" smtClean="0"/>
              <a:t/>
            </a:r>
            <a:br>
              <a:rPr lang="en-US" sz="1800" b="1" dirty="0" smtClean="0"/>
            </a:br>
            <a:r>
              <a:rPr lang="en-US" sz="1800" b="1" dirty="0" smtClean="0"/>
              <a:t>standards </a:t>
            </a:r>
            <a:r>
              <a:rPr lang="en-US" sz="1800" b="1" dirty="0" smtClean="0"/>
              <a:t>and realistic constraints that include most of </a:t>
            </a:r>
            <a:r>
              <a:rPr lang="en-US" sz="1800" b="1" dirty="0" smtClean="0"/>
              <a:t/>
            </a:r>
            <a:br>
              <a:rPr lang="en-US" sz="1800" b="1" dirty="0" smtClean="0"/>
            </a:br>
            <a:r>
              <a:rPr lang="en-US" sz="1800" b="1" dirty="0" smtClean="0"/>
              <a:t>the </a:t>
            </a:r>
            <a:r>
              <a:rPr lang="en-US" sz="1800" b="1" dirty="0" smtClean="0"/>
              <a:t>following considerations: economic; environmental; </a:t>
            </a:r>
            <a:r>
              <a:rPr lang="en-US" sz="1800" b="1" dirty="0" smtClean="0"/>
              <a:t/>
            </a:r>
            <a:br>
              <a:rPr lang="en-US" sz="1800" b="1" dirty="0" smtClean="0"/>
            </a:br>
            <a:r>
              <a:rPr lang="en-US" sz="1800" b="1" dirty="0" smtClean="0"/>
              <a:t>sustainability</a:t>
            </a:r>
            <a:r>
              <a:rPr lang="en-US" sz="1800" b="1" dirty="0" smtClean="0"/>
              <a:t>; manufacturability; ethical; health and safety; </a:t>
            </a:r>
            <a:r>
              <a:rPr lang="en-US" sz="1800" b="1" dirty="0" smtClean="0"/>
              <a:t/>
            </a:r>
            <a:br>
              <a:rPr lang="en-US" sz="1800" b="1" dirty="0" smtClean="0"/>
            </a:br>
            <a:r>
              <a:rPr lang="en-US" sz="1800" b="1" dirty="0" smtClean="0"/>
              <a:t>social</a:t>
            </a:r>
            <a:r>
              <a:rPr lang="en-US" sz="1800" b="1" dirty="0" smtClean="0"/>
              <a:t>; and political</a:t>
            </a:r>
            <a:r>
              <a:rPr lang="en-US" sz="1800" b="1" dirty="0" smtClean="0"/>
              <a:t>.”</a:t>
            </a:r>
          </a:p>
          <a:p>
            <a:pPr>
              <a:spcAft>
                <a:spcPts val="1200"/>
              </a:spcAft>
            </a:pPr>
            <a:r>
              <a:rPr lang="en-US" sz="1800" b="1" dirty="0" smtClean="0"/>
              <a:t>In Temple’s College of Engineering, we focus on a few important aspects of design:</a:t>
            </a:r>
          </a:p>
          <a:p>
            <a:pPr marL="465138" indent="-233363">
              <a:spcAft>
                <a:spcPts val="1200"/>
              </a:spcAft>
              <a:buFont typeface="Wingdings" pitchFamily="2" charset="2"/>
              <a:buChar char="§"/>
            </a:pPr>
            <a:r>
              <a:rPr lang="en-US" sz="1800" b="1" dirty="0" smtClean="0"/>
              <a:t>Multidisciplinary</a:t>
            </a:r>
          </a:p>
          <a:p>
            <a:pPr marL="465138" indent="-233363">
              <a:spcAft>
                <a:spcPts val="1200"/>
              </a:spcAft>
              <a:buFont typeface="Wingdings" pitchFamily="2" charset="2"/>
              <a:buChar char="§"/>
            </a:pPr>
            <a:r>
              <a:rPr lang="en-US" sz="1800" b="1" dirty="0" smtClean="0"/>
              <a:t>Customer-driven, aggressive quantitative design constraints</a:t>
            </a:r>
          </a:p>
          <a:p>
            <a:pPr marL="465138" indent="-233363">
              <a:spcAft>
                <a:spcPts val="1200"/>
              </a:spcAft>
              <a:buFont typeface="Wingdings" pitchFamily="2" charset="2"/>
              <a:buChar char="§"/>
            </a:pPr>
            <a:r>
              <a:rPr lang="en-US" sz="1800" b="1" dirty="0" smtClean="0"/>
              <a:t>Incorporation of practical considerations such as energy and sustainability</a:t>
            </a:r>
          </a:p>
          <a:p>
            <a:pPr marL="465138" indent="-233363">
              <a:spcAft>
                <a:spcPts val="1200"/>
              </a:spcAft>
              <a:buFont typeface="Wingdings" pitchFamily="2" charset="2"/>
              <a:buChar char="§"/>
            </a:pPr>
            <a:r>
              <a:rPr lang="en-US" sz="1800" b="1" dirty="0" smtClean="0"/>
              <a:t>Project management</a:t>
            </a:r>
          </a:p>
          <a:p>
            <a:pPr marL="465138" indent="-233363">
              <a:spcAft>
                <a:spcPts val="1200"/>
              </a:spcAft>
              <a:buFont typeface="Wingdings" pitchFamily="2" charset="2"/>
              <a:buChar char="§"/>
            </a:pPr>
            <a:r>
              <a:rPr lang="en-US" sz="1800" b="1" dirty="0" smtClean="0"/>
              <a:t>Professional communication</a:t>
            </a:r>
            <a:endParaRPr lang="en-US" sz="1800" b="1" dirty="0" smtClean="0"/>
          </a:p>
          <a:p>
            <a:pPr marL="165100" indent="-165100" algn="just">
              <a:spcAft>
                <a:spcPts val="600"/>
              </a:spcAft>
              <a:buFont typeface="Arial" pitchFamily="34" charset="0"/>
              <a:buChar char="•"/>
            </a:pPr>
            <a:endParaRPr lang="en-US" sz="1800" b="1" dirty="0" smtClean="0">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7050942" y="608693"/>
            <a:ext cx="1839286" cy="22941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Example: </a:t>
            </a:r>
            <a:r>
              <a:rPr lang="en-US" b="1" dirty="0" smtClean="0">
                <a:solidFill>
                  <a:schemeClr val="accent2"/>
                </a:solidFill>
              </a:rPr>
              <a:t>Designing a Car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sp>
        <p:nvSpPr>
          <p:cNvPr id="7" name="Text Box 3"/>
          <p:cNvSpPr txBox="1">
            <a:spLocks noChangeArrowheads="1"/>
          </p:cNvSpPr>
          <p:nvPr/>
        </p:nvSpPr>
        <p:spPr bwMode="auto">
          <a:xfrm>
            <a:off x="230187" y="783771"/>
            <a:ext cx="8652555" cy="5791200"/>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pPr>
            <a:r>
              <a:rPr lang="en-US" sz="1800" b="1" dirty="0" smtClean="0"/>
              <a:t>Consider how an engineer buys a car</a:t>
            </a:r>
          </a:p>
          <a:p>
            <a:pPr marL="165100" indent="-165100" algn="just">
              <a:spcAft>
                <a:spcPts val="600"/>
              </a:spcAft>
              <a:buFont typeface="Arial" pitchFamily="34" charset="0"/>
              <a:buChar char="•"/>
            </a:pPr>
            <a:endParaRPr lang="en-US" sz="1800" b="1" dirty="0" smtClean="0">
              <a:latin typeface="+mj-lt"/>
            </a:endParaRPr>
          </a:p>
        </p:txBody>
      </p:sp>
      <p:pic>
        <p:nvPicPr>
          <p:cNvPr id="4098" name="Picture 2">
            <a:hlinkClick r:id="rId3"/>
          </p:cNvPr>
          <p:cNvPicPr>
            <a:picLocks noChangeAspect="1" noChangeArrowheads="1"/>
          </p:cNvPicPr>
          <p:nvPr/>
        </p:nvPicPr>
        <p:blipFill>
          <a:blip r:embed="rId4" cstate="print"/>
          <a:srcRect l="569" t="13125" r="26364" b="5258"/>
          <a:stretch>
            <a:fillRect/>
          </a:stretch>
        </p:blipFill>
        <p:spPr bwMode="auto">
          <a:xfrm>
            <a:off x="611790" y="1397000"/>
            <a:ext cx="6471181"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604911"/>
            <a:ext cx="8686800" cy="5897489"/>
          </a:xfrm>
          <a:prstGeom prst="rect">
            <a:avLst/>
          </a:prstGeom>
          <a:noFill/>
          <a:ln w="9525">
            <a:noFill/>
            <a:miter lim="800000"/>
            <a:headEnd/>
            <a:tailEnd/>
          </a:ln>
          <a:effectLst/>
        </p:spPr>
        <p:txBody>
          <a:bodyPr lIns="0" tIns="0" rIns="0" bIns="0"/>
          <a:lstStyle/>
          <a:p>
            <a:pPr marL="165100" indent="-165100" algn="just">
              <a:spcAft>
                <a:spcPts val="1200"/>
              </a:spcAft>
              <a:buFont typeface="Arial" pitchFamily="34" charset="0"/>
              <a:buChar char="•"/>
            </a:pPr>
            <a:r>
              <a:rPr lang="en-US" sz="1800" b="1" dirty="0" smtClean="0">
                <a:solidFill>
                  <a:schemeClr val="accent2"/>
                </a:solidFill>
                <a:latin typeface="Arial" charset="0"/>
              </a:rPr>
              <a:t>Senior Design is not about:</a:t>
            </a:r>
          </a:p>
          <a:p>
            <a:pPr marL="347663" indent="-173038" algn="just">
              <a:spcAft>
                <a:spcPts val="1200"/>
              </a:spcAft>
              <a:buFont typeface="Wingdings" pitchFamily="2" charset="2"/>
              <a:buChar char="§"/>
            </a:pPr>
            <a:r>
              <a:rPr lang="en-US" sz="1800" b="1" dirty="0" smtClean="0">
                <a:solidFill>
                  <a:schemeClr val="bg1"/>
                </a:solidFill>
              </a:rPr>
              <a:t>c</a:t>
            </a:r>
            <a:r>
              <a:rPr lang="en-US" sz="1800" b="1" dirty="0" smtClean="0">
                <a:solidFill>
                  <a:schemeClr val="bg1"/>
                </a:solidFill>
                <a:latin typeface="Arial" charset="0"/>
              </a:rPr>
              <a:t>reating a unique project concept</a:t>
            </a:r>
          </a:p>
          <a:p>
            <a:pPr marL="347663" indent="-173038" algn="just">
              <a:spcAft>
                <a:spcPts val="1200"/>
              </a:spcAft>
              <a:buFont typeface="Wingdings" pitchFamily="2" charset="2"/>
              <a:buChar char="§"/>
            </a:pPr>
            <a:r>
              <a:rPr lang="en-US" sz="1800" b="1" dirty="0" smtClean="0">
                <a:solidFill>
                  <a:schemeClr val="bg1"/>
                </a:solidFill>
                <a:latin typeface="Arial" charset="0"/>
              </a:rPr>
              <a:t>inventing a new gadget</a:t>
            </a:r>
          </a:p>
          <a:p>
            <a:pPr marL="347663" indent="-173038" algn="just">
              <a:spcAft>
                <a:spcPts val="2400"/>
              </a:spcAft>
              <a:buFont typeface="Wingdings" pitchFamily="2" charset="2"/>
              <a:buChar char="§"/>
            </a:pPr>
            <a:r>
              <a:rPr lang="en-US" sz="1800" b="1" dirty="0" smtClean="0">
                <a:solidFill>
                  <a:schemeClr val="bg1"/>
                </a:solidFill>
              </a:rPr>
              <a:t>doing something that has never been done before</a:t>
            </a:r>
            <a:endParaRPr lang="en-US" sz="1800" b="1" dirty="0" smtClean="0">
              <a:solidFill>
                <a:schemeClr val="bg1"/>
              </a:solidFill>
              <a:latin typeface="Arial" charset="0"/>
            </a:endParaRPr>
          </a:p>
          <a:p>
            <a:pPr marL="165100" indent="-165100" algn="just">
              <a:spcAft>
                <a:spcPts val="1200"/>
              </a:spcAft>
              <a:buFont typeface="Arial" pitchFamily="34" charset="0"/>
              <a:buChar char="•"/>
            </a:pPr>
            <a:r>
              <a:rPr lang="en-US" sz="1800" b="1" dirty="0" smtClean="0">
                <a:solidFill>
                  <a:schemeClr val="accent2"/>
                </a:solidFill>
              </a:rPr>
              <a:t>Senior Design is about:</a:t>
            </a:r>
          </a:p>
          <a:p>
            <a:pPr marL="347663" indent="-173038" algn="just">
              <a:spcAft>
                <a:spcPts val="1200"/>
              </a:spcAft>
              <a:buFont typeface="Wingdings" pitchFamily="2" charset="2"/>
              <a:buChar char="§"/>
            </a:pPr>
            <a:r>
              <a:rPr lang="en-US" sz="1800" b="1" dirty="0" smtClean="0">
                <a:solidFill>
                  <a:schemeClr val="bg1"/>
                </a:solidFill>
              </a:rPr>
              <a:t>Translating customer needs into quantitative design constraints</a:t>
            </a:r>
          </a:p>
          <a:p>
            <a:pPr marL="347663" indent="-173038" algn="just">
              <a:spcAft>
                <a:spcPts val="1200"/>
              </a:spcAft>
              <a:buFont typeface="Wingdings" pitchFamily="2" charset="2"/>
              <a:buChar char="§"/>
            </a:pPr>
            <a:r>
              <a:rPr lang="en-US" sz="1800" b="1" dirty="0" smtClean="0">
                <a:solidFill>
                  <a:schemeClr val="bg1"/>
                </a:solidFill>
              </a:rPr>
              <a:t>Optimizing a design to meet these constraints</a:t>
            </a:r>
          </a:p>
          <a:p>
            <a:pPr marL="347663" indent="-173038" algn="just">
              <a:spcAft>
                <a:spcPts val="1200"/>
              </a:spcAft>
              <a:buFont typeface="Wingdings" pitchFamily="2" charset="2"/>
              <a:buChar char="§"/>
            </a:pPr>
            <a:r>
              <a:rPr lang="en-US" sz="1800" b="1" dirty="0" smtClean="0">
                <a:solidFill>
                  <a:schemeClr val="bg1"/>
                </a:solidFill>
              </a:rPr>
              <a:t>Verifying that your design meets these constraints</a:t>
            </a:r>
          </a:p>
          <a:p>
            <a:pPr marL="347663" indent="-173038" algn="just">
              <a:spcAft>
                <a:spcPts val="1800"/>
              </a:spcAft>
              <a:buFont typeface="Wingdings" pitchFamily="2" charset="2"/>
              <a:buChar char="§"/>
            </a:pPr>
            <a:r>
              <a:rPr lang="en-US" sz="1800" b="1" dirty="0" smtClean="0">
                <a:solidFill>
                  <a:schemeClr val="bg1"/>
                </a:solidFill>
              </a:rPr>
              <a:t>Fabricating a prototype to demonstrate proof of concept.</a:t>
            </a:r>
          </a:p>
          <a:p>
            <a:pPr marL="165100" indent="-165100" algn="just">
              <a:spcAft>
                <a:spcPts val="1200"/>
              </a:spcAft>
              <a:buFont typeface="Arial" pitchFamily="34" charset="0"/>
              <a:buChar char="•"/>
            </a:pPr>
            <a:r>
              <a:rPr lang="en-US" sz="1800" b="1" dirty="0" smtClean="0">
                <a:solidFill>
                  <a:schemeClr val="accent2"/>
                </a:solidFill>
              </a:rPr>
              <a:t>Key elements of this class include:</a:t>
            </a:r>
          </a:p>
          <a:p>
            <a:pPr marL="347663" indent="-173038" algn="just">
              <a:spcAft>
                <a:spcPts val="1200"/>
              </a:spcAft>
              <a:buFont typeface="Wingdings" pitchFamily="2" charset="2"/>
              <a:buChar char="§"/>
            </a:pPr>
            <a:r>
              <a:rPr lang="en-US" sz="1800" b="1" dirty="0" smtClean="0">
                <a:solidFill>
                  <a:schemeClr val="bg1"/>
                </a:solidFill>
              </a:rPr>
              <a:t>Learning how to communicate your ideas to management and the customer</a:t>
            </a:r>
          </a:p>
          <a:p>
            <a:pPr marL="347663" indent="-173038" algn="just">
              <a:spcAft>
                <a:spcPts val="1200"/>
              </a:spcAft>
              <a:buFont typeface="Wingdings" pitchFamily="2" charset="2"/>
              <a:buChar char="§"/>
            </a:pPr>
            <a:r>
              <a:rPr lang="en-US" sz="1800" b="1" dirty="0" smtClean="0">
                <a:solidFill>
                  <a:schemeClr val="bg1"/>
                </a:solidFill>
              </a:rPr>
              <a:t>Appreciating the multidisciplinary aspects of engineering design</a:t>
            </a:r>
          </a:p>
          <a:p>
            <a:pPr marL="347663" indent="-173038" algn="just">
              <a:spcAft>
                <a:spcPts val="1200"/>
              </a:spcAft>
              <a:buFont typeface="Wingdings" pitchFamily="2" charset="2"/>
              <a:buChar char="§"/>
            </a:pPr>
            <a:r>
              <a:rPr lang="en-US" sz="1800" b="1" dirty="0" smtClean="0">
                <a:solidFill>
                  <a:schemeClr val="bg1"/>
                </a:solidFill>
              </a:rPr>
              <a:t>Understanding how practical constraints such as cost and sustainability influence the design process at every step.</a:t>
            </a: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Essence of Senior Design</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54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5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1521958" y="2320489"/>
            <a:ext cx="1134155" cy="388257"/>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Schedule</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Product Development Trade-offs</a:t>
            </a:r>
            <a:endParaRPr lang="en-US" b="1" dirty="0">
              <a:solidFill>
                <a:schemeClr val="accent2"/>
              </a:solidFill>
            </a:endParaRPr>
          </a:p>
        </p:txBody>
      </p:sp>
      <p:sp>
        <p:nvSpPr>
          <p:cNvPr id="5" name="Rectangle 4"/>
          <p:cNvSpPr/>
          <p:nvPr/>
        </p:nvSpPr>
        <p:spPr>
          <a:xfrm>
            <a:off x="3178628" y="1553047"/>
            <a:ext cx="2743200" cy="182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950857" y="23096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302805" y="11412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302805" y="3459861"/>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2685143" y="23096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4247357" y="3958790"/>
            <a:ext cx="633412" cy="337457"/>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Cost</a:t>
            </a:r>
          </a:p>
        </p:txBody>
      </p:sp>
      <p:sp>
        <p:nvSpPr>
          <p:cNvPr id="11" name="Text Box 3"/>
          <p:cNvSpPr txBox="1">
            <a:spLocks noChangeArrowheads="1"/>
          </p:cNvSpPr>
          <p:nvPr/>
        </p:nvSpPr>
        <p:spPr bwMode="auto">
          <a:xfrm>
            <a:off x="3808297" y="671304"/>
            <a:ext cx="1503929" cy="373743"/>
          </a:xfrm>
          <a:prstGeom prst="rect">
            <a:avLst/>
          </a:prstGeom>
          <a:noFill/>
          <a:ln w="9525">
            <a:noFill/>
            <a:miter lim="800000"/>
            <a:headEnd/>
            <a:tailEnd/>
          </a:ln>
          <a:effectLst/>
        </p:spPr>
        <p:txBody>
          <a:bodyPr lIns="0" tIns="0" rIns="0" bIns="0"/>
          <a:lstStyle/>
          <a:p>
            <a:pPr marL="165100" indent="-165100" algn="ctr">
              <a:spcAft>
                <a:spcPts val="600"/>
              </a:spcAft>
            </a:pPr>
            <a:r>
              <a:rPr lang="en-US" sz="1800" b="1" dirty="0" smtClean="0"/>
              <a:t>Performance</a:t>
            </a:r>
          </a:p>
        </p:txBody>
      </p:sp>
      <p:sp>
        <p:nvSpPr>
          <p:cNvPr id="12" name="Text Box 3"/>
          <p:cNvSpPr txBox="1">
            <a:spLocks noChangeArrowheads="1"/>
          </p:cNvSpPr>
          <p:nvPr/>
        </p:nvSpPr>
        <p:spPr bwMode="auto">
          <a:xfrm>
            <a:off x="6551160" y="2353146"/>
            <a:ext cx="575355" cy="351972"/>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Risk</a:t>
            </a:r>
          </a:p>
        </p:txBody>
      </p:sp>
      <p:sp>
        <p:nvSpPr>
          <p:cNvPr id="13" name="Text Box 3"/>
          <p:cNvSpPr txBox="1">
            <a:spLocks noChangeArrowheads="1"/>
          </p:cNvSpPr>
          <p:nvPr/>
        </p:nvSpPr>
        <p:spPr bwMode="auto">
          <a:xfrm>
            <a:off x="201160" y="4455886"/>
            <a:ext cx="8686800" cy="1930399"/>
          </a:xfrm>
          <a:prstGeom prst="rect">
            <a:avLst/>
          </a:prstGeom>
          <a:noFill/>
          <a:ln w="9525">
            <a:noFill/>
            <a:miter lim="800000"/>
            <a:headEnd/>
            <a:tailEnd/>
          </a:ln>
          <a:effectLst/>
        </p:spPr>
        <p:txBody>
          <a:bodyPr lIns="0" tIns="0" rIns="0" bIns="0"/>
          <a:lstStyle/>
          <a:p>
            <a:pPr marL="174625" indent="-174625">
              <a:spcAft>
                <a:spcPts val="1800"/>
              </a:spcAft>
              <a:buFont typeface="Arial" pitchFamily="34" charset="0"/>
              <a:buChar char="•"/>
            </a:pPr>
            <a:r>
              <a:rPr lang="en-US" sz="1800" b="1" dirty="0" smtClean="0">
                <a:solidFill>
                  <a:schemeClr val="accent2"/>
                </a:solidFill>
                <a:latin typeface="+mj-lt"/>
              </a:rPr>
              <a:t>Performance: </a:t>
            </a:r>
            <a:r>
              <a:rPr lang="en-US" sz="1800" b="1" dirty="0" smtClean="0">
                <a:solidFill>
                  <a:srgbClr val="000000"/>
                </a:solidFill>
                <a:latin typeface="+mj-lt"/>
              </a:rPr>
              <a:t>ability to do the primary mission</a:t>
            </a:r>
          </a:p>
          <a:p>
            <a:pPr marL="174625" indent="-174625">
              <a:spcAft>
                <a:spcPts val="1800"/>
              </a:spcAft>
              <a:buFont typeface="Arial" pitchFamily="34" charset="0"/>
              <a:buChar char="•"/>
            </a:pPr>
            <a:r>
              <a:rPr lang="en-US" sz="1800" b="1" dirty="0" smtClean="0">
                <a:solidFill>
                  <a:schemeClr val="accent2"/>
                </a:solidFill>
                <a:latin typeface="+mj-lt"/>
              </a:rPr>
              <a:t>Cost: </a:t>
            </a:r>
            <a:r>
              <a:rPr lang="en-US" sz="1800" b="1" dirty="0" smtClean="0">
                <a:solidFill>
                  <a:srgbClr val="000000"/>
                </a:solidFill>
                <a:latin typeface="+mj-lt"/>
              </a:rPr>
              <a:t>development, operation life-cycle cost</a:t>
            </a:r>
          </a:p>
          <a:p>
            <a:pPr marL="174625" indent="-174625">
              <a:spcAft>
                <a:spcPts val="1800"/>
              </a:spcAft>
              <a:buFont typeface="Arial" pitchFamily="34" charset="0"/>
              <a:buChar char="•"/>
            </a:pPr>
            <a:r>
              <a:rPr lang="en-US" sz="1800" b="1" dirty="0" smtClean="0">
                <a:solidFill>
                  <a:schemeClr val="accent2"/>
                </a:solidFill>
                <a:latin typeface="+mj-lt"/>
              </a:rPr>
              <a:t>Schedule: </a:t>
            </a:r>
            <a:r>
              <a:rPr lang="en-US" sz="1800" b="1" dirty="0" smtClean="0">
                <a:solidFill>
                  <a:srgbClr val="000000"/>
                </a:solidFill>
                <a:latin typeface="+mj-lt"/>
              </a:rPr>
              <a:t>time to first unit, production rate</a:t>
            </a:r>
          </a:p>
          <a:p>
            <a:pPr marL="174625" indent="-174625">
              <a:spcAft>
                <a:spcPts val="1800"/>
              </a:spcAft>
              <a:buFont typeface="Arial" pitchFamily="34" charset="0"/>
              <a:buChar char="•"/>
            </a:pPr>
            <a:r>
              <a:rPr lang="en-US" sz="1800" b="1" dirty="0" smtClean="0">
                <a:solidFill>
                  <a:schemeClr val="accent2"/>
                </a:solidFill>
                <a:latin typeface="+mj-lt"/>
              </a:rPr>
              <a:t>Risk: </a:t>
            </a:r>
            <a:r>
              <a:rPr lang="en-US" sz="1800" b="1" dirty="0" smtClean="0">
                <a:solidFill>
                  <a:srgbClr val="000000"/>
                </a:solidFill>
                <a:latin typeface="+mj-lt"/>
              </a:rPr>
              <a:t>of technical and/or financial failure</a:t>
            </a:r>
            <a:endParaRPr lang="en-US" sz="18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 Iterative Design Process</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grpSp>
        <p:nvGrpSpPr>
          <p:cNvPr id="8" name="Group 1029"/>
          <p:cNvGrpSpPr>
            <a:grpSpLocks/>
          </p:cNvGrpSpPr>
          <p:nvPr/>
        </p:nvGrpSpPr>
        <p:grpSpPr bwMode="auto">
          <a:xfrm>
            <a:off x="3143250" y="1631052"/>
            <a:ext cx="2890838" cy="2971800"/>
            <a:chOff x="3744" y="1200"/>
            <a:chExt cx="813" cy="1086"/>
          </a:xfrm>
          <a:solidFill>
            <a:schemeClr val="accent2"/>
          </a:solidFill>
        </p:grpSpPr>
        <p:sp>
          <p:nvSpPr>
            <p:cNvPr id="9" name="AutoShape 1030"/>
            <p:cNvSpPr>
              <a:spLocks noChangeArrowheads="1"/>
            </p:cNvSpPr>
            <p:nvPr/>
          </p:nvSpPr>
          <p:spPr bwMode="auto">
            <a:xfrm>
              <a:off x="3792" y="1200"/>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p>
          </p:txBody>
        </p:sp>
        <p:sp>
          <p:nvSpPr>
            <p:cNvPr id="10" name="AutoShape 1031"/>
            <p:cNvSpPr>
              <a:spLocks noChangeArrowheads="1"/>
            </p:cNvSpPr>
            <p:nvPr/>
          </p:nvSpPr>
          <p:spPr bwMode="auto">
            <a:xfrm rot="-10800000">
              <a:off x="3744" y="1824"/>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p>
          </p:txBody>
        </p:sp>
      </p:grpSp>
      <p:sp>
        <p:nvSpPr>
          <p:cNvPr id="11" name="Text Box 1032"/>
          <p:cNvSpPr txBox="1">
            <a:spLocks noChangeArrowheads="1"/>
          </p:cNvSpPr>
          <p:nvPr/>
        </p:nvSpPr>
        <p:spPr bwMode="auto">
          <a:xfrm>
            <a:off x="3759200" y="984360"/>
            <a:ext cx="1658938" cy="415498"/>
          </a:xfrm>
          <a:prstGeom prst="rect">
            <a:avLst/>
          </a:prstGeom>
          <a:noFill/>
          <a:ln w="9525">
            <a:noFill/>
            <a:miter lim="800000"/>
            <a:headEnd/>
            <a:tailEnd/>
          </a:ln>
          <a:effectLst/>
        </p:spPr>
        <p:txBody>
          <a:bodyPr lIns="0" tIns="0" rIns="0" anchor="ctr" anchorCtr="1">
            <a:spAutoFit/>
          </a:bodyPr>
          <a:lstStyle/>
          <a:p>
            <a:pPr algn="ctr">
              <a:spcBef>
                <a:spcPct val="50000"/>
              </a:spcBef>
              <a:spcAft>
                <a:spcPct val="0"/>
              </a:spcAft>
            </a:pPr>
            <a:r>
              <a:rPr lang="en-US" sz="2400" b="1">
                <a:solidFill>
                  <a:schemeClr val="bg1"/>
                </a:solidFill>
              </a:rPr>
              <a:t>Problem</a:t>
            </a:r>
          </a:p>
        </p:txBody>
      </p:sp>
      <p:sp>
        <p:nvSpPr>
          <p:cNvPr id="12" name="Text Box 1033"/>
          <p:cNvSpPr txBox="1">
            <a:spLocks noChangeArrowheads="1"/>
          </p:cNvSpPr>
          <p:nvPr/>
        </p:nvSpPr>
        <p:spPr bwMode="auto">
          <a:xfrm>
            <a:off x="5508625" y="1437377"/>
            <a:ext cx="2822575"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 Constraints</a:t>
            </a:r>
          </a:p>
        </p:txBody>
      </p:sp>
      <p:sp>
        <p:nvSpPr>
          <p:cNvPr id="13" name="Text Box 1034"/>
          <p:cNvSpPr txBox="1">
            <a:spLocks noChangeArrowheads="1"/>
          </p:cNvSpPr>
          <p:nvPr/>
        </p:nvSpPr>
        <p:spPr bwMode="auto">
          <a:xfrm>
            <a:off x="6059488" y="3470965"/>
            <a:ext cx="2882900" cy="457200"/>
          </a:xfrm>
          <a:prstGeom prst="rect">
            <a:avLst/>
          </a:prstGeom>
          <a:noFill/>
          <a:ln w="9525">
            <a:noFill/>
            <a:miter lim="800000"/>
            <a:headEnd/>
            <a:tailEnd/>
          </a:ln>
          <a:effectLst/>
        </p:spPr>
        <p:txBody>
          <a:bodyPr>
            <a:spAutoFit/>
          </a:bodyPr>
          <a:lstStyle/>
          <a:p>
            <a:pPr algn="ctr">
              <a:spcBef>
                <a:spcPct val="50000"/>
              </a:spcBef>
              <a:spcAft>
                <a:spcPct val="0"/>
              </a:spcAft>
            </a:pPr>
            <a:r>
              <a:rPr lang="en-US" sz="2400" b="1">
                <a:solidFill>
                  <a:schemeClr val="bg1"/>
                </a:solidFill>
              </a:rPr>
              <a:t>Test Specification</a:t>
            </a:r>
          </a:p>
        </p:txBody>
      </p:sp>
      <p:sp>
        <p:nvSpPr>
          <p:cNvPr id="14" name="Text Box 1035"/>
          <p:cNvSpPr txBox="1">
            <a:spLocks noChangeArrowheads="1"/>
          </p:cNvSpPr>
          <p:nvPr/>
        </p:nvSpPr>
        <p:spPr bwMode="auto">
          <a:xfrm>
            <a:off x="6211888" y="2472427"/>
            <a:ext cx="13779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a:t>
            </a:r>
          </a:p>
        </p:txBody>
      </p:sp>
      <p:sp>
        <p:nvSpPr>
          <p:cNvPr id="15" name="Text Box 1036"/>
          <p:cNvSpPr txBox="1">
            <a:spLocks noChangeArrowheads="1"/>
          </p:cNvSpPr>
          <p:nvPr/>
        </p:nvSpPr>
        <p:spPr bwMode="auto">
          <a:xfrm>
            <a:off x="5822950" y="4296465"/>
            <a:ext cx="19875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Simulation</a:t>
            </a:r>
          </a:p>
        </p:txBody>
      </p:sp>
      <p:sp>
        <p:nvSpPr>
          <p:cNvPr id="16" name="Text Box 1037"/>
          <p:cNvSpPr txBox="1">
            <a:spLocks noChangeArrowheads="1"/>
          </p:cNvSpPr>
          <p:nvPr/>
        </p:nvSpPr>
        <p:spPr bwMode="auto">
          <a:xfrm>
            <a:off x="3217863" y="4790177"/>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17" name="Text Box 1038"/>
          <p:cNvSpPr txBox="1">
            <a:spLocks noChangeArrowheads="1"/>
          </p:cNvSpPr>
          <p:nvPr/>
        </p:nvSpPr>
        <p:spPr bwMode="auto">
          <a:xfrm>
            <a:off x="877888" y="42091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Prototyping</a:t>
            </a:r>
          </a:p>
        </p:txBody>
      </p:sp>
      <p:sp>
        <p:nvSpPr>
          <p:cNvPr id="18" name="Text Box 1039"/>
          <p:cNvSpPr txBox="1">
            <a:spLocks noChangeArrowheads="1"/>
          </p:cNvSpPr>
          <p:nvPr/>
        </p:nvSpPr>
        <p:spPr bwMode="auto">
          <a:xfrm>
            <a:off x="420688" y="34979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19" name="Text Box 1040"/>
          <p:cNvSpPr txBox="1">
            <a:spLocks noChangeArrowheads="1"/>
          </p:cNvSpPr>
          <p:nvPr/>
        </p:nvSpPr>
        <p:spPr bwMode="auto">
          <a:xfrm>
            <a:off x="612775" y="2172390"/>
            <a:ext cx="2743200" cy="784830"/>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Hardware Implementation</a:t>
            </a:r>
          </a:p>
        </p:txBody>
      </p:sp>
      <p:sp>
        <p:nvSpPr>
          <p:cNvPr id="20" name="Text Box 1041"/>
          <p:cNvSpPr txBox="1">
            <a:spLocks noChangeArrowheads="1"/>
          </p:cNvSpPr>
          <p:nvPr/>
        </p:nvSpPr>
        <p:spPr bwMode="auto">
          <a:xfrm>
            <a:off x="1204913" y="13135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Temple Standard">
      <a:dk1>
        <a:srgbClr val="000000"/>
      </a:dk1>
      <a:lt1>
        <a:srgbClr val="000000"/>
      </a:lt1>
      <a:dk2>
        <a:srgbClr val="000000"/>
      </a:dk2>
      <a:lt2>
        <a:srgbClr val="000000"/>
      </a:lt2>
      <a:accent1>
        <a:srgbClr val="BE0F34"/>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15691</TotalTime>
  <Words>397</Words>
  <Application>Microsoft Office PowerPoint</Application>
  <PresentationFormat>Letter Paper (8.5x11 in)</PresentationFormat>
  <Paragraphs>80</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lecture_title</vt:lpstr>
      <vt:lpstr>lecture_default</vt:lpstr>
      <vt:lpstr>Slide 0</vt:lpstr>
      <vt:lpstr>Slide 1</vt:lpstr>
      <vt:lpstr>Slide 2</vt:lpstr>
      <vt:lpstr>Slide 3</vt:lpstr>
      <vt:lpstr>Slide 4</vt:lpstr>
      <vt:lpstr>Slide 5</vt:lpstr>
      <vt:lpstr>Slide 6</vt:lpstr>
      <vt:lpstr>Slide 7</vt:lpstr>
      <vt:lpstr>Slide 8</vt:lpstr>
      <vt:lpstr>Slide 9</vt:lpstr>
      <vt:lpstr>Slide 10</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1290</cp:revision>
  <dcterms:created xsi:type="dcterms:W3CDTF">2002-09-12T17:13:32Z</dcterms:created>
  <dcterms:modified xsi:type="dcterms:W3CDTF">2010-01-27T16:48:52Z</dcterms:modified>
</cp:coreProperties>
</file>