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4" r:id="rId1"/>
    <p:sldMasterId id="2147483688" r:id="rId2"/>
  </p:sldMasterIdLst>
  <p:notesMasterIdLst>
    <p:notesMasterId r:id="rId5"/>
  </p:notesMasterIdLst>
  <p:handoutMasterIdLst>
    <p:handoutMasterId r:id="rId6"/>
  </p:handoutMasterIdLst>
  <p:sldIdLst>
    <p:sldId id="311" r:id="rId3"/>
    <p:sldId id="361" r:id="rId4"/>
  </p:sldIdLst>
  <p:sldSz cx="9144000" cy="6858000" type="letter"/>
  <p:notesSz cx="7302500" cy="95885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4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2034"/>
    <a:srgbClr val="EFF755"/>
    <a:srgbClr val="CC6600"/>
    <a:srgbClr val="6666FF"/>
    <a:srgbClr val="008000"/>
    <a:srgbClr val="000080"/>
    <a:srgbClr val="004000"/>
    <a:srgbClr val="9966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537" autoAdjust="0"/>
    <p:restoredTop sz="95163" autoAdjust="0"/>
  </p:normalViewPr>
  <p:slideViewPr>
    <p:cSldViewPr snapToGrid="0">
      <p:cViewPr varScale="1">
        <p:scale>
          <a:sx n="122" d="100"/>
          <a:sy n="122" d="100"/>
        </p:scale>
        <p:origin x="1032" y="208"/>
      </p:cViewPr>
      <p:guideLst>
        <p:guide orient="horz" pos="2160"/>
        <p:guide pos="14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-1836" y="-96"/>
      </p:cViewPr>
      <p:guideLst>
        <p:guide orient="horz" pos="3019"/>
        <p:guide pos="23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66158826-EADE-4792-AB13-43381F09BF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2543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4125" y="719138"/>
            <a:ext cx="4794250" cy="3595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4538"/>
            <a:ext cx="5353050" cy="431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ECC53042-5A96-4DBC-B738-B843823BA6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7555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C53042-5A96-4DBC-B738-B843823BA6D7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9806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479425" y="130175"/>
            <a:ext cx="3821113" cy="3667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anchor="ctr" anchorCtr="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8443 – Pattern Recognition</a:t>
            </a:r>
          </a:p>
        </p:txBody>
      </p:sp>
      <p:sp>
        <p:nvSpPr>
          <p:cNvPr id="4" name="Rectangle 5"/>
          <p:cNvSpPr>
            <a:spLocks noChangeArrowheads="1"/>
          </p:cNvSpPr>
          <p:nvPr userDrawn="1"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 userDrawn="1"/>
        </p:nvSpPr>
        <p:spPr bwMode="auto">
          <a:xfrm>
            <a:off x="558718" y="191824"/>
            <a:ext cx="5953842" cy="27699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square" tIns="0" bIns="0" anchor="ctr" anchorCtr="1">
            <a:spAutoFit/>
          </a:bodyPr>
          <a:lstStyle/>
          <a:p>
            <a:pPr>
              <a:spcBef>
                <a:spcPts val="0"/>
              </a:spcBef>
            </a:pPr>
            <a:r>
              <a:rPr lang="en-US" sz="1800" b="1" dirty="0">
                <a:solidFill>
                  <a:srgbClr val="333399"/>
                </a:solidFill>
              </a:rPr>
              <a:t>ENGR 2011 – Engineering Analysis and Applications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227013" y="455613"/>
            <a:ext cx="8683625" cy="42862"/>
          </a:xfrm>
          <a:prstGeom prst="rect">
            <a:avLst/>
          </a:prstGeom>
          <a:gradFill rotWithShape="0">
            <a:gsLst>
              <a:gs pos="0">
                <a:srgbClr val="892034"/>
              </a:gs>
              <a:gs pos="100000">
                <a:srgbClr val="95CA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027" name="Picture 37" descr="isip_logo_plai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772525" y="6492875"/>
            <a:ext cx="33337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9" name="Text Box 45"/>
          <p:cNvSpPr txBox="1">
            <a:spLocks noChangeArrowheads="1"/>
          </p:cNvSpPr>
          <p:nvPr/>
        </p:nvSpPr>
        <p:spPr bwMode="auto">
          <a:xfrm>
            <a:off x="252413" y="6648450"/>
            <a:ext cx="8158162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b="1" dirty="0">
                <a:solidFill>
                  <a:srgbClr val="892034"/>
                </a:solidFill>
              </a:rPr>
              <a:t>ENGR 2011: Lecture 39, Slide </a:t>
            </a:r>
            <a:fld id="{56D32A91-0AE1-4806-AC33-D8959F4B7E0D}" type="slidenum">
              <a:rPr lang="en-US" sz="1200" b="1">
                <a:solidFill>
                  <a:srgbClr val="892034"/>
                </a:solidFill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sz="1200" b="1" dirty="0">
              <a:solidFill>
                <a:srgbClr val="892034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jotterbach.github.io/content/posts/pca/2016-03-24-Principal_Component_Analysis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ncbi.nlm.nih.gov/pmc/articles/PMC4792409/" TargetMode="External"/><Relationship Id="rId5" Type="http://schemas.openxmlformats.org/officeDocument/2006/relationships/hyperlink" Target="https://vitalflux.com/pca-explained-variance-concept-python-example/" TargetMode="External"/><Relationship Id="rId4" Type="http://schemas.openxmlformats.org/officeDocument/2006/relationships/hyperlink" Target="https://www.simplilearn.com/tutorials/machine-learning-tutorial/principal-component-analysis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537962" y="674915"/>
            <a:ext cx="8225038" cy="575854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176213" indent="-176213" fontAlgn="auto"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•"/>
              <a:tabLst>
                <a:tab pos="5024438" algn="l"/>
              </a:tabLst>
              <a:defRPr/>
            </a:pPr>
            <a:r>
              <a:rPr lang="en-US" sz="1800" b="1" dirty="0">
                <a:solidFill>
                  <a:schemeClr val="accent1"/>
                </a:solidFill>
              </a:rPr>
              <a:t>Lecture 39: </a:t>
            </a:r>
            <a:r>
              <a:rPr lang="en-US" sz="1800" b="1" dirty="0">
                <a:solidFill>
                  <a:schemeClr val="bg1"/>
                </a:solidFill>
                <a:latin typeface="+mn-lt"/>
              </a:rPr>
              <a:t>Feature Importance and Analysis of Variance</a:t>
            </a:r>
          </a:p>
          <a:p>
            <a:pPr marL="176213" indent="-176213" fontAlgn="auto"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•"/>
              <a:tabLst>
                <a:tab pos="5024438" algn="l"/>
              </a:tabLst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Textbook:</a:t>
            </a:r>
            <a:r>
              <a:rPr lang="en-US" sz="1800" b="1" dirty="0">
                <a:solidFill>
                  <a:schemeClr val="bg1"/>
                </a:solidFill>
                <a:latin typeface="+mn-lt"/>
              </a:rPr>
              <a:t> Notes</a:t>
            </a:r>
          </a:p>
          <a:p>
            <a:pPr marL="176213" indent="-176213" fontAlgn="auto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Key Concepts: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A whitening transformation gives us insight into which variables are most important.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The trace of the covariance matrix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The role of eigenvalues and eigenvectors in PCA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Ordering principal components by variance</a:t>
            </a:r>
          </a:p>
          <a:p>
            <a:pPr marL="346075" indent="-173038" fontAlgn="auto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Determining feature importance</a:t>
            </a:r>
          </a:p>
          <a:p>
            <a:pPr marL="176213" indent="-176213" fontAlgn="auto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Relevant Videos, Web Pages and Python Code: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  <a:hlinkClick r:id="rId3"/>
              </a:rPr>
              <a:t>Principal Component Analysis (PCA) for Feature Selection</a:t>
            </a:r>
            <a:endParaRPr lang="en-US" sz="1400" b="1" dirty="0">
              <a:solidFill>
                <a:schemeClr val="tx2"/>
              </a:solidFill>
            </a:endParaRP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  <a:hlinkClick r:id="rId4"/>
              </a:rPr>
              <a:t>PCA in Machine Learning</a:t>
            </a:r>
            <a:endParaRPr lang="en-US" sz="1400" b="1" dirty="0">
              <a:solidFill>
                <a:schemeClr val="tx2"/>
              </a:solidFill>
            </a:endParaRPr>
          </a:p>
          <a:p>
            <a:pPr marL="346075" indent="-173038" fontAlgn="auto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  <a:hlinkClick r:id="rId5"/>
              </a:rPr>
              <a:t>Explanation of Variance</a:t>
            </a:r>
            <a:endParaRPr lang="en-US" sz="1400" b="1" dirty="0">
              <a:solidFill>
                <a:schemeClr val="tx2"/>
              </a:solidFill>
            </a:endParaRPr>
          </a:p>
          <a:p>
            <a:pPr marL="346075" indent="-173038" fontAlgn="auto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  <a:hlinkClick r:id="rId6"/>
              </a:rPr>
              <a:t>Principal Component Analysis – A Review</a:t>
            </a:r>
            <a:endParaRPr lang="en-US" sz="1400" b="1" dirty="0">
              <a:solidFill>
                <a:schemeClr val="tx2"/>
              </a:solidFill>
            </a:endParaRPr>
          </a:p>
          <a:p>
            <a:pPr marL="176213" indent="-176213" fontAlgn="auto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Next Steps: </a:t>
            </a:r>
          </a:p>
          <a:p>
            <a:pPr marL="177800" fontAlgn="auto">
              <a:spcBef>
                <a:spcPts val="0"/>
              </a:spcBef>
              <a:spcAft>
                <a:spcPts val="6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  <a:latin typeface="+mn-lt"/>
              </a:rPr>
              <a:t>How do we use linear algebra in artificial intelligence (specifically, neural networks)?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61796" name="Rectangle 4"/>
              <p:cNvSpPr>
                <a:spLocks noChangeArrowheads="1"/>
              </p:cNvSpPr>
              <p:nvPr/>
            </p:nvSpPr>
            <p:spPr bwMode="auto">
              <a:xfrm>
                <a:off x="231775" y="593251"/>
                <a:ext cx="8645525" cy="599458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lIns="0" tIns="0" rIns="0" bIns="0"/>
              <a:lstStyle/>
              <a:p>
                <a:pPr marL="176213" marR="0" lvl="0" indent="-176213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800"/>
                  </a:spcAft>
                  <a:buClrTx/>
                  <a:buSzTx/>
                  <a:buFontTx/>
                  <a:buChar char="•"/>
                  <a:tabLst>
                    <a:tab pos="1143000" algn="l"/>
                  </a:tabLst>
                  <a:defRPr/>
                </a:pPr>
                <a:r>
                  <a:rPr kumimoji="0" lang="en-US" sz="18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rPr>
                  <a:t>Why is it convenient to convert an arbitrary distribution into a spherical one? (Hint: Euclidean distance)</a:t>
                </a:r>
              </a:p>
              <a:p>
                <a:pPr marL="176213" marR="0" lvl="0" indent="-176213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200"/>
                  </a:spcAft>
                  <a:buClrTx/>
                  <a:buSzTx/>
                  <a:buFontTx/>
                  <a:buChar char="•"/>
                  <a:tabLst>
                    <a:tab pos="1143000" algn="l"/>
                  </a:tabLst>
                  <a:defRPr/>
                </a:pPr>
                <a:r>
                  <a:rPr kumimoji="0" lang="en-US" sz="18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rPr>
                  <a:t>Consider the transformation, </a:t>
                </a:r>
                <a14:m>
                  <m:oMath xmlns:m="http://schemas.openxmlformats.org/officeDocument/2006/math">
                    <m:r>
                      <a:rPr kumimoji="0" lang="en-US" sz="1800" b="1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𝒚</m:t>
                    </m:r>
                    <m:r>
                      <a:rPr kumimoji="0" lang="en-US" sz="1800" b="1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  <m:sSub>
                      <m:sSubPr>
                        <m:ctrlPr>
                          <a:rPr kumimoji="0" lang="en-US" sz="1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bPr>
                      <m:e>
                        <m:r>
                          <a:rPr kumimoji="0" lang="en-US" sz="1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𝑨</m:t>
                        </m:r>
                      </m:e>
                      <m:sub>
                        <m:r>
                          <a:rPr kumimoji="0" lang="en-US" sz="1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𝒘</m:t>
                        </m:r>
                      </m:sub>
                    </m:sSub>
                    <m:r>
                      <a:rPr kumimoji="0" lang="en-US" sz="1800" b="1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𝒙</m:t>
                    </m:r>
                  </m:oMath>
                </a14:m>
                <a:r>
                  <a:rPr kumimoji="0" lang="en-US" sz="18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, where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0" lang="en-US" sz="1800" b="1" i="1" u="none" strike="noStrike" kern="1200" cap="none" spc="0" normalizeH="0" baseline="0" noProof="0" dirty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  <a:sym typeface="Symbol" pitchFamily="18" charset="2"/>
                          </a:rPr>
                        </m:ctrlPr>
                      </m:sSubPr>
                      <m:e>
                        <m:r>
                          <a:rPr kumimoji="0" lang="en-US" sz="1800" b="1" i="1" u="none" strike="noStrike" kern="1200" cap="none" spc="0" normalizeH="0" baseline="0" noProof="0" dirty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  <a:sym typeface="Symbol" pitchFamily="18" charset="2"/>
                          </a:rPr>
                          <m:t>𝑨</m:t>
                        </m:r>
                      </m:e>
                      <m:sub>
                        <m:r>
                          <a:rPr kumimoji="0" lang="en-US" sz="1800" b="1" i="1" u="none" strike="noStrike" kern="1200" cap="none" spc="0" normalizeH="0" baseline="0" noProof="0" dirty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  <a:sym typeface="Symbol" pitchFamily="18" charset="2"/>
                          </a:rPr>
                          <m:t>𝒘</m:t>
                        </m:r>
                      </m:sub>
                    </m:sSub>
                    <m:r>
                      <a:rPr kumimoji="0" lang="en-US" sz="1800" b="1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  <a:sym typeface="Symbol" pitchFamily="18" charset="2"/>
                      </a:rPr>
                      <m:t>=</m:t>
                    </m:r>
                    <m:r>
                      <a:rPr kumimoji="0" lang="en-US" sz="1800" b="1" i="0" u="none" strike="noStrike" kern="1200" cap="none" spc="0" normalizeH="0" baseline="0" noProof="0" dirty="0" err="1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  <a:sym typeface="Symbol" pitchFamily="18" charset="2"/>
                      </a:rPr>
                      <m:t>𝚽</m:t>
                    </m:r>
                    <m:r>
                      <a:rPr kumimoji="0" lang="en-US" sz="1800" b="1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  <a:sym typeface="Symbol" pitchFamily="18" charset="2"/>
                      </a:rPr>
                      <m:t> </m:t>
                    </m:r>
                    <m:sSup>
                      <m:sSupPr>
                        <m:ctrlPr>
                          <a:rPr kumimoji="0" lang="en-US" sz="1800" b="1" i="1" u="none" strike="noStrike" kern="1200" cap="none" spc="0" normalizeH="0" baseline="0" noProof="0" dirty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  <a:sym typeface="Symbol" pitchFamily="18" charset="2"/>
                          </a:rPr>
                        </m:ctrlPr>
                      </m:sSupPr>
                      <m:e>
                        <m:r>
                          <a:rPr kumimoji="0" lang="en-US" sz="1800" b="1" i="1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  <a:sym typeface="Symbol" pitchFamily="18" charset="2"/>
                          </a:rPr>
                          <m:t>𝜦</m:t>
                        </m:r>
                      </m:e>
                      <m:sup>
                        <m:r>
                          <a:rPr kumimoji="0" lang="en-US" sz="1800" b="1" i="1" u="none" strike="noStrike" kern="1200" cap="none" spc="0" normalizeH="0" baseline="0" noProof="0" dirty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  <a:sym typeface="Symbol" pitchFamily="18" charset="2"/>
                          </a:rPr>
                          <m:t>−</m:t>
                        </m:r>
                        <m:r>
                          <a:rPr kumimoji="0" lang="en-US" sz="1800" b="1" i="1" u="none" strike="noStrike" kern="1200" cap="none" spc="0" normalizeH="0" baseline="0" noProof="0" dirty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  <a:sym typeface="Symbol" pitchFamily="18" charset="2"/>
                          </a:rPr>
                          <m:t>𝟏</m:t>
                        </m:r>
                        <m:r>
                          <a:rPr kumimoji="0" lang="en-US" sz="1800" b="1" i="1" u="none" strike="noStrike" kern="1200" cap="none" spc="0" normalizeH="0" baseline="0" noProof="0" dirty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  <a:sym typeface="Symbol" pitchFamily="18" charset="2"/>
                          </a:rPr>
                          <m:t>/</m:t>
                        </m:r>
                        <m:r>
                          <a:rPr kumimoji="0" lang="en-US" sz="1800" b="1" i="1" u="none" strike="noStrike" kern="1200" cap="none" spc="0" normalizeH="0" baseline="0" noProof="0" dirty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  <a:sym typeface="Symbol" pitchFamily="18" charset="2"/>
                          </a:rPr>
                          <m:t>𝟐</m:t>
                        </m:r>
                      </m:sup>
                    </m:sSup>
                    <m:r>
                      <a:rPr kumimoji="0" lang="en-US" sz="1800" b="1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  <a:sym typeface="Symbol" pitchFamily="18" charset="2"/>
                      </a:rPr>
                      <m:t>, </m:t>
                    </m:r>
                  </m:oMath>
                </a14:m>
                <a:r>
                  <a:rPr kumimoji="0" lang="en-US" sz="18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rPr>
                  <a:t>where </a:t>
                </a:r>
                <a14:m>
                  <m:oMath xmlns:m="http://schemas.openxmlformats.org/officeDocument/2006/math">
                    <m:r>
                      <a:rPr kumimoji="0" lang="en-US" sz="1800" b="1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  <a:sym typeface="Symbol" pitchFamily="18" charset="2"/>
                      </a:rPr>
                      <m:t>𝜱</m:t>
                    </m:r>
                  </m:oMath>
                </a14:m>
                <a:r>
                  <a:rPr kumimoji="0" lang="en-US" sz="18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  <a:sym typeface="Symbol" pitchFamily="18" charset="2"/>
                  </a:rPr>
                  <a:t> is the matrix whose columns are the orthonormal eigenvectors of </a:t>
                </a:r>
                <a14:m>
                  <m:oMath xmlns:m="http://schemas.openxmlformats.org/officeDocument/2006/math">
                    <m:r>
                      <a:rPr kumimoji="0" lang="en-US" sz="1800" b="1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  <a:sym typeface="Symbol" pitchFamily="18" charset="2"/>
                      </a:rPr>
                      <m:t>𝜮</m:t>
                    </m:r>
                  </m:oMath>
                </a14:m>
                <a:r>
                  <a:rPr kumimoji="0" lang="en-US" sz="18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  <a:sym typeface="Symbol" pitchFamily="18" charset="2"/>
                  </a:rPr>
                  <a:t> and </a:t>
                </a:r>
                <a14:m>
                  <m:oMath xmlns:m="http://schemas.openxmlformats.org/officeDocument/2006/math">
                    <m:r>
                      <a:rPr kumimoji="0" lang="en-US" sz="1800" b="1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  <a:sym typeface="Symbol" pitchFamily="18" charset="2"/>
                      </a:rPr>
                      <m:t>𝜦</m:t>
                    </m:r>
                  </m:oMath>
                </a14:m>
                <a:r>
                  <a:rPr kumimoji="0" lang="en-US" sz="18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  <a:sym typeface="Symbol" pitchFamily="18" charset="2"/>
                  </a:rPr>
                  <a:t> is a diagonal matrix of eigenvalues </a:t>
                </a:r>
                <a14:m>
                  <m:oMath xmlns:m="http://schemas.openxmlformats.org/officeDocument/2006/math">
                    <m:r>
                      <a:rPr kumimoji="0" lang="en-US" sz="1800" b="1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  <a:sym typeface="Symbol" pitchFamily="18" charset="2"/>
                      </a:rPr>
                      <m:t>(</m:t>
                    </m:r>
                    <m:r>
                      <a:rPr kumimoji="0" lang="en-US" sz="1800" b="1" i="1" u="none" strike="noStrike" kern="1200" cap="none" spc="0" normalizeH="0" baseline="0" noProof="0" dirty="0" err="1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  <a:sym typeface="Symbol" pitchFamily="18" charset="2"/>
                      </a:rPr>
                      <m:t>𝜮</m:t>
                    </m:r>
                    <m:r>
                      <a:rPr kumimoji="0" lang="en-US" sz="1800" b="1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  <a:sym typeface="Symbol" pitchFamily="18" charset="2"/>
                      </a:rPr>
                      <m:t>=</m:t>
                    </m:r>
                    <m:r>
                      <a:rPr kumimoji="0" lang="en-US" sz="1800" b="1" i="1" u="none" strike="noStrike" kern="1200" cap="none" spc="0" normalizeH="0" baseline="0" noProof="0" dirty="0" err="1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  <a:sym typeface="Symbol" pitchFamily="18" charset="2"/>
                      </a:rPr>
                      <m:t>𝜱𝜦𝜱</m:t>
                    </m:r>
                    <m:r>
                      <a:rPr kumimoji="0" lang="en-US" sz="1800" b="1" i="1" u="none" strike="noStrike" kern="1200" cap="none" spc="0" normalizeH="0" baseline="30000" noProof="0" dirty="0" err="1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  <a:sym typeface="Symbol" pitchFamily="18" charset="2"/>
                      </a:rPr>
                      <m:t>𝒕</m:t>
                    </m:r>
                    <m:r>
                      <a:rPr kumimoji="0" lang="en-US" sz="1800" b="1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  <a:sym typeface="Symbol" pitchFamily="18" charset="2"/>
                      </a:rPr>
                      <m:t>)</m:t>
                    </m:r>
                  </m:oMath>
                </a14:m>
                <a:r>
                  <a:rPr kumimoji="0" lang="en-US" sz="18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  <a:sym typeface="Symbol" pitchFamily="18" charset="2"/>
                  </a:rPr>
                  <a:t>. Note that </a:t>
                </a:r>
                <a14:m>
                  <m:oMath xmlns:m="http://schemas.openxmlformats.org/officeDocument/2006/math">
                    <m:r>
                      <a:rPr kumimoji="0" lang="en-US" sz="1800" b="1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  <a:sym typeface="Symbol" pitchFamily="18" charset="2"/>
                      </a:rPr>
                      <m:t>𝜱</m:t>
                    </m:r>
                  </m:oMath>
                </a14:m>
                <a:r>
                  <a:rPr kumimoji="0" lang="en-US" sz="18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  <a:sym typeface="Symbol" pitchFamily="18" charset="2"/>
                  </a:rPr>
                  <a:t> is unitary.</a:t>
                </a:r>
              </a:p>
              <a:p>
                <a:pPr marL="176213" marR="0" lvl="0" indent="-176213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800"/>
                  </a:spcAft>
                  <a:buClrTx/>
                  <a:buSzTx/>
                  <a:buFontTx/>
                  <a:buChar char="•"/>
                  <a:tabLst>
                    <a:tab pos="1143000" algn="l"/>
                  </a:tabLst>
                  <a:defRPr/>
                </a:pPr>
                <a:r>
                  <a:rPr kumimoji="0" lang="en-US" sz="18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  <a:sym typeface="Symbol" pitchFamily="18" charset="2"/>
                  </a:rPr>
                  <a:t>What is the covariance of </a:t>
                </a:r>
                <a14:m>
                  <m:oMath xmlns:m="http://schemas.openxmlformats.org/officeDocument/2006/math">
                    <m:r>
                      <a:rPr kumimoji="0" lang="en-US" sz="1800" b="1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  <a:sym typeface="Symbol" pitchFamily="18" charset="2"/>
                      </a:rPr>
                      <m:t>𝒚</m:t>
                    </m:r>
                    <m:r>
                      <a:rPr kumimoji="0" lang="en-US" sz="1800" b="1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  <a:sym typeface="Symbol" pitchFamily="18" charset="2"/>
                      </a:rPr>
                      <m:t>=</m:t>
                    </m:r>
                    <m:r>
                      <a:rPr kumimoji="0" lang="en-US" sz="1800" b="1" i="1" u="none" strike="noStrike" kern="1200" cap="none" spc="0" normalizeH="0" baseline="0" noProof="0" dirty="0" err="1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  <a:sym typeface="Symbol" pitchFamily="18" charset="2"/>
                      </a:rPr>
                      <m:t>𝑨</m:t>
                    </m:r>
                    <m:r>
                      <a:rPr kumimoji="0" lang="en-US" sz="1800" b="1" i="1" u="none" strike="noStrike" kern="1200" cap="none" spc="0" normalizeH="0" baseline="-25000" noProof="0" dirty="0" err="1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  <a:sym typeface="Symbol" pitchFamily="18" charset="2"/>
                      </a:rPr>
                      <m:t>𝒘</m:t>
                    </m:r>
                    <m:r>
                      <a:rPr kumimoji="0" lang="en-US" sz="1800" b="1" i="1" u="none" strike="noStrike" kern="1200" cap="none" spc="0" normalizeH="0" baseline="0" noProof="0" dirty="0" err="1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  <a:sym typeface="Symbol" pitchFamily="18" charset="2"/>
                      </a:rPr>
                      <m:t>𝒙</m:t>
                    </m:r>
                  </m:oMath>
                </a14:m>
                <a:r>
                  <a:rPr kumimoji="0" lang="en-US" sz="18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  <a:sym typeface="Symbol" pitchFamily="18" charset="2"/>
                  </a:rPr>
                  <a:t>?</a:t>
                </a:r>
              </a:p>
              <a:p>
                <a:pPr marL="176213" marR="0" lvl="0" indent="-176213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800"/>
                  </a:spcAft>
                  <a:buClrTx/>
                  <a:buSzTx/>
                  <a:buFontTx/>
                  <a:buNone/>
                  <a:tabLst>
                    <a:tab pos="914400" algn="l"/>
                  </a:tabLst>
                  <a:defRPr/>
                </a:pPr>
                <a:r>
                  <a:rPr kumimoji="0" lang="en-US" sz="18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  <a:sym typeface="Symbol" pitchFamily="18" charset="2"/>
                  </a:rPr>
                  <a:t>	</a:t>
                </a:r>
                <a14:m>
                  <m:oMath xmlns:m="http://schemas.openxmlformats.org/officeDocument/2006/math">
                    <m:r>
                      <a:rPr kumimoji="0" lang="en-US" sz="1800" b="1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  <a:sym typeface="Symbol" pitchFamily="18" charset="2"/>
                      </a:rPr>
                      <m:t>𝑬</m:t>
                    </m:r>
                    <m:r>
                      <a:rPr kumimoji="0" lang="en-US" sz="1800" b="1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  <a:sym typeface="Symbol" pitchFamily="18" charset="2"/>
                      </a:rPr>
                      <m:t>[</m:t>
                    </m:r>
                    <m:r>
                      <a:rPr kumimoji="0" lang="en-US" sz="1800" b="1" i="1" u="none" strike="noStrike" kern="1200" cap="none" spc="0" normalizeH="0" baseline="0" noProof="0" dirty="0" err="1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  <a:sym typeface="Symbol" pitchFamily="18" charset="2"/>
                      </a:rPr>
                      <m:t>𝒚𝒚</m:t>
                    </m:r>
                    <m:r>
                      <a:rPr kumimoji="0" lang="en-US" sz="1800" b="1" i="1" u="none" strike="noStrike" kern="1200" cap="none" spc="0" normalizeH="0" baseline="30000" noProof="0" dirty="0" err="1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  <a:sym typeface="Symbol" pitchFamily="18" charset="2"/>
                      </a:rPr>
                      <m:t>𝒕</m:t>
                    </m:r>
                    <m:r>
                      <a:rPr kumimoji="0" lang="en-US" sz="1800" b="1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  <a:sym typeface="Symbol" pitchFamily="18" charset="2"/>
                      </a:rPr>
                      <m:t>]=(</m:t>
                    </m:r>
                    <m:r>
                      <a:rPr kumimoji="0" lang="en-US" sz="1800" b="1" i="1" u="none" strike="noStrike" kern="1200" cap="none" spc="0" normalizeH="0" baseline="0" noProof="0" dirty="0" err="1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  <a:sym typeface="Symbol" pitchFamily="18" charset="2"/>
                      </a:rPr>
                      <m:t>𝑨</m:t>
                    </m:r>
                    <m:r>
                      <a:rPr kumimoji="0" lang="en-US" sz="1800" b="1" i="1" u="none" strike="noStrike" kern="1200" cap="none" spc="0" normalizeH="0" baseline="-25000" noProof="0" dirty="0" err="1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  <a:sym typeface="Symbol" pitchFamily="18" charset="2"/>
                      </a:rPr>
                      <m:t>𝒘</m:t>
                    </m:r>
                    <m:r>
                      <a:rPr kumimoji="0" lang="en-US" sz="1800" b="1" i="1" u="none" strike="noStrike" kern="1200" cap="none" spc="0" normalizeH="0" baseline="0" noProof="0" dirty="0" err="1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  <a:sym typeface="Symbol" pitchFamily="18" charset="2"/>
                      </a:rPr>
                      <m:t>𝒙</m:t>
                    </m:r>
                    <m:r>
                      <a:rPr kumimoji="0" lang="en-US" sz="1800" b="1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  <a:sym typeface="Symbol" pitchFamily="18" charset="2"/>
                      </a:rPr>
                      <m:t>)(</m:t>
                    </m:r>
                    <m:r>
                      <a:rPr kumimoji="0" lang="en-US" sz="1800" b="1" i="1" u="none" strike="noStrike" kern="1200" cap="none" spc="0" normalizeH="0" baseline="0" noProof="0" dirty="0" err="1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  <a:sym typeface="Symbol" pitchFamily="18" charset="2"/>
                      </a:rPr>
                      <m:t>𝑨</m:t>
                    </m:r>
                    <m:r>
                      <a:rPr kumimoji="0" lang="en-US" sz="1800" b="1" i="1" u="none" strike="noStrike" kern="1200" cap="none" spc="0" normalizeH="0" baseline="-25000" noProof="0" dirty="0" err="1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  <a:sym typeface="Symbol" pitchFamily="18" charset="2"/>
                      </a:rPr>
                      <m:t>𝒘</m:t>
                    </m:r>
                    <m:r>
                      <a:rPr kumimoji="0" lang="en-US" sz="1800" b="1" i="1" u="none" strike="noStrike" kern="1200" cap="none" spc="0" normalizeH="0" baseline="0" noProof="0" dirty="0" err="1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  <a:sym typeface="Symbol" pitchFamily="18" charset="2"/>
                      </a:rPr>
                      <m:t>𝒙</m:t>
                    </m:r>
                    <m:r>
                      <a:rPr kumimoji="0" lang="en-US" sz="1800" b="1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  <a:sym typeface="Symbol" pitchFamily="18" charset="2"/>
                      </a:rPr>
                      <m:t>)</m:t>
                    </m:r>
                    <m:r>
                      <a:rPr kumimoji="0" lang="en-US" sz="1800" b="1" i="1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  <a:sym typeface="Symbol" pitchFamily="18" charset="2"/>
                      </a:rPr>
                      <m:t>𝒕</m:t>
                    </m:r>
                    <m:r>
                      <a:rPr kumimoji="0" lang="en-US" sz="1800" b="1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  <a:sym typeface="Symbol" pitchFamily="18" charset="2"/>
                      </a:rPr>
                      <m:t> =(</m:t>
                    </m:r>
                    <m:r>
                      <a:rPr kumimoji="0" lang="en-US" sz="1800" b="1" i="1" u="none" strike="noStrike" kern="1200" cap="none" spc="0" normalizeH="0" baseline="0" noProof="0" dirty="0" err="1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  <a:sym typeface="Symbol" pitchFamily="18" charset="2"/>
                      </a:rPr>
                      <m:t>𝜱</m:t>
                    </m:r>
                    <m:sSup>
                      <m:sSupPr>
                        <m:ctrlPr>
                          <a:rPr kumimoji="0" lang="en-US" sz="1800" b="1" i="1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  <a:sym typeface="Symbol" pitchFamily="18" charset="2"/>
                          </a:rPr>
                        </m:ctrlPr>
                      </m:sSupPr>
                      <m:e>
                        <m:r>
                          <a:rPr kumimoji="0" lang="en-US" sz="1800" b="1" i="1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  <a:sym typeface="Symbol" pitchFamily="18" charset="2"/>
                          </a:rPr>
                          <m:t>𝜦</m:t>
                        </m:r>
                      </m:e>
                      <m:sup>
                        <m:r>
                          <a:rPr kumimoji="0" lang="en-US" sz="1800" b="1" i="1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  <a:sym typeface="Symbol" pitchFamily="18" charset="2"/>
                          </a:rPr>
                          <m:t>−</m:t>
                        </m:r>
                        <m:r>
                          <a:rPr kumimoji="0" lang="en-US" sz="1800" b="1" i="1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  <a:sym typeface="Symbol" pitchFamily="18" charset="2"/>
                          </a:rPr>
                          <m:t>𝟏</m:t>
                        </m:r>
                        <m:r>
                          <a:rPr kumimoji="0" lang="en-US" sz="1800" b="1" i="1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  <a:sym typeface="Symbol" pitchFamily="18" charset="2"/>
                          </a:rPr>
                          <m:t>/</m:t>
                        </m:r>
                        <m:r>
                          <a:rPr kumimoji="0" lang="en-US" sz="1800" b="1" i="1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  <a:sym typeface="Symbol" pitchFamily="18" charset="2"/>
                          </a:rPr>
                          <m:t>𝟐</m:t>
                        </m:r>
                      </m:sup>
                    </m:sSup>
                    <m:r>
                      <a:rPr kumimoji="0" lang="en-US" sz="1800" b="1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  <a:sym typeface="Symbol" pitchFamily="18" charset="2"/>
                      </a:rPr>
                      <m:t>𝒙</m:t>
                    </m:r>
                    <m:r>
                      <a:rPr kumimoji="0" lang="en-US" sz="1800" b="1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  <a:sym typeface="Symbol" pitchFamily="18" charset="2"/>
                      </a:rPr>
                      <m:t>) (</m:t>
                    </m:r>
                    <m:r>
                      <a:rPr kumimoji="0" lang="en-US" sz="1800" b="1" i="1" u="none" strike="noStrike" kern="1200" cap="none" spc="0" normalizeH="0" baseline="0" noProof="0" dirty="0" err="1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  <a:sym typeface="Symbol" pitchFamily="18" charset="2"/>
                      </a:rPr>
                      <m:t>𝜱</m:t>
                    </m:r>
                    <m:sSup>
                      <m:sSupPr>
                        <m:ctrlPr>
                          <a:rPr kumimoji="0" lang="en-US" sz="1800" b="1" i="1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  <a:sym typeface="Symbol" pitchFamily="18" charset="2"/>
                          </a:rPr>
                        </m:ctrlPr>
                      </m:sSupPr>
                      <m:e>
                        <m:r>
                          <a:rPr kumimoji="0" lang="en-US" sz="1800" b="1" i="1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  <a:sym typeface="Symbol" pitchFamily="18" charset="2"/>
                          </a:rPr>
                          <m:t>𝜦</m:t>
                        </m:r>
                      </m:e>
                      <m:sup>
                        <m:r>
                          <a:rPr kumimoji="0" lang="en-US" sz="1800" b="1" i="1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  <a:sym typeface="Symbol" pitchFamily="18" charset="2"/>
                          </a:rPr>
                          <m:t>−</m:t>
                        </m:r>
                        <m:r>
                          <a:rPr kumimoji="0" lang="en-US" sz="1800" b="1" i="1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  <a:sym typeface="Symbol" pitchFamily="18" charset="2"/>
                          </a:rPr>
                          <m:t>𝟏</m:t>
                        </m:r>
                        <m:r>
                          <a:rPr kumimoji="0" lang="en-US" sz="1800" b="1" i="1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  <a:sym typeface="Symbol" pitchFamily="18" charset="2"/>
                          </a:rPr>
                          <m:t>/</m:t>
                        </m:r>
                        <m:r>
                          <a:rPr kumimoji="0" lang="en-US" sz="1800" b="1" i="1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  <a:sym typeface="Symbol" pitchFamily="18" charset="2"/>
                          </a:rPr>
                          <m:t>𝟐</m:t>
                        </m:r>
                      </m:sup>
                    </m:sSup>
                    <m:r>
                      <a:rPr kumimoji="0" lang="en-US" sz="1800" b="1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  <a:sym typeface="Symbol" pitchFamily="18" charset="2"/>
                      </a:rPr>
                      <m:t>𝒙</m:t>
                    </m:r>
                    <m:r>
                      <a:rPr kumimoji="0" lang="en-US" sz="1800" b="1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  <a:sym typeface="Symbol" pitchFamily="18" charset="2"/>
                      </a:rPr>
                      <m:t>)</m:t>
                    </m:r>
                    <m:r>
                      <a:rPr kumimoji="0" lang="en-US" sz="1800" b="1" i="1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  <a:sym typeface="Symbol" pitchFamily="18" charset="2"/>
                      </a:rPr>
                      <m:t>𝒕</m:t>
                    </m:r>
                  </m:oMath>
                </a14:m>
                <a:endParaRPr kumimoji="0" lang="en-US" sz="1800" b="1" i="1" u="none" strike="noStrike" kern="1200" cap="none" spc="0" normalizeH="0" baseline="3000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  <a:sym typeface="Symbol" pitchFamily="18" charset="2"/>
                </a:endParaRPr>
              </a:p>
              <a:p>
                <a:pPr marL="176213" marR="0" lvl="0" indent="-176213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800"/>
                  </a:spcAft>
                  <a:buClrTx/>
                  <a:buSzTx/>
                  <a:buFontTx/>
                  <a:buNone/>
                  <a:tabLst>
                    <a:tab pos="914400" algn="l"/>
                  </a:tabLst>
                  <a:defRPr/>
                </a:pPr>
                <a:r>
                  <a:rPr kumimoji="0" lang="en-US" sz="1800" b="1" i="1" u="none" strike="noStrike" kern="1200" cap="none" spc="0" normalizeH="0" baseline="3000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  <a:sym typeface="Symbol" pitchFamily="18" charset="2"/>
                  </a:rPr>
                  <a:t>		</a:t>
                </a:r>
                <a14:m>
                  <m:oMath xmlns:m="http://schemas.openxmlformats.org/officeDocument/2006/math">
                    <m:r>
                      <a:rPr kumimoji="0" lang="en-US" sz="1800" b="1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  <a:sym typeface="Symbol" pitchFamily="18" charset="2"/>
                      </a:rPr>
                      <m:t>= </m:t>
                    </m:r>
                    <m:r>
                      <a:rPr kumimoji="0" lang="en-US" sz="1800" b="1" i="1" u="none" strike="noStrike" kern="1200" cap="none" spc="0" normalizeH="0" baseline="0" noProof="0" dirty="0" err="1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  <a:sym typeface="Symbol" pitchFamily="18" charset="2"/>
                      </a:rPr>
                      <m:t>𝜱</m:t>
                    </m:r>
                    <m:sSup>
                      <m:sSupPr>
                        <m:ctrlPr>
                          <a:rPr kumimoji="0" lang="en-US" sz="1800" b="1" i="1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  <a:sym typeface="Symbol" pitchFamily="18" charset="2"/>
                          </a:rPr>
                        </m:ctrlPr>
                      </m:sSupPr>
                      <m:e>
                        <m:r>
                          <a:rPr kumimoji="0" lang="en-US" sz="1800" b="1" i="1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  <a:sym typeface="Symbol" pitchFamily="18" charset="2"/>
                          </a:rPr>
                          <m:t>𝜦</m:t>
                        </m:r>
                      </m:e>
                      <m:sup>
                        <m:r>
                          <a:rPr kumimoji="0" lang="en-US" sz="1800" b="1" i="1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  <a:sym typeface="Symbol" pitchFamily="18" charset="2"/>
                          </a:rPr>
                          <m:t>−</m:t>
                        </m:r>
                        <m:r>
                          <a:rPr kumimoji="0" lang="en-US" sz="1800" b="1" i="1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  <a:sym typeface="Symbol" pitchFamily="18" charset="2"/>
                          </a:rPr>
                          <m:t>𝟏</m:t>
                        </m:r>
                        <m:r>
                          <a:rPr kumimoji="0" lang="en-US" sz="1800" b="1" i="1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  <a:sym typeface="Symbol" pitchFamily="18" charset="2"/>
                          </a:rPr>
                          <m:t>/</m:t>
                        </m:r>
                        <m:r>
                          <a:rPr kumimoji="0" lang="en-US" sz="1800" b="1" i="1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  <a:sym typeface="Symbol" pitchFamily="18" charset="2"/>
                          </a:rPr>
                          <m:t>𝟐</m:t>
                        </m:r>
                      </m:sup>
                    </m:sSup>
                    <m:r>
                      <a:rPr kumimoji="0" lang="en-US" sz="1800" b="1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  <a:sym typeface="Symbol" pitchFamily="18" charset="2"/>
                      </a:rPr>
                      <m:t>𝒙</m:t>
                    </m:r>
                    <m:r>
                      <a:rPr kumimoji="0" lang="en-US" sz="1800" b="1" i="1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  <a:sym typeface="Symbol" pitchFamily="18" charset="2"/>
                      </a:rPr>
                      <m:t> </m:t>
                    </m:r>
                    <m:r>
                      <a:rPr kumimoji="0" lang="en-US" sz="1800" b="1" i="1" u="none" strike="noStrike" kern="1200" cap="none" spc="0" normalizeH="0" baseline="0" noProof="0" dirty="0" err="1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  <a:sym typeface="Symbol" pitchFamily="18" charset="2"/>
                      </a:rPr>
                      <m:t>𝒙</m:t>
                    </m:r>
                    <m:r>
                      <a:rPr kumimoji="0" lang="en-US" sz="1800" b="1" i="1" u="none" strike="noStrike" kern="1200" cap="none" spc="0" normalizeH="0" baseline="30000" noProof="0" dirty="0" err="1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  <a:sym typeface="Symbol" pitchFamily="18" charset="2"/>
                      </a:rPr>
                      <m:t>𝒕</m:t>
                    </m:r>
                    <m:sSup>
                      <m:sSupPr>
                        <m:ctrlPr>
                          <a:rPr kumimoji="0" lang="en-US" sz="1800" b="1" i="1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  <a:sym typeface="Symbol" pitchFamily="18" charset="2"/>
                          </a:rPr>
                        </m:ctrlPr>
                      </m:sSupPr>
                      <m:e>
                        <m:r>
                          <a:rPr kumimoji="0" lang="en-US" sz="1800" b="1" i="1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  <a:sym typeface="Symbol" pitchFamily="18" charset="2"/>
                          </a:rPr>
                          <m:t>𝜦</m:t>
                        </m:r>
                      </m:e>
                      <m:sup>
                        <m:r>
                          <a:rPr kumimoji="0" lang="en-US" sz="1800" b="1" i="1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  <a:sym typeface="Symbol" pitchFamily="18" charset="2"/>
                          </a:rPr>
                          <m:t>−</m:t>
                        </m:r>
                        <m:r>
                          <a:rPr kumimoji="0" lang="en-US" sz="1800" b="1" i="1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  <a:sym typeface="Symbol" pitchFamily="18" charset="2"/>
                          </a:rPr>
                          <m:t>𝟏</m:t>
                        </m:r>
                        <m:r>
                          <a:rPr kumimoji="0" lang="en-US" sz="1800" b="1" i="1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  <a:sym typeface="Symbol" pitchFamily="18" charset="2"/>
                          </a:rPr>
                          <m:t>/</m:t>
                        </m:r>
                        <m:r>
                          <a:rPr kumimoji="0" lang="en-US" sz="1800" b="1" i="1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  <a:sym typeface="Symbol" pitchFamily="18" charset="2"/>
                          </a:rPr>
                          <m:t>𝟐</m:t>
                        </m:r>
                      </m:sup>
                    </m:sSup>
                    <m:r>
                      <a:rPr kumimoji="0" lang="en-US" sz="1800" b="1" i="1" u="none" strike="noStrike" kern="1200" cap="none" spc="0" normalizeH="0" baseline="0" noProof="0" dirty="0" err="1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  <a:sym typeface="Symbol" pitchFamily="18" charset="2"/>
                      </a:rPr>
                      <m:t>𝜱</m:t>
                    </m:r>
                    <m:r>
                      <a:rPr kumimoji="0" lang="en-US" sz="1800" b="1" i="1" u="none" strike="noStrike" kern="1200" cap="none" spc="0" normalizeH="0" baseline="30000" noProof="0" dirty="0" err="1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  <a:sym typeface="Symbol" pitchFamily="18" charset="2"/>
                      </a:rPr>
                      <m:t>𝒕</m:t>
                    </m:r>
                    <m:r>
                      <a:rPr kumimoji="0" lang="en-US" sz="1800" b="1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  <a:sym typeface="Symbol" pitchFamily="18" charset="2"/>
                      </a:rPr>
                      <m:t> = </m:t>
                    </m:r>
                    <m:r>
                      <a:rPr kumimoji="0" lang="en-US" sz="1800" b="1" i="1" u="none" strike="noStrike" kern="1200" cap="none" spc="0" normalizeH="0" baseline="0" noProof="0" dirty="0" err="1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  <a:sym typeface="Symbol" pitchFamily="18" charset="2"/>
                      </a:rPr>
                      <m:t>𝜱</m:t>
                    </m:r>
                    <m:sSup>
                      <m:sSupPr>
                        <m:ctrlPr>
                          <a:rPr kumimoji="0" lang="en-US" sz="1800" b="1" i="1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  <a:sym typeface="Symbol" pitchFamily="18" charset="2"/>
                          </a:rPr>
                        </m:ctrlPr>
                      </m:sSupPr>
                      <m:e>
                        <m:r>
                          <a:rPr kumimoji="0" lang="en-US" sz="1800" b="1" i="1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  <a:sym typeface="Symbol" pitchFamily="18" charset="2"/>
                          </a:rPr>
                          <m:t>𝜦</m:t>
                        </m:r>
                      </m:e>
                      <m:sup>
                        <m:r>
                          <a:rPr kumimoji="0" lang="en-US" sz="1800" b="1" i="1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  <a:sym typeface="Symbol" pitchFamily="18" charset="2"/>
                          </a:rPr>
                          <m:t>−</m:t>
                        </m:r>
                        <m:r>
                          <a:rPr kumimoji="0" lang="en-US" sz="1800" b="1" i="1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  <a:sym typeface="Symbol" pitchFamily="18" charset="2"/>
                          </a:rPr>
                          <m:t>𝟏</m:t>
                        </m:r>
                        <m:r>
                          <a:rPr kumimoji="0" lang="en-US" sz="1800" b="1" i="1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  <a:sym typeface="Symbol" pitchFamily="18" charset="2"/>
                          </a:rPr>
                          <m:t>/</m:t>
                        </m:r>
                        <m:r>
                          <a:rPr kumimoji="0" lang="en-US" sz="1800" b="1" i="1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  <a:sym typeface="Symbol" pitchFamily="18" charset="2"/>
                          </a:rPr>
                          <m:t>𝟐</m:t>
                        </m:r>
                      </m:sup>
                    </m:sSup>
                    <m:r>
                      <a:rPr kumimoji="0" lang="en-US" sz="1800" b="1" i="1" u="none" strike="noStrike" kern="1200" cap="none" spc="0" normalizeH="0" baseline="0" noProof="0" dirty="0" err="1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  <a:sym typeface="Symbol" pitchFamily="18" charset="2"/>
                      </a:rPr>
                      <m:t>𝜮</m:t>
                    </m:r>
                    <m:sSup>
                      <m:sSupPr>
                        <m:ctrlPr>
                          <a:rPr kumimoji="0" lang="en-US" sz="1800" b="1" i="1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  <a:sym typeface="Symbol" pitchFamily="18" charset="2"/>
                          </a:rPr>
                        </m:ctrlPr>
                      </m:sSupPr>
                      <m:e>
                        <m:r>
                          <a:rPr kumimoji="0" lang="en-US" sz="1800" b="1" i="1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  <a:sym typeface="Symbol" pitchFamily="18" charset="2"/>
                          </a:rPr>
                          <m:t>𝜦</m:t>
                        </m:r>
                      </m:e>
                      <m:sup>
                        <m:r>
                          <a:rPr kumimoji="0" lang="en-US" sz="1800" b="1" i="1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  <a:sym typeface="Symbol" pitchFamily="18" charset="2"/>
                          </a:rPr>
                          <m:t>−</m:t>
                        </m:r>
                        <m:r>
                          <a:rPr kumimoji="0" lang="en-US" sz="1800" b="1" i="1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  <a:sym typeface="Symbol" pitchFamily="18" charset="2"/>
                          </a:rPr>
                          <m:t>𝟏</m:t>
                        </m:r>
                        <m:r>
                          <a:rPr kumimoji="0" lang="en-US" sz="1800" b="1" i="1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  <a:sym typeface="Symbol" pitchFamily="18" charset="2"/>
                          </a:rPr>
                          <m:t>/</m:t>
                        </m:r>
                        <m:r>
                          <a:rPr kumimoji="0" lang="en-US" sz="1800" b="1" i="1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  <a:sym typeface="Symbol" pitchFamily="18" charset="2"/>
                          </a:rPr>
                          <m:t>𝟐</m:t>
                        </m:r>
                      </m:sup>
                    </m:sSup>
                    <m:r>
                      <a:rPr kumimoji="0" lang="en-US" sz="1800" b="1" i="1" u="none" strike="noStrike" kern="1200" cap="none" spc="0" normalizeH="0" baseline="0" noProof="0" dirty="0" err="1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  <a:sym typeface="Symbol" pitchFamily="18" charset="2"/>
                      </a:rPr>
                      <m:t>𝜱</m:t>
                    </m:r>
                    <m:r>
                      <a:rPr kumimoji="0" lang="en-US" sz="1800" b="1" i="1" u="none" strike="noStrike" kern="1200" cap="none" spc="0" normalizeH="0" baseline="30000" noProof="0" dirty="0" err="1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  <a:sym typeface="Symbol" pitchFamily="18" charset="2"/>
                      </a:rPr>
                      <m:t>𝒕</m:t>
                    </m:r>
                  </m:oMath>
                </a14:m>
                <a:endParaRPr kumimoji="0" lang="en-US" sz="1800" b="1" i="1" u="none" strike="noStrike" kern="1200" cap="none" spc="0" normalizeH="0" baseline="3000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  <a:sym typeface="Symbol" pitchFamily="18" charset="2"/>
                </a:endParaRPr>
              </a:p>
              <a:p>
                <a:pPr marL="176213" marR="0" lvl="0" indent="-176213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800"/>
                  </a:spcAft>
                  <a:buClrTx/>
                  <a:buSzTx/>
                  <a:buFontTx/>
                  <a:buNone/>
                  <a:tabLst>
                    <a:tab pos="914400" algn="l"/>
                  </a:tabLst>
                  <a:defRPr/>
                </a:pPr>
                <a:r>
                  <a:rPr kumimoji="0" lang="en-US" sz="1800" b="1" i="1" u="none" strike="noStrike" kern="1200" cap="none" spc="0" normalizeH="0" baseline="3000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  <a:sym typeface="Symbol" pitchFamily="18" charset="2"/>
                  </a:rPr>
                  <a:t>		</a:t>
                </a:r>
                <a14:m>
                  <m:oMath xmlns:m="http://schemas.openxmlformats.org/officeDocument/2006/math">
                    <m:r>
                      <a:rPr kumimoji="0" lang="en-US" sz="1800" b="1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  <a:sym typeface="Symbol" pitchFamily="18" charset="2"/>
                      </a:rPr>
                      <m:t>= </m:t>
                    </m:r>
                    <m:r>
                      <a:rPr kumimoji="0" lang="en-US" sz="1800" b="1" i="1" u="none" strike="noStrike" kern="1200" cap="none" spc="0" normalizeH="0" baseline="0" noProof="0" dirty="0" err="1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  <a:sym typeface="Symbol" pitchFamily="18" charset="2"/>
                      </a:rPr>
                      <m:t>𝜱</m:t>
                    </m:r>
                    <m:sSup>
                      <m:sSupPr>
                        <m:ctrlPr>
                          <a:rPr kumimoji="0" lang="en-US" sz="1800" b="1" i="1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  <a:sym typeface="Symbol" pitchFamily="18" charset="2"/>
                          </a:rPr>
                        </m:ctrlPr>
                      </m:sSupPr>
                      <m:e>
                        <m:r>
                          <a:rPr kumimoji="0" lang="en-US" sz="1800" b="1" i="1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  <a:sym typeface="Symbol" pitchFamily="18" charset="2"/>
                          </a:rPr>
                          <m:t>𝜦</m:t>
                        </m:r>
                      </m:e>
                      <m:sup>
                        <m:r>
                          <a:rPr kumimoji="0" lang="en-US" sz="1800" b="1" i="1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  <a:sym typeface="Symbol" pitchFamily="18" charset="2"/>
                          </a:rPr>
                          <m:t>−</m:t>
                        </m:r>
                        <m:r>
                          <a:rPr kumimoji="0" lang="en-US" sz="1800" b="1" i="1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  <a:sym typeface="Symbol" pitchFamily="18" charset="2"/>
                          </a:rPr>
                          <m:t>𝟏</m:t>
                        </m:r>
                        <m:r>
                          <a:rPr kumimoji="0" lang="en-US" sz="1800" b="1" i="1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  <a:sym typeface="Symbol" pitchFamily="18" charset="2"/>
                          </a:rPr>
                          <m:t>/</m:t>
                        </m:r>
                        <m:r>
                          <a:rPr kumimoji="0" lang="en-US" sz="1800" b="1" i="1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  <a:sym typeface="Symbol" pitchFamily="18" charset="2"/>
                          </a:rPr>
                          <m:t>𝟐</m:t>
                        </m:r>
                      </m:sup>
                    </m:sSup>
                    <m:r>
                      <a:rPr kumimoji="0" lang="en-US" sz="1800" b="1" i="1" u="none" strike="noStrike" kern="1200" cap="none" spc="0" normalizeH="0" baseline="0" noProof="0" dirty="0" err="1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  <a:sym typeface="Symbol" pitchFamily="18" charset="2"/>
                      </a:rPr>
                      <m:t>𝜱</m:t>
                    </m:r>
                    <m:r>
                      <a:rPr kumimoji="0" lang="en-US" sz="1800" b="1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  <a:sym typeface="Symbol" pitchFamily="18" charset="2"/>
                      </a:rPr>
                      <m:t> </m:t>
                    </m:r>
                    <m:r>
                      <a:rPr kumimoji="0" lang="en-US" sz="1800" b="1" i="1" u="none" strike="noStrike" kern="1200" cap="none" spc="0" normalizeH="0" baseline="0" noProof="0" dirty="0" err="1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  <a:sym typeface="Symbol" pitchFamily="18" charset="2"/>
                      </a:rPr>
                      <m:t>𝜦</m:t>
                    </m:r>
                    <m:r>
                      <a:rPr kumimoji="0" lang="en-US" sz="1800" b="1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  <a:sym typeface="Symbol" pitchFamily="18" charset="2"/>
                      </a:rPr>
                      <m:t> </m:t>
                    </m:r>
                    <m:r>
                      <a:rPr kumimoji="0" lang="en-US" sz="1800" b="1" i="1" u="none" strike="noStrike" kern="1200" cap="none" spc="0" normalizeH="0" baseline="0" noProof="0" dirty="0" err="1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  <a:sym typeface="Symbol" pitchFamily="18" charset="2"/>
                      </a:rPr>
                      <m:t>𝜱</m:t>
                    </m:r>
                    <m:r>
                      <a:rPr kumimoji="0" lang="en-US" sz="1800" b="1" i="1" u="none" strike="noStrike" kern="1200" cap="none" spc="0" normalizeH="0" baseline="30000" noProof="0" dirty="0" err="1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  <a:sym typeface="Symbol" pitchFamily="18" charset="2"/>
                      </a:rPr>
                      <m:t>𝒕</m:t>
                    </m:r>
                    <m:sSup>
                      <m:sSupPr>
                        <m:ctrlPr>
                          <a:rPr kumimoji="0" lang="en-US" sz="1800" b="1" i="1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  <a:sym typeface="Symbol" pitchFamily="18" charset="2"/>
                          </a:rPr>
                        </m:ctrlPr>
                      </m:sSupPr>
                      <m:e>
                        <m:r>
                          <a:rPr kumimoji="0" lang="en-US" sz="1800" b="1" i="1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  <a:sym typeface="Symbol" pitchFamily="18" charset="2"/>
                          </a:rPr>
                          <m:t>𝜦</m:t>
                        </m:r>
                      </m:e>
                      <m:sup>
                        <m:r>
                          <a:rPr kumimoji="0" lang="en-US" sz="1800" b="1" i="1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  <a:sym typeface="Symbol" pitchFamily="18" charset="2"/>
                          </a:rPr>
                          <m:t>−</m:t>
                        </m:r>
                        <m:r>
                          <a:rPr kumimoji="0" lang="en-US" sz="1800" b="1" i="1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  <a:sym typeface="Symbol" pitchFamily="18" charset="2"/>
                          </a:rPr>
                          <m:t>𝟏</m:t>
                        </m:r>
                        <m:r>
                          <a:rPr kumimoji="0" lang="en-US" sz="1800" b="1" i="1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  <a:sym typeface="Symbol" pitchFamily="18" charset="2"/>
                          </a:rPr>
                          <m:t>/</m:t>
                        </m:r>
                        <m:r>
                          <a:rPr kumimoji="0" lang="en-US" sz="1800" b="1" i="1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  <a:sym typeface="Symbol" pitchFamily="18" charset="2"/>
                          </a:rPr>
                          <m:t>𝟐</m:t>
                        </m:r>
                      </m:sup>
                    </m:sSup>
                    <m:r>
                      <a:rPr kumimoji="0" lang="en-US" sz="1800" b="1" i="1" u="none" strike="noStrike" kern="1200" cap="none" spc="0" normalizeH="0" baseline="0" noProof="0" dirty="0" err="1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  <a:sym typeface="Symbol" pitchFamily="18" charset="2"/>
                      </a:rPr>
                      <m:t>𝜱</m:t>
                    </m:r>
                    <m:r>
                      <a:rPr kumimoji="0" lang="en-US" sz="1800" b="1" i="1" u="none" strike="noStrike" kern="1200" cap="none" spc="0" normalizeH="0" baseline="30000" noProof="0" dirty="0" err="1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  <a:sym typeface="Symbol" pitchFamily="18" charset="2"/>
                      </a:rPr>
                      <m:t>𝒕</m:t>
                    </m:r>
                  </m:oMath>
                </a14:m>
                <a:endParaRPr kumimoji="0" lang="en-US" sz="1800" b="1" i="1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  <a:sym typeface="Symbol" pitchFamily="18" charset="2"/>
                </a:endParaRPr>
              </a:p>
              <a:p>
                <a:pPr marL="176213" marR="0" lvl="0" indent="-176213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800"/>
                  </a:spcAft>
                  <a:buClrTx/>
                  <a:buSzTx/>
                  <a:buFontTx/>
                  <a:buNone/>
                  <a:tabLst>
                    <a:tab pos="914400" algn="l"/>
                  </a:tabLst>
                  <a:defRPr/>
                </a:pPr>
                <a:r>
                  <a:rPr kumimoji="0" lang="en-US" sz="1800" b="1" i="1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  <a:sym typeface="Symbol" pitchFamily="18" charset="2"/>
                  </a:rPr>
                  <a:t>		</a:t>
                </a:r>
                <a14:m>
                  <m:oMath xmlns:m="http://schemas.openxmlformats.org/officeDocument/2006/math">
                    <m:r>
                      <a:rPr kumimoji="0" lang="en-US" sz="1800" b="1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  <a:sym typeface="Symbol" pitchFamily="18" charset="2"/>
                      </a:rPr>
                      <m:t>= (</m:t>
                    </m:r>
                    <m:r>
                      <a:rPr kumimoji="0" lang="en-US" sz="1800" b="1" i="1" u="none" strike="noStrike" kern="1200" cap="none" spc="0" normalizeH="0" baseline="0" noProof="0" dirty="0" err="1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  <a:sym typeface="Symbol" pitchFamily="18" charset="2"/>
                      </a:rPr>
                      <m:t>𝜱</m:t>
                    </m:r>
                    <m:r>
                      <a:rPr kumimoji="0" lang="en-US" sz="1800" b="1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  <a:sym typeface="Symbol" pitchFamily="18" charset="2"/>
                      </a:rPr>
                      <m:t> </m:t>
                    </m:r>
                    <m:r>
                      <a:rPr kumimoji="0" lang="en-US" sz="1800" b="1" i="1" u="none" strike="noStrike" kern="1200" cap="none" spc="0" normalizeH="0" baseline="0" noProof="0" dirty="0" err="1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  <a:sym typeface="Symbol" pitchFamily="18" charset="2"/>
                      </a:rPr>
                      <m:t>𝜱</m:t>
                    </m:r>
                    <m:r>
                      <a:rPr kumimoji="0" lang="en-US" sz="1800" b="1" i="1" u="none" strike="noStrike" kern="1200" cap="none" spc="0" normalizeH="0" baseline="30000" noProof="0" dirty="0" err="1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  <a:sym typeface="Symbol" pitchFamily="18" charset="2"/>
                      </a:rPr>
                      <m:t>𝒕</m:t>
                    </m:r>
                    <m:r>
                      <a:rPr kumimoji="0" lang="en-US" sz="1800" b="1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  <a:sym typeface="Symbol" pitchFamily="18" charset="2"/>
                      </a:rPr>
                      <m:t>) (</m:t>
                    </m:r>
                    <m:sSup>
                      <m:sSupPr>
                        <m:ctrlPr>
                          <a:rPr kumimoji="0" lang="en-US" sz="1800" b="1" i="1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  <a:sym typeface="Symbol" pitchFamily="18" charset="2"/>
                          </a:rPr>
                        </m:ctrlPr>
                      </m:sSupPr>
                      <m:e>
                        <m:r>
                          <a:rPr kumimoji="0" lang="en-US" sz="1800" b="1" i="1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  <a:sym typeface="Symbol" pitchFamily="18" charset="2"/>
                          </a:rPr>
                          <m:t>𝜦</m:t>
                        </m:r>
                      </m:e>
                      <m:sup>
                        <m:r>
                          <a:rPr kumimoji="0" lang="en-US" sz="1800" b="1" i="1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  <a:sym typeface="Symbol" pitchFamily="18" charset="2"/>
                          </a:rPr>
                          <m:t>−</m:t>
                        </m:r>
                        <m:r>
                          <a:rPr kumimoji="0" lang="en-US" sz="1800" b="1" i="1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  <a:sym typeface="Symbol" pitchFamily="18" charset="2"/>
                          </a:rPr>
                          <m:t>𝟏</m:t>
                        </m:r>
                        <m:r>
                          <a:rPr kumimoji="0" lang="en-US" sz="1800" b="1" i="1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  <a:sym typeface="Symbol" pitchFamily="18" charset="2"/>
                          </a:rPr>
                          <m:t>/</m:t>
                        </m:r>
                        <m:r>
                          <a:rPr kumimoji="0" lang="en-US" sz="1800" b="1" i="1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  <a:sym typeface="Symbol" pitchFamily="18" charset="2"/>
                          </a:rPr>
                          <m:t>𝟐</m:t>
                        </m:r>
                      </m:sup>
                    </m:sSup>
                    <m:r>
                      <a:rPr kumimoji="0" lang="en-US" sz="1800" b="1" i="1" u="none" strike="noStrike" kern="1200" cap="none" spc="0" normalizeH="0" baseline="0" noProof="0" dirty="0" err="1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  <a:sym typeface="Symbol" pitchFamily="18" charset="2"/>
                      </a:rPr>
                      <m:t>𝜦</m:t>
                    </m:r>
                    <m:sSup>
                      <m:sSupPr>
                        <m:ctrlPr>
                          <a:rPr kumimoji="0" lang="en-US" sz="1800" b="1" i="1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  <a:sym typeface="Symbol" pitchFamily="18" charset="2"/>
                          </a:rPr>
                        </m:ctrlPr>
                      </m:sSupPr>
                      <m:e>
                        <m:r>
                          <a:rPr kumimoji="0" lang="en-US" sz="1800" b="1" i="1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  <a:sym typeface="Symbol" pitchFamily="18" charset="2"/>
                          </a:rPr>
                          <m:t>𝜦</m:t>
                        </m:r>
                      </m:e>
                      <m:sup>
                        <m:r>
                          <a:rPr kumimoji="0" lang="en-US" sz="1800" b="1" i="1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  <a:sym typeface="Symbol" pitchFamily="18" charset="2"/>
                          </a:rPr>
                          <m:t>−</m:t>
                        </m:r>
                        <m:r>
                          <a:rPr kumimoji="0" lang="en-US" sz="1800" b="1" i="1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  <a:sym typeface="Symbol" pitchFamily="18" charset="2"/>
                          </a:rPr>
                          <m:t>𝟏</m:t>
                        </m:r>
                        <m:r>
                          <a:rPr kumimoji="0" lang="en-US" sz="1800" b="1" i="1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  <a:sym typeface="Symbol" pitchFamily="18" charset="2"/>
                          </a:rPr>
                          <m:t>/</m:t>
                        </m:r>
                        <m:r>
                          <a:rPr kumimoji="0" lang="en-US" sz="1800" b="1" i="1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  <a:sym typeface="Symbol" pitchFamily="18" charset="2"/>
                          </a:rPr>
                          <m:t>𝟐</m:t>
                        </m:r>
                      </m:sup>
                    </m:sSup>
                    <m:r>
                      <a:rPr kumimoji="0" lang="en-US" sz="1800" b="1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  <a:sym typeface="Symbol" pitchFamily="18" charset="2"/>
                      </a:rPr>
                      <m:t>)(</m:t>
                    </m:r>
                    <m:r>
                      <a:rPr kumimoji="0" lang="en-US" sz="1800" b="1" i="1" u="none" strike="noStrike" kern="1200" cap="none" spc="0" normalizeH="0" baseline="0" noProof="0" dirty="0" err="1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  <a:sym typeface="Symbol" pitchFamily="18" charset="2"/>
                      </a:rPr>
                      <m:t>𝜱𝜱</m:t>
                    </m:r>
                    <m:r>
                      <a:rPr kumimoji="0" lang="en-US" sz="1800" b="1" i="1" u="none" strike="noStrike" kern="1200" cap="none" spc="0" normalizeH="0" baseline="30000" noProof="0" dirty="0" err="1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  <a:sym typeface="Symbol" pitchFamily="18" charset="2"/>
                      </a:rPr>
                      <m:t>𝒕</m:t>
                    </m:r>
                    <m:r>
                      <a:rPr kumimoji="0" lang="en-US" sz="1800" b="1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  <a:sym typeface="Symbol" pitchFamily="18" charset="2"/>
                      </a:rPr>
                      <m:t>)</m:t>
                    </m:r>
                  </m:oMath>
                </a14:m>
                <a:endParaRPr kumimoji="0" lang="en-US" sz="1800" b="1" i="1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  <a:sym typeface="Symbol" pitchFamily="18" charset="2"/>
                </a:endParaRPr>
              </a:p>
              <a:p>
                <a:pPr marL="176213" marR="0" lvl="0" indent="-176213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800"/>
                  </a:spcAft>
                  <a:buClrTx/>
                  <a:buSzTx/>
                  <a:buFontTx/>
                  <a:buNone/>
                  <a:tabLst>
                    <a:tab pos="914400" algn="l"/>
                  </a:tabLst>
                  <a:defRPr/>
                </a:pPr>
                <a:r>
                  <a:rPr kumimoji="0" lang="en-US" sz="1800" b="1" i="1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  <a:sym typeface="Symbol" pitchFamily="18" charset="2"/>
                  </a:rPr>
                  <a:t>		</a:t>
                </a:r>
                <a14:m>
                  <m:oMath xmlns:m="http://schemas.openxmlformats.org/officeDocument/2006/math">
                    <m:r>
                      <a:rPr kumimoji="0" lang="en-US" sz="1800" b="1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  <a:sym typeface="Symbol" pitchFamily="18" charset="2"/>
                      </a:rPr>
                      <m:t>= </m:t>
                    </m:r>
                    <m:r>
                      <a:rPr kumimoji="0" lang="en-US" sz="1800" b="1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  <a:sym typeface="Symbol" pitchFamily="18" charset="2"/>
                      </a:rPr>
                      <m:t>𝑰</m:t>
                    </m:r>
                  </m:oMath>
                </a14:m>
                <a:endParaRPr kumimoji="0" lang="en-US" sz="1800" b="1" i="1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  <a:sym typeface="Symbol" pitchFamily="18" charset="2"/>
                </a:endParaRPr>
              </a:p>
              <a:p>
                <a:pPr marL="176213" marR="0" lvl="0" indent="-176213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800"/>
                  </a:spcAft>
                  <a:buClrTx/>
                  <a:buSzTx/>
                  <a:buFontTx/>
                  <a:buChar char="•"/>
                  <a:tabLst>
                    <a:tab pos="1143000" algn="l"/>
                  </a:tabLst>
                  <a:defRPr/>
                </a:pPr>
                <a:r>
                  <a:rPr kumimoji="0" lang="en-US" sz="18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  <a:sym typeface="Symbol" pitchFamily="18" charset="2"/>
                  </a:rPr>
                  <a:t>This approach is known as a whitening transformation, or more formally as Principal Component Analysis (PCA). Examining the eigenvectors of the covariance matrix provides information about the relationships between features.</a:t>
                </a:r>
              </a:p>
            </p:txBody>
          </p:sp>
        </mc:Choice>
        <mc:Fallback xmlns="">
          <p:sp>
            <p:nvSpPr>
              <p:cNvPr id="161796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31775" y="593251"/>
                <a:ext cx="8645525" cy="5994585"/>
              </a:xfrm>
              <a:prstGeom prst="rect">
                <a:avLst/>
              </a:prstGeom>
              <a:blipFill>
                <a:blip r:embed="rId2"/>
                <a:stretch>
                  <a:fillRect l="-1468" t="-1268" r="-1322" b="-1268"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227012" y="57150"/>
            <a:ext cx="868838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892034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Coordinate Transformations</a:t>
            </a:r>
          </a:p>
        </p:txBody>
      </p:sp>
    </p:spTree>
    <p:extLst>
      <p:ext uri="{BB962C8B-B14F-4D97-AF65-F5344CB8AC3E}">
        <p14:creationId xmlns:p14="http://schemas.microsoft.com/office/powerpoint/2010/main" val="2521548172"/>
      </p:ext>
    </p:extLst>
  </p:cSld>
  <p:clrMapOvr>
    <a:masterClrMapping/>
  </p:clrMapOvr>
</p:sld>
</file>

<file path=ppt/theme/theme1.xml><?xml version="1.0" encoding="utf-8"?>
<a:theme xmlns:a="http://schemas.openxmlformats.org/drawingml/2006/main" name="lecture_title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miter lim="800000"/>
          <a:headEnd/>
          <a:tailEnd/>
        </a:ln>
      </a:spPr>
      <a:bodyPr vert="horz" wrap="none" lIns="0" tIns="0" rIns="0" bIns="0" numCol="1" anchor="t" anchorCtr="0" compatLnSpc="1">
        <a:prstTxWarp prst="textNoShape">
          <a:avLst/>
        </a:prstTxWarp>
      </a:bodyPr>
      <a:lstStyle>
        <a:defPPr marL="176213" indent="-176213" algn="l" fontAlgn="auto">
          <a:spcBef>
            <a:spcPts val="1200"/>
          </a:spcBef>
          <a:spcAft>
            <a:spcPts val="1200"/>
          </a:spcAft>
          <a:buFont typeface="Arial" pitchFamily="34" charset="0"/>
          <a:buChar char="•"/>
          <a:defRPr b="1" dirty="0" smtClean="0">
            <a:solidFill>
              <a:schemeClr val="accent1"/>
            </a:solidFill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isip_default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7989</TotalTime>
  <Words>276</Words>
  <Application>Microsoft Macintosh PowerPoint</Application>
  <PresentationFormat>Letter Paper (8.5x11 in)</PresentationFormat>
  <Paragraphs>26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Cambria Math</vt:lpstr>
      <vt:lpstr>Times New Roman</vt:lpstr>
      <vt:lpstr>lecture_title</vt:lpstr>
      <vt:lpstr>isip_default</vt:lpstr>
      <vt:lpstr>PowerPoint Presentation</vt:lpstr>
      <vt:lpstr>PowerPoint Presentation</vt:lpstr>
    </vt:vector>
  </TitlesOfParts>
  <Company>Gateway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Valued Gateway Client</dc:creator>
  <cp:lastModifiedBy>Joseph Picone</cp:lastModifiedBy>
  <cp:revision>466</cp:revision>
  <dcterms:created xsi:type="dcterms:W3CDTF">2002-09-12T17:13:32Z</dcterms:created>
  <dcterms:modified xsi:type="dcterms:W3CDTF">2023-12-11T14:35:59Z</dcterms:modified>
</cp:coreProperties>
</file>