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5"/>
  </p:notesMasterIdLst>
  <p:handoutMasterIdLst>
    <p:handoutMasterId r:id="rId6"/>
  </p:handoutMasterIdLst>
  <p:sldIdLst>
    <p:sldId id="311" r:id="rId3"/>
    <p:sldId id="361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7" autoAdjust="0"/>
    <p:restoredTop sz="95137" autoAdjust="0"/>
  </p:normalViewPr>
  <p:slideViewPr>
    <p:cSldViewPr snapToGrid="0">
      <p:cViewPr varScale="1">
        <p:scale>
          <a:sx n="129" d="100"/>
          <a:sy n="129" d="100"/>
        </p:scale>
        <p:origin x="124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37,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rtorius.com/en/knowledge/science-snippets/what-is-principal-component-analysis-pca-and-how-it-is-used-507186#:~:text=Principal%20component%20analysis%2C%20or%20PCA,more%20easily%20visualized%20and%20analyzed.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atacamp.com/tutorial/principal-component-analysis-in-python" TargetMode="External"/><Relationship Id="rId4" Type="http://schemas.openxmlformats.org/officeDocument/2006/relationships/hyperlink" Target="https://www.simplilearn.com/tutorials/machine-learning-tutorial/principal-component-analysi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37: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Principal Component Analysis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Notes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Visualization of 2D Data reveals the direction of ‘greatest variation’.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 covariance matrix describes the variance in the data.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Eigenvalue analysis determines the ‘principal components’.</a:t>
            </a:r>
          </a:p>
          <a:p>
            <a:pPr marL="346075" indent="-173038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 whitening transformation reveals the most important dimensions in the data.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Videos, Web Pages and Python Code: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3"/>
              </a:rPr>
              <a:t>How is Principal Component Analysis (PCA) Used?</a:t>
            </a:r>
            <a:endParaRPr lang="en-US" sz="1400" b="1" dirty="0">
              <a:solidFill>
                <a:schemeClr val="tx2"/>
              </a:solidFill>
              <a:hlinkClick r:id="rId4"/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4"/>
              </a:rPr>
              <a:t>What is Principal Component Analysis?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hlinkClick r:id="rId5"/>
              </a:rPr>
              <a:t>Principal Components in Python</a:t>
            </a:r>
            <a:endParaRPr lang="en-US" sz="1400" b="1" dirty="0">
              <a:solidFill>
                <a:schemeClr val="tx2"/>
              </a:solidFill>
            </a:endParaRP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endParaRPr lang="en-US" sz="14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How can we discover what features are most important?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1796" name="Rectangle 4"/>
              <p:cNvSpPr>
                <a:spLocks noChangeArrowheads="1"/>
              </p:cNvSpPr>
              <p:nvPr/>
            </p:nvSpPr>
            <p:spPr bwMode="auto">
              <a:xfrm>
                <a:off x="231775" y="593251"/>
                <a:ext cx="8645525" cy="5994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marL="176213" indent="-176213">
                  <a:spcAft>
                    <a:spcPts val="1800"/>
                  </a:spcAft>
                  <a:buFontTx/>
                  <a:buChar char="•"/>
                  <a:tabLst>
                    <a:tab pos="1143000" algn="l"/>
                  </a:tabLst>
                </a:pPr>
                <a:r>
                  <a:rPr lang="en-US" sz="1800" b="1" dirty="0">
                    <a:solidFill>
                      <a:schemeClr val="bg1"/>
                    </a:solidFill>
                    <a:latin typeface="+mj-lt"/>
                  </a:rPr>
                  <a:t>Why is it convenient to convert an arbitrary distribution into a spherical one? (Hint: Euclidean distance)</a:t>
                </a:r>
              </a:p>
              <a:p>
                <a:pPr marL="176213" indent="-176213">
                  <a:spcAft>
                    <a:spcPts val="1200"/>
                  </a:spcAft>
                  <a:buFontTx/>
                  <a:buChar char="•"/>
                  <a:tabLst>
                    <a:tab pos="1143000" algn="l"/>
                  </a:tabLst>
                </a:pPr>
                <a:r>
                  <a:rPr lang="en-US" sz="1800" b="1" dirty="0">
                    <a:solidFill>
                      <a:schemeClr val="bg1"/>
                    </a:solidFill>
                    <a:latin typeface="+mj-lt"/>
                  </a:rPr>
                  <a:t>Consider the transformation,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1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𝑨</m:t>
                        </m:r>
                      </m:e>
                      <m:sub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𝒘</m:t>
                        </m:r>
                      </m:sub>
                    </m:sSub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</m:t>
                    </m:r>
                    <m:r>
                      <a:rPr lang="en-US" sz="1800" b="1" i="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𝚽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  <m:sSup>
                      <m:sSupPr>
                        <m:ctrlP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, 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 is the matrix whose columns are the orthonormal eigenvectors of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𝜮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𝜦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 is a diagonal matrix of eigenvalues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𝜮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𝜱𝜦𝜱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. Note that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 is unitary.</a:t>
                </a:r>
              </a:p>
              <a:p>
                <a:pPr marL="176213" indent="-176213">
                  <a:spcAft>
                    <a:spcPts val="1800"/>
                  </a:spcAft>
                  <a:buFontTx/>
                  <a:buChar char="•"/>
                  <a:tabLst>
                    <a:tab pos="1143000" algn="l"/>
                  </a:tabLst>
                </a:pPr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What is the covariance of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𝒚</m:t>
                    </m:r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𝑨</m:t>
                    </m:r>
                    <m:r>
                      <a:rPr lang="en-US" sz="1800" b="1" i="1" baseline="-25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𝒘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</m:oMath>
                </a14:m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?</a:t>
                </a:r>
              </a:p>
              <a:p>
                <a:pPr marL="176213" indent="-176213">
                  <a:spcAft>
                    <a:spcPts val="1800"/>
                  </a:spcAft>
                  <a:tabLst>
                    <a:tab pos="914400" algn="l"/>
                  </a:tabLst>
                </a:pPr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𝑬</m:t>
                    </m:r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[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𝒚𝒚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]=(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𝑨</m:t>
                    </m:r>
                    <m:r>
                      <a:rPr lang="en-US" sz="1800" b="1" i="1" baseline="-25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𝒘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𝑨</m:t>
                    </m:r>
                    <m:r>
                      <a:rPr lang="en-US" sz="1800" b="1" i="1" baseline="-25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𝒘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  <m:r>
                      <a:rPr lang="en-US" sz="1800" b="1" i="1" baseline="300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=(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 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  <m:r>
                      <a:rPr lang="en-US" sz="1800" b="1" i="1" baseline="300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</m:oMath>
                </a14:m>
                <a:endParaRPr lang="en-US" sz="1800" b="1" i="1" baseline="30000" dirty="0">
                  <a:solidFill>
                    <a:schemeClr val="bg1"/>
                  </a:solidFill>
                  <a:latin typeface="+mj-lt"/>
                  <a:sym typeface="Symbol" pitchFamily="18" charset="2"/>
                </a:endParaRPr>
              </a:p>
              <a:p>
                <a:pPr marL="176213" indent="-176213">
                  <a:spcAft>
                    <a:spcPts val="1800"/>
                  </a:spcAft>
                  <a:tabLst>
                    <a:tab pos="914400" algn="l"/>
                  </a:tabLst>
                </a:pPr>
                <a:r>
                  <a:rPr lang="en-US" sz="1800" b="1" i="1" baseline="30000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baseline="30000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𝒙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=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𝜮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</m:oMath>
                </a14:m>
                <a:endParaRPr lang="en-US" sz="1800" b="1" i="1" baseline="30000" dirty="0">
                  <a:solidFill>
                    <a:schemeClr val="bg1"/>
                  </a:solidFill>
                  <a:latin typeface="+mj-lt"/>
                  <a:sym typeface="Symbol" pitchFamily="18" charset="2"/>
                </a:endParaRPr>
              </a:p>
              <a:p>
                <a:pPr marL="176213" indent="-176213">
                  <a:spcAft>
                    <a:spcPts val="1800"/>
                  </a:spcAft>
                  <a:tabLst>
                    <a:tab pos="914400" algn="l"/>
                  </a:tabLst>
                </a:pPr>
                <a:r>
                  <a:rPr lang="en-US" sz="1800" b="1" i="1" baseline="30000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𝜦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</m:oMath>
                </a14:m>
                <a:endParaRPr lang="en-US" sz="1800" b="1" i="1" dirty="0">
                  <a:solidFill>
                    <a:schemeClr val="bg1"/>
                  </a:solidFill>
                  <a:latin typeface="+mj-lt"/>
                  <a:sym typeface="Symbol" pitchFamily="18" charset="2"/>
                </a:endParaRPr>
              </a:p>
              <a:p>
                <a:pPr marL="176213" indent="-176213">
                  <a:spcAft>
                    <a:spcPts val="1800"/>
                  </a:spcAft>
                  <a:tabLst>
                    <a:tab pos="914400" algn="l"/>
                  </a:tabLst>
                </a:pPr>
                <a:r>
                  <a:rPr lang="en-US" sz="1800" b="1" i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 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 (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𝜦</m:t>
                    </m:r>
                    <m:sSup>
                      <m:sSupPr>
                        <m:ctrlP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pPr>
                      <m:e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𝜦</m:t>
                        </m:r>
                      </m:e>
                      <m:sup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−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𝟏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/</m:t>
                        </m:r>
                        <m:r>
                          <a:rPr lang="en-US" sz="1800" b="1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sym typeface="Symbol" pitchFamily="18" charset="2"/>
                          </a:rPr>
                          <m:t>𝟐</m:t>
                        </m:r>
                      </m:sup>
                    </m:sSup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)(</m:t>
                    </m:r>
                    <m:r>
                      <a:rPr lang="en-US" sz="1800" b="1" i="1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𝜱𝜱</m:t>
                    </m:r>
                    <m:r>
                      <a:rPr lang="en-US" sz="1800" b="1" i="1" baseline="30000" dirty="0" err="1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𝒕</m:t>
                    </m:r>
                    <m:r>
                      <a:rPr lang="en-US" sz="1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</m:oMath>
                </a14:m>
                <a:endParaRPr lang="en-US" sz="1800" b="1" i="1" dirty="0">
                  <a:solidFill>
                    <a:schemeClr val="bg1"/>
                  </a:solidFill>
                  <a:latin typeface="+mj-lt"/>
                  <a:sym typeface="Symbol" pitchFamily="18" charset="2"/>
                </a:endParaRPr>
              </a:p>
              <a:p>
                <a:pPr marL="176213" indent="-176213">
                  <a:spcAft>
                    <a:spcPts val="1800"/>
                  </a:spcAft>
                  <a:tabLst>
                    <a:tab pos="914400" algn="l"/>
                  </a:tabLst>
                </a:pPr>
                <a:r>
                  <a:rPr lang="en-US" sz="1800" b="1" i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= </m:t>
                    </m:r>
                    <m:r>
                      <a:rPr lang="en-US" sz="1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sym typeface="Symbol" pitchFamily="18" charset="2"/>
                      </a:rPr>
                      <m:t>𝑰</m:t>
                    </m:r>
                  </m:oMath>
                </a14:m>
                <a:endParaRPr lang="en-US" sz="1800" b="1" i="1" dirty="0">
                  <a:solidFill>
                    <a:schemeClr val="bg1"/>
                  </a:solidFill>
                  <a:latin typeface="+mj-lt"/>
                  <a:sym typeface="Symbol" pitchFamily="18" charset="2"/>
                </a:endParaRPr>
              </a:p>
              <a:p>
                <a:pPr marL="176213" indent="-176213">
                  <a:spcAft>
                    <a:spcPts val="1800"/>
                  </a:spcAft>
                  <a:buFontTx/>
                  <a:buChar char="•"/>
                  <a:tabLst>
                    <a:tab pos="1143000" algn="l"/>
                  </a:tabLst>
                </a:pPr>
                <a:r>
                  <a:rPr lang="en-US" sz="1800" b="1" dirty="0">
                    <a:solidFill>
                      <a:schemeClr val="bg1"/>
                    </a:solidFill>
                    <a:latin typeface="+mj-lt"/>
                    <a:sym typeface="Symbol" pitchFamily="18" charset="2"/>
                  </a:rPr>
                  <a:t>This approach is known as a whitening transformation, or more formally as Principal Component Analysis (PCA). Examining the eigenvectors of the covariance matrix provides information about the relationships between features.</a:t>
                </a:r>
              </a:p>
            </p:txBody>
          </p:sp>
        </mc:Choice>
        <mc:Fallback xmlns="">
          <p:sp>
            <p:nvSpPr>
              <p:cNvPr id="161796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1775" y="593251"/>
                <a:ext cx="8645525" cy="5994585"/>
              </a:xfrm>
              <a:prstGeom prst="rect">
                <a:avLst/>
              </a:prstGeom>
              <a:blipFill>
                <a:blip r:embed="rId2"/>
                <a:stretch>
                  <a:fillRect l="-1468" t="-1268" r="-1322" b="-126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27012" y="57150"/>
            <a:ext cx="8688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Coordinate 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2521548172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7977</TotalTime>
  <Words>273</Words>
  <Application>Microsoft Macintosh PowerPoint</Application>
  <PresentationFormat>Letter Paper (8.5x11 in)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Cambria Math</vt:lpstr>
      <vt:lpstr>Times New Roman</vt:lpstr>
      <vt:lpstr>lecture_title</vt:lpstr>
      <vt:lpstr>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462</cp:revision>
  <dcterms:created xsi:type="dcterms:W3CDTF">2002-09-12T17:13:32Z</dcterms:created>
  <dcterms:modified xsi:type="dcterms:W3CDTF">2023-12-01T15:44:51Z</dcterms:modified>
</cp:coreProperties>
</file>