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4" r:id="rId1"/>
    <p:sldMasterId id="2147483688" r:id="rId2"/>
  </p:sldMasterIdLst>
  <p:notesMasterIdLst>
    <p:notesMasterId r:id="rId17"/>
  </p:notesMasterIdLst>
  <p:handoutMasterIdLst>
    <p:handoutMasterId r:id="rId18"/>
  </p:handoutMasterIdLst>
  <p:sldIdLst>
    <p:sldId id="311" r:id="rId3"/>
    <p:sldId id="591" r:id="rId4"/>
    <p:sldId id="603" r:id="rId5"/>
    <p:sldId id="611" r:id="rId6"/>
    <p:sldId id="612" r:id="rId7"/>
    <p:sldId id="613" r:id="rId8"/>
    <p:sldId id="614" r:id="rId9"/>
    <p:sldId id="615" r:id="rId10"/>
    <p:sldId id="616" r:id="rId11"/>
    <p:sldId id="617" r:id="rId12"/>
    <p:sldId id="618" r:id="rId13"/>
    <p:sldId id="619" r:id="rId14"/>
    <p:sldId id="620" r:id="rId15"/>
    <p:sldId id="495" r:id="rId16"/>
  </p:sldIdLst>
  <p:sldSz cx="9144000" cy="6858000" type="letter"/>
  <p:notesSz cx="7302500" cy="9588500"/>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149">
          <p15:clr>
            <a:srgbClr val="A4A3A4"/>
          </p15:clr>
        </p15:guide>
      </p15:sldGuideLst>
    </p:ext>
    <p:ext uri="{2D200454-40CA-4A62-9FC3-DE9A4176ACB9}">
      <p15:notesGuideLst xmlns:p15="http://schemas.microsoft.com/office/powerpoint/2012/main">
        <p15:guide id="1" orient="horz" pos="3019">
          <p15:clr>
            <a:srgbClr val="A4A3A4"/>
          </p15:clr>
        </p15:guide>
        <p15:guide id="2" pos="230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2034"/>
    <a:srgbClr val="EFF755"/>
    <a:srgbClr val="CC6600"/>
    <a:srgbClr val="6666FF"/>
    <a:srgbClr val="008000"/>
    <a:srgbClr val="000080"/>
    <a:srgbClr val="004000"/>
    <a:srgbClr val="9966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520" autoAdjust="0"/>
    <p:restoredTop sz="95075" autoAdjust="0"/>
  </p:normalViewPr>
  <p:slideViewPr>
    <p:cSldViewPr snapToGrid="0">
      <p:cViewPr varScale="1">
        <p:scale>
          <a:sx n="129" d="100"/>
          <a:sy n="129" d="100"/>
        </p:scale>
        <p:origin x="1320" y="192"/>
      </p:cViewPr>
      <p:guideLst>
        <p:guide orient="horz" pos="2160"/>
        <p:guide pos="14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4" d="100"/>
          <a:sy n="74" d="100"/>
        </p:scale>
        <p:origin x="-1836" y="-96"/>
      </p:cViewPr>
      <p:guideLst>
        <p:guide orient="horz" pos="3019"/>
        <p:guide pos="23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7826" name="Rectangle 2"/>
          <p:cNvSpPr>
            <a:spLocks noGrp="1" noChangeArrowheads="1"/>
          </p:cNvSpPr>
          <p:nvPr>
            <p:ph type="hdr" sz="quarter"/>
          </p:nvPr>
        </p:nvSpPr>
        <p:spPr bwMode="auto">
          <a:xfrm>
            <a:off x="0" y="0"/>
            <a:ext cx="3165475" cy="479425"/>
          </a:xfrm>
          <a:prstGeom prst="rect">
            <a:avLst/>
          </a:prstGeom>
          <a:noFill/>
          <a:ln w="9525">
            <a:noFill/>
            <a:miter lim="800000"/>
            <a:headEnd/>
            <a:tailEnd/>
          </a:ln>
          <a:effectLst/>
        </p:spPr>
        <p:txBody>
          <a:bodyPr vert="horz" wrap="square" lIns="96231" tIns="48115" rIns="96231" bIns="48115" numCol="1" anchor="t" anchorCtr="0" compatLnSpc="1">
            <a:prstTxWarp prst="textNoShape">
              <a:avLst/>
            </a:prstTxWarp>
          </a:bodyPr>
          <a:lstStyle>
            <a:lvl1pPr defTabSz="962025">
              <a:defRPr sz="1200" smtClean="0">
                <a:latin typeface="Times New Roman" pitchFamily="18" charset="0"/>
              </a:defRPr>
            </a:lvl1pPr>
          </a:lstStyle>
          <a:p>
            <a:pPr>
              <a:defRPr/>
            </a:pPr>
            <a:endParaRPr lang="en-US"/>
          </a:p>
        </p:txBody>
      </p:sp>
      <p:sp>
        <p:nvSpPr>
          <p:cNvPr id="77827" name="Rectangle 3"/>
          <p:cNvSpPr>
            <a:spLocks noGrp="1" noChangeArrowheads="1"/>
          </p:cNvSpPr>
          <p:nvPr>
            <p:ph type="dt" sz="quarter" idx="1"/>
          </p:nvPr>
        </p:nvSpPr>
        <p:spPr bwMode="auto">
          <a:xfrm>
            <a:off x="4137025" y="0"/>
            <a:ext cx="3165475" cy="479425"/>
          </a:xfrm>
          <a:prstGeom prst="rect">
            <a:avLst/>
          </a:prstGeom>
          <a:noFill/>
          <a:ln w="9525">
            <a:noFill/>
            <a:miter lim="800000"/>
            <a:headEnd/>
            <a:tailEnd/>
          </a:ln>
          <a:effectLst/>
        </p:spPr>
        <p:txBody>
          <a:bodyPr vert="horz" wrap="square" lIns="96231" tIns="48115" rIns="96231" bIns="48115" numCol="1" anchor="t" anchorCtr="0" compatLnSpc="1">
            <a:prstTxWarp prst="textNoShape">
              <a:avLst/>
            </a:prstTxWarp>
          </a:bodyPr>
          <a:lstStyle>
            <a:lvl1pPr algn="r" defTabSz="962025">
              <a:defRPr sz="1200" smtClean="0">
                <a:latin typeface="Times New Roman" pitchFamily="18" charset="0"/>
              </a:defRPr>
            </a:lvl1pPr>
          </a:lstStyle>
          <a:p>
            <a:pPr>
              <a:defRPr/>
            </a:pPr>
            <a:endParaRPr lang="en-US"/>
          </a:p>
        </p:txBody>
      </p:sp>
      <p:sp>
        <p:nvSpPr>
          <p:cNvPr id="77828" name="Rectangle 4"/>
          <p:cNvSpPr>
            <a:spLocks noGrp="1" noChangeArrowheads="1"/>
          </p:cNvSpPr>
          <p:nvPr>
            <p:ph type="ftr" sz="quarter" idx="2"/>
          </p:nvPr>
        </p:nvSpPr>
        <p:spPr bwMode="auto">
          <a:xfrm>
            <a:off x="0" y="9109075"/>
            <a:ext cx="3165475" cy="479425"/>
          </a:xfrm>
          <a:prstGeom prst="rect">
            <a:avLst/>
          </a:prstGeom>
          <a:noFill/>
          <a:ln w="9525">
            <a:noFill/>
            <a:miter lim="800000"/>
            <a:headEnd/>
            <a:tailEnd/>
          </a:ln>
          <a:effectLst/>
        </p:spPr>
        <p:txBody>
          <a:bodyPr vert="horz" wrap="square" lIns="96231" tIns="48115" rIns="96231" bIns="48115" numCol="1" anchor="b" anchorCtr="0" compatLnSpc="1">
            <a:prstTxWarp prst="textNoShape">
              <a:avLst/>
            </a:prstTxWarp>
          </a:bodyPr>
          <a:lstStyle>
            <a:lvl1pPr defTabSz="962025">
              <a:defRPr sz="1200" smtClean="0">
                <a:latin typeface="Times New Roman" pitchFamily="18" charset="0"/>
              </a:defRPr>
            </a:lvl1pPr>
          </a:lstStyle>
          <a:p>
            <a:pPr>
              <a:defRPr/>
            </a:pPr>
            <a:endParaRPr lang="en-US"/>
          </a:p>
        </p:txBody>
      </p:sp>
      <p:sp>
        <p:nvSpPr>
          <p:cNvPr id="77829" name="Rectangle 5"/>
          <p:cNvSpPr>
            <a:spLocks noGrp="1" noChangeArrowheads="1"/>
          </p:cNvSpPr>
          <p:nvPr>
            <p:ph type="sldNum" sz="quarter" idx="3"/>
          </p:nvPr>
        </p:nvSpPr>
        <p:spPr bwMode="auto">
          <a:xfrm>
            <a:off x="4137025" y="9109075"/>
            <a:ext cx="3165475" cy="479425"/>
          </a:xfrm>
          <a:prstGeom prst="rect">
            <a:avLst/>
          </a:prstGeom>
          <a:noFill/>
          <a:ln w="9525">
            <a:noFill/>
            <a:miter lim="800000"/>
            <a:headEnd/>
            <a:tailEnd/>
          </a:ln>
          <a:effectLst/>
        </p:spPr>
        <p:txBody>
          <a:bodyPr vert="horz" wrap="square" lIns="96231" tIns="48115" rIns="96231" bIns="48115" numCol="1" anchor="b" anchorCtr="0" compatLnSpc="1">
            <a:prstTxWarp prst="textNoShape">
              <a:avLst/>
            </a:prstTxWarp>
          </a:bodyPr>
          <a:lstStyle>
            <a:lvl1pPr algn="r" defTabSz="962025">
              <a:defRPr sz="1200" smtClean="0">
                <a:latin typeface="Times New Roman" pitchFamily="18" charset="0"/>
              </a:defRPr>
            </a:lvl1pPr>
          </a:lstStyle>
          <a:p>
            <a:pPr>
              <a:defRPr/>
            </a:pPr>
            <a:fld id="{66158826-EADE-4792-AB13-43381F09BFE3}" type="slidenum">
              <a:rPr lang="en-US"/>
              <a:pPr>
                <a:defRPr/>
              </a:pPr>
              <a:t>‹#›</a:t>
            </a:fld>
            <a:endParaRPr lang="en-US"/>
          </a:p>
        </p:txBody>
      </p:sp>
    </p:spTree>
    <p:extLst>
      <p:ext uri="{BB962C8B-B14F-4D97-AF65-F5344CB8AC3E}">
        <p14:creationId xmlns:p14="http://schemas.microsoft.com/office/powerpoint/2010/main" val="16092543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3165475" cy="479425"/>
          </a:xfrm>
          <a:prstGeom prst="rect">
            <a:avLst/>
          </a:prstGeom>
          <a:noFill/>
          <a:ln w="9525">
            <a:noFill/>
            <a:miter lim="800000"/>
            <a:headEnd/>
            <a:tailEnd/>
          </a:ln>
          <a:effectLst/>
        </p:spPr>
        <p:txBody>
          <a:bodyPr vert="horz" wrap="square" lIns="96231" tIns="48115" rIns="96231" bIns="48115" numCol="1" anchor="t" anchorCtr="0" compatLnSpc="1">
            <a:prstTxWarp prst="textNoShape">
              <a:avLst/>
            </a:prstTxWarp>
          </a:bodyPr>
          <a:lstStyle>
            <a:lvl1pPr defTabSz="962025">
              <a:defRPr sz="1200" smtClean="0">
                <a:latin typeface="Times New Roman" pitchFamily="18" charset="0"/>
              </a:defRPr>
            </a:lvl1pPr>
          </a:lstStyle>
          <a:p>
            <a:pPr>
              <a:defRPr/>
            </a:pPr>
            <a:endParaRPr lang="en-US"/>
          </a:p>
        </p:txBody>
      </p:sp>
      <p:sp>
        <p:nvSpPr>
          <p:cNvPr id="30723" name="Rectangle 3"/>
          <p:cNvSpPr>
            <a:spLocks noGrp="1" noChangeArrowheads="1"/>
          </p:cNvSpPr>
          <p:nvPr>
            <p:ph type="dt" idx="1"/>
          </p:nvPr>
        </p:nvSpPr>
        <p:spPr bwMode="auto">
          <a:xfrm>
            <a:off x="4137025" y="0"/>
            <a:ext cx="3165475" cy="479425"/>
          </a:xfrm>
          <a:prstGeom prst="rect">
            <a:avLst/>
          </a:prstGeom>
          <a:noFill/>
          <a:ln w="9525">
            <a:noFill/>
            <a:miter lim="800000"/>
            <a:headEnd/>
            <a:tailEnd/>
          </a:ln>
          <a:effectLst/>
        </p:spPr>
        <p:txBody>
          <a:bodyPr vert="horz" wrap="square" lIns="96231" tIns="48115" rIns="96231" bIns="48115" numCol="1" anchor="t" anchorCtr="0" compatLnSpc="1">
            <a:prstTxWarp prst="textNoShape">
              <a:avLst/>
            </a:prstTxWarp>
          </a:bodyPr>
          <a:lstStyle>
            <a:lvl1pPr algn="r" defTabSz="962025">
              <a:defRPr sz="1200" smtClean="0">
                <a:latin typeface="Times New Roman" pitchFamily="18" charset="0"/>
              </a:defRPr>
            </a:lvl1pPr>
          </a:lstStyle>
          <a:p>
            <a:pPr>
              <a:defRPr/>
            </a:pPr>
            <a:endParaRPr lang="en-US"/>
          </a:p>
        </p:txBody>
      </p:sp>
      <p:sp>
        <p:nvSpPr>
          <p:cNvPr id="22532" name="Rectangle 4"/>
          <p:cNvSpPr>
            <a:spLocks noGrp="1" noRot="1" noChangeAspect="1" noChangeArrowheads="1" noTextEdit="1"/>
          </p:cNvSpPr>
          <p:nvPr>
            <p:ph type="sldImg" idx="2"/>
          </p:nvPr>
        </p:nvSpPr>
        <p:spPr bwMode="auto">
          <a:xfrm>
            <a:off x="1254125" y="719138"/>
            <a:ext cx="4794250" cy="3595687"/>
          </a:xfrm>
          <a:prstGeom prst="rect">
            <a:avLst/>
          </a:prstGeom>
          <a:noFill/>
          <a:ln w="9525">
            <a:solidFill>
              <a:srgbClr val="000000"/>
            </a:solidFill>
            <a:miter lim="800000"/>
            <a:headEnd/>
            <a:tailEnd/>
          </a:ln>
        </p:spPr>
      </p:sp>
      <p:sp>
        <p:nvSpPr>
          <p:cNvPr id="30725" name="Rectangle 5"/>
          <p:cNvSpPr>
            <a:spLocks noGrp="1" noChangeArrowheads="1"/>
          </p:cNvSpPr>
          <p:nvPr>
            <p:ph type="body" sz="quarter" idx="3"/>
          </p:nvPr>
        </p:nvSpPr>
        <p:spPr bwMode="auto">
          <a:xfrm>
            <a:off x="974725" y="4554538"/>
            <a:ext cx="5353050" cy="4314825"/>
          </a:xfrm>
          <a:prstGeom prst="rect">
            <a:avLst/>
          </a:prstGeom>
          <a:noFill/>
          <a:ln w="9525">
            <a:noFill/>
            <a:miter lim="800000"/>
            <a:headEnd/>
            <a:tailEnd/>
          </a:ln>
          <a:effectLst/>
        </p:spPr>
        <p:txBody>
          <a:bodyPr vert="horz" wrap="square" lIns="96231" tIns="48115" rIns="96231" bIns="481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26" name="Rectangle 6"/>
          <p:cNvSpPr>
            <a:spLocks noGrp="1" noChangeArrowheads="1"/>
          </p:cNvSpPr>
          <p:nvPr>
            <p:ph type="ftr" sz="quarter" idx="4"/>
          </p:nvPr>
        </p:nvSpPr>
        <p:spPr bwMode="auto">
          <a:xfrm>
            <a:off x="0" y="9109075"/>
            <a:ext cx="3165475" cy="479425"/>
          </a:xfrm>
          <a:prstGeom prst="rect">
            <a:avLst/>
          </a:prstGeom>
          <a:noFill/>
          <a:ln w="9525">
            <a:noFill/>
            <a:miter lim="800000"/>
            <a:headEnd/>
            <a:tailEnd/>
          </a:ln>
          <a:effectLst/>
        </p:spPr>
        <p:txBody>
          <a:bodyPr vert="horz" wrap="square" lIns="96231" tIns="48115" rIns="96231" bIns="48115" numCol="1" anchor="b" anchorCtr="0" compatLnSpc="1">
            <a:prstTxWarp prst="textNoShape">
              <a:avLst/>
            </a:prstTxWarp>
          </a:bodyPr>
          <a:lstStyle>
            <a:lvl1pPr defTabSz="962025">
              <a:defRPr sz="1200" smtClean="0">
                <a:latin typeface="Times New Roman" pitchFamily="18" charset="0"/>
              </a:defRPr>
            </a:lvl1pPr>
          </a:lstStyle>
          <a:p>
            <a:pPr>
              <a:defRPr/>
            </a:pPr>
            <a:endParaRPr lang="en-US"/>
          </a:p>
        </p:txBody>
      </p:sp>
      <p:sp>
        <p:nvSpPr>
          <p:cNvPr id="30727" name="Rectangle 7"/>
          <p:cNvSpPr>
            <a:spLocks noGrp="1" noChangeArrowheads="1"/>
          </p:cNvSpPr>
          <p:nvPr>
            <p:ph type="sldNum" sz="quarter" idx="5"/>
          </p:nvPr>
        </p:nvSpPr>
        <p:spPr bwMode="auto">
          <a:xfrm>
            <a:off x="4137025" y="9109075"/>
            <a:ext cx="3165475" cy="479425"/>
          </a:xfrm>
          <a:prstGeom prst="rect">
            <a:avLst/>
          </a:prstGeom>
          <a:noFill/>
          <a:ln w="9525">
            <a:noFill/>
            <a:miter lim="800000"/>
            <a:headEnd/>
            <a:tailEnd/>
          </a:ln>
          <a:effectLst/>
        </p:spPr>
        <p:txBody>
          <a:bodyPr vert="horz" wrap="square" lIns="96231" tIns="48115" rIns="96231" bIns="48115" numCol="1" anchor="b" anchorCtr="0" compatLnSpc="1">
            <a:prstTxWarp prst="textNoShape">
              <a:avLst/>
            </a:prstTxWarp>
          </a:bodyPr>
          <a:lstStyle>
            <a:lvl1pPr algn="r" defTabSz="962025">
              <a:defRPr sz="1200" smtClean="0">
                <a:latin typeface="Times New Roman" pitchFamily="18" charset="0"/>
              </a:defRPr>
            </a:lvl1pPr>
          </a:lstStyle>
          <a:p>
            <a:pPr>
              <a:defRPr/>
            </a:pPr>
            <a:fld id="{ECC53042-5A96-4DBC-B738-B843823BA6D7}" type="slidenum">
              <a:rPr lang="en-US"/>
              <a:pPr>
                <a:defRPr/>
              </a:pPr>
              <a:t>‹#›</a:t>
            </a:fld>
            <a:endParaRPr lang="en-US"/>
          </a:p>
        </p:txBody>
      </p:sp>
    </p:spTree>
    <p:extLst>
      <p:ext uri="{BB962C8B-B14F-4D97-AF65-F5344CB8AC3E}">
        <p14:creationId xmlns:p14="http://schemas.microsoft.com/office/powerpoint/2010/main" val="34407555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ECC53042-5A96-4DBC-B738-B843823BA6D7}" type="slidenum">
              <a:rPr lang="en-US" smtClean="0"/>
              <a:pPr>
                <a:defRPr/>
              </a:pPr>
              <a:t>0</a:t>
            </a:fld>
            <a:endParaRPr lang="en-US"/>
          </a:p>
        </p:txBody>
      </p:sp>
    </p:spTree>
    <p:extLst>
      <p:ext uri="{BB962C8B-B14F-4D97-AF65-F5344CB8AC3E}">
        <p14:creationId xmlns:p14="http://schemas.microsoft.com/office/powerpoint/2010/main" val="12869806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t>
            </a:r>
            <a:r>
              <a:rPr lang="en-US" dirty="0" err="1"/>
              <a:t>i</a:t>
            </a:r>
            <a:r>
              <a:rPr lang="en-US" dirty="0"/>
              <a:t>=k,</a:t>
            </a:r>
          </a:p>
        </p:txBody>
      </p:sp>
      <p:sp>
        <p:nvSpPr>
          <p:cNvPr id="4" name="Slide Number Placeholder 3"/>
          <p:cNvSpPr>
            <a:spLocks noGrp="1"/>
          </p:cNvSpPr>
          <p:nvPr>
            <p:ph type="sldNum" sz="quarter" idx="10"/>
          </p:nvPr>
        </p:nvSpPr>
        <p:spPr/>
        <p:txBody>
          <a:bodyPr/>
          <a:lstStyle/>
          <a:p>
            <a:pPr>
              <a:defRPr/>
            </a:pPr>
            <a:fld id="{ECC53042-5A96-4DBC-B738-B843823BA6D7}" type="slidenum">
              <a:rPr lang="en-US" smtClean="0"/>
              <a:pPr>
                <a:defRPr/>
              </a:pPr>
              <a:t>9</a:t>
            </a:fld>
            <a:endParaRPr lang="en-US"/>
          </a:p>
        </p:txBody>
      </p:sp>
    </p:spTree>
    <p:extLst>
      <p:ext uri="{BB962C8B-B14F-4D97-AF65-F5344CB8AC3E}">
        <p14:creationId xmlns:p14="http://schemas.microsoft.com/office/powerpoint/2010/main" val="16933085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t>
            </a:r>
            <a:r>
              <a:rPr lang="en-US" dirty="0" err="1"/>
              <a:t>i</a:t>
            </a:r>
            <a:r>
              <a:rPr lang="en-US" dirty="0"/>
              <a:t>=k,</a:t>
            </a:r>
          </a:p>
        </p:txBody>
      </p:sp>
      <p:sp>
        <p:nvSpPr>
          <p:cNvPr id="4" name="Slide Number Placeholder 3"/>
          <p:cNvSpPr>
            <a:spLocks noGrp="1"/>
          </p:cNvSpPr>
          <p:nvPr>
            <p:ph type="sldNum" sz="quarter" idx="10"/>
          </p:nvPr>
        </p:nvSpPr>
        <p:spPr/>
        <p:txBody>
          <a:bodyPr/>
          <a:lstStyle/>
          <a:p>
            <a:pPr>
              <a:defRPr/>
            </a:pPr>
            <a:fld id="{ECC53042-5A96-4DBC-B738-B843823BA6D7}" type="slidenum">
              <a:rPr lang="en-US" smtClean="0"/>
              <a:pPr>
                <a:defRPr/>
              </a:pPr>
              <a:t>10</a:t>
            </a:fld>
            <a:endParaRPr lang="en-US"/>
          </a:p>
        </p:txBody>
      </p:sp>
    </p:spTree>
    <p:extLst>
      <p:ext uri="{BB962C8B-B14F-4D97-AF65-F5344CB8AC3E}">
        <p14:creationId xmlns:p14="http://schemas.microsoft.com/office/powerpoint/2010/main" val="29346674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t>
            </a:r>
            <a:r>
              <a:rPr lang="en-US" dirty="0" err="1"/>
              <a:t>i</a:t>
            </a:r>
            <a:r>
              <a:rPr lang="en-US" dirty="0"/>
              <a:t>=k,</a:t>
            </a:r>
          </a:p>
        </p:txBody>
      </p:sp>
      <p:sp>
        <p:nvSpPr>
          <p:cNvPr id="4" name="Slide Number Placeholder 3"/>
          <p:cNvSpPr>
            <a:spLocks noGrp="1"/>
          </p:cNvSpPr>
          <p:nvPr>
            <p:ph type="sldNum" sz="quarter" idx="10"/>
          </p:nvPr>
        </p:nvSpPr>
        <p:spPr/>
        <p:txBody>
          <a:bodyPr/>
          <a:lstStyle/>
          <a:p>
            <a:pPr>
              <a:defRPr/>
            </a:pPr>
            <a:fld id="{ECC53042-5A96-4DBC-B738-B843823BA6D7}" type="slidenum">
              <a:rPr lang="en-US" smtClean="0"/>
              <a:pPr>
                <a:defRPr/>
              </a:pPr>
              <a:t>11</a:t>
            </a:fld>
            <a:endParaRPr lang="en-US"/>
          </a:p>
        </p:txBody>
      </p:sp>
    </p:spTree>
    <p:extLst>
      <p:ext uri="{BB962C8B-B14F-4D97-AF65-F5344CB8AC3E}">
        <p14:creationId xmlns:p14="http://schemas.microsoft.com/office/powerpoint/2010/main" val="41226093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t>
            </a:r>
            <a:r>
              <a:rPr lang="en-US" dirty="0" err="1"/>
              <a:t>i</a:t>
            </a:r>
            <a:r>
              <a:rPr lang="en-US" dirty="0"/>
              <a:t>=k,</a:t>
            </a:r>
          </a:p>
        </p:txBody>
      </p:sp>
      <p:sp>
        <p:nvSpPr>
          <p:cNvPr id="4" name="Slide Number Placeholder 3"/>
          <p:cNvSpPr>
            <a:spLocks noGrp="1"/>
          </p:cNvSpPr>
          <p:nvPr>
            <p:ph type="sldNum" sz="quarter" idx="10"/>
          </p:nvPr>
        </p:nvSpPr>
        <p:spPr/>
        <p:txBody>
          <a:bodyPr/>
          <a:lstStyle/>
          <a:p>
            <a:pPr>
              <a:defRPr/>
            </a:pPr>
            <a:fld id="{ECC53042-5A96-4DBC-B738-B843823BA6D7}" type="slidenum">
              <a:rPr lang="en-US" smtClean="0"/>
              <a:pPr>
                <a:defRPr/>
              </a:pPr>
              <a:t>12</a:t>
            </a:fld>
            <a:endParaRPr lang="en-US"/>
          </a:p>
        </p:txBody>
      </p:sp>
    </p:spTree>
    <p:extLst>
      <p:ext uri="{BB962C8B-B14F-4D97-AF65-F5344CB8AC3E}">
        <p14:creationId xmlns:p14="http://schemas.microsoft.com/office/powerpoint/2010/main" val="18755355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t>
            </a:r>
            <a:r>
              <a:rPr lang="en-US" dirty="0" err="1"/>
              <a:t>i</a:t>
            </a:r>
            <a:r>
              <a:rPr lang="en-US" dirty="0"/>
              <a:t>=k,</a:t>
            </a:r>
          </a:p>
        </p:txBody>
      </p:sp>
      <p:sp>
        <p:nvSpPr>
          <p:cNvPr id="4" name="Slide Number Placeholder 3"/>
          <p:cNvSpPr>
            <a:spLocks noGrp="1"/>
          </p:cNvSpPr>
          <p:nvPr>
            <p:ph type="sldNum" sz="quarter" idx="10"/>
          </p:nvPr>
        </p:nvSpPr>
        <p:spPr/>
        <p:txBody>
          <a:bodyPr/>
          <a:lstStyle/>
          <a:p>
            <a:pPr>
              <a:defRPr/>
            </a:pPr>
            <a:fld id="{ECC53042-5A96-4DBC-B738-B843823BA6D7}" type="slidenum">
              <a:rPr lang="en-US" smtClean="0"/>
              <a:pPr>
                <a:defRPr/>
              </a:pPr>
              <a:t>1</a:t>
            </a:fld>
            <a:endParaRPr lang="en-US"/>
          </a:p>
        </p:txBody>
      </p:sp>
    </p:spTree>
    <p:extLst>
      <p:ext uri="{BB962C8B-B14F-4D97-AF65-F5344CB8AC3E}">
        <p14:creationId xmlns:p14="http://schemas.microsoft.com/office/powerpoint/2010/main" val="39318686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t>
            </a:r>
            <a:r>
              <a:rPr lang="en-US" dirty="0" err="1"/>
              <a:t>i</a:t>
            </a:r>
            <a:r>
              <a:rPr lang="en-US" dirty="0"/>
              <a:t>=k,</a:t>
            </a:r>
          </a:p>
        </p:txBody>
      </p:sp>
      <p:sp>
        <p:nvSpPr>
          <p:cNvPr id="4" name="Slide Number Placeholder 3"/>
          <p:cNvSpPr>
            <a:spLocks noGrp="1"/>
          </p:cNvSpPr>
          <p:nvPr>
            <p:ph type="sldNum" sz="quarter" idx="10"/>
          </p:nvPr>
        </p:nvSpPr>
        <p:spPr/>
        <p:txBody>
          <a:bodyPr/>
          <a:lstStyle/>
          <a:p>
            <a:pPr>
              <a:defRPr/>
            </a:pPr>
            <a:fld id="{ECC53042-5A96-4DBC-B738-B843823BA6D7}" type="slidenum">
              <a:rPr lang="en-US" smtClean="0"/>
              <a:pPr>
                <a:defRPr/>
              </a:pPr>
              <a:t>2</a:t>
            </a:fld>
            <a:endParaRPr lang="en-US"/>
          </a:p>
        </p:txBody>
      </p:sp>
    </p:spTree>
    <p:extLst>
      <p:ext uri="{BB962C8B-B14F-4D97-AF65-F5344CB8AC3E}">
        <p14:creationId xmlns:p14="http://schemas.microsoft.com/office/powerpoint/2010/main" val="32743808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t>
            </a:r>
            <a:r>
              <a:rPr lang="en-US" dirty="0" err="1"/>
              <a:t>i</a:t>
            </a:r>
            <a:r>
              <a:rPr lang="en-US" dirty="0"/>
              <a:t>=k,</a:t>
            </a:r>
          </a:p>
        </p:txBody>
      </p:sp>
      <p:sp>
        <p:nvSpPr>
          <p:cNvPr id="4" name="Slide Number Placeholder 3"/>
          <p:cNvSpPr>
            <a:spLocks noGrp="1"/>
          </p:cNvSpPr>
          <p:nvPr>
            <p:ph type="sldNum" sz="quarter" idx="10"/>
          </p:nvPr>
        </p:nvSpPr>
        <p:spPr/>
        <p:txBody>
          <a:bodyPr/>
          <a:lstStyle/>
          <a:p>
            <a:pPr>
              <a:defRPr/>
            </a:pPr>
            <a:fld id="{ECC53042-5A96-4DBC-B738-B843823BA6D7}" type="slidenum">
              <a:rPr lang="en-US" smtClean="0"/>
              <a:pPr>
                <a:defRPr/>
              </a:pPr>
              <a:t>3</a:t>
            </a:fld>
            <a:endParaRPr lang="en-US"/>
          </a:p>
        </p:txBody>
      </p:sp>
    </p:spTree>
    <p:extLst>
      <p:ext uri="{BB962C8B-B14F-4D97-AF65-F5344CB8AC3E}">
        <p14:creationId xmlns:p14="http://schemas.microsoft.com/office/powerpoint/2010/main" val="38572391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t>
            </a:r>
            <a:r>
              <a:rPr lang="en-US" dirty="0" err="1"/>
              <a:t>i</a:t>
            </a:r>
            <a:r>
              <a:rPr lang="en-US" dirty="0"/>
              <a:t>=k,</a:t>
            </a:r>
          </a:p>
        </p:txBody>
      </p:sp>
      <p:sp>
        <p:nvSpPr>
          <p:cNvPr id="4" name="Slide Number Placeholder 3"/>
          <p:cNvSpPr>
            <a:spLocks noGrp="1"/>
          </p:cNvSpPr>
          <p:nvPr>
            <p:ph type="sldNum" sz="quarter" idx="10"/>
          </p:nvPr>
        </p:nvSpPr>
        <p:spPr/>
        <p:txBody>
          <a:bodyPr/>
          <a:lstStyle/>
          <a:p>
            <a:pPr>
              <a:defRPr/>
            </a:pPr>
            <a:fld id="{ECC53042-5A96-4DBC-B738-B843823BA6D7}" type="slidenum">
              <a:rPr lang="en-US" smtClean="0"/>
              <a:pPr>
                <a:defRPr/>
              </a:pPr>
              <a:t>4</a:t>
            </a:fld>
            <a:endParaRPr lang="en-US"/>
          </a:p>
        </p:txBody>
      </p:sp>
    </p:spTree>
    <p:extLst>
      <p:ext uri="{BB962C8B-B14F-4D97-AF65-F5344CB8AC3E}">
        <p14:creationId xmlns:p14="http://schemas.microsoft.com/office/powerpoint/2010/main" val="12678822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t>
            </a:r>
            <a:r>
              <a:rPr lang="en-US" dirty="0" err="1"/>
              <a:t>i</a:t>
            </a:r>
            <a:r>
              <a:rPr lang="en-US" dirty="0"/>
              <a:t>=k,</a:t>
            </a:r>
          </a:p>
        </p:txBody>
      </p:sp>
      <p:sp>
        <p:nvSpPr>
          <p:cNvPr id="4" name="Slide Number Placeholder 3"/>
          <p:cNvSpPr>
            <a:spLocks noGrp="1"/>
          </p:cNvSpPr>
          <p:nvPr>
            <p:ph type="sldNum" sz="quarter" idx="10"/>
          </p:nvPr>
        </p:nvSpPr>
        <p:spPr/>
        <p:txBody>
          <a:bodyPr/>
          <a:lstStyle/>
          <a:p>
            <a:pPr>
              <a:defRPr/>
            </a:pPr>
            <a:fld id="{ECC53042-5A96-4DBC-B738-B843823BA6D7}" type="slidenum">
              <a:rPr lang="en-US" smtClean="0"/>
              <a:pPr>
                <a:defRPr/>
              </a:pPr>
              <a:t>5</a:t>
            </a:fld>
            <a:endParaRPr lang="en-US"/>
          </a:p>
        </p:txBody>
      </p:sp>
    </p:spTree>
    <p:extLst>
      <p:ext uri="{BB962C8B-B14F-4D97-AF65-F5344CB8AC3E}">
        <p14:creationId xmlns:p14="http://schemas.microsoft.com/office/powerpoint/2010/main" val="6694460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t>
            </a:r>
            <a:r>
              <a:rPr lang="en-US" dirty="0" err="1"/>
              <a:t>i</a:t>
            </a:r>
            <a:r>
              <a:rPr lang="en-US" dirty="0"/>
              <a:t>=k,</a:t>
            </a:r>
          </a:p>
        </p:txBody>
      </p:sp>
      <p:sp>
        <p:nvSpPr>
          <p:cNvPr id="4" name="Slide Number Placeholder 3"/>
          <p:cNvSpPr>
            <a:spLocks noGrp="1"/>
          </p:cNvSpPr>
          <p:nvPr>
            <p:ph type="sldNum" sz="quarter" idx="10"/>
          </p:nvPr>
        </p:nvSpPr>
        <p:spPr/>
        <p:txBody>
          <a:bodyPr/>
          <a:lstStyle/>
          <a:p>
            <a:pPr>
              <a:defRPr/>
            </a:pPr>
            <a:fld id="{ECC53042-5A96-4DBC-B738-B843823BA6D7}" type="slidenum">
              <a:rPr lang="en-US" smtClean="0"/>
              <a:pPr>
                <a:defRPr/>
              </a:pPr>
              <a:t>6</a:t>
            </a:fld>
            <a:endParaRPr lang="en-US"/>
          </a:p>
        </p:txBody>
      </p:sp>
    </p:spTree>
    <p:extLst>
      <p:ext uri="{BB962C8B-B14F-4D97-AF65-F5344CB8AC3E}">
        <p14:creationId xmlns:p14="http://schemas.microsoft.com/office/powerpoint/2010/main" val="42224462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t>
            </a:r>
            <a:r>
              <a:rPr lang="en-US" dirty="0" err="1"/>
              <a:t>i</a:t>
            </a:r>
            <a:r>
              <a:rPr lang="en-US" dirty="0"/>
              <a:t>=k,</a:t>
            </a:r>
          </a:p>
        </p:txBody>
      </p:sp>
      <p:sp>
        <p:nvSpPr>
          <p:cNvPr id="4" name="Slide Number Placeholder 3"/>
          <p:cNvSpPr>
            <a:spLocks noGrp="1"/>
          </p:cNvSpPr>
          <p:nvPr>
            <p:ph type="sldNum" sz="quarter" idx="10"/>
          </p:nvPr>
        </p:nvSpPr>
        <p:spPr/>
        <p:txBody>
          <a:bodyPr/>
          <a:lstStyle/>
          <a:p>
            <a:pPr>
              <a:defRPr/>
            </a:pPr>
            <a:fld id="{ECC53042-5A96-4DBC-B738-B843823BA6D7}" type="slidenum">
              <a:rPr lang="en-US" smtClean="0"/>
              <a:pPr>
                <a:defRPr/>
              </a:pPr>
              <a:t>7</a:t>
            </a:fld>
            <a:endParaRPr lang="en-US"/>
          </a:p>
        </p:txBody>
      </p:sp>
    </p:spTree>
    <p:extLst>
      <p:ext uri="{BB962C8B-B14F-4D97-AF65-F5344CB8AC3E}">
        <p14:creationId xmlns:p14="http://schemas.microsoft.com/office/powerpoint/2010/main" val="21682378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t>
            </a:r>
            <a:r>
              <a:rPr lang="en-US" dirty="0" err="1"/>
              <a:t>i</a:t>
            </a:r>
            <a:r>
              <a:rPr lang="en-US" dirty="0"/>
              <a:t>=k,</a:t>
            </a:r>
          </a:p>
        </p:txBody>
      </p:sp>
      <p:sp>
        <p:nvSpPr>
          <p:cNvPr id="4" name="Slide Number Placeholder 3"/>
          <p:cNvSpPr>
            <a:spLocks noGrp="1"/>
          </p:cNvSpPr>
          <p:nvPr>
            <p:ph type="sldNum" sz="quarter" idx="10"/>
          </p:nvPr>
        </p:nvSpPr>
        <p:spPr/>
        <p:txBody>
          <a:bodyPr/>
          <a:lstStyle/>
          <a:p>
            <a:pPr>
              <a:defRPr/>
            </a:pPr>
            <a:fld id="{ECC53042-5A96-4DBC-B738-B843823BA6D7}" type="slidenum">
              <a:rPr lang="en-US" smtClean="0"/>
              <a:pPr>
                <a:defRPr/>
              </a:pPr>
              <a:t>8</a:t>
            </a:fld>
            <a:endParaRPr lang="en-US"/>
          </a:p>
        </p:txBody>
      </p:sp>
    </p:spTree>
    <p:extLst>
      <p:ext uri="{BB962C8B-B14F-4D97-AF65-F5344CB8AC3E}">
        <p14:creationId xmlns:p14="http://schemas.microsoft.com/office/powerpoint/2010/main" val="18125789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7" name="Rectangle 5"/>
          <p:cNvSpPr>
            <a:spLocks noChangeArrowheads="1"/>
          </p:cNvSpPr>
          <p:nvPr/>
        </p:nvSpPr>
        <p:spPr bwMode="auto">
          <a:xfrm>
            <a:off x="304800" y="277813"/>
            <a:ext cx="8605838" cy="6254750"/>
          </a:xfrm>
          <a:prstGeom prst="rect">
            <a:avLst/>
          </a:prstGeom>
          <a:noFill/>
          <a:ln w="38100">
            <a:solidFill>
              <a:srgbClr val="333399"/>
            </a:solidFill>
            <a:miter lim="800000"/>
            <a:headEnd/>
            <a:tailEnd/>
          </a:ln>
          <a:effectLst>
            <a:outerShdw dist="107763" dir="2700000" algn="ctr" rotWithShape="0">
              <a:srgbClr val="892034"/>
            </a:outerShdw>
          </a:effectLst>
        </p:spPr>
        <p:txBody>
          <a:bodyPr wrap="none" anchor="ctr"/>
          <a:lstStyle/>
          <a:p>
            <a:pPr algn="ctr">
              <a:defRPr/>
            </a:pPr>
            <a:endParaRPr lang="en-US">
              <a:solidFill>
                <a:schemeClr val="hlink"/>
              </a:solidFill>
              <a:latin typeface="Times New Roman" pitchFamily="18" charset="0"/>
            </a:endParaRPr>
          </a:p>
        </p:txBody>
      </p:sp>
      <p:sp>
        <p:nvSpPr>
          <p:cNvPr id="8" name="Text Box 8"/>
          <p:cNvSpPr txBox="1">
            <a:spLocks noChangeArrowheads="1"/>
          </p:cNvSpPr>
          <p:nvPr/>
        </p:nvSpPr>
        <p:spPr bwMode="auto">
          <a:xfrm>
            <a:off x="479425" y="130175"/>
            <a:ext cx="3821113" cy="366713"/>
          </a:xfrm>
          <a:prstGeom prst="rect">
            <a:avLst/>
          </a:prstGeom>
          <a:solidFill>
            <a:srgbClr val="FFFFFF"/>
          </a:solidFill>
          <a:ln w="9525">
            <a:noFill/>
            <a:miter lim="800000"/>
            <a:headEnd/>
            <a:tailEnd/>
          </a:ln>
        </p:spPr>
        <p:txBody>
          <a:bodyPr anchor="ctr" anchorCtr="1">
            <a:spAutoFit/>
          </a:bodyPr>
          <a:lstStyle/>
          <a:p>
            <a:pPr>
              <a:spcBef>
                <a:spcPct val="50000"/>
              </a:spcBef>
            </a:pPr>
            <a:r>
              <a:rPr lang="en-US" sz="1800" b="1" dirty="0">
                <a:solidFill>
                  <a:srgbClr val="333399"/>
                </a:solidFill>
              </a:rPr>
              <a:t>ECE 8443 – Pattern Recognition</a:t>
            </a:r>
          </a:p>
        </p:txBody>
      </p:sp>
      <p:sp>
        <p:nvSpPr>
          <p:cNvPr id="4" name="Rectangle 5"/>
          <p:cNvSpPr>
            <a:spLocks noChangeArrowheads="1"/>
          </p:cNvSpPr>
          <p:nvPr userDrawn="1"/>
        </p:nvSpPr>
        <p:spPr bwMode="auto">
          <a:xfrm>
            <a:off x="304800" y="277813"/>
            <a:ext cx="8605838" cy="6254750"/>
          </a:xfrm>
          <a:prstGeom prst="rect">
            <a:avLst/>
          </a:prstGeom>
          <a:noFill/>
          <a:ln w="38100">
            <a:solidFill>
              <a:srgbClr val="333399"/>
            </a:solidFill>
            <a:miter lim="800000"/>
            <a:headEnd/>
            <a:tailEnd/>
          </a:ln>
          <a:effectLst>
            <a:outerShdw dist="107763" dir="2700000" algn="ctr" rotWithShape="0">
              <a:srgbClr val="892034"/>
            </a:outerShdw>
          </a:effectLst>
        </p:spPr>
        <p:txBody>
          <a:bodyPr wrap="none" anchor="ctr"/>
          <a:lstStyle/>
          <a:p>
            <a:pPr algn="ctr">
              <a:defRPr/>
            </a:pPr>
            <a:endParaRPr lang="en-US">
              <a:solidFill>
                <a:schemeClr val="hlink"/>
              </a:solidFill>
              <a:latin typeface="Times New Roman" pitchFamily="18" charset="0"/>
            </a:endParaRPr>
          </a:p>
        </p:txBody>
      </p:sp>
      <p:sp>
        <p:nvSpPr>
          <p:cNvPr id="5" name="Text Box 8"/>
          <p:cNvSpPr txBox="1">
            <a:spLocks noChangeArrowheads="1"/>
          </p:cNvSpPr>
          <p:nvPr userDrawn="1"/>
        </p:nvSpPr>
        <p:spPr bwMode="auto">
          <a:xfrm>
            <a:off x="558718" y="191824"/>
            <a:ext cx="5953842" cy="276999"/>
          </a:xfrm>
          <a:prstGeom prst="rect">
            <a:avLst/>
          </a:prstGeom>
          <a:solidFill>
            <a:srgbClr val="FFFFFF"/>
          </a:solidFill>
          <a:ln w="9525">
            <a:noFill/>
            <a:miter lim="800000"/>
            <a:headEnd/>
            <a:tailEnd/>
          </a:ln>
        </p:spPr>
        <p:txBody>
          <a:bodyPr wrap="square" tIns="0" bIns="0" anchor="ctr" anchorCtr="1">
            <a:spAutoFit/>
          </a:bodyPr>
          <a:lstStyle/>
          <a:p>
            <a:pPr>
              <a:spcBef>
                <a:spcPts val="0"/>
              </a:spcBef>
            </a:pPr>
            <a:r>
              <a:rPr lang="en-US" sz="1800" b="1" dirty="0">
                <a:solidFill>
                  <a:srgbClr val="333399"/>
                </a:solidFill>
              </a:rPr>
              <a:t>ENGR 2011 – Engineering Analysis and Applications</a:t>
            </a: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36" name="Rectangle 12"/>
          <p:cNvSpPr>
            <a:spLocks noChangeArrowheads="1"/>
          </p:cNvSpPr>
          <p:nvPr/>
        </p:nvSpPr>
        <p:spPr bwMode="auto">
          <a:xfrm>
            <a:off x="227013" y="455613"/>
            <a:ext cx="8683625" cy="42862"/>
          </a:xfrm>
          <a:prstGeom prst="rect">
            <a:avLst/>
          </a:prstGeom>
          <a:gradFill rotWithShape="0">
            <a:gsLst>
              <a:gs pos="0">
                <a:srgbClr val="892034"/>
              </a:gs>
              <a:gs pos="100000">
                <a:srgbClr val="95CAFF"/>
              </a:gs>
            </a:gsLst>
            <a:lin ang="0" scaled="1"/>
          </a:gradFill>
          <a:ln w="9525">
            <a:noFill/>
            <a:miter lim="800000"/>
            <a:headEnd/>
            <a:tailEnd/>
          </a:ln>
          <a:effectLst/>
        </p:spPr>
        <p:txBody>
          <a:bodyPr wrap="none" anchor="ctr"/>
          <a:lstStyle/>
          <a:p>
            <a:pPr>
              <a:defRPr/>
            </a:pPr>
            <a:endParaRPr lang="en-US"/>
          </a:p>
        </p:txBody>
      </p:sp>
      <p:pic>
        <p:nvPicPr>
          <p:cNvPr id="1027" name="Picture 37" descr="isip_logo_plain"/>
          <p:cNvPicPr>
            <a:picLocks noChangeAspect="1" noChangeArrowheads="1"/>
          </p:cNvPicPr>
          <p:nvPr/>
        </p:nvPicPr>
        <p:blipFill>
          <a:blip r:embed="rId3"/>
          <a:srcRect/>
          <a:stretch>
            <a:fillRect/>
          </a:stretch>
        </p:blipFill>
        <p:spPr bwMode="auto">
          <a:xfrm>
            <a:off x="8772525" y="6492875"/>
            <a:ext cx="333375" cy="327025"/>
          </a:xfrm>
          <a:prstGeom prst="rect">
            <a:avLst/>
          </a:prstGeom>
          <a:noFill/>
          <a:ln w="9525">
            <a:noFill/>
            <a:miter lim="800000"/>
            <a:headEnd/>
            <a:tailEnd/>
          </a:ln>
        </p:spPr>
      </p:pic>
      <p:sp>
        <p:nvSpPr>
          <p:cNvPr id="1069" name="Text Box 45"/>
          <p:cNvSpPr txBox="1">
            <a:spLocks noChangeArrowheads="1"/>
          </p:cNvSpPr>
          <p:nvPr/>
        </p:nvSpPr>
        <p:spPr bwMode="auto">
          <a:xfrm>
            <a:off x="252413" y="6648450"/>
            <a:ext cx="8158162" cy="184666"/>
          </a:xfrm>
          <a:prstGeom prst="rect">
            <a:avLst/>
          </a:prstGeom>
          <a:noFill/>
          <a:ln w="9525">
            <a:noFill/>
            <a:miter lim="800000"/>
            <a:headEnd/>
            <a:tailEnd/>
          </a:ln>
          <a:effectLst/>
        </p:spPr>
        <p:txBody>
          <a:bodyPr lIns="0" tIns="0" rIns="0" bIns="0">
            <a:spAutoFit/>
          </a:bodyPr>
          <a:lstStyle/>
          <a:p>
            <a:pPr>
              <a:spcBef>
                <a:spcPct val="50000"/>
              </a:spcBef>
              <a:defRPr/>
            </a:pPr>
            <a:r>
              <a:rPr lang="en-US" sz="1200" b="1" dirty="0">
                <a:solidFill>
                  <a:srgbClr val="892034"/>
                </a:solidFill>
              </a:rPr>
              <a:t>ENGR 2011: Lecture 36, Slide </a:t>
            </a:r>
            <a:fld id="{56D32A91-0AE1-4806-AC33-D8959F4B7E0D}" type="slidenum">
              <a:rPr lang="en-US" sz="1200" b="1">
                <a:solidFill>
                  <a:srgbClr val="892034"/>
                </a:solidFill>
              </a:rPr>
              <a:pPr>
                <a:spcBef>
                  <a:spcPct val="50000"/>
                </a:spcBef>
                <a:defRPr/>
              </a:pPr>
              <a:t>‹#›</a:t>
            </a:fld>
            <a:endParaRPr lang="en-US" sz="1200" b="1" dirty="0">
              <a:solidFill>
                <a:srgbClr val="892034"/>
              </a:solidFill>
            </a:endParaRPr>
          </a:p>
        </p:txBody>
      </p:sp>
    </p:spTree>
  </p:cSld>
  <p:clrMap bg1="lt1" tx1="dk1" bg2="lt2" tx2="dk2" accent1="accent1" accent2="accent2" accent3="accent3" accent4="accent4" accent5="accent5" accent6="accent6" hlink="hlink" folHlink="folHlink"/>
  <p:sldLayoutIdLst>
    <p:sldLayoutId id="2147483689" r:id="rId1"/>
  </p:sldLayoutIdLst>
  <p:txStyles>
    <p:titleStyle>
      <a:lvl1pPr algn="ctr" rtl="0" eaLnBrk="1" fontAlgn="base" hangingPunct="1">
        <a:spcBef>
          <a:spcPct val="0"/>
        </a:spcBef>
        <a:spcAft>
          <a:spcPct val="0"/>
        </a:spcAft>
        <a:defRPr sz="2400" b="1">
          <a:solidFill>
            <a:schemeClr val="tx1"/>
          </a:solidFill>
          <a:latin typeface="+mj-lt"/>
          <a:ea typeface="+mj-ea"/>
          <a:cs typeface="+mj-cs"/>
        </a:defRPr>
      </a:lvl1pPr>
      <a:lvl2pPr algn="ctr" rtl="0" eaLnBrk="1" fontAlgn="base" hangingPunct="1">
        <a:spcBef>
          <a:spcPct val="0"/>
        </a:spcBef>
        <a:spcAft>
          <a:spcPct val="0"/>
        </a:spcAft>
        <a:defRPr sz="2400" b="1">
          <a:solidFill>
            <a:schemeClr val="tx1"/>
          </a:solidFill>
          <a:latin typeface="Arial" charset="0"/>
        </a:defRPr>
      </a:lvl2pPr>
      <a:lvl3pPr algn="ctr" rtl="0" eaLnBrk="1" fontAlgn="base" hangingPunct="1">
        <a:spcBef>
          <a:spcPct val="0"/>
        </a:spcBef>
        <a:spcAft>
          <a:spcPct val="0"/>
        </a:spcAft>
        <a:defRPr sz="2400" b="1">
          <a:solidFill>
            <a:schemeClr val="tx1"/>
          </a:solidFill>
          <a:latin typeface="Arial" charset="0"/>
        </a:defRPr>
      </a:lvl3pPr>
      <a:lvl4pPr algn="ctr" rtl="0" eaLnBrk="1" fontAlgn="base" hangingPunct="1">
        <a:spcBef>
          <a:spcPct val="0"/>
        </a:spcBef>
        <a:spcAft>
          <a:spcPct val="0"/>
        </a:spcAft>
        <a:defRPr sz="2400" b="1">
          <a:solidFill>
            <a:schemeClr val="tx1"/>
          </a:solidFill>
          <a:latin typeface="Arial" charset="0"/>
        </a:defRPr>
      </a:lvl4pPr>
      <a:lvl5pPr algn="ctr" rtl="0" eaLnBrk="1" fontAlgn="base" hangingPunct="1">
        <a:spcBef>
          <a:spcPct val="0"/>
        </a:spcBef>
        <a:spcAft>
          <a:spcPct val="0"/>
        </a:spcAft>
        <a:defRPr sz="2400" b="1">
          <a:solidFill>
            <a:schemeClr val="tx1"/>
          </a:solidFill>
          <a:latin typeface="Arial" charset="0"/>
        </a:defRPr>
      </a:lvl5pPr>
      <a:lvl6pPr marL="457200" algn="ctr" rtl="0" eaLnBrk="1" fontAlgn="base" hangingPunct="1">
        <a:spcBef>
          <a:spcPct val="0"/>
        </a:spcBef>
        <a:spcAft>
          <a:spcPct val="0"/>
        </a:spcAft>
        <a:defRPr sz="2400" b="1">
          <a:solidFill>
            <a:schemeClr val="tx1"/>
          </a:solidFill>
          <a:latin typeface="Arial" charset="0"/>
        </a:defRPr>
      </a:lvl6pPr>
      <a:lvl7pPr marL="914400" algn="ctr" rtl="0" eaLnBrk="1" fontAlgn="base" hangingPunct="1">
        <a:spcBef>
          <a:spcPct val="0"/>
        </a:spcBef>
        <a:spcAft>
          <a:spcPct val="0"/>
        </a:spcAft>
        <a:defRPr sz="2400" b="1">
          <a:solidFill>
            <a:schemeClr val="tx1"/>
          </a:solidFill>
          <a:latin typeface="Arial" charset="0"/>
        </a:defRPr>
      </a:lvl7pPr>
      <a:lvl8pPr marL="1371600" algn="ctr" rtl="0" eaLnBrk="1" fontAlgn="base" hangingPunct="1">
        <a:spcBef>
          <a:spcPct val="0"/>
        </a:spcBef>
        <a:spcAft>
          <a:spcPct val="0"/>
        </a:spcAft>
        <a:defRPr sz="2400" b="1">
          <a:solidFill>
            <a:schemeClr val="tx1"/>
          </a:solidFill>
          <a:latin typeface="Arial" charset="0"/>
        </a:defRPr>
      </a:lvl8pPr>
      <a:lvl9pPr marL="1828800" algn="ctr" rtl="0" eaLnBrk="1" fontAlgn="base" hangingPunct="1">
        <a:spcBef>
          <a:spcPct val="0"/>
        </a:spcBef>
        <a:spcAft>
          <a:spcPct val="0"/>
        </a:spcAft>
        <a:defRPr sz="2400" b="1">
          <a:solidFill>
            <a:schemeClr val="tx1"/>
          </a:solidFill>
          <a:latin typeface="Arial" charset="0"/>
        </a:defRPr>
      </a:lvl9pPr>
    </p:titleStyle>
    <p:bodyStyle>
      <a:lvl1pPr marL="342900" indent="-342900" algn="l" rtl="0" eaLnBrk="1" fontAlgn="base" hangingPunct="1">
        <a:spcBef>
          <a:spcPct val="20000"/>
        </a:spcBef>
        <a:spcAft>
          <a:spcPct val="0"/>
        </a:spcAft>
        <a:buChar char="•"/>
        <a:defRPr>
          <a:solidFill>
            <a:schemeClr val="tx1"/>
          </a:solidFill>
          <a:latin typeface="+mn-lt"/>
          <a:ea typeface="+mn-ea"/>
          <a:cs typeface="+mn-cs"/>
        </a:defRPr>
      </a:lvl1pPr>
      <a:lvl2pPr marL="742950" indent="-285750" algn="l" rtl="0" eaLnBrk="1" fontAlgn="base" hangingPunct="1">
        <a:spcBef>
          <a:spcPct val="20000"/>
        </a:spcBef>
        <a:spcAft>
          <a:spcPct val="0"/>
        </a:spcAft>
        <a:buChar char="–"/>
        <a:defRPr>
          <a:solidFill>
            <a:schemeClr val="tx1"/>
          </a:solidFill>
          <a:latin typeface="+mn-lt"/>
        </a:defRPr>
      </a:lvl2pPr>
      <a:lvl3pPr marL="1143000" indent="-228600" algn="l" rtl="0" eaLnBrk="1" fontAlgn="base" hangingPunct="1">
        <a:spcBef>
          <a:spcPct val="20000"/>
        </a:spcBef>
        <a:spcAft>
          <a:spcPct val="0"/>
        </a:spcAft>
        <a:buChar char="•"/>
        <a:defRPr>
          <a:solidFill>
            <a:schemeClr val="tx1"/>
          </a:solidFill>
          <a:latin typeface="+mn-lt"/>
        </a:defRPr>
      </a:lvl3pPr>
      <a:lvl4pPr marL="1600200" indent="-228600" algn="l" rtl="0" eaLnBrk="1" fontAlgn="base" hangingPunct="1">
        <a:spcBef>
          <a:spcPct val="20000"/>
        </a:spcBef>
        <a:spcAft>
          <a:spcPct val="0"/>
        </a:spcAft>
        <a:buChar char="–"/>
        <a:defRPr>
          <a:solidFill>
            <a:schemeClr val="tx1"/>
          </a:solidFill>
          <a:latin typeface="+mn-lt"/>
        </a:defRPr>
      </a:lvl4pPr>
      <a:lvl5pPr marL="2057400" indent="-228600" algn="l" rtl="0" eaLnBrk="1" fontAlgn="base" hangingPunct="1">
        <a:spcBef>
          <a:spcPct val="20000"/>
        </a:spcBef>
        <a:spcAft>
          <a:spcPct val="0"/>
        </a:spcAft>
        <a:buChar char="»"/>
        <a:defRPr>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youtube.com/watch?v=gnn21smGVrQ" TargetMode="External"/><Relationship Id="rId7" Type="http://schemas.openxmlformats.org/officeDocument/2006/relationships/hyperlink" Target="https://en.wikipedia.org/wiki/State_variable"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www.youtube.com/watch?v=hpeKrMG-WP0" TargetMode="External"/><Relationship Id="rId5" Type="http://schemas.openxmlformats.org/officeDocument/2006/relationships/hyperlink" Target="https://realpython.com/python-complex-numbers/" TargetMode="External"/><Relationship Id="rId4" Type="http://schemas.openxmlformats.org/officeDocument/2006/relationships/hyperlink" Target="https://www.youtube.com/watch?v=Hr8Ssxk59Ps" TargetMode="External"/></Relationships>
</file>

<file path=ppt/slides/_rels/slide10.xml.rels><?xml version="1.0" encoding="UTF-8" standalone="yes"?>
<Relationships xmlns="http://schemas.openxmlformats.org/package/2006/relationships"><Relationship Id="rId8" Type="http://schemas.openxmlformats.org/officeDocument/2006/relationships/image" Target="../media/image43.emf"/><Relationship Id="rId3" Type="http://schemas.openxmlformats.org/officeDocument/2006/relationships/oleObject" Target="../embeddings/oleObject37.bin"/><Relationship Id="rId7" Type="http://schemas.openxmlformats.org/officeDocument/2006/relationships/oleObject" Target="../embeddings/oleObject39.bin"/><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image" Target="../media/image42.emf"/><Relationship Id="rId5" Type="http://schemas.openxmlformats.org/officeDocument/2006/relationships/oleObject" Target="../embeddings/oleObject38.bin"/><Relationship Id="rId10" Type="http://schemas.openxmlformats.org/officeDocument/2006/relationships/image" Target="../media/image44.emf"/><Relationship Id="rId4" Type="http://schemas.openxmlformats.org/officeDocument/2006/relationships/image" Target="../media/image41.emf"/><Relationship Id="rId9" Type="http://schemas.openxmlformats.org/officeDocument/2006/relationships/oleObject" Target="../embeddings/oleObject40.bin"/></Relationships>
</file>

<file path=ppt/slides/_rels/slide11.xml.rels><?xml version="1.0" encoding="UTF-8" standalone="yes"?>
<Relationships xmlns="http://schemas.openxmlformats.org/package/2006/relationships"><Relationship Id="rId8" Type="http://schemas.openxmlformats.org/officeDocument/2006/relationships/image" Target="../media/image47.emf"/><Relationship Id="rId13" Type="http://schemas.openxmlformats.org/officeDocument/2006/relationships/oleObject" Target="../embeddings/oleObject46.bin"/><Relationship Id="rId3" Type="http://schemas.openxmlformats.org/officeDocument/2006/relationships/oleObject" Target="../embeddings/oleObject41.bin"/><Relationship Id="rId7" Type="http://schemas.openxmlformats.org/officeDocument/2006/relationships/oleObject" Target="../embeddings/oleObject43.bin"/><Relationship Id="rId12" Type="http://schemas.openxmlformats.org/officeDocument/2006/relationships/image" Target="../media/image49.emf"/><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image" Target="../media/image46.emf"/><Relationship Id="rId11" Type="http://schemas.openxmlformats.org/officeDocument/2006/relationships/oleObject" Target="../embeddings/oleObject45.bin"/><Relationship Id="rId5" Type="http://schemas.openxmlformats.org/officeDocument/2006/relationships/oleObject" Target="../embeddings/oleObject42.bin"/><Relationship Id="rId10" Type="http://schemas.openxmlformats.org/officeDocument/2006/relationships/image" Target="../media/image48.emf"/><Relationship Id="rId4" Type="http://schemas.openxmlformats.org/officeDocument/2006/relationships/image" Target="../media/image45.emf"/><Relationship Id="rId9" Type="http://schemas.openxmlformats.org/officeDocument/2006/relationships/oleObject" Target="../embeddings/oleObject44.bin"/><Relationship Id="rId14" Type="http://schemas.openxmlformats.org/officeDocument/2006/relationships/image" Target="../media/image50.emf"/></Relationships>
</file>

<file path=ppt/slides/_rels/slide12.xml.rels><?xml version="1.0" encoding="UTF-8" standalone="yes"?>
<Relationships xmlns="http://schemas.openxmlformats.org/package/2006/relationships"><Relationship Id="rId8" Type="http://schemas.openxmlformats.org/officeDocument/2006/relationships/image" Target="../media/image53.emf"/><Relationship Id="rId3" Type="http://schemas.openxmlformats.org/officeDocument/2006/relationships/oleObject" Target="../embeddings/oleObject47.bin"/><Relationship Id="rId7" Type="http://schemas.openxmlformats.org/officeDocument/2006/relationships/oleObject" Target="../embeddings/oleObject49.bin"/><Relationship Id="rId12" Type="http://schemas.openxmlformats.org/officeDocument/2006/relationships/image" Target="../media/image55.emf"/><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image" Target="../media/image52.emf"/><Relationship Id="rId11" Type="http://schemas.openxmlformats.org/officeDocument/2006/relationships/oleObject" Target="../embeddings/oleObject51.bin"/><Relationship Id="rId5" Type="http://schemas.openxmlformats.org/officeDocument/2006/relationships/oleObject" Target="../embeddings/oleObject48.bin"/><Relationship Id="rId10" Type="http://schemas.openxmlformats.org/officeDocument/2006/relationships/image" Target="../media/image54.emf"/><Relationship Id="rId4" Type="http://schemas.openxmlformats.org/officeDocument/2006/relationships/image" Target="../media/image51.emf"/><Relationship Id="rId9" Type="http://schemas.openxmlformats.org/officeDocument/2006/relationships/oleObject" Target="../embeddings/oleObject50.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52.bin"/><Relationship Id="rId7" Type="http://schemas.openxmlformats.org/officeDocument/2006/relationships/image" Target="../media/image58.emf"/><Relationship Id="rId2" Type="http://schemas.openxmlformats.org/officeDocument/2006/relationships/notesSlide" Target="../notesSlides/notesSlide13.xml"/><Relationship Id="rId1" Type="http://schemas.openxmlformats.org/officeDocument/2006/relationships/slideLayout" Target="../slideLayouts/slideLayout3.xml"/><Relationship Id="rId6" Type="http://schemas.openxmlformats.org/officeDocument/2006/relationships/oleObject" Target="../embeddings/oleObject53.bin"/><Relationship Id="rId5" Type="http://schemas.openxmlformats.org/officeDocument/2006/relationships/image" Target="../media/image57.png"/><Relationship Id="rId4" Type="http://schemas.openxmlformats.org/officeDocument/2006/relationships/image" Target="../media/image56.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7" Type="http://schemas.openxmlformats.org/officeDocument/2006/relationships/image" Target="../media/image4.emf"/><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oleObject" Target="../embeddings/oleObject2.bin"/><Relationship Id="rId5" Type="http://schemas.openxmlformats.org/officeDocument/2006/relationships/image" Target="../media/image3.png"/><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8" Type="http://schemas.openxmlformats.org/officeDocument/2006/relationships/image" Target="../media/image7.emf"/><Relationship Id="rId13" Type="http://schemas.openxmlformats.org/officeDocument/2006/relationships/oleObject" Target="../embeddings/oleObject8.bin"/><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image" Target="../media/image9.emf"/><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6.emf"/><Relationship Id="rId11" Type="http://schemas.openxmlformats.org/officeDocument/2006/relationships/oleObject" Target="../embeddings/oleObject7.bin"/><Relationship Id="rId5" Type="http://schemas.openxmlformats.org/officeDocument/2006/relationships/oleObject" Target="../embeddings/oleObject4.bin"/><Relationship Id="rId10" Type="http://schemas.openxmlformats.org/officeDocument/2006/relationships/image" Target="../media/image8.emf"/><Relationship Id="rId4" Type="http://schemas.openxmlformats.org/officeDocument/2006/relationships/image" Target="../media/image5.emf"/><Relationship Id="rId9" Type="http://schemas.openxmlformats.org/officeDocument/2006/relationships/oleObject" Target="../embeddings/oleObject6.bin"/><Relationship Id="rId14" Type="http://schemas.openxmlformats.org/officeDocument/2006/relationships/image" Target="../media/image10.emf"/></Relationships>
</file>

<file path=ppt/slides/_rels/slide5.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oleObject" Target="../embeddings/oleObject9.bin"/><Relationship Id="rId7" Type="http://schemas.openxmlformats.org/officeDocument/2006/relationships/oleObject" Target="../embeddings/oleObject11.bin"/><Relationship Id="rId12" Type="http://schemas.openxmlformats.org/officeDocument/2006/relationships/image" Target="../media/image15.emf"/><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12.emf"/><Relationship Id="rId11" Type="http://schemas.openxmlformats.org/officeDocument/2006/relationships/oleObject" Target="../embeddings/oleObject13.bin"/><Relationship Id="rId5" Type="http://schemas.openxmlformats.org/officeDocument/2006/relationships/oleObject" Target="../embeddings/oleObject10.bin"/><Relationship Id="rId10" Type="http://schemas.openxmlformats.org/officeDocument/2006/relationships/image" Target="../media/image14.emf"/><Relationship Id="rId4" Type="http://schemas.openxmlformats.org/officeDocument/2006/relationships/image" Target="../media/image11.emf"/><Relationship Id="rId9" Type="http://schemas.openxmlformats.org/officeDocument/2006/relationships/oleObject" Target="../embeddings/oleObject12.bin"/></Relationships>
</file>

<file path=ppt/slides/_rels/slide6.xml.rels><?xml version="1.0" encoding="UTF-8" standalone="yes"?>
<Relationships xmlns="http://schemas.openxmlformats.org/package/2006/relationships"><Relationship Id="rId8" Type="http://schemas.openxmlformats.org/officeDocument/2006/relationships/image" Target="../media/image18.emf"/><Relationship Id="rId3" Type="http://schemas.openxmlformats.org/officeDocument/2006/relationships/oleObject" Target="../embeddings/oleObject14.bin"/><Relationship Id="rId7" Type="http://schemas.openxmlformats.org/officeDocument/2006/relationships/oleObject" Target="../embeddings/oleObject16.bin"/><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17.emf"/><Relationship Id="rId5" Type="http://schemas.openxmlformats.org/officeDocument/2006/relationships/oleObject" Target="../embeddings/oleObject15.bin"/><Relationship Id="rId10" Type="http://schemas.openxmlformats.org/officeDocument/2006/relationships/image" Target="../media/image19.emf"/><Relationship Id="rId4" Type="http://schemas.openxmlformats.org/officeDocument/2006/relationships/image" Target="../media/image16.emf"/><Relationship Id="rId9" Type="http://schemas.openxmlformats.org/officeDocument/2006/relationships/oleObject" Target="../embeddings/oleObject17.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9.bin"/><Relationship Id="rId13" Type="http://schemas.openxmlformats.org/officeDocument/2006/relationships/image" Target="../media/image25.emf"/><Relationship Id="rId3" Type="http://schemas.openxmlformats.org/officeDocument/2006/relationships/hyperlink" Target="http://users.ece.gatech.edu/~bonnie/book3/" TargetMode="External"/><Relationship Id="rId7" Type="http://schemas.openxmlformats.org/officeDocument/2006/relationships/image" Target="../media/image22.png"/><Relationship Id="rId12" Type="http://schemas.openxmlformats.org/officeDocument/2006/relationships/oleObject" Target="../embeddings/oleObject21.bin"/><Relationship Id="rId17" Type="http://schemas.openxmlformats.org/officeDocument/2006/relationships/image" Target="../media/image27.emf"/><Relationship Id="rId2" Type="http://schemas.openxmlformats.org/officeDocument/2006/relationships/notesSlide" Target="../notesSlides/notesSlide7.xml"/><Relationship Id="rId16" Type="http://schemas.openxmlformats.org/officeDocument/2006/relationships/oleObject" Target="../embeddings/oleObject23.bin"/><Relationship Id="rId1" Type="http://schemas.openxmlformats.org/officeDocument/2006/relationships/slideLayout" Target="../slideLayouts/slideLayout3.xml"/><Relationship Id="rId6" Type="http://schemas.openxmlformats.org/officeDocument/2006/relationships/image" Target="../media/image21.emf"/><Relationship Id="rId11" Type="http://schemas.openxmlformats.org/officeDocument/2006/relationships/image" Target="../media/image24.emf"/><Relationship Id="rId5" Type="http://schemas.openxmlformats.org/officeDocument/2006/relationships/oleObject" Target="../embeddings/oleObject18.bin"/><Relationship Id="rId15" Type="http://schemas.openxmlformats.org/officeDocument/2006/relationships/image" Target="../media/image26.emf"/><Relationship Id="rId10" Type="http://schemas.openxmlformats.org/officeDocument/2006/relationships/oleObject" Target="../embeddings/oleObject20.bin"/><Relationship Id="rId4" Type="http://schemas.openxmlformats.org/officeDocument/2006/relationships/image" Target="../media/image20.png"/><Relationship Id="rId9" Type="http://schemas.openxmlformats.org/officeDocument/2006/relationships/image" Target="../media/image23.emf"/><Relationship Id="rId14" Type="http://schemas.openxmlformats.org/officeDocument/2006/relationships/oleObject" Target="../embeddings/oleObject22.bin"/></Relationships>
</file>

<file path=ppt/slides/_rels/slide8.xml.rels><?xml version="1.0" encoding="UTF-8" standalone="yes"?>
<Relationships xmlns="http://schemas.openxmlformats.org/package/2006/relationships"><Relationship Id="rId8" Type="http://schemas.openxmlformats.org/officeDocument/2006/relationships/image" Target="../media/image30.emf"/><Relationship Id="rId13" Type="http://schemas.openxmlformats.org/officeDocument/2006/relationships/oleObject" Target="../embeddings/oleObject29.bin"/><Relationship Id="rId3" Type="http://schemas.openxmlformats.org/officeDocument/2006/relationships/oleObject" Target="../embeddings/oleObject24.bin"/><Relationship Id="rId7" Type="http://schemas.openxmlformats.org/officeDocument/2006/relationships/oleObject" Target="../embeddings/oleObject26.bin"/><Relationship Id="rId12" Type="http://schemas.openxmlformats.org/officeDocument/2006/relationships/image" Target="../media/image32.emf"/><Relationship Id="rId2" Type="http://schemas.openxmlformats.org/officeDocument/2006/relationships/notesSlide" Target="../notesSlides/notesSlide8.xml"/><Relationship Id="rId16" Type="http://schemas.openxmlformats.org/officeDocument/2006/relationships/image" Target="../media/image34.emf"/><Relationship Id="rId1" Type="http://schemas.openxmlformats.org/officeDocument/2006/relationships/slideLayout" Target="../slideLayouts/slideLayout3.xml"/><Relationship Id="rId6" Type="http://schemas.openxmlformats.org/officeDocument/2006/relationships/image" Target="../media/image29.emf"/><Relationship Id="rId11" Type="http://schemas.openxmlformats.org/officeDocument/2006/relationships/oleObject" Target="../embeddings/oleObject28.bin"/><Relationship Id="rId5" Type="http://schemas.openxmlformats.org/officeDocument/2006/relationships/oleObject" Target="../embeddings/oleObject25.bin"/><Relationship Id="rId15" Type="http://schemas.openxmlformats.org/officeDocument/2006/relationships/oleObject" Target="../embeddings/oleObject30.bin"/><Relationship Id="rId10" Type="http://schemas.openxmlformats.org/officeDocument/2006/relationships/image" Target="../media/image31.emf"/><Relationship Id="rId4" Type="http://schemas.openxmlformats.org/officeDocument/2006/relationships/image" Target="../media/image28.emf"/><Relationship Id="rId9" Type="http://schemas.openxmlformats.org/officeDocument/2006/relationships/oleObject" Target="../embeddings/oleObject27.bin"/><Relationship Id="rId14" Type="http://schemas.openxmlformats.org/officeDocument/2006/relationships/image" Target="../media/image33.emf"/></Relationships>
</file>

<file path=ppt/slides/_rels/slide9.xml.rels><?xml version="1.0" encoding="UTF-8" standalone="yes"?>
<Relationships xmlns="http://schemas.openxmlformats.org/package/2006/relationships"><Relationship Id="rId8" Type="http://schemas.openxmlformats.org/officeDocument/2006/relationships/image" Target="../media/image37.emf"/><Relationship Id="rId13" Type="http://schemas.openxmlformats.org/officeDocument/2006/relationships/oleObject" Target="../embeddings/oleObject36.bin"/><Relationship Id="rId3" Type="http://schemas.openxmlformats.org/officeDocument/2006/relationships/oleObject" Target="../embeddings/oleObject31.bin"/><Relationship Id="rId7" Type="http://schemas.openxmlformats.org/officeDocument/2006/relationships/oleObject" Target="../embeddings/oleObject33.bin"/><Relationship Id="rId12" Type="http://schemas.openxmlformats.org/officeDocument/2006/relationships/image" Target="../media/image39.emf"/><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image" Target="../media/image36.emf"/><Relationship Id="rId11" Type="http://schemas.openxmlformats.org/officeDocument/2006/relationships/oleObject" Target="../embeddings/oleObject35.bin"/><Relationship Id="rId5" Type="http://schemas.openxmlformats.org/officeDocument/2006/relationships/oleObject" Target="../embeddings/oleObject32.bin"/><Relationship Id="rId10" Type="http://schemas.openxmlformats.org/officeDocument/2006/relationships/image" Target="../media/image38.emf"/><Relationship Id="rId4" Type="http://schemas.openxmlformats.org/officeDocument/2006/relationships/image" Target="../media/image35.emf"/><Relationship Id="rId9" Type="http://schemas.openxmlformats.org/officeDocument/2006/relationships/oleObject" Target="../embeddings/oleObject34.bin"/><Relationship Id="rId14" Type="http://schemas.openxmlformats.org/officeDocument/2006/relationships/image" Target="../media/image40.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bwMode="auto">
          <a:xfrm>
            <a:off x="537962" y="674915"/>
            <a:ext cx="8225038" cy="5758542"/>
          </a:xfrm>
          <a:prstGeom prst="rect">
            <a:avLst/>
          </a:prstGeom>
          <a:noFill/>
          <a:ln>
            <a:miter lim="800000"/>
            <a:headEnd/>
            <a:tailEnd/>
          </a:ln>
        </p:spPr>
        <p:txBody>
          <a:bodyPr vert="horz" wrap="square" lIns="0" tIns="0" rIns="0" bIns="0" numCol="1" anchor="t" anchorCtr="0" compatLnSpc="1">
            <a:prstTxWarp prst="textNoShape">
              <a:avLst/>
            </a:prstTxWarp>
          </a:bodyPr>
          <a:lstStyle/>
          <a:p>
            <a:pPr marL="176213" indent="-176213" fontAlgn="auto">
              <a:spcBef>
                <a:spcPts val="0"/>
              </a:spcBef>
              <a:spcAft>
                <a:spcPts val="1200"/>
              </a:spcAft>
              <a:buFont typeface="Arial" pitchFamily="34" charset="0"/>
              <a:buChar char="•"/>
              <a:tabLst>
                <a:tab pos="5024438" algn="l"/>
              </a:tabLst>
              <a:defRPr/>
            </a:pPr>
            <a:r>
              <a:rPr lang="en-US" sz="1800" b="1" dirty="0">
                <a:solidFill>
                  <a:schemeClr val="accent1"/>
                </a:solidFill>
              </a:rPr>
              <a:t>Lecture 36: </a:t>
            </a:r>
            <a:r>
              <a:rPr lang="en-US" sz="1800" b="1" dirty="0">
                <a:solidFill>
                  <a:schemeClr val="bg1"/>
                </a:solidFill>
                <a:latin typeface="+mn-lt"/>
              </a:rPr>
              <a:t>State Variables and the State Equations</a:t>
            </a:r>
          </a:p>
          <a:p>
            <a:pPr marL="176213" indent="-176213" fontAlgn="auto">
              <a:spcBef>
                <a:spcPts val="0"/>
              </a:spcBef>
              <a:spcAft>
                <a:spcPts val="1200"/>
              </a:spcAft>
              <a:buFont typeface="Arial" pitchFamily="34" charset="0"/>
              <a:buChar char="•"/>
              <a:tabLst>
                <a:tab pos="5024438" algn="l"/>
              </a:tabLst>
              <a:defRPr/>
            </a:pPr>
            <a:r>
              <a:rPr lang="en-US" sz="1800" b="1" dirty="0">
                <a:solidFill>
                  <a:schemeClr val="accent1"/>
                </a:solidFill>
                <a:latin typeface="+mn-lt"/>
              </a:rPr>
              <a:t>Textbook:</a:t>
            </a:r>
            <a:r>
              <a:rPr lang="en-US" sz="1800" b="1" dirty="0">
                <a:solidFill>
                  <a:schemeClr val="bg1"/>
                </a:solidFill>
                <a:latin typeface="+mn-lt"/>
              </a:rPr>
              <a:t> Notes</a:t>
            </a:r>
          </a:p>
          <a:p>
            <a:pPr marL="176213" indent="-176213" fontAlgn="auto">
              <a:spcBef>
                <a:spcPts val="0"/>
              </a:spcBef>
              <a:spcAft>
                <a:spcPts val="600"/>
              </a:spcAft>
              <a:buFont typeface="Arial" pitchFamily="34" charset="0"/>
              <a:buChar char="•"/>
              <a:defRPr/>
            </a:pPr>
            <a:r>
              <a:rPr lang="en-US" sz="1800" b="1" dirty="0">
                <a:solidFill>
                  <a:schemeClr val="accent1"/>
                </a:solidFill>
                <a:latin typeface="+mn-lt"/>
              </a:rPr>
              <a:t>Key Concepts:</a:t>
            </a:r>
          </a:p>
          <a:p>
            <a:pPr marL="346075" indent="-173038" fontAlgn="auto">
              <a:spcBef>
                <a:spcPts val="0"/>
              </a:spcBef>
              <a:spcAft>
                <a:spcPts val="600"/>
              </a:spcAft>
              <a:buFont typeface="Arial" panose="020B0604020202020204" pitchFamily="34" charset="0"/>
              <a:buChar char="•"/>
              <a:tabLst>
                <a:tab pos="2290763" algn="l"/>
                <a:tab pos="4113213" algn="l"/>
              </a:tabLst>
              <a:defRPr/>
            </a:pPr>
            <a:r>
              <a:rPr lang="en-US" sz="1400" b="1" dirty="0">
                <a:solidFill>
                  <a:schemeClr val="tx2"/>
                </a:solidFill>
              </a:rPr>
              <a:t>State variables are used to describe physical quantities in linear systems.</a:t>
            </a:r>
          </a:p>
          <a:p>
            <a:pPr marL="346075" indent="-173038" fontAlgn="auto">
              <a:spcBef>
                <a:spcPts val="0"/>
              </a:spcBef>
              <a:spcAft>
                <a:spcPts val="600"/>
              </a:spcAft>
              <a:buFont typeface="Arial" panose="020B0604020202020204" pitchFamily="34" charset="0"/>
              <a:buChar char="•"/>
              <a:tabLst>
                <a:tab pos="2290763" algn="l"/>
                <a:tab pos="4113213" algn="l"/>
              </a:tabLst>
              <a:defRPr/>
            </a:pPr>
            <a:r>
              <a:rPr lang="en-US" sz="1400" b="1" dirty="0">
                <a:solidFill>
                  <a:schemeClr val="tx2"/>
                </a:solidFill>
              </a:rPr>
              <a:t>A N</a:t>
            </a:r>
            <a:r>
              <a:rPr lang="en-US" sz="1400" b="1" baseline="30000" dirty="0">
                <a:solidFill>
                  <a:schemeClr val="tx2"/>
                </a:solidFill>
              </a:rPr>
              <a:t>th</a:t>
            </a:r>
            <a:r>
              <a:rPr lang="en-US" sz="1400" b="1" dirty="0">
                <a:solidFill>
                  <a:schemeClr val="tx2"/>
                </a:solidFill>
              </a:rPr>
              <a:t> order differential equation can be converted to N first-order differential equations.</a:t>
            </a:r>
          </a:p>
          <a:p>
            <a:pPr marL="346075" indent="-173038" fontAlgn="auto">
              <a:spcBef>
                <a:spcPts val="0"/>
              </a:spcBef>
              <a:spcAft>
                <a:spcPts val="600"/>
              </a:spcAft>
              <a:buFont typeface="Arial" panose="020B0604020202020204" pitchFamily="34" charset="0"/>
              <a:buChar char="•"/>
              <a:tabLst>
                <a:tab pos="2290763" algn="l"/>
                <a:tab pos="4113213" algn="l"/>
              </a:tabLst>
              <a:defRPr/>
            </a:pPr>
            <a:r>
              <a:rPr lang="en-US" sz="1400" b="1" dirty="0">
                <a:solidFill>
                  <a:schemeClr val="tx2"/>
                </a:solidFill>
              </a:rPr>
              <a:t>The state equations can be used to describe any linear system.</a:t>
            </a:r>
          </a:p>
          <a:p>
            <a:pPr marL="346075" indent="-173038" fontAlgn="auto">
              <a:spcBef>
                <a:spcPts val="0"/>
              </a:spcBef>
              <a:spcAft>
                <a:spcPts val="600"/>
              </a:spcAft>
              <a:buFont typeface="Arial" panose="020B0604020202020204" pitchFamily="34" charset="0"/>
              <a:buChar char="•"/>
              <a:tabLst>
                <a:tab pos="2290763" algn="l"/>
                <a:tab pos="4113213" algn="l"/>
              </a:tabLst>
              <a:defRPr/>
            </a:pPr>
            <a:r>
              <a:rPr lang="en-US" sz="1400" b="1" dirty="0">
                <a:solidFill>
                  <a:schemeClr val="tx2"/>
                </a:solidFill>
              </a:rPr>
              <a:t>These can be solved using eigenvalue/eigenvector analysis.</a:t>
            </a:r>
          </a:p>
          <a:p>
            <a:pPr marL="346075" indent="-173038" fontAlgn="auto">
              <a:spcBef>
                <a:spcPts val="0"/>
              </a:spcBef>
              <a:spcAft>
                <a:spcPts val="1200"/>
              </a:spcAft>
              <a:buFont typeface="Arial" panose="020B0604020202020204" pitchFamily="34" charset="0"/>
              <a:buChar char="•"/>
              <a:tabLst>
                <a:tab pos="2290763" algn="l"/>
                <a:tab pos="4113213" algn="l"/>
              </a:tabLst>
              <a:defRPr/>
            </a:pPr>
            <a:r>
              <a:rPr lang="en-US" sz="1400" b="1" dirty="0">
                <a:solidFill>
                  <a:schemeClr val="tx2"/>
                </a:solidFill>
              </a:rPr>
              <a:t>This topic is covered more extensively in a control systems course.</a:t>
            </a:r>
          </a:p>
          <a:p>
            <a:pPr marL="176213" indent="-176213" fontAlgn="auto">
              <a:spcBef>
                <a:spcPts val="0"/>
              </a:spcBef>
              <a:spcAft>
                <a:spcPts val="600"/>
              </a:spcAft>
              <a:buFont typeface="Arial" pitchFamily="34" charset="0"/>
              <a:buChar char="•"/>
              <a:tabLst>
                <a:tab pos="2290763" algn="l"/>
                <a:tab pos="4113213" algn="l"/>
              </a:tabLst>
              <a:defRPr/>
            </a:pPr>
            <a:r>
              <a:rPr lang="en-US" sz="1800" b="1" dirty="0">
                <a:solidFill>
                  <a:schemeClr val="accent1"/>
                </a:solidFill>
                <a:latin typeface="+mn-lt"/>
              </a:rPr>
              <a:t>Relevant Videos, Web Pages and Python Code:</a:t>
            </a:r>
          </a:p>
          <a:p>
            <a:pPr marL="346075" indent="-173038" fontAlgn="auto">
              <a:spcBef>
                <a:spcPts val="0"/>
              </a:spcBef>
              <a:spcAft>
                <a:spcPts val="600"/>
              </a:spcAft>
              <a:buFont typeface="Arial" panose="020B0604020202020204" pitchFamily="34" charset="0"/>
              <a:buChar char="•"/>
              <a:tabLst>
                <a:tab pos="2290763" algn="l"/>
                <a:tab pos="4113213" algn="l"/>
              </a:tabLst>
              <a:defRPr/>
            </a:pPr>
            <a:r>
              <a:rPr lang="en-US" sz="1400" b="1" dirty="0">
                <a:solidFill>
                  <a:schemeClr val="tx2"/>
                </a:solidFill>
                <a:hlinkClick r:id="rId3"/>
              </a:rPr>
              <a:t>The Upside Down Pendulum</a:t>
            </a:r>
            <a:r>
              <a:rPr lang="en-US" sz="1400" b="1" dirty="0">
                <a:solidFill>
                  <a:schemeClr val="tx2"/>
                </a:solidFill>
              </a:rPr>
              <a:t>, </a:t>
            </a:r>
            <a:r>
              <a:rPr lang="en-US" sz="1400" b="1" dirty="0">
                <a:solidFill>
                  <a:schemeClr val="tx2"/>
                </a:solidFill>
                <a:hlinkClick r:id="rId4"/>
              </a:rPr>
              <a:t>Control Systems in Python</a:t>
            </a:r>
            <a:endParaRPr lang="en-US" sz="1400" b="1" dirty="0">
              <a:solidFill>
                <a:schemeClr val="tx2"/>
              </a:solidFill>
            </a:endParaRPr>
          </a:p>
          <a:p>
            <a:pPr marL="346075" indent="-173038" fontAlgn="auto">
              <a:spcBef>
                <a:spcPts val="0"/>
              </a:spcBef>
              <a:spcAft>
                <a:spcPts val="600"/>
              </a:spcAft>
              <a:buFont typeface="Arial" panose="020B0604020202020204" pitchFamily="34" charset="0"/>
              <a:buChar char="•"/>
              <a:tabLst>
                <a:tab pos="2290763" algn="l"/>
                <a:tab pos="4113213" algn="l"/>
              </a:tabLst>
              <a:defRPr/>
            </a:pPr>
            <a:r>
              <a:rPr lang="en-US" sz="1400" b="1" dirty="0">
                <a:solidFill>
                  <a:schemeClr val="tx2"/>
                </a:solidFill>
                <a:latin typeface="+mn-lt"/>
                <a:hlinkClick r:id="rId5"/>
              </a:rPr>
              <a:t>Complex </a:t>
            </a:r>
            <a:r>
              <a:rPr lang="en-US" sz="1400" b="1" dirty="0">
                <a:solidFill>
                  <a:schemeClr val="tx2"/>
                </a:solidFill>
                <a:latin typeface="+mn-lt"/>
                <a:hlinkClick r:id="rId6"/>
              </a:rPr>
              <a:t>Introduction to State Space Equations</a:t>
            </a:r>
            <a:endParaRPr lang="en-US" sz="1400" b="1" dirty="0">
              <a:solidFill>
                <a:schemeClr val="tx2"/>
              </a:solidFill>
              <a:latin typeface="+mn-lt"/>
            </a:endParaRPr>
          </a:p>
          <a:p>
            <a:pPr marL="346075" indent="-173038" fontAlgn="auto">
              <a:spcBef>
                <a:spcPts val="0"/>
              </a:spcBef>
              <a:spcAft>
                <a:spcPts val="1200"/>
              </a:spcAft>
              <a:buFont typeface="Arial" panose="020B0604020202020204" pitchFamily="34" charset="0"/>
              <a:buChar char="•"/>
              <a:tabLst>
                <a:tab pos="2290763" algn="l"/>
                <a:tab pos="4113213" algn="l"/>
              </a:tabLst>
              <a:defRPr/>
            </a:pPr>
            <a:r>
              <a:rPr lang="en-US" sz="1400" b="1" dirty="0">
                <a:solidFill>
                  <a:schemeClr val="tx2"/>
                </a:solidFill>
                <a:latin typeface="+mn-lt"/>
                <a:hlinkClick r:id="rId7"/>
              </a:rPr>
              <a:t>State Variables</a:t>
            </a:r>
            <a:endParaRPr lang="en-US" sz="1400" b="1" dirty="0">
              <a:solidFill>
                <a:schemeClr val="tx2"/>
              </a:solidFill>
            </a:endParaRPr>
          </a:p>
          <a:p>
            <a:pPr marL="176213" indent="-176213" fontAlgn="auto">
              <a:spcBef>
                <a:spcPts val="0"/>
              </a:spcBef>
              <a:spcAft>
                <a:spcPts val="600"/>
              </a:spcAft>
              <a:buFont typeface="Arial" pitchFamily="34" charset="0"/>
              <a:buChar char="•"/>
              <a:tabLst>
                <a:tab pos="2290763" algn="l"/>
                <a:tab pos="4113213" algn="l"/>
              </a:tabLst>
              <a:defRPr/>
            </a:pPr>
            <a:r>
              <a:rPr lang="en-US" sz="1800" b="1" dirty="0">
                <a:solidFill>
                  <a:schemeClr val="accent1"/>
                </a:solidFill>
                <a:latin typeface="+mn-lt"/>
              </a:rPr>
              <a:t>Next Steps: </a:t>
            </a:r>
          </a:p>
          <a:p>
            <a:pPr marL="177800" fontAlgn="auto">
              <a:spcBef>
                <a:spcPts val="0"/>
              </a:spcBef>
              <a:spcAft>
                <a:spcPts val="600"/>
              </a:spcAft>
              <a:tabLst>
                <a:tab pos="2290763" algn="l"/>
                <a:tab pos="4113213" algn="l"/>
              </a:tabLst>
              <a:defRPr/>
            </a:pPr>
            <a:r>
              <a:rPr lang="en-US" sz="1400" b="1" dirty="0">
                <a:solidFill>
                  <a:schemeClr val="tx2"/>
                </a:solidFill>
                <a:latin typeface="+mn-lt"/>
              </a:rPr>
              <a:t>How can we discover underlying structure in data?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70179" y="563520"/>
            <a:ext cx="8742046" cy="6309420"/>
          </a:xfrm>
          <a:prstGeom prst="rect">
            <a:avLst/>
          </a:prstGeom>
        </p:spPr>
        <p:txBody>
          <a:bodyPr wrap="square" lIns="0" tIns="0" rIns="0" bIns="0" rtlCol="0">
            <a:spAutoFit/>
          </a:bodyPr>
          <a:lstStyle/>
          <a:p>
            <a:pPr marL="165100" indent="-165100">
              <a:spcAft>
                <a:spcPts val="11400"/>
              </a:spcAft>
              <a:buFont typeface="Arial" pitchFamily="34" charset="0"/>
              <a:buChar char="•"/>
            </a:pPr>
            <a:r>
              <a:rPr lang="en-US" sz="1800" b="1" dirty="0"/>
              <a:t>Recall:</a:t>
            </a:r>
          </a:p>
          <a:p>
            <a:pPr marL="165100" indent="-165100">
              <a:spcAft>
                <a:spcPts val="8400"/>
              </a:spcAft>
              <a:buFont typeface="Arial" pitchFamily="34" charset="0"/>
              <a:buChar char="•"/>
            </a:pPr>
            <a:r>
              <a:rPr lang="en-US" sz="1800" b="1" dirty="0"/>
              <a:t>Using the definition of the unit impulse:</a:t>
            </a:r>
          </a:p>
          <a:p>
            <a:pPr marL="165100" indent="-165100">
              <a:spcAft>
                <a:spcPts val="6000"/>
              </a:spcAft>
              <a:buFont typeface="Arial" pitchFamily="34" charset="0"/>
              <a:buChar char="•"/>
            </a:pPr>
            <a:r>
              <a:rPr lang="en-US" sz="1800" b="1" dirty="0"/>
              <a:t>Recall our convolution integral for a single-input single-output system:</a:t>
            </a:r>
          </a:p>
          <a:p>
            <a:pPr marL="165100" indent="-165100">
              <a:spcAft>
                <a:spcPts val="12600"/>
              </a:spcAft>
              <a:buFont typeface="Arial" pitchFamily="34" charset="0"/>
              <a:buChar char="•"/>
            </a:pPr>
            <a:r>
              <a:rPr lang="en-US" sz="1800" b="1" dirty="0"/>
              <a:t>Equating terms:</a:t>
            </a:r>
          </a:p>
          <a:p>
            <a:pPr marL="165100" indent="-165100">
              <a:spcAft>
                <a:spcPts val="5400"/>
              </a:spcAft>
              <a:buFont typeface="Arial" pitchFamily="34" charset="0"/>
              <a:buChar char="•"/>
            </a:pPr>
            <a:endParaRPr lang="en-US" sz="1800" b="1" dirty="0"/>
          </a:p>
        </p:txBody>
      </p:sp>
      <p:sp>
        <p:nvSpPr>
          <p:cNvPr id="4" name="Text Box 3"/>
          <p:cNvSpPr txBox="1">
            <a:spLocks noChangeArrowheads="1"/>
          </p:cNvSpPr>
          <p:nvPr/>
        </p:nvSpPr>
        <p:spPr bwMode="auto">
          <a:xfrm>
            <a:off x="227013" y="57150"/>
            <a:ext cx="8579362" cy="369332"/>
          </a:xfrm>
          <a:prstGeom prst="rect">
            <a:avLst/>
          </a:prstGeom>
          <a:noFill/>
          <a:ln w="9525">
            <a:noFill/>
            <a:miter lim="800000"/>
            <a:headEnd/>
            <a:tailEnd/>
          </a:ln>
        </p:spPr>
        <p:txBody>
          <a:bodyPr wrap="square" lIns="0" tIns="0" rIns="0" bIns="0">
            <a:spAutoFit/>
          </a:bodyPr>
          <a:lstStyle/>
          <a:p>
            <a:pPr>
              <a:spcBef>
                <a:spcPct val="50000"/>
              </a:spcBef>
            </a:pPr>
            <a:r>
              <a:rPr lang="en-US" b="1" dirty="0">
                <a:solidFill>
                  <a:schemeClr val="accent2"/>
                </a:solidFill>
              </a:rPr>
              <a:t>Solution to the Output Equation</a:t>
            </a:r>
          </a:p>
        </p:txBody>
      </p:sp>
      <p:graphicFrame>
        <p:nvGraphicFramePr>
          <p:cNvPr id="233480" name="Object 8"/>
          <p:cNvGraphicFramePr>
            <a:graphicFrameLocks noChangeAspect="1"/>
          </p:cNvGraphicFramePr>
          <p:nvPr/>
        </p:nvGraphicFramePr>
        <p:xfrm>
          <a:off x="460375" y="709822"/>
          <a:ext cx="6267450" cy="1485900"/>
        </p:xfrm>
        <a:graphic>
          <a:graphicData uri="http://schemas.openxmlformats.org/presentationml/2006/ole">
            <mc:AlternateContent xmlns:mc="http://schemas.openxmlformats.org/markup-compatibility/2006">
              <mc:Choice xmlns:v="urn:schemas-microsoft-com:vml" Requires="v">
                <p:oleObj name="Equation" r:id="rId3" imgW="4178160" imgH="990360" progId="Equation.3">
                  <p:embed/>
                </p:oleObj>
              </mc:Choice>
              <mc:Fallback>
                <p:oleObj name="Equation" r:id="rId3" imgW="4178160" imgH="990360" progId="Equation.3">
                  <p:embed/>
                  <p:pic>
                    <p:nvPicPr>
                      <p:cNvPr id="23348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0375" y="709822"/>
                        <a:ext cx="6267450" cy="148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3481" name="Object 9"/>
          <p:cNvGraphicFramePr>
            <a:graphicFrameLocks noChangeAspect="1"/>
          </p:cNvGraphicFramePr>
          <p:nvPr/>
        </p:nvGraphicFramePr>
        <p:xfrm>
          <a:off x="460375" y="2584241"/>
          <a:ext cx="5657850" cy="990600"/>
        </p:xfrm>
        <a:graphic>
          <a:graphicData uri="http://schemas.openxmlformats.org/presentationml/2006/ole">
            <mc:AlternateContent xmlns:mc="http://schemas.openxmlformats.org/markup-compatibility/2006">
              <mc:Choice xmlns:v="urn:schemas-microsoft-com:vml" Requires="v">
                <p:oleObj name="Equation" r:id="rId5" imgW="3771720" imgH="660240" progId="Equation.3">
                  <p:embed/>
                </p:oleObj>
              </mc:Choice>
              <mc:Fallback>
                <p:oleObj name="Equation" r:id="rId5" imgW="3771720" imgH="660240" progId="Equation.3">
                  <p:embed/>
                  <p:pic>
                    <p:nvPicPr>
                      <p:cNvPr id="233481"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0375" y="2584241"/>
                        <a:ext cx="565785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 name="Object 12"/>
          <p:cNvGraphicFramePr>
            <a:graphicFrameLocks noChangeAspect="1"/>
          </p:cNvGraphicFramePr>
          <p:nvPr/>
        </p:nvGraphicFramePr>
        <p:xfrm>
          <a:off x="460375" y="5171192"/>
          <a:ext cx="5086350" cy="1066800"/>
        </p:xfrm>
        <a:graphic>
          <a:graphicData uri="http://schemas.openxmlformats.org/presentationml/2006/ole">
            <mc:AlternateContent xmlns:mc="http://schemas.openxmlformats.org/markup-compatibility/2006">
              <mc:Choice xmlns:v="urn:schemas-microsoft-com:vml" Requires="v">
                <p:oleObj name="Equation" r:id="rId7" imgW="3390840" imgH="711000" progId="Equation.3">
                  <p:embed/>
                </p:oleObj>
              </mc:Choice>
              <mc:Fallback>
                <p:oleObj name="Equation" r:id="rId7" imgW="3390840" imgH="711000" progId="Equation.3">
                  <p:embed/>
                  <p:pic>
                    <p:nvPicPr>
                      <p:cNvPr id="20" name="Object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0375" y="5171192"/>
                        <a:ext cx="5086350"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 name="Object 14"/>
          <p:cNvGraphicFramePr>
            <a:graphicFrameLocks noChangeAspect="1"/>
          </p:cNvGraphicFramePr>
          <p:nvPr/>
        </p:nvGraphicFramePr>
        <p:xfrm>
          <a:off x="460375" y="3881716"/>
          <a:ext cx="3981450" cy="723900"/>
        </p:xfrm>
        <a:graphic>
          <a:graphicData uri="http://schemas.openxmlformats.org/presentationml/2006/ole">
            <mc:AlternateContent xmlns:mc="http://schemas.openxmlformats.org/markup-compatibility/2006">
              <mc:Choice xmlns:v="urn:schemas-microsoft-com:vml" Requires="v">
                <p:oleObj name="Equation" r:id="rId9" imgW="2654280" imgH="482400" progId="Equation.3">
                  <p:embed/>
                </p:oleObj>
              </mc:Choice>
              <mc:Fallback>
                <p:oleObj name="Equation" r:id="rId9" imgW="2654280" imgH="482400" progId="Equation.3">
                  <p:embed/>
                  <p:pic>
                    <p:nvPicPr>
                      <p:cNvPr id="21" name="Object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0375" y="3881716"/>
                        <a:ext cx="3981450" cy="723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22" name="Group 21"/>
          <p:cNvGrpSpPr/>
          <p:nvPr/>
        </p:nvGrpSpPr>
        <p:grpSpPr>
          <a:xfrm>
            <a:off x="2504671" y="5802580"/>
            <a:ext cx="6255016" cy="738664"/>
            <a:chOff x="3472080" y="5378510"/>
            <a:chExt cx="6255016" cy="738664"/>
          </a:xfrm>
        </p:grpSpPr>
        <p:sp>
          <p:nvSpPr>
            <p:cNvPr id="23" name="TextBox 22"/>
            <p:cNvSpPr txBox="1"/>
            <p:nvPr/>
          </p:nvSpPr>
          <p:spPr>
            <a:xfrm>
              <a:off x="5168348" y="5378510"/>
              <a:ext cx="4558748" cy="738664"/>
            </a:xfrm>
            <a:prstGeom prst="rect">
              <a:avLst/>
            </a:prstGeom>
            <a:solidFill>
              <a:schemeClr val="accent3">
                <a:lumMod val="90000"/>
              </a:schemeClr>
            </a:solidFill>
            <a:ln w="38100">
              <a:solidFill>
                <a:schemeClr val="accent1"/>
              </a:solidFill>
            </a:ln>
          </p:spPr>
          <p:txBody>
            <a:bodyPr wrap="square" lIns="91440" tIns="91440" rIns="91440" bIns="91440" rtlCol="0">
              <a:spAutoFit/>
            </a:bodyPr>
            <a:lstStyle/>
            <a:p>
              <a:pPr marR="0" algn="ctr" defTabSz="914400" rtl="0" eaLnBrk="1" fontAlgn="base" latinLnBrk="0" hangingPunct="1">
                <a:lnSpc>
                  <a:spcPct val="100000"/>
                </a:lnSpc>
                <a:spcBef>
                  <a:spcPct val="20000"/>
                </a:spcBef>
                <a:spcAft>
                  <a:spcPct val="0"/>
                </a:spcAft>
                <a:buClrTx/>
                <a:buSzTx/>
                <a:tabLst/>
              </a:pPr>
              <a:r>
                <a:rPr kumimoji="0" lang="en-US" sz="1800" b="1" i="0" u="none" strike="noStrike" kern="0" cap="none" spc="0" normalizeH="0" baseline="0" noProof="0" dirty="0">
                  <a:ln>
                    <a:noFill/>
                  </a:ln>
                  <a:solidFill>
                    <a:schemeClr val="tx1"/>
                  </a:solidFill>
                  <a:effectLst/>
                  <a:uLnTx/>
                  <a:uFillTx/>
                  <a:latin typeface="+mn-lt"/>
                  <a:ea typeface="+mn-ea"/>
                  <a:cs typeface="+mn-cs"/>
                </a:rPr>
                <a:t>The impulse response can be computed directly from the coefficient</a:t>
              </a:r>
              <a:r>
                <a:rPr kumimoji="0" lang="en-US" sz="1800" b="1" i="0" u="none" strike="noStrike" kern="0" cap="none" spc="0" normalizeH="0" noProof="0" dirty="0">
                  <a:ln>
                    <a:noFill/>
                  </a:ln>
                  <a:solidFill>
                    <a:schemeClr val="tx1"/>
                  </a:solidFill>
                  <a:effectLst/>
                  <a:uLnTx/>
                  <a:uFillTx/>
                  <a:latin typeface="+mn-lt"/>
                  <a:ea typeface="+mn-ea"/>
                  <a:cs typeface="+mn-cs"/>
                </a:rPr>
                <a:t> matrices.</a:t>
              </a:r>
              <a:endParaRPr kumimoji="0" lang="en-US" sz="1800" b="1" i="0" u="none" strike="noStrike" kern="0" cap="none" spc="0" normalizeH="0" baseline="0" noProof="0" dirty="0">
                <a:ln>
                  <a:noFill/>
                </a:ln>
                <a:solidFill>
                  <a:schemeClr val="tx1"/>
                </a:solidFill>
                <a:effectLst/>
                <a:uLnTx/>
                <a:uFillTx/>
                <a:latin typeface="+mn-lt"/>
                <a:ea typeface="+mn-ea"/>
                <a:cs typeface="+mn-cs"/>
              </a:endParaRPr>
            </a:p>
          </p:txBody>
        </p:sp>
        <p:cxnSp>
          <p:nvCxnSpPr>
            <p:cNvPr id="24" name="Straight Arrow Connector 23"/>
            <p:cNvCxnSpPr>
              <a:stCxn id="23" idx="1"/>
            </p:cNvCxnSpPr>
            <p:nvPr/>
          </p:nvCxnSpPr>
          <p:spPr>
            <a:xfrm rot="10800000">
              <a:off x="3472080" y="5671930"/>
              <a:ext cx="1696268" cy="75912"/>
            </a:xfrm>
            <a:prstGeom prst="straightConnector1">
              <a:avLst/>
            </a:prstGeom>
            <a:ln w="38100">
              <a:solidFill>
                <a:schemeClr val="accent1"/>
              </a:solidFill>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519945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a:spLocks noChangeArrowheads="1"/>
          </p:cNvSpPr>
          <p:nvPr/>
        </p:nvSpPr>
        <p:spPr bwMode="auto">
          <a:xfrm>
            <a:off x="227013" y="57150"/>
            <a:ext cx="8579362" cy="369332"/>
          </a:xfrm>
          <a:prstGeom prst="rect">
            <a:avLst/>
          </a:prstGeom>
          <a:noFill/>
          <a:ln w="9525">
            <a:noFill/>
            <a:miter lim="800000"/>
            <a:headEnd/>
            <a:tailEnd/>
          </a:ln>
        </p:spPr>
        <p:txBody>
          <a:bodyPr wrap="square" lIns="0" tIns="0" rIns="0" bIns="0">
            <a:spAutoFit/>
          </a:bodyPr>
          <a:lstStyle/>
          <a:p>
            <a:pPr>
              <a:spcBef>
                <a:spcPct val="50000"/>
              </a:spcBef>
            </a:pPr>
            <a:r>
              <a:rPr lang="en-US" b="1" dirty="0">
                <a:solidFill>
                  <a:schemeClr val="accent2"/>
                </a:solidFill>
              </a:rPr>
              <a:t>Solution via the Laplace Transform</a:t>
            </a:r>
          </a:p>
        </p:txBody>
      </p:sp>
      <p:sp>
        <p:nvSpPr>
          <p:cNvPr id="11" name="TextBox 10"/>
          <p:cNvSpPr txBox="1"/>
          <p:nvPr/>
        </p:nvSpPr>
        <p:spPr>
          <a:xfrm>
            <a:off x="170179" y="576772"/>
            <a:ext cx="8742046" cy="5509200"/>
          </a:xfrm>
          <a:prstGeom prst="rect">
            <a:avLst/>
          </a:prstGeom>
        </p:spPr>
        <p:txBody>
          <a:bodyPr wrap="square" lIns="0" tIns="0" rIns="0" bIns="0" rtlCol="0">
            <a:spAutoFit/>
          </a:bodyPr>
          <a:lstStyle/>
          <a:p>
            <a:pPr marL="165100" indent="-165100">
              <a:spcAft>
                <a:spcPts val="5400"/>
              </a:spcAft>
              <a:buFont typeface="Arial" pitchFamily="34" charset="0"/>
              <a:buChar char="•"/>
            </a:pPr>
            <a:r>
              <a:rPr lang="en-US" sz="1800" b="1" dirty="0"/>
              <a:t>Recall our state equations:</a:t>
            </a:r>
          </a:p>
          <a:p>
            <a:pPr marL="165100" indent="-165100">
              <a:spcAft>
                <a:spcPts val="8400"/>
              </a:spcAft>
              <a:buFont typeface="Arial" pitchFamily="34" charset="0"/>
              <a:buChar char="•"/>
            </a:pPr>
            <a:r>
              <a:rPr lang="en-US" sz="1800" b="1" dirty="0"/>
              <a:t>Using the Laplace transform on the first equation:</a:t>
            </a:r>
            <a:endParaRPr lang="en-US" sz="1800" b="1" dirty="0">
              <a:sym typeface="Symbol"/>
            </a:endParaRPr>
          </a:p>
          <a:p>
            <a:pPr marL="165100" indent="-165100">
              <a:spcAft>
                <a:spcPts val="4800"/>
              </a:spcAft>
              <a:buFont typeface="Arial" pitchFamily="34" charset="0"/>
              <a:buChar char="•"/>
            </a:pPr>
            <a:r>
              <a:rPr lang="en-US" sz="1800" b="1" dirty="0">
                <a:sym typeface="Symbol"/>
              </a:rPr>
              <a:t>Comparing this to:</a:t>
            </a:r>
          </a:p>
          <a:p>
            <a:pPr marL="165100" indent="-165100">
              <a:spcAft>
                <a:spcPts val="3000"/>
              </a:spcAft>
            </a:pPr>
            <a:r>
              <a:rPr lang="en-US" sz="1800" b="1" dirty="0">
                <a:sym typeface="Symbol"/>
              </a:rPr>
              <a:t>	reveals that:</a:t>
            </a:r>
          </a:p>
          <a:p>
            <a:pPr marL="165100" indent="-165100">
              <a:spcAft>
                <a:spcPts val="8400"/>
              </a:spcAft>
              <a:buFont typeface="Arial" pitchFamily="34" charset="0"/>
              <a:buChar char="•"/>
            </a:pPr>
            <a:r>
              <a:rPr lang="en-US" sz="1800" b="1" dirty="0">
                <a:sym typeface="Symbol"/>
              </a:rPr>
              <a:t>Continuing with the output equation:</a:t>
            </a:r>
          </a:p>
          <a:p>
            <a:pPr marL="165100" indent="-165100">
              <a:spcAft>
                <a:spcPts val="12800"/>
              </a:spcAft>
              <a:buFont typeface="Arial" pitchFamily="34" charset="0"/>
              <a:buChar char="•"/>
            </a:pPr>
            <a:r>
              <a:rPr lang="en-US" sz="1800" b="1" dirty="0">
                <a:sym typeface="Symbol"/>
              </a:rPr>
              <a:t>For zero initial conditions:</a:t>
            </a:r>
          </a:p>
        </p:txBody>
      </p:sp>
      <p:graphicFrame>
        <p:nvGraphicFramePr>
          <p:cNvPr id="12" name="Object 1"/>
          <p:cNvGraphicFramePr>
            <a:graphicFrameLocks noChangeAspect="1"/>
          </p:cNvGraphicFramePr>
          <p:nvPr/>
        </p:nvGraphicFramePr>
        <p:xfrm>
          <a:off x="450850" y="895350"/>
          <a:ext cx="1885950" cy="647700"/>
        </p:xfrm>
        <a:graphic>
          <a:graphicData uri="http://schemas.openxmlformats.org/presentationml/2006/ole">
            <mc:AlternateContent xmlns:mc="http://schemas.openxmlformats.org/markup-compatibility/2006">
              <mc:Choice xmlns:v="urn:schemas-microsoft-com:vml" Requires="v">
                <p:oleObj name="Equation" r:id="rId3" imgW="1257120" imgH="431640" progId="Equation.3">
                  <p:embed/>
                </p:oleObj>
              </mc:Choice>
              <mc:Fallback>
                <p:oleObj name="Equation" r:id="rId3" imgW="1257120" imgH="431640" progId="Equation.3">
                  <p:embed/>
                  <p:pic>
                    <p:nvPicPr>
                      <p:cNvPr id="12"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0850" y="895350"/>
                        <a:ext cx="1885950"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0720" name="Object 16"/>
          <p:cNvGraphicFramePr>
            <a:graphicFrameLocks noChangeAspect="1"/>
          </p:cNvGraphicFramePr>
          <p:nvPr/>
        </p:nvGraphicFramePr>
        <p:xfrm>
          <a:off x="461963" y="1855581"/>
          <a:ext cx="4324351" cy="1047750"/>
        </p:xfrm>
        <a:graphic>
          <a:graphicData uri="http://schemas.openxmlformats.org/presentationml/2006/ole">
            <mc:AlternateContent xmlns:mc="http://schemas.openxmlformats.org/markup-compatibility/2006">
              <mc:Choice xmlns:v="urn:schemas-microsoft-com:vml" Requires="v">
                <p:oleObj name="Equation" r:id="rId5" imgW="2882880" imgH="698400" progId="Equation.3">
                  <p:embed/>
                </p:oleObj>
              </mc:Choice>
              <mc:Fallback>
                <p:oleObj name="Equation" r:id="rId5" imgW="2882880" imgH="698400" progId="Equation.3">
                  <p:embed/>
                  <p:pic>
                    <p:nvPicPr>
                      <p:cNvPr id="200720" name="Object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1963" y="1855581"/>
                        <a:ext cx="4324351" cy="1047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0721" name="Object 17"/>
          <p:cNvGraphicFramePr>
            <a:graphicFrameLocks noChangeAspect="1"/>
          </p:cNvGraphicFramePr>
          <p:nvPr/>
        </p:nvGraphicFramePr>
        <p:xfrm>
          <a:off x="461963" y="3135451"/>
          <a:ext cx="3733800" cy="723900"/>
        </p:xfrm>
        <a:graphic>
          <a:graphicData uri="http://schemas.openxmlformats.org/presentationml/2006/ole">
            <mc:AlternateContent xmlns:mc="http://schemas.openxmlformats.org/markup-compatibility/2006">
              <mc:Choice xmlns:v="urn:schemas-microsoft-com:vml" Requires="v">
                <p:oleObj name="Equation" r:id="rId7" imgW="2489040" imgH="482400" progId="Equation.3">
                  <p:embed/>
                </p:oleObj>
              </mc:Choice>
              <mc:Fallback>
                <p:oleObj name="Equation" r:id="rId7" imgW="2489040" imgH="482400" progId="Equation.3">
                  <p:embed/>
                  <p:pic>
                    <p:nvPicPr>
                      <p:cNvPr id="200721" name="Object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1963" y="3135451"/>
                        <a:ext cx="3733800" cy="723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0722" name="Object 18"/>
          <p:cNvGraphicFramePr>
            <a:graphicFrameLocks noChangeAspect="1"/>
          </p:cNvGraphicFramePr>
          <p:nvPr/>
        </p:nvGraphicFramePr>
        <p:xfrm>
          <a:off x="461963" y="4052336"/>
          <a:ext cx="1847850" cy="361950"/>
        </p:xfrm>
        <a:graphic>
          <a:graphicData uri="http://schemas.openxmlformats.org/presentationml/2006/ole">
            <mc:AlternateContent xmlns:mc="http://schemas.openxmlformats.org/markup-compatibility/2006">
              <mc:Choice xmlns:v="urn:schemas-microsoft-com:vml" Requires="v">
                <p:oleObj name="Equation" r:id="rId9" imgW="1231560" imgH="241200" progId="Equation.3">
                  <p:embed/>
                </p:oleObj>
              </mc:Choice>
              <mc:Fallback>
                <p:oleObj name="Equation" r:id="rId9" imgW="1231560" imgH="241200" progId="Equation.3">
                  <p:embed/>
                  <p:pic>
                    <p:nvPicPr>
                      <p:cNvPr id="200722" name="Object 1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1963" y="4052336"/>
                        <a:ext cx="1847850" cy="361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0723" name="Object 19"/>
          <p:cNvGraphicFramePr>
            <a:graphicFrameLocks noChangeAspect="1"/>
          </p:cNvGraphicFramePr>
          <p:nvPr/>
        </p:nvGraphicFramePr>
        <p:xfrm>
          <a:off x="461963" y="4724884"/>
          <a:ext cx="4248151" cy="1047750"/>
        </p:xfrm>
        <a:graphic>
          <a:graphicData uri="http://schemas.openxmlformats.org/presentationml/2006/ole">
            <mc:AlternateContent xmlns:mc="http://schemas.openxmlformats.org/markup-compatibility/2006">
              <mc:Choice xmlns:v="urn:schemas-microsoft-com:vml" Requires="v">
                <p:oleObj name="Equation" r:id="rId11" imgW="2831760" imgH="698400" progId="Equation.3">
                  <p:embed/>
                </p:oleObj>
              </mc:Choice>
              <mc:Fallback>
                <p:oleObj name="Equation" r:id="rId11" imgW="2831760" imgH="698400" progId="Equation.3">
                  <p:embed/>
                  <p:pic>
                    <p:nvPicPr>
                      <p:cNvPr id="200723" name="Object 1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1963" y="4724884"/>
                        <a:ext cx="4248151" cy="1047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0724" name="Object 20"/>
          <p:cNvGraphicFramePr>
            <a:graphicFrameLocks noChangeAspect="1"/>
          </p:cNvGraphicFramePr>
          <p:nvPr/>
        </p:nvGraphicFramePr>
        <p:xfrm>
          <a:off x="461963" y="6108148"/>
          <a:ext cx="4838700" cy="361950"/>
        </p:xfrm>
        <a:graphic>
          <a:graphicData uri="http://schemas.openxmlformats.org/presentationml/2006/ole">
            <mc:AlternateContent xmlns:mc="http://schemas.openxmlformats.org/markup-compatibility/2006">
              <mc:Choice xmlns:v="urn:schemas-microsoft-com:vml" Requires="v">
                <p:oleObj name="Equation" r:id="rId13" imgW="3225600" imgH="241200" progId="Equation.3">
                  <p:embed/>
                </p:oleObj>
              </mc:Choice>
              <mc:Fallback>
                <p:oleObj name="Equation" r:id="rId13" imgW="3225600" imgH="241200" progId="Equation.3">
                  <p:embed/>
                  <p:pic>
                    <p:nvPicPr>
                      <p:cNvPr id="200724" name="Object 2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1963" y="6108148"/>
                        <a:ext cx="4838700" cy="361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17" name="Group 16"/>
          <p:cNvGrpSpPr/>
          <p:nvPr/>
        </p:nvGrpSpPr>
        <p:grpSpPr>
          <a:xfrm>
            <a:off x="5446644" y="4751388"/>
            <a:ext cx="3459231" cy="1292662"/>
            <a:chOff x="6414053" y="4327318"/>
            <a:chExt cx="3459231" cy="1292662"/>
          </a:xfrm>
        </p:grpSpPr>
        <p:sp>
          <p:nvSpPr>
            <p:cNvPr id="18" name="TextBox 17"/>
            <p:cNvSpPr txBox="1"/>
            <p:nvPr/>
          </p:nvSpPr>
          <p:spPr>
            <a:xfrm>
              <a:off x="7090327" y="4327318"/>
              <a:ext cx="2782957" cy="1292662"/>
            </a:xfrm>
            <a:prstGeom prst="rect">
              <a:avLst/>
            </a:prstGeom>
            <a:solidFill>
              <a:schemeClr val="accent3">
                <a:lumMod val="90000"/>
              </a:schemeClr>
            </a:solidFill>
            <a:ln w="38100">
              <a:solidFill>
                <a:schemeClr val="accent1"/>
              </a:solidFill>
            </a:ln>
          </p:spPr>
          <p:txBody>
            <a:bodyPr wrap="square" lIns="91440" tIns="91440" rIns="91440" bIns="91440" rtlCol="0">
              <a:spAutoFit/>
            </a:bodyPr>
            <a:lstStyle/>
            <a:p>
              <a:pPr marR="0" algn="ctr" defTabSz="914400" rtl="0" eaLnBrk="1" fontAlgn="base" latinLnBrk="0" hangingPunct="1">
                <a:lnSpc>
                  <a:spcPct val="100000"/>
                </a:lnSpc>
                <a:spcBef>
                  <a:spcPct val="20000"/>
                </a:spcBef>
                <a:spcAft>
                  <a:spcPct val="0"/>
                </a:spcAft>
                <a:buClrTx/>
                <a:buSzTx/>
                <a:tabLst/>
              </a:pPr>
              <a:r>
                <a:rPr kumimoji="0" lang="en-US" sz="1800" b="1" i="0" u="none" strike="noStrike" kern="0" cap="none" spc="0" normalizeH="0" baseline="0" noProof="0" dirty="0">
                  <a:ln>
                    <a:noFill/>
                  </a:ln>
                  <a:solidFill>
                    <a:schemeClr val="tx1"/>
                  </a:solidFill>
                  <a:effectLst/>
                  <a:uLnTx/>
                  <a:uFillTx/>
                  <a:latin typeface="+mn-lt"/>
                  <a:ea typeface="+mn-ea"/>
                  <a:cs typeface="+mn-cs"/>
                </a:rPr>
                <a:t>The transfer function can be computed directly from the </a:t>
              </a:r>
              <a:r>
                <a:rPr lang="en-US" sz="1800" b="1" kern="0" dirty="0">
                  <a:latin typeface="+mn-lt"/>
                </a:rPr>
                <a:t>system parameters.</a:t>
              </a:r>
              <a:endParaRPr kumimoji="0" lang="en-US" sz="1800" b="1" i="0" u="none" strike="noStrike" kern="0" cap="none" spc="0" normalizeH="0" baseline="0" noProof="0" dirty="0">
                <a:ln>
                  <a:noFill/>
                </a:ln>
                <a:solidFill>
                  <a:schemeClr val="tx1"/>
                </a:solidFill>
                <a:effectLst/>
                <a:uLnTx/>
                <a:uFillTx/>
                <a:latin typeface="+mn-lt"/>
                <a:ea typeface="+mn-ea"/>
                <a:cs typeface="+mn-cs"/>
              </a:endParaRPr>
            </a:p>
          </p:txBody>
        </p:sp>
        <p:cxnSp>
          <p:nvCxnSpPr>
            <p:cNvPr id="19" name="Straight Arrow Connector 18"/>
            <p:cNvCxnSpPr>
              <a:stCxn id="18" idx="1"/>
            </p:cNvCxnSpPr>
            <p:nvPr/>
          </p:nvCxnSpPr>
          <p:spPr>
            <a:xfrm rot="10800000" flipV="1">
              <a:off x="6414053" y="4973649"/>
              <a:ext cx="676275" cy="618768"/>
            </a:xfrm>
            <a:prstGeom prst="straightConnector1">
              <a:avLst/>
            </a:prstGeom>
            <a:ln w="38100">
              <a:solidFill>
                <a:schemeClr val="accent1"/>
              </a:solidFill>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50919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70179" y="576772"/>
            <a:ext cx="8742046" cy="5170646"/>
          </a:xfrm>
          <a:prstGeom prst="rect">
            <a:avLst/>
          </a:prstGeom>
        </p:spPr>
        <p:txBody>
          <a:bodyPr wrap="square" lIns="0" tIns="0" rIns="0" bIns="0" rtlCol="0">
            <a:spAutoFit/>
          </a:bodyPr>
          <a:lstStyle/>
          <a:p>
            <a:pPr marL="165100" indent="-165100">
              <a:spcAft>
                <a:spcPts val="6000"/>
              </a:spcAft>
              <a:buFont typeface="Arial" pitchFamily="34" charset="0"/>
              <a:buChar char="•"/>
            </a:pPr>
            <a:r>
              <a:rPr lang="en-US" sz="1800" b="1" dirty="0"/>
              <a:t>The discrete-time equivalents of the state equations are:</a:t>
            </a:r>
          </a:p>
          <a:p>
            <a:pPr marL="165100" indent="-165100">
              <a:spcAft>
                <a:spcPts val="6000"/>
              </a:spcAft>
              <a:buFont typeface="Arial" pitchFamily="34" charset="0"/>
              <a:buChar char="•"/>
            </a:pPr>
            <a:r>
              <a:rPr lang="en-US" sz="1800" b="1" dirty="0"/>
              <a:t>The process is completely analogous to CT systems, with one exception: these equations are easy to implement and solve using difference equations </a:t>
            </a:r>
            <a:r>
              <a:rPr lang="en-US" sz="1800" b="1" dirty="0">
                <a:sym typeface="Wingdings" pitchFamily="2" charset="2"/>
              </a:rPr>
              <a:t></a:t>
            </a:r>
          </a:p>
          <a:p>
            <a:pPr marL="165100" indent="-165100">
              <a:spcAft>
                <a:spcPts val="3600"/>
              </a:spcAft>
              <a:buFont typeface="Arial" pitchFamily="34" charset="0"/>
              <a:buChar char="•"/>
            </a:pPr>
            <a:r>
              <a:rPr lang="en-US" sz="1800" b="1" dirty="0">
                <a:sym typeface="Wingdings" pitchFamily="2" charset="2"/>
              </a:rPr>
              <a:t>For example, note that if </a:t>
            </a:r>
            <a:r>
              <a:rPr lang="en-US" sz="1800" i="1" dirty="0">
                <a:sym typeface="Wingdings" pitchFamily="2" charset="2"/>
              </a:rPr>
              <a:t>v</a:t>
            </a:r>
            <a:r>
              <a:rPr lang="en-US" sz="1800" dirty="0">
                <a:sym typeface="Wingdings" pitchFamily="2" charset="2"/>
              </a:rPr>
              <a:t>[n] = 0 </a:t>
            </a:r>
            <a:r>
              <a:rPr lang="en-US" sz="1800" b="1" dirty="0">
                <a:sym typeface="Wingdings" pitchFamily="2" charset="2"/>
              </a:rPr>
              <a:t>for </a:t>
            </a:r>
            <a:r>
              <a:rPr lang="en-US" sz="1800" i="1" dirty="0">
                <a:sym typeface="Wingdings" pitchFamily="2" charset="2"/>
              </a:rPr>
              <a:t>n</a:t>
            </a:r>
            <a:r>
              <a:rPr lang="en-US" sz="1800" dirty="0">
                <a:sym typeface="Wingdings" pitchFamily="2" charset="2"/>
              </a:rPr>
              <a:t> ≥ 0</a:t>
            </a:r>
            <a:r>
              <a:rPr lang="en-US" sz="1800" b="1" dirty="0">
                <a:sym typeface="Wingdings" pitchFamily="2" charset="2"/>
              </a:rPr>
              <a:t>,</a:t>
            </a:r>
          </a:p>
          <a:p>
            <a:pPr marL="165100" indent="-165100">
              <a:spcAft>
                <a:spcPts val="1200"/>
              </a:spcAft>
            </a:pPr>
            <a:r>
              <a:rPr lang="en-US" sz="1800" b="1" dirty="0">
                <a:sym typeface="Wingdings" pitchFamily="2" charset="2"/>
              </a:rPr>
              <a:t>	and A</a:t>
            </a:r>
            <a:r>
              <a:rPr lang="en-US" sz="1800" i="1" baseline="30000" dirty="0">
                <a:sym typeface="Wingdings" pitchFamily="2" charset="2"/>
              </a:rPr>
              <a:t>n</a:t>
            </a:r>
            <a:r>
              <a:rPr lang="en-US" sz="1800" b="1" dirty="0">
                <a:sym typeface="Wingdings" pitchFamily="2" charset="2"/>
              </a:rPr>
              <a:t> is the state-transition matrix for the discrete-time case.</a:t>
            </a:r>
          </a:p>
          <a:p>
            <a:pPr marL="165100" indent="-165100">
              <a:spcAft>
                <a:spcPts val="8400"/>
              </a:spcAft>
              <a:buFont typeface="Arial" pitchFamily="34" charset="0"/>
              <a:buChar char="•"/>
            </a:pPr>
            <a:r>
              <a:rPr lang="en-US" sz="1800" b="1" dirty="0">
                <a:sym typeface="Wingdings" pitchFamily="2" charset="2"/>
              </a:rPr>
              <a:t>The output equation can be derived following the procedure for the CT case:</a:t>
            </a:r>
          </a:p>
          <a:p>
            <a:pPr marL="165100" indent="-165100">
              <a:spcAft>
                <a:spcPts val="4800"/>
              </a:spcAft>
              <a:buFont typeface="Arial" pitchFamily="34" charset="0"/>
              <a:buChar char="•"/>
            </a:pPr>
            <a:r>
              <a:rPr lang="en-US" sz="1800" b="1" dirty="0">
                <a:sym typeface="Wingdings" pitchFamily="2" charset="2"/>
              </a:rPr>
              <a:t>The impulse response is given by:</a:t>
            </a:r>
            <a:endParaRPr lang="en-US" sz="1800" b="1" dirty="0"/>
          </a:p>
        </p:txBody>
      </p:sp>
      <p:sp>
        <p:nvSpPr>
          <p:cNvPr id="4" name="Text Box 3"/>
          <p:cNvSpPr txBox="1">
            <a:spLocks noChangeArrowheads="1"/>
          </p:cNvSpPr>
          <p:nvPr/>
        </p:nvSpPr>
        <p:spPr bwMode="auto">
          <a:xfrm>
            <a:off x="227013" y="57150"/>
            <a:ext cx="8579362" cy="369332"/>
          </a:xfrm>
          <a:prstGeom prst="rect">
            <a:avLst/>
          </a:prstGeom>
          <a:noFill/>
          <a:ln w="9525">
            <a:noFill/>
            <a:miter lim="800000"/>
            <a:headEnd/>
            <a:tailEnd/>
          </a:ln>
        </p:spPr>
        <p:txBody>
          <a:bodyPr wrap="square" lIns="0" tIns="0" rIns="0" bIns="0">
            <a:spAutoFit/>
          </a:bodyPr>
          <a:lstStyle/>
          <a:p>
            <a:pPr>
              <a:spcBef>
                <a:spcPct val="50000"/>
              </a:spcBef>
            </a:pPr>
            <a:r>
              <a:rPr lang="en-US" b="1" dirty="0">
                <a:solidFill>
                  <a:schemeClr val="accent2"/>
                </a:solidFill>
              </a:rPr>
              <a:t>Discrete-Time Systems</a:t>
            </a:r>
          </a:p>
        </p:txBody>
      </p:sp>
      <p:graphicFrame>
        <p:nvGraphicFramePr>
          <p:cNvPr id="223255" name="Object 23"/>
          <p:cNvGraphicFramePr>
            <a:graphicFrameLocks noChangeAspect="1"/>
          </p:cNvGraphicFramePr>
          <p:nvPr/>
        </p:nvGraphicFramePr>
        <p:xfrm>
          <a:off x="461963" y="948358"/>
          <a:ext cx="2152650" cy="647700"/>
        </p:xfrm>
        <a:graphic>
          <a:graphicData uri="http://schemas.openxmlformats.org/presentationml/2006/ole">
            <mc:AlternateContent xmlns:mc="http://schemas.openxmlformats.org/markup-compatibility/2006">
              <mc:Choice xmlns:v="urn:schemas-microsoft-com:vml" Requires="v">
                <p:oleObj name="Equation" r:id="rId3" imgW="1434960" imgH="431640" progId="Equation.3">
                  <p:embed/>
                </p:oleObj>
              </mc:Choice>
              <mc:Fallback>
                <p:oleObj name="Equation" r:id="rId3" imgW="1434960" imgH="431640" progId="Equation.3">
                  <p:embed/>
                  <p:pic>
                    <p:nvPicPr>
                      <p:cNvPr id="223255" name="Object 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1963" y="948358"/>
                        <a:ext cx="2152650"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3256" name="Object 24"/>
          <p:cNvGraphicFramePr>
            <a:graphicFrameLocks noChangeAspect="1"/>
          </p:cNvGraphicFramePr>
          <p:nvPr/>
        </p:nvGraphicFramePr>
        <p:xfrm>
          <a:off x="461963" y="2227194"/>
          <a:ext cx="3333751" cy="647700"/>
        </p:xfrm>
        <a:graphic>
          <a:graphicData uri="http://schemas.openxmlformats.org/presentationml/2006/ole">
            <mc:AlternateContent xmlns:mc="http://schemas.openxmlformats.org/markup-compatibility/2006">
              <mc:Choice xmlns:v="urn:schemas-microsoft-com:vml" Requires="v">
                <p:oleObj name="Equation" r:id="rId5" imgW="2222280" imgH="431640" progId="Equation.3">
                  <p:embed/>
                </p:oleObj>
              </mc:Choice>
              <mc:Fallback>
                <p:oleObj name="Equation" r:id="rId5" imgW="2222280" imgH="431640" progId="Equation.3">
                  <p:embed/>
                  <p:pic>
                    <p:nvPicPr>
                      <p:cNvPr id="223256" name="Object 2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1963" y="2227194"/>
                        <a:ext cx="3333751"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3257" name="Object 25"/>
          <p:cNvGraphicFramePr>
            <a:graphicFrameLocks noChangeAspect="1"/>
          </p:cNvGraphicFramePr>
          <p:nvPr/>
        </p:nvGraphicFramePr>
        <p:xfrm>
          <a:off x="461963" y="3260933"/>
          <a:ext cx="1257300" cy="342900"/>
        </p:xfrm>
        <a:graphic>
          <a:graphicData uri="http://schemas.openxmlformats.org/presentationml/2006/ole">
            <mc:AlternateContent xmlns:mc="http://schemas.openxmlformats.org/markup-compatibility/2006">
              <mc:Choice xmlns:v="urn:schemas-microsoft-com:vml" Requires="v">
                <p:oleObj name="Equation" r:id="rId7" imgW="838080" imgH="228600" progId="Equation.3">
                  <p:embed/>
                </p:oleObj>
              </mc:Choice>
              <mc:Fallback>
                <p:oleObj name="Equation" r:id="rId7" imgW="838080" imgH="228600" progId="Equation.3">
                  <p:embed/>
                  <p:pic>
                    <p:nvPicPr>
                      <p:cNvPr id="223257" name="Object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1963" y="3260933"/>
                        <a:ext cx="12573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3258" name="Object 26"/>
          <p:cNvGraphicFramePr>
            <a:graphicFrameLocks noChangeAspect="1"/>
          </p:cNvGraphicFramePr>
          <p:nvPr/>
        </p:nvGraphicFramePr>
        <p:xfrm>
          <a:off x="461963" y="4426710"/>
          <a:ext cx="4400551" cy="914400"/>
        </p:xfrm>
        <a:graphic>
          <a:graphicData uri="http://schemas.openxmlformats.org/presentationml/2006/ole">
            <mc:AlternateContent xmlns:mc="http://schemas.openxmlformats.org/markup-compatibility/2006">
              <mc:Choice xmlns:v="urn:schemas-microsoft-com:vml" Requires="v">
                <p:oleObj name="Equation" r:id="rId9" imgW="2933640" imgH="609480" progId="Equation.3">
                  <p:embed/>
                </p:oleObj>
              </mc:Choice>
              <mc:Fallback>
                <p:oleObj name="Equation" r:id="rId9" imgW="2933640" imgH="609480" progId="Equation.3">
                  <p:embed/>
                  <p:pic>
                    <p:nvPicPr>
                      <p:cNvPr id="223258" name="Object 2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1963" y="4426710"/>
                        <a:ext cx="4400551"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3259" name="Object 27"/>
          <p:cNvGraphicFramePr>
            <a:graphicFrameLocks noChangeAspect="1"/>
          </p:cNvGraphicFramePr>
          <p:nvPr/>
        </p:nvGraphicFramePr>
        <p:xfrm>
          <a:off x="461963" y="5785748"/>
          <a:ext cx="2190750" cy="685800"/>
        </p:xfrm>
        <a:graphic>
          <a:graphicData uri="http://schemas.openxmlformats.org/presentationml/2006/ole">
            <mc:AlternateContent xmlns:mc="http://schemas.openxmlformats.org/markup-compatibility/2006">
              <mc:Choice xmlns:v="urn:schemas-microsoft-com:vml" Requires="v">
                <p:oleObj name="Equation" r:id="rId11" imgW="1460160" imgH="457200" progId="Equation.3">
                  <p:embed/>
                </p:oleObj>
              </mc:Choice>
              <mc:Fallback>
                <p:oleObj name="Equation" r:id="rId11" imgW="1460160" imgH="457200" progId="Equation.3">
                  <p:embed/>
                  <p:pic>
                    <p:nvPicPr>
                      <p:cNvPr id="223259" name="Object 2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1963" y="5785748"/>
                        <a:ext cx="219075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40396386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70179" y="576772"/>
            <a:ext cx="8742046" cy="4662815"/>
          </a:xfrm>
          <a:prstGeom prst="rect">
            <a:avLst/>
          </a:prstGeom>
        </p:spPr>
        <p:txBody>
          <a:bodyPr wrap="square" lIns="0" tIns="0" rIns="0" bIns="0" rtlCol="0">
            <a:spAutoFit/>
          </a:bodyPr>
          <a:lstStyle/>
          <a:p>
            <a:pPr marL="165100" indent="-165100">
              <a:spcAft>
                <a:spcPts val="22200"/>
              </a:spcAft>
              <a:buFont typeface="Arial" pitchFamily="34" charset="0"/>
              <a:buChar char="•"/>
            </a:pPr>
            <a:r>
              <a:rPr lang="en-US" sz="1800" b="1" dirty="0"/>
              <a:t>Just as we solved the CT equations with the Laplace transform, we can solve the DT case with the z-transform:</a:t>
            </a:r>
          </a:p>
          <a:p>
            <a:pPr marL="165100" indent="-165100">
              <a:spcAft>
                <a:spcPts val="1200"/>
              </a:spcAft>
              <a:buFont typeface="Arial" pitchFamily="34" charset="0"/>
              <a:buChar char="•"/>
            </a:pPr>
            <a:r>
              <a:rPr lang="en-US" sz="1800" b="1" dirty="0"/>
              <a:t>Note that historically the CT state equations were solved numerically using a discrete-time approximation for the derivatives, and this provided a bridge between the CT and DT solutions.</a:t>
            </a:r>
          </a:p>
          <a:p>
            <a:pPr marL="165100" indent="-165100">
              <a:spcAft>
                <a:spcPts val="1200"/>
              </a:spcAft>
              <a:buFont typeface="Arial" pitchFamily="34" charset="0"/>
              <a:buChar char="•"/>
            </a:pPr>
            <a:r>
              <a:rPr lang="en-US" sz="1800" b="1" dirty="0"/>
              <a:t>Example:</a:t>
            </a:r>
          </a:p>
        </p:txBody>
      </p:sp>
      <p:sp>
        <p:nvSpPr>
          <p:cNvPr id="4" name="Text Box 3"/>
          <p:cNvSpPr txBox="1">
            <a:spLocks noChangeArrowheads="1"/>
          </p:cNvSpPr>
          <p:nvPr/>
        </p:nvSpPr>
        <p:spPr bwMode="auto">
          <a:xfrm>
            <a:off x="227013" y="57150"/>
            <a:ext cx="8579362" cy="369332"/>
          </a:xfrm>
          <a:prstGeom prst="rect">
            <a:avLst/>
          </a:prstGeom>
          <a:noFill/>
          <a:ln w="9525">
            <a:noFill/>
            <a:miter lim="800000"/>
            <a:headEnd/>
            <a:tailEnd/>
          </a:ln>
        </p:spPr>
        <p:txBody>
          <a:bodyPr wrap="square" lIns="0" tIns="0" rIns="0" bIns="0">
            <a:spAutoFit/>
          </a:bodyPr>
          <a:lstStyle/>
          <a:p>
            <a:pPr>
              <a:spcBef>
                <a:spcPct val="50000"/>
              </a:spcBef>
            </a:pPr>
            <a:r>
              <a:rPr lang="en-US" b="1" dirty="0">
                <a:solidFill>
                  <a:schemeClr val="accent2"/>
                </a:solidFill>
              </a:rPr>
              <a:t>Solutions Using the z-Transform</a:t>
            </a:r>
          </a:p>
        </p:txBody>
      </p:sp>
      <p:graphicFrame>
        <p:nvGraphicFramePr>
          <p:cNvPr id="226319" name="Object 15"/>
          <p:cNvGraphicFramePr>
            <a:graphicFrameLocks noChangeAspect="1"/>
          </p:cNvGraphicFramePr>
          <p:nvPr/>
        </p:nvGraphicFramePr>
        <p:xfrm>
          <a:off x="461963" y="1251434"/>
          <a:ext cx="5295900" cy="2667000"/>
        </p:xfrm>
        <a:graphic>
          <a:graphicData uri="http://schemas.openxmlformats.org/presentationml/2006/ole">
            <mc:AlternateContent xmlns:mc="http://schemas.openxmlformats.org/markup-compatibility/2006">
              <mc:Choice xmlns:v="urn:schemas-microsoft-com:vml" Requires="v">
                <p:oleObj name="Equation" r:id="rId3" imgW="3530520" imgH="1777680" progId="Equation.3">
                  <p:embed/>
                </p:oleObj>
              </mc:Choice>
              <mc:Fallback>
                <p:oleObj name="Equation" r:id="rId3" imgW="3530520" imgH="1777680" progId="Equation.3">
                  <p:embed/>
                  <p:pic>
                    <p:nvPicPr>
                      <p:cNvPr id="226319" name="Object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1963" y="1251434"/>
                        <a:ext cx="5295900" cy="2667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226320" name="Picture 16"/>
          <p:cNvPicPr>
            <a:picLocks noChangeAspect="1" noChangeArrowheads="1"/>
          </p:cNvPicPr>
          <p:nvPr/>
        </p:nvPicPr>
        <p:blipFill>
          <a:blip r:embed="rId5"/>
          <a:srcRect l="9382" t="29081" r="7895" b="10759"/>
          <a:stretch>
            <a:fillRect/>
          </a:stretch>
        </p:blipFill>
        <p:spPr bwMode="auto">
          <a:xfrm>
            <a:off x="4452731" y="4913807"/>
            <a:ext cx="4094919" cy="1738783"/>
          </a:xfrm>
          <a:prstGeom prst="rect">
            <a:avLst/>
          </a:prstGeom>
          <a:noFill/>
          <a:ln w="9525">
            <a:noFill/>
            <a:miter lim="800000"/>
            <a:headEnd/>
            <a:tailEnd/>
          </a:ln>
          <a:effectLst/>
        </p:spPr>
      </p:pic>
      <p:graphicFrame>
        <p:nvGraphicFramePr>
          <p:cNvPr id="226321" name="Object 17"/>
          <p:cNvGraphicFramePr>
            <a:graphicFrameLocks noChangeAspect="1"/>
          </p:cNvGraphicFramePr>
          <p:nvPr/>
        </p:nvGraphicFramePr>
        <p:xfrm>
          <a:off x="1523998" y="5046160"/>
          <a:ext cx="2464906" cy="1459484"/>
        </p:xfrm>
        <a:graphic>
          <a:graphicData uri="http://schemas.openxmlformats.org/presentationml/2006/ole">
            <mc:AlternateContent xmlns:mc="http://schemas.openxmlformats.org/markup-compatibility/2006">
              <mc:Choice xmlns:v="urn:schemas-microsoft-com:vml" Requires="v">
                <p:oleObj name="Equation" r:id="rId6" imgW="1930320" imgH="1143000" progId="Equation.3">
                  <p:embed/>
                </p:oleObj>
              </mc:Choice>
              <mc:Fallback>
                <p:oleObj name="Equation" r:id="rId6" imgW="1930320" imgH="1143000" progId="Equation.3">
                  <p:embed/>
                  <p:pic>
                    <p:nvPicPr>
                      <p:cNvPr id="226321" name="Object 1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23998" y="5046160"/>
                        <a:ext cx="2464906" cy="145948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6540763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a:spLocks noChangeArrowheads="1"/>
          </p:cNvSpPr>
          <p:nvPr/>
        </p:nvSpPr>
        <p:spPr bwMode="auto">
          <a:xfrm>
            <a:off x="227013" y="57150"/>
            <a:ext cx="8579362" cy="369332"/>
          </a:xfrm>
          <a:prstGeom prst="rect">
            <a:avLst/>
          </a:prstGeom>
          <a:noFill/>
          <a:ln w="9525">
            <a:noFill/>
            <a:miter lim="800000"/>
            <a:headEnd/>
            <a:tailEnd/>
          </a:ln>
        </p:spPr>
        <p:txBody>
          <a:bodyPr wrap="square" lIns="0" tIns="0" rIns="0" bIns="0">
            <a:spAutoFit/>
          </a:bodyPr>
          <a:lstStyle/>
          <a:p>
            <a:pPr>
              <a:spcBef>
                <a:spcPct val="50000"/>
              </a:spcBef>
            </a:pPr>
            <a:r>
              <a:rPr lang="en-US" b="1" dirty="0">
                <a:solidFill>
                  <a:schemeClr val="accent2"/>
                </a:solidFill>
              </a:rPr>
              <a:t>Summary</a:t>
            </a:r>
          </a:p>
        </p:txBody>
      </p:sp>
      <p:sp>
        <p:nvSpPr>
          <p:cNvPr id="6" name="TextBox 5"/>
          <p:cNvSpPr txBox="1"/>
          <p:nvPr/>
        </p:nvSpPr>
        <p:spPr>
          <a:xfrm>
            <a:off x="182879" y="637654"/>
            <a:ext cx="8721969" cy="5816977"/>
          </a:xfrm>
          <a:prstGeom prst="rect">
            <a:avLst/>
          </a:prstGeom>
        </p:spPr>
        <p:txBody>
          <a:bodyPr wrap="square" lIns="0" tIns="0" rIns="0" bIns="0" rtlCol="0">
            <a:spAutoFit/>
          </a:bodyPr>
          <a:lstStyle/>
          <a:p>
            <a:pPr marL="168275" indent="-168275">
              <a:spcAft>
                <a:spcPts val="1200"/>
              </a:spcAft>
              <a:buFont typeface="Arial" pitchFamily="34" charset="0"/>
              <a:buChar char="•"/>
            </a:pPr>
            <a:r>
              <a:rPr lang="en-US" sz="1800" b="1" dirty="0"/>
              <a:t>Introduced the concept of a state variable.</a:t>
            </a:r>
          </a:p>
          <a:p>
            <a:pPr marL="168275" indent="-168275">
              <a:spcAft>
                <a:spcPts val="1200"/>
              </a:spcAft>
              <a:buFont typeface="Arial" pitchFamily="34" charset="0"/>
              <a:buChar char="•"/>
            </a:pPr>
            <a:r>
              <a:rPr lang="en-US" sz="1800" b="1" dirty="0"/>
              <a:t>Described a linear system in terms of the general state equation.</a:t>
            </a:r>
          </a:p>
          <a:p>
            <a:pPr marL="168275" indent="-168275">
              <a:spcAft>
                <a:spcPts val="1200"/>
              </a:spcAft>
              <a:buFont typeface="Arial" pitchFamily="34" charset="0"/>
              <a:buChar char="•"/>
            </a:pPr>
            <a:r>
              <a:rPr lang="en-US" sz="1800" b="1" dirty="0"/>
              <a:t>Demonstrated a process for deriving the state equations from a differential equation with a simple forcing function.</a:t>
            </a:r>
          </a:p>
          <a:p>
            <a:pPr marL="168275" indent="-168275">
              <a:spcAft>
                <a:spcPts val="1200"/>
              </a:spcAft>
              <a:buFont typeface="Arial" pitchFamily="34" charset="0"/>
              <a:buChar char="•"/>
            </a:pPr>
            <a:r>
              <a:rPr lang="en-US" sz="1800" b="1" dirty="0"/>
              <a:t>Generalized this to an N</a:t>
            </a:r>
            <a:r>
              <a:rPr lang="en-US" sz="1800" b="1" baseline="30000" dirty="0"/>
              <a:t>th</a:t>
            </a:r>
            <a:r>
              <a:rPr lang="en-US" sz="1800" b="1" dirty="0"/>
              <a:t>-order differential equation with a more complex forcing function.</a:t>
            </a:r>
          </a:p>
          <a:p>
            <a:pPr marL="168275" indent="-168275">
              <a:spcAft>
                <a:spcPts val="1200"/>
              </a:spcAft>
              <a:buFont typeface="Arial" pitchFamily="34" charset="0"/>
              <a:buChar char="•"/>
            </a:pPr>
            <a:r>
              <a:rPr lang="en-US" sz="1800" b="1" dirty="0"/>
              <a:t>Demonstrated these techniques on a 1</a:t>
            </a:r>
            <a:r>
              <a:rPr lang="en-US" sz="1800" b="1" baseline="30000" dirty="0"/>
              <a:t>st</a:t>
            </a:r>
            <a:r>
              <a:rPr lang="en-US" sz="1800" b="1" dirty="0"/>
              <a:t>-order (RC) and 2</a:t>
            </a:r>
            <a:r>
              <a:rPr lang="en-US" sz="1800" b="1" baseline="30000" dirty="0"/>
              <a:t>nd</a:t>
            </a:r>
            <a:r>
              <a:rPr lang="en-US" sz="1800" b="1" dirty="0"/>
              <a:t>-order (RLC) circuit.</a:t>
            </a:r>
          </a:p>
          <a:p>
            <a:pPr marL="168275" indent="-168275">
              <a:spcAft>
                <a:spcPts val="1200"/>
              </a:spcAft>
              <a:buFont typeface="Arial" pitchFamily="34" charset="0"/>
              <a:buChar char="•"/>
            </a:pPr>
            <a:r>
              <a:rPr lang="en-US" sz="1800" b="1" dirty="0"/>
              <a:t>Observation: We have now encapsulated all passive circuit analysis (RLCs) into a single matrix equation. In fact, we now have a unified representation for all linear time-invariant systems.</a:t>
            </a:r>
          </a:p>
          <a:p>
            <a:pPr marL="168275" indent="-168275">
              <a:spcAft>
                <a:spcPts val="1200"/>
              </a:spcAft>
              <a:buFont typeface="Arial" pitchFamily="34" charset="0"/>
              <a:buChar char="•"/>
            </a:pPr>
            <a:r>
              <a:rPr lang="en-US" sz="1800" b="1" dirty="0"/>
              <a:t>Demonstrated a solution to the forced equation.</a:t>
            </a:r>
          </a:p>
          <a:p>
            <a:pPr marL="168275" indent="-168275">
              <a:spcAft>
                <a:spcPts val="1200"/>
              </a:spcAft>
              <a:buFont typeface="Arial" pitchFamily="34" charset="0"/>
              <a:buChar char="•"/>
            </a:pPr>
            <a:r>
              <a:rPr lang="en-US" sz="1800" b="1" dirty="0"/>
              <a:t>Discussed how this is a generalization of the single-input single-output analysis approach previously studied (e.g., convolution).</a:t>
            </a:r>
          </a:p>
          <a:p>
            <a:pPr marL="168275" indent="-168275">
              <a:spcAft>
                <a:spcPts val="1200"/>
              </a:spcAft>
              <a:buFont typeface="Arial" pitchFamily="34" charset="0"/>
              <a:buChar char="•"/>
            </a:pPr>
            <a:r>
              <a:rPr lang="en-US" sz="1800" b="1" dirty="0"/>
              <a:t>Applied the Laplace transform to solve the state equations using algebra. Derived an expression for the transfer function.</a:t>
            </a:r>
          </a:p>
          <a:p>
            <a:pPr marL="168275" indent="-168275">
              <a:spcAft>
                <a:spcPts val="1200"/>
              </a:spcAft>
              <a:buFont typeface="Arial" pitchFamily="34" charset="0"/>
              <a:buChar char="•"/>
            </a:pPr>
            <a:r>
              <a:rPr lang="en-US" sz="1800" b="1" dirty="0"/>
              <a:t>Extended the state equations to the discrete-time case.</a:t>
            </a:r>
          </a:p>
        </p:txBody>
      </p:sp>
    </p:spTree>
    <p:extLst>
      <p:ext uri="{BB962C8B-B14F-4D97-AF65-F5344CB8AC3E}">
        <p14:creationId xmlns:p14="http://schemas.microsoft.com/office/powerpoint/2010/main" val="10406977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70179" y="576772"/>
            <a:ext cx="8742046" cy="6063198"/>
          </a:xfrm>
          <a:prstGeom prst="rect">
            <a:avLst/>
          </a:prstGeom>
        </p:spPr>
        <p:txBody>
          <a:bodyPr wrap="square" lIns="0" tIns="0" rIns="0" bIns="0" rtlCol="0">
            <a:spAutoFit/>
          </a:bodyPr>
          <a:lstStyle/>
          <a:p>
            <a:pPr marL="165100" indent="-165100">
              <a:spcAft>
                <a:spcPts val="1200"/>
              </a:spcAft>
              <a:buFont typeface="Arial" pitchFamily="34" charset="0"/>
              <a:buChar char="•"/>
            </a:pPr>
            <a:r>
              <a:rPr lang="en-US" sz="1800" b="1" dirty="0"/>
              <a:t>Thus far we have dealt primarily with the input/output characteristics of linear systems. State variable, or state space, representations describe the internal state of the system.</a:t>
            </a:r>
          </a:p>
          <a:p>
            <a:pPr marL="165100" indent="-165100">
              <a:spcAft>
                <a:spcPts val="1200"/>
              </a:spcAft>
              <a:buFont typeface="Arial" pitchFamily="34" charset="0"/>
              <a:buChar char="•"/>
            </a:pPr>
            <a:r>
              <a:rPr lang="en-US" sz="1800" b="1" dirty="0"/>
              <a:t>State variables represent a way to describe ALL linear systems in terms of a common set of equations involving matrix algebra.</a:t>
            </a:r>
          </a:p>
          <a:p>
            <a:pPr marL="165100" indent="-165100">
              <a:spcAft>
                <a:spcPts val="1200"/>
              </a:spcAft>
              <a:buFont typeface="Arial" pitchFamily="34" charset="0"/>
              <a:buChar char="•"/>
            </a:pPr>
            <a:r>
              <a:rPr lang="en-US" sz="1800" b="1" dirty="0"/>
              <a:t>Many familiar properties, such as stability, can be derived from this common representation. It forms the basis for the theoretical analysis of linear systems.</a:t>
            </a:r>
          </a:p>
          <a:p>
            <a:pPr marL="165100" indent="-165100">
              <a:spcAft>
                <a:spcPts val="1200"/>
              </a:spcAft>
              <a:buFont typeface="Arial" pitchFamily="34" charset="0"/>
              <a:buChar char="•"/>
            </a:pPr>
            <a:r>
              <a:rPr lang="en-US" sz="1800" b="1" dirty="0"/>
              <a:t>State variables are used extensively in a wide range of engineering problems, particularly mechanical engineering, and are the foundation of control theory.</a:t>
            </a:r>
          </a:p>
          <a:p>
            <a:pPr marL="165100" indent="-165100">
              <a:spcAft>
                <a:spcPts val="1200"/>
              </a:spcAft>
              <a:buFont typeface="Arial" pitchFamily="34" charset="0"/>
              <a:buChar char="•"/>
            </a:pPr>
            <a:r>
              <a:rPr lang="en-US" sz="1800" b="1" dirty="0"/>
              <a:t>The state variables often represent internal elements of the system such as voltages across capacitors and currents across inductors.</a:t>
            </a:r>
          </a:p>
          <a:p>
            <a:pPr marL="165100" indent="-165100">
              <a:spcAft>
                <a:spcPts val="1200"/>
              </a:spcAft>
              <a:buFont typeface="Arial" pitchFamily="34" charset="0"/>
              <a:buChar char="•"/>
            </a:pPr>
            <a:r>
              <a:rPr lang="en-US" sz="1800" b="1" dirty="0"/>
              <a:t>They account for observable elements of the circuit, such as voltages, and also account for the initial conditions of the circuit, such as energy stored in capacitors. This is critical to computing the overall response of the system.</a:t>
            </a:r>
          </a:p>
          <a:p>
            <a:pPr marL="165100" indent="-165100">
              <a:spcAft>
                <a:spcPts val="1200"/>
              </a:spcAft>
              <a:buFont typeface="Arial" pitchFamily="34" charset="0"/>
              <a:buChar char="•"/>
            </a:pPr>
            <a:r>
              <a:rPr lang="en-US" sz="1800" b="1" dirty="0"/>
              <a:t>Matrix transformations can be used to convert from one state variable representation to the other, so the initial choice of variables is not critical.</a:t>
            </a:r>
          </a:p>
          <a:p>
            <a:pPr marL="165100" indent="-165100">
              <a:spcAft>
                <a:spcPts val="1200"/>
              </a:spcAft>
              <a:buFont typeface="Arial" pitchFamily="34" charset="0"/>
              <a:buChar char="•"/>
            </a:pPr>
            <a:r>
              <a:rPr lang="en-US" sz="1800" b="1" dirty="0"/>
              <a:t>Software tools such as Python can be used to perform the matrix manipulations required.</a:t>
            </a:r>
          </a:p>
        </p:txBody>
      </p:sp>
      <p:sp>
        <p:nvSpPr>
          <p:cNvPr id="4" name="Text Box 3"/>
          <p:cNvSpPr txBox="1">
            <a:spLocks noChangeArrowheads="1"/>
          </p:cNvSpPr>
          <p:nvPr/>
        </p:nvSpPr>
        <p:spPr bwMode="auto">
          <a:xfrm>
            <a:off x="227013" y="57150"/>
            <a:ext cx="8579362" cy="369332"/>
          </a:xfrm>
          <a:prstGeom prst="rect">
            <a:avLst/>
          </a:prstGeom>
          <a:noFill/>
          <a:ln w="9525">
            <a:noFill/>
            <a:miter lim="800000"/>
            <a:headEnd/>
            <a:tailEnd/>
          </a:ln>
        </p:spPr>
        <p:txBody>
          <a:bodyPr wrap="square" lIns="0" tIns="0" rIns="0" bIns="0">
            <a:spAutoFit/>
          </a:bodyPr>
          <a:lstStyle/>
          <a:p>
            <a:pPr>
              <a:spcBef>
                <a:spcPct val="50000"/>
              </a:spcBef>
            </a:pPr>
            <a:r>
              <a:rPr lang="en-US" b="1" dirty="0">
                <a:solidFill>
                  <a:schemeClr val="accent2"/>
                </a:solidFill>
              </a:rPr>
              <a:t>Motivation</a:t>
            </a:r>
          </a:p>
        </p:txBody>
      </p:sp>
    </p:spTree>
    <p:extLst>
      <p:ext uri="{BB962C8B-B14F-4D97-AF65-F5344CB8AC3E}">
        <p14:creationId xmlns:p14="http://schemas.microsoft.com/office/powerpoint/2010/main" val="2110484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a:spLocks noChangeArrowheads="1"/>
          </p:cNvSpPr>
          <p:nvPr/>
        </p:nvSpPr>
        <p:spPr bwMode="auto">
          <a:xfrm>
            <a:off x="227013" y="57150"/>
            <a:ext cx="8579362" cy="369332"/>
          </a:xfrm>
          <a:prstGeom prst="rect">
            <a:avLst/>
          </a:prstGeom>
          <a:noFill/>
          <a:ln w="9525">
            <a:noFill/>
            <a:miter lim="800000"/>
            <a:headEnd/>
            <a:tailEnd/>
          </a:ln>
        </p:spPr>
        <p:txBody>
          <a:bodyPr wrap="square" lIns="0" tIns="0" rIns="0" bIns="0">
            <a:spAutoFit/>
          </a:bodyPr>
          <a:lstStyle/>
          <a:p>
            <a:pPr>
              <a:spcBef>
                <a:spcPct val="50000"/>
              </a:spcBef>
            </a:pPr>
            <a:r>
              <a:rPr lang="en-US" b="1" dirty="0">
                <a:solidFill>
                  <a:schemeClr val="accent2"/>
                </a:solidFill>
              </a:rPr>
              <a:t>State Equations</a:t>
            </a:r>
          </a:p>
        </p:txBody>
      </p:sp>
      <p:sp>
        <p:nvSpPr>
          <p:cNvPr id="10" name="TextBox 9"/>
          <p:cNvSpPr txBox="1"/>
          <p:nvPr/>
        </p:nvSpPr>
        <p:spPr>
          <a:xfrm>
            <a:off x="170179" y="576772"/>
            <a:ext cx="8742046" cy="6047809"/>
          </a:xfrm>
          <a:prstGeom prst="rect">
            <a:avLst/>
          </a:prstGeom>
        </p:spPr>
        <p:txBody>
          <a:bodyPr wrap="square" lIns="0" tIns="0" rIns="0" bIns="0" rtlCol="0">
            <a:spAutoFit/>
          </a:bodyPr>
          <a:lstStyle/>
          <a:p>
            <a:pPr marL="165100" indent="-165100">
              <a:spcAft>
                <a:spcPts val="12600"/>
              </a:spcAft>
              <a:buFont typeface="Arial" pitchFamily="34" charset="0"/>
              <a:buChar char="•"/>
            </a:pPr>
            <a:r>
              <a:rPr lang="en-US" sz="1800" b="1" dirty="0"/>
              <a:t>Let us define the state of the system by an </a:t>
            </a:r>
            <a:r>
              <a:rPr lang="en-US" sz="1800" i="1" dirty="0"/>
              <a:t>N</a:t>
            </a:r>
            <a:r>
              <a:rPr lang="en-US" sz="1800" b="1" dirty="0"/>
              <a:t>-element column vector, </a:t>
            </a:r>
            <a:r>
              <a:rPr lang="en-US" sz="1800" b="1" i="1" dirty="0"/>
              <a:t>x</a:t>
            </a:r>
            <a:r>
              <a:rPr lang="en-US" sz="1800" dirty="0"/>
              <a:t>(</a:t>
            </a:r>
            <a:r>
              <a:rPr lang="en-US" sz="1800" i="1" dirty="0"/>
              <a:t>t</a:t>
            </a:r>
            <a:r>
              <a:rPr lang="en-US" sz="1800" dirty="0"/>
              <a:t>)</a:t>
            </a:r>
            <a:r>
              <a:rPr lang="en-US" sz="1800" b="1" dirty="0"/>
              <a:t>:</a:t>
            </a:r>
          </a:p>
          <a:p>
            <a:pPr marL="165100" indent="-165100">
              <a:spcAft>
                <a:spcPts val="1200"/>
              </a:spcAft>
            </a:pPr>
            <a:r>
              <a:rPr lang="en-US" sz="1800" b="1" dirty="0"/>
              <a:t>	Note that in this development, </a:t>
            </a:r>
            <a:r>
              <a:rPr lang="en-US" sz="1800" i="1" dirty="0"/>
              <a:t>v</a:t>
            </a:r>
            <a:r>
              <a:rPr lang="en-US" sz="1800" dirty="0"/>
              <a:t>(</a:t>
            </a:r>
            <a:r>
              <a:rPr lang="en-US" sz="1800" i="1" dirty="0"/>
              <a:t>t</a:t>
            </a:r>
            <a:r>
              <a:rPr lang="en-US" sz="1800" dirty="0"/>
              <a:t>)</a:t>
            </a:r>
            <a:r>
              <a:rPr lang="en-US" sz="1800" b="1" dirty="0"/>
              <a:t> will be the input, </a:t>
            </a:r>
            <a:r>
              <a:rPr lang="en-US" sz="1800" i="1" dirty="0"/>
              <a:t>y</a:t>
            </a:r>
            <a:r>
              <a:rPr lang="en-US" sz="1800" dirty="0"/>
              <a:t>(</a:t>
            </a:r>
            <a:r>
              <a:rPr lang="en-US" sz="1800" i="1" dirty="0"/>
              <a:t>t</a:t>
            </a:r>
            <a:r>
              <a:rPr lang="en-US" sz="1800" dirty="0"/>
              <a:t>)</a:t>
            </a:r>
            <a:r>
              <a:rPr lang="en-US" sz="1800" b="1" dirty="0"/>
              <a:t> will be the output, and </a:t>
            </a:r>
            <a:r>
              <a:rPr lang="en-US" sz="1800" i="1" dirty="0"/>
              <a:t>x</a:t>
            </a:r>
            <a:r>
              <a:rPr lang="en-US" sz="1800" dirty="0"/>
              <a:t>(</a:t>
            </a:r>
            <a:r>
              <a:rPr lang="en-US" sz="1800" i="1" dirty="0"/>
              <a:t>t</a:t>
            </a:r>
            <a:r>
              <a:rPr lang="en-US" sz="1800" dirty="0"/>
              <a:t>)</a:t>
            </a:r>
            <a:r>
              <a:rPr lang="en-US" sz="1800" b="1" dirty="0"/>
              <a:t> is used for the state variables.</a:t>
            </a:r>
          </a:p>
          <a:p>
            <a:pPr marL="165100" indent="-165100">
              <a:spcAft>
                <a:spcPts val="7200"/>
              </a:spcAft>
              <a:buFont typeface="Arial" pitchFamily="34" charset="0"/>
              <a:buChar char="•"/>
            </a:pPr>
            <a:r>
              <a:rPr lang="en-US" sz="1800" b="1" dirty="0"/>
              <a:t>Any linear system can be modeled by the following state equations:</a:t>
            </a:r>
          </a:p>
          <a:p>
            <a:pPr marL="165100" indent="-165100">
              <a:spcAft>
                <a:spcPts val="1200"/>
              </a:spcAft>
              <a:buFont typeface="Arial" pitchFamily="34" charset="0"/>
              <a:buChar char="•"/>
            </a:pPr>
            <a:r>
              <a:rPr lang="en-US" sz="1800" b="1" dirty="0"/>
              <a:t>This system model can handle</a:t>
            </a:r>
            <a:br>
              <a:rPr lang="en-US" sz="1800" b="1" dirty="0"/>
            </a:br>
            <a:r>
              <a:rPr lang="en-US" sz="1800" b="1" dirty="0"/>
              <a:t>single input/single output systems,</a:t>
            </a:r>
            <a:br>
              <a:rPr lang="en-US" sz="1800" b="1" dirty="0"/>
            </a:br>
            <a:r>
              <a:rPr lang="en-US" sz="1800" b="1" dirty="0"/>
              <a:t>or multiple inputs and outputs.</a:t>
            </a:r>
          </a:p>
          <a:p>
            <a:pPr marL="165100" indent="-165100">
              <a:spcAft>
                <a:spcPts val="1200"/>
              </a:spcAft>
              <a:buFont typeface="Arial" pitchFamily="34" charset="0"/>
              <a:buChar char="•"/>
            </a:pPr>
            <a:r>
              <a:rPr lang="en-US" sz="1800" b="1" dirty="0"/>
              <a:t>The equations above can be</a:t>
            </a:r>
            <a:br>
              <a:rPr lang="en-US" sz="1800" b="1" dirty="0"/>
            </a:br>
            <a:r>
              <a:rPr lang="en-US" sz="1800" b="1" dirty="0"/>
              <a:t>implemented using the signal flow</a:t>
            </a:r>
            <a:br>
              <a:rPr lang="en-US" sz="1800" b="1" dirty="0"/>
            </a:br>
            <a:r>
              <a:rPr lang="en-US" sz="1800" b="1" dirty="0"/>
              <a:t>graph shown to the right.</a:t>
            </a:r>
          </a:p>
          <a:p>
            <a:pPr marL="165100" indent="-165100">
              <a:spcAft>
                <a:spcPts val="1200"/>
              </a:spcAft>
              <a:buFont typeface="Arial" pitchFamily="34" charset="0"/>
              <a:buChar char="•"/>
            </a:pPr>
            <a:r>
              <a:rPr lang="en-US" sz="1800" b="1" dirty="0"/>
              <a:t>Works for ALL linear systems!</a:t>
            </a:r>
          </a:p>
        </p:txBody>
      </p:sp>
      <p:graphicFrame>
        <p:nvGraphicFramePr>
          <p:cNvPr id="200712" name="Object 8"/>
          <p:cNvGraphicFramePr>
            <a:graphicFrameLocks noChangeAspect="1"/>
          </p:cNvGraphicFramePr>
          <p:nvPr/>
        </p:nvGraphicFramePr>
        <p:xfrm>
          <a:off x="454025" y="958850"/>
          <a:ext cx="3886200" cy="1409700"/>
        </p:xfrm>
        <a:graphic>
          <a:graphicData uri="http://schemas.openxmlformats.org/presentationml/2006/ole">
            <mc:AlternateContent xmlns:mc="http://schemas.openxmlformats.org/markup-compatibility/2006">
              <mc:Choice xmlns:v="urn:schemas-microsoft-com:vml" Requires="v">
                <p:oleObj name="Equation" r:id="rId3" imgW="2590560" imgH="939600" progId="Equation.3">
                  <p:embed/>
                </p:oleObj>
              </mc:Choice>
              <mc:Fallback>
                <p:oleObj name="Equation" r:id="rId3" imgW="2590560" imgH="939600" progId="Equation.3">
                  <p:embed/>
                  <p:pic>
                    <p:nvPicPr>
                      <p:cNvPr id="200712"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4025" y="958850"/>
                        <a:ext cx="3886200" cy="1409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200713" name="Picture 9"/>
          <p:cNvPicPr>
            <a:picLocks noChangeAspect="1" noChangeArrowheads="1"/>
          </p:cNvPicPr>
          <p:nvPr/>
        </p:nvPicPr>
        <p:blipFill>
          <a:blip r:embed="rId5"/>
          <a:srcRect/>
          <a:stretch>
            <a:fillRect/>
          </a:stretch>
        </p:blipFill>
        <p:spPr bwMode="auto">
          <a:xfrm>
            <a:off x="4575175" y="4688215"/>
            <a:ext cx="4333875" cy="1747164"/>
          </a:xfrm>
          <a:prstGeom prst="rect">
            <a:avLst/>
          </a:prstGeom>
          <a:noFill/>
          <a:ln w="9525">
            <a:noFill/>
            <a:miter lim="800000"/>
            <a:headEnd/>
            <a:tailEnd/>
          </a:ln>
          <a:effectLst/>
        </p:spPr>
      </p:pic>
      <p:graphicFrame>
        <p:nvGraphicFramePr>
          <p:cNvPr id="200715" name="Object 11"/>
          <p:cNvGraphicFramePr>
            <a:graphicFrameLocks noChangeAspect="1"/>
          </p:cNvGraphicFramePr>
          <p:nvPr/>
        </p:nvGraphicFramePr>
        <p:xfrm>
          <a:off x="454025" y="3576638"/>
          <a:ext cx="7048500" cy="647700"/>
        </p:xfrm>
        <a:graphic>
          <a:graphicData uri="http://schemas.openxmlformats.org/presentationml/2006/ole">
            <mc:AlternateContent xmlns:mc="http://schemas.openxmlformats.org/markup-compatibility/2006">
              <mc:Choice xmlns:v="urn:schemas-microsoft-com:vml" Requires="v">
                <p:oleObj name="Equation" r:id="rId6" imgW="4698720" imgH="431640" progId="Equation.3">
                  <p:embed/>
                </p:oleObj>
              </mc:Choice>
              <mc:Fallback>
                <p:oleObj name="Equation" r:id="rId6" imgW="4698720" imgH="431640" progId="Equation.3">
                  <p:embed/>
                  <p:pic>
                    <p:nvPicPr>
                      <p:cNvPr id="200715" name="Object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4025" y="3576638"/>
                        <a:ext cx="7048500"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5830598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70179" y="576772"/>
            <a:ext cx="8742046" cy="5893921"/>
          </a:xfrm>
          <a:prstGeom prst="rect">
            <a:avLst/>
          </a:prstGeom>
        </p:spPr>
        <p:txBody>
          <a:bodyPr wrap="square" lIns="0" tIns="0" rIns="0" bIns="0" rtlCol="0">
            <a:spAutoFit/>
          </a:bodyPr>
          <a:lstStyle/>
          <a:p>
            <a:pPr marL="165100" indent="-165100">
              <a:spcAft>
                <a:spcPts val="3600"/>
              </a:spcAft>
              <a:buFont typeface="Arial" pitchFamily="34" charset="0"/>
              <a:buChar char="•"/>
            </a:pPr>
            <a:r>
              <a:rPr lang="en-US" sz="1800" b="1" dirty="0"/>
              <a:t>Consider the CT differential equations:</a:t>
            </a:r>
          </a:p>
          <a:p>
            <a:pPr marL="165100" indent="-165100">
              <a:spcAft>
                <a:spcPts val="3600"/>
              </a:spcAft>
              <a:buFont typeface="Arial" pitchFamily="34" charset="0"/>
              <a:buChar char="•"/>
            </a:pPr>
            <a:r>
              <a:rPr lang="en-US" sz="1800" b="1" dirty="0"/>
              <a:t>A second-order differential equation requires two state variables:</a:t>
            </a:r>
          </a:p>
          <a:p>
            <a:pPr marL="165100" indent="-165100">
              <a:spcAft>
                <a:spcPts val="8400"/>
              </a:spcAft>
              <a:buFont typeface="Arial" pitchFamily="34" charset="0"/>
              <a:buChar char="•"/>
            </a:pPr>
            <a:r>
              <a:rPr lang="en-US" sz="1800" b="1" dirty="0"/>
              <a:t>We can reformulate the differential equation as a set of three equations:</a:t>
            </a:r>
          </a:p>
          <a:p>
            <a:pPr marL="165100" indent="-165100">
              <a:spcAft>
                <a:spcPts val="12000"/>
              </a:spcAft>
              <a:buFont typeface="Arial" pitchFamily="34" charset="0"/>
              <a:buChar char="•"/>
            </a:pPr>
            <a:r>
              <a:rPr lang="en-US" sz="1800" b="1" dirty="0"/>
              <a:t>We can write these in matrix form as:</a:t>
            </a:r>
          </a:p>
          <a:p>
            <a:pPr marL="165100" indent="-165100">
              <a:spcAft>
                <a:spcPts val="5400"/>
              </a:spcAft>
              <a:buFont typeface="Arial" pitchFamily="34" charset="0"/>
              <a:buChar char="•"/>
            </a:pPr>
            <a:r>
              <a:rPr lang="en-US" sz="1800" b="1" dirty="0"/>
              <a:t>This can be extended to an </a:t>
            </a:r>
            <a:r>
              <a:rPr lang="en-US" sz="1800" i="1" dirty="0"/>
              <a:t>N</a:t>
            </a:r>
            <a:r>
              <a:rPr lang="en-US" sz="1800" i="1" baseline="30000" dirty="0"/>
              <a:t>th</a:t>
            </a:r>
            <a:r>
              <a:rPr lang="en-US" sz="1800" b="1" dirty="0"/>
              <a:t>-order differential equation of this type:</a:t>
            </a:r>
          </a:p>
          <a:p>
            <a:pPr marL="165100" indent="-165100">
              <a:spcAft>
                <a:spcPts val="12800"/>
              </a:spcAft>
              <a:buFont typeface="Arial" pitchFamily="34" charset="0"/>
              <a:buChar char="•"/>
            </a:pPr>
            <a:r>
              <a:rPr lang="en-US" sz="1800" b="1" dirty="0"/>
              <a:t>The state variables are defined as:</a:t>
            </a:r>
          </a:p>
        </p:txBody>
      </p:sp>
      <p:sp>
        <p:nvSpPr>
          <p:cNvPr id="4" name="Text Box 3"/>
          <p:cNvSpPr txBox="1">
            <a:spLocks noChangeArrowheads="1"/>
          </p:cNvSpPr>
          <p:nvPr/>
        </p:nvSpPr>
        <p:spPr bwMode="auto">
          <a:xfrm>
            <a:off x="227013" y="57150"/>
            <a:ext cx="8579362" cy="369332"/>
          </a:xfrm>
          <a:prstGeom prst="rect">
            <a:avLst/>
          </a:prstGeom>
          <a:noFill/>
          <a:ln w="9525">
            <a:noFill/>
            <a:miter lim="800000"/>
            <a:headEnd/>
            <a:tailEnd/>
          </a:ln>
        </p:spPr>
        <p:txBody>
          <a:bodyPr wrap="square" lIns="0" tIns="0" rIns="0" bIns="0">
            <a:spAutoFit/>
          </a:bodyPr>
          <a:lstStyle/>
          <a:p>
            <a:pPr>
              <a:spcBef>
                <a:spcPct val="50000"/>
              </a:spcBef>
            </a:pPr>
            <a:r>
              <a:rPr lang="en-US" b="1" dirty="0">
                <a:solidFill>
                  <a:schemeClr val="accent2"/>
                </a:solidFill>
              </a:rPr>
              <a:t>Differential Equations</a:t>
            </a:r>
          </a:p>
        </p:txBody>
      </p:sp>
      <p:graphicFrame>
        <p:nvGraphicFramePr>
          <p:cNvPr id="223249" name="Object 17"/>
          <p:cNvGraphicFramePr>
            <a:graphicFrameLocks noChangeAspect="1"/>
          </p:cNvGraphicFramePr>
          <p:nvPr/>
        </p:nvGraphicFramePr>
        <p:xfrm>
          <a:off x="454025" y="959402"/>
          <a:ext cx="2667000" cy="342900"/>
        </p:xfrm>
        <a:graphic>
          <a:graphicData uri="http://schemas.openxmlformats.org/presentationml/2006/ole">
            <mc:AlternateContent xmlns:mc="http://schemas.openxmlformats.org/markup-compatibility/2006">
              <mc:Choice xmlns:v="urn:schemas-microsoft-com:vml" Requires="v">
                <p:oleObj name="Equation" r:id="rId3" imgW="1777680" imgH="228600" progId="Equation.3">
                  <p:embed/>
                </p:oleObj>
              </mc:Choice>
              <mc:Fallback>
                <p:oleObj name="Equation" r:id="rId3" imgW="1777680" imgH="228600" progId="Equation.3">
                  <p:embed/>
                  <p:pic>
                    <p:nvPicPr>
                      <p:cNvPr id="223249" name="Object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4025" y="959402"/>
                        <a:ext cx="26670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18"/>
          <p:cNvGraphicFramePr>
            <a:graphicFrameLocks noChangeAspect="1"/>
          </p:cNvGraphicFramePr>
          <p:nvPr/>
        </p:nvGraphicFramePr>
        <p:xfrm>
          <a:off x="454025" y="1663700"/>
          <a:ext cx="2609850" cy="323850"/>
        </p:xfrm>
        <a:graphic>
          <a:graphicData uri="http://schemas.openxmlformats.org/presentationml/2006/ole">
            <mc:AlternateContent xmlns:mc="http://schemas.openxmlformats.org/markup-compatibility/2006">
              <mc:Choice xmlns:v="urn:schemas-microsoft-com:vml" Requires="v">
                <p:oleObj name="Equation" r:id="rId5" imgW="1739880" imgH="215640" progId="Equation.3">
                  <p:embed/>
                </p:oleObj>
              </mc:Choice>
              <mc:Fallback>
                <p:oleObj name="Equation" r:id="rId5" imgW="1739880" imgH="215640" progId="Equation.3">
                  <p:embed/>
                  <p:pic>
                    <p:nvPicPr>
                      <p:cNvPr id="2" name="Object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4025" y="1663700"/>
                        <a:ext cx="2609850" cy="323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19"/>
          <p:cNvGraphicFramePr>
            <a:graphicFrameLocks noChangeAspect="1"/>
          </p:cNvGraphicFramePr>
          <p:nvPr/>
        </p:nvGraphicFramePr>
        <p:xfrm>
          <a:off x="482600" y="2378075"/>
          <a:ext cx="2990850" cy="1028700"/>
        </p:xfrm>
        <a:graphic>
          <a:graphicData uri="http://schemas.openxmlformats.org/presentationml/2006/ole">
            <mc:AlternateContent xmlns:mc="http://schemas.openxmlformats.org/markup-compatibility/2006">
              <mc:Choice xmlns:v="urn:schemas-microsoft-com:vml" Requires="v">
                <p:oleObj name="Equation" r:id="rId7" imgW="1993680" imgH="685800" progId="Equation.3">
                  <p:embed/>
                </p:oleObj>
              </mc:Choice>
              <mc:Fallback>
                <p:oleObj name="Equation" r:id="rId7" imgW="1993680" imgH="685800" progId="Equation.3">
                  <p:embed/>
                  <p:pic>
                    <p:nvPicPr>
                      <p:cNvPr id="3" name="Object 1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2600" y="2378075"/>
                        <a:ext cx="2990850" cy="1028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20"/>
          <p:cNvGraphicFramePr>
            <a:graphicFrameLocks noChangeAspect="1"/>
          </p:cNvGraphicFramePr>
          <p:nvPr/>
        </p:nvGraphicFramePr>
        <p:xfrm>
          <a:off x="454025" y="3751677"/>
          <a:ext cx="3638550" cy="1447800"/>
        </p:xfrm>
        <a:graphic>
          <a:graphicData uri="http://schemas.openxmlformats.org/presentationml/2006/ole">
            <mc:AlternateContent xmlns:mc="http://schemas.openxmlformats.org/markup-compatibility/2006">
              <mc:Choice xmlns:v="urn:schemas-microsoft-com:vml" Requires="v">
                <p:oleObj name="Equation" r:id="rId9" imgW="2425680" imgH="965160" progId="Equation.3">
                  <p:embed/>
                </p:oleObj>
              </mc:Choice>
              <mc:Fallback>
                <p:oleObj name="Equation" r:id="rId9" imgW="2425680" imgH="965160" progId="Equation.3">
                  <p:embed/>
                  <p:pic>
                    <p:nvPicPr>
                      <p:cNvPr id="5" name="Object 2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4025" y="3751677"/>
                        <a:ext cx="3638550" cy="1447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3253" name="Object 21"/>
          <p:cNvGraphicFramePr>
            <a:graphicFrameLocks noChangeAspect="1"/>
          </p:cNvGraphicFramePr>
          <p:nvPr/>
        </p:nvGraphicFramePr>
        <p:xfrm>
          <a:off x="454025" y="5504348"/>
          <a:ext cx="2590800" cy="647700"/>
        </p:xfrm>
        <a:graphic>
          <a:graphicData uri="http://schemas.openxmlformats.org/presentationml/2006/ole">
            <mc:AlternateContent xmlns:mc="http://schemas.openxmlformats.org/markup-compatibility/2006">
              <mc:Choice xmlns:v="urn:schemas-microsoft-com:vml" Requires="v">
                <p:oleObj name="Equation" r:id="rId11" imgW="1726920" imgH="431640" progId="Equation.3">
                  <p:embed/>
                </p:oleObj>
              </mc:Choice>
              <mc:Fallback>
                <p:oleObj name="Equation" r:id="rId11" imgW="1726920" imgH="431640" progId="Equation.3">
                  <p:embed/>
                  <p:pic>
                    <p:nvPicPr>
                      <p:cNvPr id="223253" name="Object 2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4025" y="5504348"/>
                        <a:ext cx="2590800"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3254" name="Object 22"/>
          <p:cNvGraphicFramePr>
            <a:graphicFrameLocks noChangeAspect="1"/>
          </p:cNvGraphicFramePr>
          <p:nvPr/>
        </p:nvGraphicFramePr>
        <p:xfrm>
          <a:off x="4131848" y="6117742"/>
          <a:ext cx="2724150" cy="361950"/>
        </p:xfrm>
        <a:graphic>
          <a:graphicData uri="http://schemas.openxmlformats.org/presentationml/2006/ole">
            <mc:AlternateContent xmlns:mc="http://schemas.openxmlformats.org/markup-compatibility/2006">
              <mc:Choice xmlns:v="urn:schemas-microsoft-com:vml" Requires="v">
                <p:oleObj name="Equation" r:id="rId13" imgW="1815840" imgH="241200" progId="Equation.3">
                  <p:embed/>
                </p:oleObj>
              </mc:Choice>
              <mc:Fallback>
                <p:oleObj name="Equation" r:id="rId13" imgW="1815840" imgH="241200" progId="Equation.3">
                  <p:embed/>
                  <p:pic>
                    <p:nvPicPr>
                      <p:cNvPr id="223254" name="Object 2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131848" y="6117742"/>
                        <a:ext cx="2724150" cy="361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578134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70179" y="576772"/>
            <a:ext cx="8742046" cy="5032147"/>
          </a:xfrm>
          <a:prstGeom prst="rect">
            <a:avLst/>
          </a:prstGeom>
        </p:spPr>
        <p:txBody>
          <a:bodyPr wrap="square" lIns="0" tIns="0" rIns="0" bIns="0" rtlCol="0">
            <a:spAutoFit/>
          </a:bodyPr>
          <a:lstStyle/>
          <a:p>
            <a:pPr marL="165100" indent="-165100">
              <a:spcAft>
                <a:spcPts val="19800"/>
              </a:spcAft>
              <a:buFont typeface="Arial" pitchFamily="34" charset="0"/>
              <a:buChar char="•"/>
            </a:pPr>
            <a:r>
              <a:rPr lang="en-US" sz="1800" b="1" dirty="0"/>
              <a:t>The resulting state equations are:</a:t>
            </a:r>
          </a:p>
          <a:p>
            <a:pPr marL="165100" indent="-165100">
              <a:spcAft>
                <a:spcPts val="3600"/>
              </a:spcAft>
              <a:buFont typeface="Arial" pitchFamily="34" charset="0"/>
              <a:buChar char="•"/>
            </a:pPr>
            <a:r>
              <a:rPr lang="en-US" sz="1800" b="1" dirty="0"/>
              <a:t>Next, consider a differential equation with a more complex forcing function:</a:t>
            </a:r>
          </a:p>
          <a:p>
            <a:pPr marL="165100" indent="-165100">
              <a:spcAft>
                <a:spcPts val="7200"/>
              </a:spcAft>
              <a:buFont typeface="Arial" pitchFamily="34" charset="0"/>
              <a:buChar char="•"/>
            </a:pPr>
            <a:r>
              <a:rPr lang="en-US" sz="1800" b="1" dirty="0"/>
              <a:t>The state model is:</a:t>
            </a:r>
          </a:p>
          <a:p>
            <a:pPr marL="165100" indent="-165100">
              <a:spcAft>
                <a:spcPts val="7200"/>
              </a:spcAft>
              <a:buFont typeface="Arial" pitchFamily="34" charset="0"/>
              <a:buChar char="•"/>
            </a:pPr>
            <a:r>
              <a:rPr lang="en-US" sz="1800" b="1" dirty="0"/>
              <a:t>We can verify this by expanding the matrix equation:</a:t>
            </a:r>
          </a:p>
        </p:txBody>
      </p:sp>
      <p:sp>
        <p:nvSpPr>
          <p:cNvPr id="4" name="Text Box 3"/>
          <p:cNvSpPr txBox="1">
            <a:spLocks noChangeArrowheads="1"/>
          </p:cNvSpPr>
          <p:nvPr/>
        </p:nvSpPr>
        <p:spPr bwMode="auto">
          <a:xfrm>
            <a:off x="227013" y="57150"/>
            <a:ext cx="8579362" cy="369332"/>
          </a:xfrm>
          <a:prstGeom prst="rect">
            <a:avLst/>
          </a:prstGeom>
          <a:noFill/>
          <a:ln w="9525">
            <a:noFill/>
            <a:miter lim="800000"/>
            <a:headEnd/>
            <a:tailEnd/>
          </a:ln>
        </p:spPr>
        <p:txBody>
          <a:bodyPr wrap="square" lIns="0" tIns="0" rIns="0" bIns="0">
            <a:spAutoFit/>
          </a:bodyPr>
          <a:lstStyle/>
          <a:p>
            <a:pPr>
              <a:spcBef>
                <a:spcPct val="50000"/>
              </a:spcBef>
            </a:pPr>
            <a:r>
              <a:rPr lang="en-US" b="1" dirty="0">
                <a:solidFill>
                  <a:schemeClr val="accent2"/>
                </a:solidFill>
              </a:rPr>
              <a:t>Differential Equations (Cont.)</a:t>
            </a:r>
          </a:p>
        </p:txBody>
      </p:sp>
      <p:graphicFrame>
        <p:nvGraphicFramePr>
          <p:cNvPr id="223249" name="Object 17"/>
          <p:cNvGraphicFramePr>
            <a:graphicFrameLocks noChangeAspect="1"/>
          </p:cNvGraphicFramePr>
          <p:nvPr/>
        </p:nvGraphicFramePr>
        <p:xfrm>
          <a:off x="454025" y="946842"/>
          <a:ext cx="2743200" cy="2381250"/>
        </p:xfrm>
        <a:graphic>
          <a:graphicData uri="http://schemas.openxmlformats.org/presentationml/2006/ole">
            <mc:AlternateContent xmlns:mc="http://schemas.openxmlformats.org/markup-compatibility/2006">
              <mc:Choice xmlns:v="urn:schemas-microsoft-com:vml" Requires="v">
                <p:oleObj name="Equation" r:id="rId3" imgW="1828800" imgH="1587240" progId="Equation.3">
                  <p:embed/>
                </p:oleObj>
              </mc:Choice>
              <mc:Fallback>
                <p:oleObj name="Equation" r:id="rId3" imgW="1828800" imgH="1587240" progId="Equation.3">
                  <p:embed/>
                  <p:pic>
                    <p:nvPicPr>
                      <p:cNvPr id="223249" name="Object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4025" y="946842"/>
                        <a:ext cx="2743200" cy="2381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6312" name="Object 8"/>
          <p:cNvGraphicFramePr>
            <a:graphicFrameLocks noChangeAspect="1"/>
          </p:cNvGraphicFramePr>
          <p:nvPr/>
        </p:nvGraphicFramePr>
        <p:xfrm>
          <a:off x="4046192" y="1029253"/>
          <a:ext cx="4305300" cy="2095500"/>
        </p:xfrm>
        <a:graphic>
          <a:graphicData uri="http://schemas.openxmlformats.org/presentationml/2006/ole">
            <mc:AlternateContent xmlns:mc="http://schemas.openxmlformats.org/markup-compatibility/2006">
              <mc:Choice xmlns:v="urn:schemas-microsoft-com:vml" Requires="v">
                <p:oleObj name="Equation" r:id="rId5" imgW="2869920" imgH="1396800" progId="Equation.3">
                  <p:embed/>
                </p:oleObj>
              </mc:Choice>
              <mc:Fallback>
                <p:oleObj name="Equation" r:id="rId5" imgW="2869920" imgH="1396800" progId="Equation.3">
                  <p:embed/>
                  <p:pic>
                    <p:nvPicPr>
                      <p:cNvPr id="226312"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46192" y="1029253"/>
                        <a:ext cx="4305300" cy="209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6314" name="Object 10"/>
          <p:cNvGraphicFramePr>
            <a:graphicFrameLocks noChangeAspect="1"/>
          </p:cNvGraphicFramePr>
          <p:nvPr/>
        </p:nvGraphicFramePr>
        <p:xfrm>
          <a:off x="454025" y="3714750"/>
          <a:ext cx="3371850" cy="342900"/>
        </p:xfrm>
        <a:graphic>
          <a:graphicData uri="http://schemas.openxmlformats.org/presentationml/2006/ole">
            <mc:AlternateContent xmlns:mc="http://schemas.openxmlformats.org/markup-compatibility/2006">
              <mc:Choice xmlns:v="urn:schemas-microsoft-com:vml" Requires="v">
                <p:oleObj name="Equation" r:id="rId7" imgW="2247840" imgH="228600" progId="Equation.3">
                  <p:embed/>
                </p:oleObj>
              </mc:Choice>
              <mc:Fallback>
                <p:oleObj name="Equation" r:id="rId7" imgW="2247840" imgH="228600" progId="Equation.3">
                  <p:embed/>
                  <p:pic>
                    <p:nvPicPr>
                      <p:cNvPr id="226314" name="Object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4025" y="3714750"/>
                        <a:ext cx="337185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6316" name="Object 12"/>
          <p:cNvGraphicFramePr>
            <a:graphicFrameLocks noChangeAspect="1"/>
          </p:cNvGraphicFramePr>
          <p:nvPr/>
        </p:nvGraphicFramePr>
        <p:xfrm>
          <a:off x="454025" y="4429194"/>
          <a:ext cx="5829300" cy="723900"/>
        </p:xfrm>
        <a:graphic>
          <a:graphicData uri="http://schemas.openxmlformats.org/presentationml/2006/ole">
            <mc:AlternateContent xmlns:mc="http://schemas.openxmlformats.org/markup-compatibility/2006">
              <mc:Choice xmlns:v="urn:schemas-microsoft-com:vml" Requires="v">
                <p:oleObj name="Equation" r:id="rId9" imgW="3886200" imgH="482400" progId="Equation.3">
                  <p:embed/>
                </p:oleObj>
              </mc:Choice>
              <mc:Fallback>
                <p:oleObj name="Equation" r:id="rId9" imgW="3886200" imgH="482400" progId="Equation.3">
                  <p:embed/>
                  <p:pic>
                    <p:nvPicPr>
                      <p:cNvPr id="226316" name="Object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4025" y="4429194"/>
                        <a:ext cx="5829300" cy="723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6318" name="Object 14"/>
          <p:cNvGraphicFramePr>
            <a:graphicFrameLocks noChangeAspect="1"/>
          </p:cNvGraphicFramePr>
          <p:nvPr/>
        </p:nvGraphicFramePr>
        <p:xfrm>
          <a:off x="520700" y="5561013"/>
          <a:ext cx="2819400" cy="1028700"/>
        </p:xfrm>
        <a:graphic>
          <a:graphicData uri="http://schemas.openxmlformats.org/presentationml/2006/ole">
            <mc:AlternateContent xmlns:mc="http://schemas.openxmlformats.org/markup-compatibility/2006">
              <mc:Choice xmlns:v="urn:schemas-microsoft-com:vml" Requires="v">
                <p:oleObj name="Equation" r:id="rId11" imgW="1879560" imgH="685800" progId="Equation.3">
                  <p:embed/>
                </p:oleObj>
              </mc:Choice>
              <mc:Fallback>
                <p:oleObj name="Equation" r:id="rId11" imgW="1879560" imgH="685800" progId="Equation.3">
                  <p:embed/>
                  <p:pic>
                    <p:nvPicPr>
                      <p:cNvPr id="226318" name="Object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20700" y="5561013"/>
                        <a:ext cx="2819400" cy="1028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270505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70179" y="576772"/>
            <a:ext cx="8742046" cy="4678204"/>
          </a:xfrm>
          <a:prstGeom prst="rect">
            <a:avLst/>
          </a:prstGeom>
        </p:spPr>
        <p:txBody>
          <a:bodyPr wrap="square" lIns="0" tIns="0" rIns="0" bIns="0" rtlCol="0">
            <a:spAutoFit/>
          </a:bodyPr>
          <a:lstStyle/>
          <a:p>
            <a:pPr marL="165100" indent="-165100">
              <a:spcAft>
                <a:spcPts val="9600"/>
              </a:spcAft>
              <a:buFont typeface="Arial" pitchFamily="34" charset="0"/>
              <a:buChar char="•"/>
            </a:pPr>
            <a:r>
              <a:rPr lang="en-US" sz="1800" b="1" dirty="0"/>
              <a:t>To construct the original equation, differentiate the last equation:</a:t>
            </a:r>
          </a:p>
          <a:p>
            <a:pPr marL="165100" indent="-165100">
              <a:spcAft>
                <a:spcPts val="20400"/>
              </a:spcAft>
              <a:buFont typeface="Arial" pitchFamily="34" charset="0"/>
              <a:buChar char="•"/>
            </a:pPr>
            <a:r>
              <a:rPr lang="en-US" sz="1800" b="1" dirty="0"/>
              <a:t>Differentiate the last equation again and substitute:</a:t>
            </a:r>
          </a:p>
          <a:p>
            <a:pPr marL="165100" indent="-165100">
              <a:spcAft>
                <a:spcPts val="25600"/>
              </a:spcAft>
              <a:buFont typeface="Arial" pitchFamily="34" charset="0"/>
              <a:buChar char="•"/>
            </a:pPr>
            <a:r>
              <a:rPr lang="en-US" sz="1800" b="1" dirty="0"/>
              <a:t>Hence, given a general LTI system:</a:t>
            </a:r>
          </a:p>
        </p:txBody>
      </p:sp>
      <p:sp>
        <p:nvSpPr>
          <p:cNvPr id="4" name="Text Box 3"/>
          <p:cNvSpPr txBox="1">
            <a:spLocks noChangeArrowheads="1"/>
          </p:cNvSpPr>
          <p:nvPr/>
        </p:nvSpPr>
        <p:spPr bwMode="auto">
          <a:xfrm>
            <a:off x="227013" y="57150"/>
            <a:ext cx="8579362" cy="369332"/>
          </a:xfrm>
          <a:prstGeom prst="rect">
            <a:avLst/>
          </a:prstGeom>
          <a:noFill/>
          <a:ln w="9525">
            <a:noFill/>
            <a:miter lim="800000"/>
            <a:headEnd/>
            <a:tailEnd/>
          </a:ln>
        </p:spPr>
        <p:txBody>
          <a:bodyPr wrap="square" lIns="0" tIns="0" rIns="0" bIns="0">
            <a:spAutoFit/>
          </a:bodyPr>
          <a:lstStyle/>
          <a:p>
            <a:pPr>
              <a:spcBef>
                <a:spcPct val="50000"/>
              </a:spcBef>
            </a:pPr>
            <a:r>
              <a:rPr lang="en-US" b="1" dirty="0">
                <a:solidFill>
                  <a:schemeClr val="accent2"/>
                </a:solidFill>
              </a:rPr>
              <a:t>Differential Equations (Cont.)</a:t>
            </a:r>
          </a:p>
        </p:txBody>
      </p:sp>
      <p:graphicFrame>
        <p:nvGraphicFramePr>
          <p:cNvPr id="226318" name="Object 14"/>
          <p:cNvGraphicFramePr>
            <a:graphicFrameLocks noChangeAspect="1"/>
          </p:cNvGraphicFramePr>
          <p:nvPr/>
        </p:nvGraphicFramePr>
        <p:xfrm>
          <a:off x="454025" y="962647"/>
          <a:ext cx="4514850" cy="1028700"/>
        </p:xfrm>
        <a:graphic>
          <a:graphicData uri="http://schemas.openxmlformats.org/presentationml/2006/ole">
            <mc:AlternateContent xmlns:mc="http://schemas.openxmlformats.org/markup-compatibility/2006">
              <mc:Choice xmlns:v="urn:schemas-microsoft-com:vml" Requires="v">
                <p:oleObj name="Equation" r:id="rId3" imgW="3009600" imgH="685800" progId="Equation.3">
                  <p:embed/>
                </p:oleObj>
              </mc:Choice>
              <mc:Fallback>
                <p:oleObj name="Equation" r:id="rId3" imgW="3009600" imgH="685800" progId="Equation.3">
                  <p:embed/>
                  <p:pic>
                    <p:nvPicPr>
                      <p:cNvPr id="226318" name="Object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4025" y="962647"/>
                        <a:ext cx="4514850" cy="1028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7335" name="Object 7"/>
          <p:cNvGraphicFramePr>
            <a:graphicFrameLocks noChangeAspect="1"/>
          </p:cNvGraphicFramePr>
          <p:nvPr/>
        </p:nvGraphicFramePr>
        <p:xfrm>
          <a:off x="520285" y="2424802"/>
          <a:ext cx="6191250" cy="2419350"/>
        </p:xfrm>
        <a:graphic>
          <a:graphicData uri="http://schemas.openxmlformats.org/presentationml/2006/ole">
            <mc:AlternateContent xmlns:mc="http://schemas.openxmlformats.org/markup-compatibility/2006">
              <mc:Choice xmlns:v="urn:schemas-microsoft-com:vml" Requires="v">
                <p:oleObj name="Equation" r:id="rId5" imgW="4127400" imgH="1612800" progId="Equation.3">
                  <p:embed/>
                </p:oleObj>
              </mc:Choice>
              <mc:Fallback>
                <p:oleObj name="Equation" r:id="rId5" imgW="4127400" imgH="1612800" progId="Equation.3">
                  <p:embed/>
                  <p:pic>
                    <p:nvPicPr>
                      <p:cNvPr id="227335"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0285" y="2424802"/>
                        <a:ext cx="6191250" cy="2419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7336" name="Object 8"/>
          <p:cNvGraphicFramePr>
            <a:graphicFrameLocks noChangeAspect="1"/>
          </p:cNvGraphicFramePr>
          <p:nvPr/>
        </p:nvGraphicFramePr>
        <p:xfrm>
          <a:off x="460375" y="5610019"/>
          <a:ext cx="2990850" cy="647700"/>
        </p:xfrm>
        <a:graphic>
          <a:graphicData uri="http://schemas.openxmlformats.org/presentationml/2006/ole">
            <mc:AlternateContent xmlns:mc="http://schemas.openxmlformats.org/markup-compatibility/2006">
              <mc:Choice xmlns:v="urn:schemas-microsoft-com:vml" Requires="v">
                <p:oleObj name="Equation" r:id="rId7" imgW="1993680" imgH="431640" progId="Equation.3">
                  <p:embed/>
                </p:oleObj>
              </mc:Choice>
              <mc:Fallback>
                <p:oleObj name="Equation" r:id="rId7" imgW="1993680" imgH="431640" progId="Equation.3">
                  <p:embed/>
                  <p:pic>
                    <p:nvPicPr>
                      <p:cNvPr id="227336"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0375" y="5610019"/>
                        <a:ext cx="2990850"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7337" name="Object 9"/>
          <p:cNvGraphicFramePr>
            <a:graphicFrameLocks noChangeAspect="1"/>
          </p:cNvGraphicFramePr>
          <p:nvPr/>
        </p:nvGraphicFramePr>
        <p:xfrm>
          <a:off x="4890395" y="4820790"/>
          <a:ext cx="3856037" cy="1912144"/>
        </p:xfrm>
        <a:graphic>
          <a:graphicData uri="http://schemas.openxmlformats.org/presentationml/2006/ole">
            <mc:AlternateContent xmlns:mc="http://schemas.openxmlformats.org/markup-compatibility/2006">
              <mc:Choice xmlns:v="urn:schemas-microsoft-com:vml" Requires="v">
                <p:oleObj name="Equation" r:id="rId9" imgW="2819160" imgH="1396800" progId="Equation.3">
                  <p:embed/>
                </p:oleObj>
              </mc:Choice>
              <mc:Fallback>
                <p:oleObj name="Equation" r:id="rId9" imgW="2819160" imgH="1396800" progId="Equation.3">
                  <p:embed/>
                  <p:pic>
                    <p:nvPicPr>
                      <p:cNvPr id="227337" name="Object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90395" y="4820790"/>
                        <a:ext cx="3856037" cy="191214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3681047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a:spLocks noChangeArrowheads="1"/>
          </p:cNvSpPr>
          <p:nvPr/>
        </p:nvSpPr>
        <p:spPr bwMode="auto">
          <a:xfrm>
            <a:off x="227013" y="57150"/>
            <a:ext cx="8579362" cy="369332"/>
          </a:xfrm>
          <a:prstGeom prst="rect">
            <a:avLst/>
          </a:prstGeom>
          <a:noFill/>
          <a:ln w="9525">
            <a:noFill/>
            <a:miter lim="800000"/>
            <a:headEnd/>
            <a:tailEnd/>
          </a:ln>
        </p:spPr>
        <p:txBody>
          <a:bodyPr wrap="square" lIns="0" tIns="0" rIns="0" bIns="0">
            <a:spAutoFit/>
          </a:bodyPr>
          <a:lstStyle/>
          <a:p>
            <a:pPr>
              <a:spcBef>
                <a:spcPct val="50000"/>
              </a:spcBef>
            </a:pPr>
            <a:r>
              <a:rPr lang="en-US" b="1" dirty="0">
                <a:solidFill>
                  <a:schemeClr val="accent2"/>
                </a:solidFill>
              </a:rPr>
              <a:t>Application to Circuits (Using Slide #3)</a:t>
            </a:r>
          </a:p>
        </p:txBody>
      </p:sp>
      <p:pic>
        <p:nvPicPr>
          <p:cNvPr id="8" name="Picture 11">
            <a:hlinkClick r:id="rId3"/>
          </p:cNvPr>
          <p:cNvPicPr>
            <a:picLocks noChangeAspect="1" noChangeArrowheads="1"/>
          </p:cNvPicPr>
          <p:nvPr/>
        </p:nvPicPr>
        <p:blipFill>
          <a:blip r:embed="rId4"/>
          <a:srcRect l="15876" t="47494" r="15694" b="17838"/>
          <a:stretch>
            <a:fillRect/>
          </a:stretch>
        </p:blipFill>
        <p:spPr bwMode="auto">
          <a:xfrm>
            <a:off x="137418" y="715619"/>
            <a:ext cx="4275552" cy="1609304"/>
          </a:xfrm>
          <a:prstGeom prst="rect">
            <a:avLst/>
          </a:prstGeom>
          <a:noFill/>
          <a:ln w="9525">
            <a:noFill/>
            <a:miter lim="800000"/>
            <a:headEnd/>
            <a:tailEnd/>
          </a:ln>
          <a:effectLst/>
        </p:spPr>
      </p:pic>
      <p:graphicFrame>
        <p:nvGraphicFramePr>
          <p:cNvPr id="9" name="Object 12"/>
          <p:cNvGraphicFramePr>
            <a:graphicFrameLocks noChangeAspect="1"/>
          </p:cNvGraphicFramePr>
          <p:nvPr/>
        </p:nvGraphicFramePr>
        <p:xfrm>
          <a:off x="447675" y="2470150"/>
          <a:ext cx="2459038" cy="590550"/>
        </p:xfrm>
        <a:graphic>
          <a:graphicData uri="http://schemas.openxmlformats.org/presentationml/2006/ole">
            <mc:AlternateContent xmlns:mc="http://schemas.openxmlformats.org/markup-compatibility/2006">
              <mc:Choice xmlns:v="urn:schemas-microsoft-com:vml" Requires="v">
                <p:oleObj name="Equation" r:id="rId5" imgW="1638000" imgH="393480" progId="Equation.3">
                  <p:embed/>
                </p:oleObj>
              </mc:Choice>
              <mc:Fallback>
                <p:oleObj name="Equation" r:id="rId5" imgW="1638000" imgH="393480" progId="Equation.3">
                  <p:embed/>
                  <p:pic>
                    <p:nvPicPr>
                      <p:cNvPr id="9" name="Object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7675" y="2470150"/>
                        <a:ext cx="2459038" cy="590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228359" name="Picture 7"/>
          <p:cNvPicPr>
            <a:picLocks noChangeAspect="1" noChangeArrowheads="1"/>
          </p:cNvPicPr>
          <p:nvPr/>
        </p:nvPicPr>
        <p:blipFill>
          <a:blip r:embed="rId7"/>
          <a:srcRect l="18941" t="32217" r="23008" b="30446"/>
          <a:stretch>
            <a:fillRect/>
          </a:stretch>
        </p:blipFill>
        <p:spPr bwMode="auto">
          <a:xfrm>
            <a:off x="4561670" y="546960"/>
            <a:ext cx="4347379" cy="1944447"/>
          </a:xfrm>
          <a:prstGeom prst="rect">
            <a:avLst/>
          </a:prstGeom>
          <a:noFill/>
          <a:ln w="9525">
            <a:noFill/>
            <a:miter lim="800000"/>
            <a:headEnd/>
            <a:tailEnd/>
          </a:ln>
          <a:effectLst/>
        </p:spPr>
      </p:pic>
      <p:graphicFrame>
        <p:nvGraphicFramePr>
          <p:cNvPr id="228360" name="Object 8"/>
          <p:cNvGraphicFramePr>
            <a:graphicFrameLocks noChangeAspect="1"/>
          </p:cNvGraphicFramePr>
          <p:nvPr/>
        </p:nvGraphicFramePr>
        <p:xfrm>
          <a:off x="4797425" y="2492375"/>
          <a:ext cx="3717925" cy="666750"/>
        </p:xfrm>
        <a:graphic>
          <a:graphicData uri="http://schemas.openxmlformats.org/presentationml/2006/ole">
            <mc:AlternateContent xmlns:mc="http://schemas.openxmlformats.org/markup-compatibility/2006">
              <mc:Choice xmlns:v="urn:schemas-microsoft-com:vml" Requires="v">
                <p:oleObj name="Equation" r:id="rId8" imgW="2476440" imgH="444240" progId="Equation.3">
                  <p:embed/>
                </p:oleObj>
              </mc:Choice>
              <mc:Fallback>
                <p:oleObj name="Equation" r:id="rId8" imgW="2476440" imgH="444240" progId="Equation.3">
                  <p:embed/>
                  <p:pic>
                    <p:nvPicPr>
                      <p:cNvPr id="228360" name="Object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97425" y="2492375"/>
                        <a:ext cx="3717925" cy="666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8361" name="Object 9"/>
          <p:cNvGraphicFramePr>
            <a:graphicFrameLocks noChangeAspect="1"/>
          </p:cNvGraphicFramePr>
          <p:nvPr/>
        </p:nvGraphicFramePr>
        <p:xfrm>
          <a:off x="433689" y="3198123"/>
          <a:ext cx="3130550" cy="1328737"/>
        </p:xfrm>
        <a:graphic>
          <a:graphicData uri="http://schemas.openxmlformats.org/presentationml/2006/ole">
            <mc:AlternateContent xmlns:mc="http://schemas.openxmlformats.org/markup-compatibility/2006">
              <mc:Choice xmlns:v="urn:schemas-microsoft-com:vml" Requires="v">
                <p:oleObj name="Equation" r:id="rId10" imgW="2095200" imgH="888840" progId="Equation.3">
                  <p:embed/>
                </p:oleObj>
              </mc:Choice>
              <mc:Fallback>
                <p:oleObj name="Equation" r:id="rId10" imgW="2095200" imgH="888840" progId="Equation.3">
                  <p:embed/>
                  <p:pic>
                    <p:nvPicPr>
                      <p:cNvPr id="228361" name="Object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33689" y="3198123"/>
                        <a:ext cx="3130550" cy="1328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8362" name="Object 10"/>
          <p:cNvGraphicFramePr>
            <a:graphicFrameLocks noChangeAspect="1"/>
          </p:cNvGraphicFramePr>
          <p:nvPr/>
        </p:nvGraphicFramePr>
        <p:xfrm>
          <a:off x="423908" y="4656138"/>
          <a:ext cx="3638550" cy="1638300"/>
        </p:xfrm>
        <a:graphic>
          <a:graphicData uri="http://schemas.openxmlformats.org/presentationml/2006/ole">
            <mc:AlternateContent xmlns:mc="http://schemas.openxmlformats.org/markup-compatibility/2006">
              <mc:Choice xmlns:v="urn:schemas-microsoft-com:vml" Requires="v">
                <p:oleObj name="Equation" r:id="rId12" imgW="2425680" imgH="1091880" progId="Equation.3">
                  <p:embed/>
                </p:oleObj>
              </mc:Choice>
              <mc:Fallback>
                <p:oleObj name="Equation" r:id="rId12" imgW="2425680" imgH="1091880" progId="Equation.3">
                  <p:embed/>
                  <p:pic>
                    <p:nvPicPr>
                      <p:cNvPr id="228362" name="Object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23908" y="4656138"/>
                        <a:ext cx="3638550" cy="163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8363" name="Object 11"/>
          <p:cNvGraphicFramePr>
            <a:graphicFrameLocks noChangeAspect="1"/>
          </p:cNvGraphicFramePr>
          <p:nvPr/>
        </p:nvGraphicFramePr>
        <p:xfrm>
          <a:off x="5013917" y="3289110"/>
          <a:ext cx="3565525" cy="1785937"/>
        </p:xfrm>
        <a:graphic>
          <a:graphicData uri="http://schemas.openxmlformats.org/presentationml/2006/ole">
            <mc:AlternateContent xmlns:mc="http://schemas.openxmlformats.org/markup-compatibility/2006">
              <mc:Choice xmlns:v="urn:schemas-microsoft-com:vml" Requires="v">
                <p:oleObj name="Equation" r:id="rId14" imgW="2387520" imgH="1193760" progId="Equation.3">
                  <p:embed/>
                </p:oleObj>
              </mc:Choice>
              <mc:Fallback>
                <p:oleObj name="Equation" r:id="rId14" imgW="2387520" imgH="1193760" progId="Equation.3">
                  <p:embed/>
                  <p:pic>
                    <p:nvPicPr>
                      <p:cNvPr id="228363" name="Object 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013917" y="3289110"/>
                        <a:ext cx="3565525" cy="17859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8364" name="Object 12"/>
          <p:cNvGraphicFramePr>
            <a:graphicFrameLocks noChangeAspect="1"/>
          </p:cNvGraphicFramePr>
          <p:nvPr/>
        </p:nvGraphicFramePr>
        <p:xfrm>
          <a:off x="4413250" y="5191457"/>
          <a:ext cx="4495800" cy="1447800"/>
        </p:xfrm>
        <a:graphic>
          <a:graphicData uri="http://schemas.openxmlformats.org/presentationml/2006/ole">
            <mc:AlternateContent xmlns:mc="http://schemas.openxmlformats.org/markup-compatibility/2006">
              <mc:Choice xmlns:v="urn:schemas-microsoft-com:vml" Requires="v">
                <p:oleObj name="Equation" r:id="rId16" imgW="2997000" imgH="965160" progId="Equation.3">
                  <p:embed/>
                </p:oleObj>
              </mc:Choice>
              <mc:Fallback>
                <p:oleObj name="Equation" r:id="rId16" imgW="2997000" imgH="965160" progId="Equation.3">
                  <p:embed/>
                  <p:pic>
                    <p:nvPicPr>
                      <p:cNvPr id="228364" name="Object 1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413250" y="5191457"/>
                        <a:ext cx="4495800" cy="1447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42694986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70179" y="576772"/>
            <a:ext cx="8742046" cy="5986254"/>
          </a:xfrm>
          <a:prstGeom prst="rect">
            <a:avLst/>
          </a:prstGeom>
        </p:spPr>
        <p:txBody>
          <a:bodyPr wrap="square" lIns="0" tIns="0" rIns="0" bIns="0" rtlCol="0">
            <a:spAutoFit/>
          </a:bodyPr>
          <a:lstStyle/>
          <a:p>
            <a:pPr marL="165100" indent="-165100">
              <a:spcAft>
                <a:spcPts val="5400"/>
              </a:spcAft>
              <a:buFont typeface="Arial" pitchFamily="34" charset="0"/>
              <a:buChar char="•"/>
            </a:pPr>
            <a:r>
              <a:rPr lang="en-US" sz="1800" b="1" dirty="0"/>
              <a:t>Recall our state equations:</a:t>
            </a:r>
          </a:p>
          <a:p>
            <a:pPr marL="165100" indent="-165100">
              <a:spcAft>
                <a:spcPts val="4800"/>
              </a:spcAft>
              <a:buFont typeface="Arial" pitchFamily="34" charset="0"/>
              <a:buChar char="•"/>
            </a:pPr>
            <a:r>
              <a:rPr lang="en-US" sz="1800" b="1" dirty="0"/>
              <a:t>To solve these equations, we will need a few mathematical tools. First:</a:t>
            </a:r>
          </a:p>
          <a:p>
            <a:pPr marL="165100" indent="-165100">
              <a:spcAft>
                <a:spcPts val="1200"/>
              </a:spcAft>
            </a:pPr>
            <a:r>
              <a:rPr lang="en-US" sz="1800" b="1" dirty="0"/>
              <a:t>	where I is an </a:t>
            </a:r>
            <a:r>
              <a:rPr lang="en-US" sz="1800" i="1" dirty="0" err="1"/>
              <a:t>N</a:t>
            </a:r>
            <a:r>
              <a:rPr lang="en-US" sz="1800" dirty="0" err="1"/>
              <a:t>x</a:t>
            </a:r>
            <a:r>
              <a:rPr lang="en-US" sz="1800" i="1" dirty="0" err="1"/>
              <a:t>N</a:t>
            </a:r>
            <a:r>
              <a:rPr lang="en-US" sz="1800" b="1" dirty="0"/>
              <a:t> identity matrix. </a:t>
            </a:r>
            <a:r>
              <a:rPr lang="en-US" sz="1800" b="1" dirty="0" err="1"/>
              <a:t>A</a:t>
            </a:r>
            <a:r>
              <a:rPr lang="en-US" sz="1800" i="1" baseline="30000" dirty="0" err="1"/>
              <a:t>k</a:t>
            </a:r>
            <a:r>
              <a:rPr lang="en-US" sz="1800" i="1" dirty="0"/>
              <a:t> </a:t>
            </a:r>
            <a:r>
              <a:rPr lang="en-US" sz="1800" b="1" dirty="0"/>
              <a:t>is simply </a:t>
            </a:r>
            <a:r>
              <a:rPr lang="en-US" sz="1800" b="1" dirty="0" err="1"/>
              <a:t>A</a:t>
            </a:r>
            <a:r>
              <a:rPr lang="en-US" sz="1800" dirty="0" err="1"/>
              <a:t>x</a:t>
            </a:r>
            <a:r>
              <a:rPr lang="en-US" sz="1800" b="1" dirty="0" err="1"/>
              <a:t>A</a:t>
            </a:r>
            <a:r>
              <a:rPr lang="en-US" sz="1800" dirty="0" err="1"/>
              <a:t>x</a:t>
            </a:r>
            <a:r>
              <a:rPr lang="en-US" sz="1800" b="1" dirty="0"/>
              <a:t>…A.</a:t>
            </a:r>
          </a:p>
          <a:p>
            <a:pPr marL="165100" indent="-165100">
              <a:spcAft>
                <a:spcPts val="3000"/>
              </a:spcAft>
              <a:buFont typeface="Arial" pitchFamily="34" charset="0"/>
              <a:buChar char="•"/>
            </a:pPr>
            <a:r>
              <a:rPr lang="en-US" sz="1800" b="1" dirty="0"/>
              <a:t>For any real numbers </a:t>
            </a:r>
            <a:r>
              <a:rPr lang="en-US" sz="1800" i="1" dirty="0"/>
              <a:t>t</a:t>
            </a:r>
            <a:r>
              <a:rPr lang="en-US" sz="1800" b="1" dirty="0"/>
              <a:t> and </a:t>
            </a:r>
            <a:r>
              <a:rPr lang="en-US" sz="1800" i="1" dirty="0">
                <a:sym typeface="Symbol"/>
              </a:rPr>
              <a:t></a:t>
            </a:r>
            <a:r>
              <a:rPr lang="en-US" sz="1800" b="1" dirty="0">
                <a:sym typeface="Symbol"/>
              </a:rPr>
              <a:t>:</a:t>
            </a:r>
          </a:p>
          <a:p>
            <a:pPr marL="165100" indent="-165100">
              <a:spcAft>
                <a:spcPts val="3000"/>
              </a:spcAft>
              <a:buFont typeface="Arial" pitchFamily="34" charset="0"/>
              <a:buChar char="•"/>
            </a:pPr>
            <a:r>
              <a:rPr lang="en-US" sz="1800" b="1" dirty="0">
                <a:sym typeface="Symbol"/>
              </a:rPr>
              <a:t>Further, setting </a:t>
            </a:r>
            <a:r>
              <a:rPr lang="en-US" sz="1800" i="1" dirty="0">
                <a:sym typeface="Symbol"/>
              </a:rPr>
              <a:t></a:t>
            </a:r>
            <a:r>
              <a:rPr lang="en-US" sz="1800" dirty="0">
                <a:sym typeface="Symbol"/>
              </a:rPr>
              <a:t> = -</a:t>
            </a:r>
            <a:r>
              <a:rPr lang="en-US" sz="1800" i="1" dirty="0">
                <a:sym typeface="Symbol"/>
              </a:rPr>
              <a:t>t</a:t>
            </a:r>
            <a:r>
              <a:rPr lang="en-US" sz="1800" b="1" dirty="0">
                <a:sym typeface="Symbol"/>
              </a:rPr>
              <a:t>:</a:t>
            </a:r>
          </a:p>
          <a:p>
            <a:pPr marL="165100" indent="-165100">
              <a:spcAft>
                <a:spcPts val="12000"/>
              </a:spcAft>
              <a:buFont typeface="Arial" pitchFamily="34" charset="0"/>
              <a:buChar char="•"/>
            </a:pPr>
            <a:r>
              <a:rPr lang="en-US" sz="1800" b="1" dirty="0">
                <a:sym typeface="Symbol"/>
              </a:rPr>
              <a:t>Next:</a:t>
            </a:r>
          </a:p>
          <a:p>
            <a:pPr marL="165100" indent="-165100">
              <a:spcAft>
                <a:spcPts val="12800"/>
              </a:spcAft>
              <a:buFont typeface="Arial" pitchFamily="34" charset="0"/>
              <a:buChar char="•"/>
            </a:pPr>
            <a:r>
              <a:rPr lang="en-US" sz="1800" b="1" dirty="0">
                <a:sym typeface="Symbol"/>
              </a:rPr>
              <a:t>We can use these results to show that the solution to</a:t>
            </a:r>
            <a:br>
              <a:rPr lang="en-US" sz="1800" b="1" dirty="0">
                <a:sym typeface="Symbol"/>
              </a:rPr>
            </a:br>
            <a:r>
              <a:rPr lang="en-US" sz="1800" b="1" dirty="0">
                <a:sym typeface="Symbol"/>
              </a:rPr>
              <a:t>is:</a:t>
            </a:r>
          </a:p>
        </p:txBody>
      </p:sp>
      <p:sp>
        <p:nvSpPr>
          <p:cNvPr id="4" name="Text Box 3"/>
          <p:cNvSpPr txBox="1">
            <a:spLocks noChangeArrowheads="1"/>
          </p:cNvSpPr>
          <p:nvPr/>
        </p:nvSpPr>
        <p:spPr bwMode="auto">
          <a:xfrm>
            <a:off x="227013" y="57150"/>
            <a:ext cx="8579362" cy="369332"/>
          </a:xfrm>
          <a:prstGeom prst="rect">
            <a:avLst/>
          </a:prstGeom>
          <a:noFill/>
          <a:ln w="9525">
            <a:noFill/>
            <a:miter lim="800000"/>
            <a:headEnd/>
            <a:tailEnd/>
          </a:ln>
        </p:spPr>
        <p:txBody>
          <a:bodyPr wrap="square" lIns="0" tIns="0" rIns="0" bIns="0">
            <a:spAutoFit/>
          </a:bodyPr>
          <a:lstStyle/>
          <a:p>
            <a:pPr>
              <a:spcBef>
                <a:spcPct val="50000"/>
              </a:spcBef>
            </a:pPr>
            <a:r>
              <a:rPr lang="en-US" b="1" dirty="0">
                <a:solidFill>
                  <a:schemeClr val="accent2"/>
                </a:solidFill>
              </a:rPr>
              <a:t>Preliminaries</a:t>
            </a:r>
          </a:p>
        </p:txBody>
      </p:sp>
      <p:graphicFrame>
        <p:nvGraphicFramePr>
          <p:cNvPr id="202753" name="Object 1"/>
          <p:cNvGraphicFramePr>
            <a:graphicFrameLocks noChangeAspect="1"/>
          </p:cNvGraphicFramePr>
          <p:nvPr/>
        </p:nvGraphicFramePr>
        <p:xfrm>
          <a:off x="450850" y="895350"/>
          <a:ext cx="1885950" cy="647700"/>
        </p:xfrm>
        <a:graphic>
          <a:graphicData uri="http://schemas.openxmlformats.org/presentationml/2006/ole">
            <mc:AlternateContent xmlns:mc="http://schemas.openxmlformats.org/markup-compatibility/2006">
              <mc:Choice xmlns:v="urn:schemas-microsoft-com:vml" Requires="v">
                <p:oleObj name="Equation" r:id="rId3" imgW="1257120" imgH="431640" progId="Equation.3">
                  <p:embed/>
                </p:oleObj>
              </mc:Choice>
              <mc:Fallback>
                <p:oleObj name="Equation" r:id="rId3" imgW="1257120" imgH="431640" progId="Equation.3">
                  <p:embed/>
                  <p:pic>
                    <p:nvPicPr>
                      <p:cNvPr id="202753"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0850" y="895350"/>
                        <a:ext cx="1885950"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2754" name="Object 2"/>
          <p:cNvGraphicFramePr>
            <a:graphicFrameLocks noChangeAspect="1"/>
          </p:cNvGraphicFramePr>
          <p:nvPr/>
        </p:nvGraphicFramePr>
        <p:xfrm>
          <a:off x="469900" y="1812925"/>
          <a:ext cx="2857500" cy="628650"/>
        </p:xfrm>
        <a:graphic>
          <a:graphicData uri="http://schemas.openxmlformats.org/presentationml/2006/ole">
            <mc:AlternateContent xmlns:mc="http://schemas.openxmlformats.org/markup-compatibility/2006">
              <mc:Choice xmlns:v="urn:schemas-microsoft-com:vml" Requires="v">
                <p:oleObj name="Equation" r:id="rId5" imgW="1904760" imgH="419040" progId="Equation.3">
                  <p:embed/>
                </p:oleObj>
              </mc:Choice>
              <mc:Fallback>
                <p:oleObj name="Equation" r:id="rId5" imgW="1904760" imgH="419040" progId="Equation.3">
                  <p:embed/>
                  <p:pic>
                    <p:nvPicPr>
                      <p:cNvPr id="202754"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9900" y="1812925"/>
                        <a:ext cx="2857500" cy="628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2755" name="Object 3"/>
          <p:cNvGraphicFramePr>
            <a:graphicFrameLocks noChangeAspect="1"/>
          </p:cNvGraphicFramePr>
          <p:nvPr/>
        </p:nvGraphicFramePr>
        <p:xfrm>
          <a:off x="460375" y="3187907"/>
          <a:ext cx="1428750" cy="304800"/>
        </p:xfrm>
        <a:graphic>
          <a:graphicData uri="http://schemas.openxmlformats.org/presentationml/2006/ole">
            <mc:AlternateContent xmlns:mc="http://schemas.openxmlformats.org/markup-compatibility/2006">
              <mc:Choice xmlns:v="urn:schemas-microsoft-com:vml" Requires="v">
                <p:oleObj name="Equation" r:id="rId7" imgW="952200" imgH="203040" progId="Equation.3">
                  <p:embed/>
                </p:oleObj>
              </mc:Choice>
              <mc:Fallback>
                <p:oleObj name="Equation" r:id="rId7" imgW="952200" imgH="203040" progId="Equation.3">
                  <p:embed/>
                  <p:pic>
                    <p:nvPicPr>
                      <p:cNvPr id="202755"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0375" y="3187907"/>
                        <a:ext cx="142875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2756" name="Object 4"/>
          <p:cNvGraphicFramePr>
            <a:graphicFrameLocks noChangeAspect="1"/>
          </p:cNvGraphicFramePr>
          <p:nvPr/>
        </p:nvGraphicFramePr>
        <p:xfrm>
          <a:off x="460375" y="3797576"/>
          <a:ext cx="1809750" cy="304800"/>
        </p:xfrm>
        <a:graphic>
          <a:graphicData uri="http://schemas.openxmlformats.org/presentationml/2006/ole">
            <mc:AlternateContent xmlns:mc="http://schemas.openxmlformats.org/markup-compatibility/2006">
              <mc:Choice xmlns:v="urn:schemas-microsoft-com:vml" Requires="v">
                <p:oleObj name="Equation" r:id="rId9" imgW="1206360" imgH="203040" progId="Equation.3">
                  <p:embed/>
                </p:oleObj>
              </mc:Choice>
              <mc:Fallback>
                <p:oleObj name="Equation" r:id="rId9" imgW="1206360" imgH="203040" progId="Equation.3">
                  <p:embed/>
                  <p:pic>
                    <p:nvPicPr>
                      <p:cNvPr id="202756" name="Object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0375" y="3797576"/>
                        <a:ext cx="180975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2757" name="Object 5"/>
          <p:cNvGraphicFramePr>
            <a:graphicFrameLocks noChangeAspect="1"/>
          </p:cNvGraphicFramePr>
          <p:nvPr/>
        </p:nvGraphicFramePr>
        <p:xfrm>
          <a:off x="460375" y="4471366"/>
          <a:ext cx="5581650" cy="1447800"/>
        </p:xfrm>
        <a:graphic>
          <a:graphicData uri="http://schemas.openxmlformats.org/presentationml/2006/ole">
            <mc:AlternateContent xmlns:mc="http://schemas.openxmlformats.org/markup-compatibility/2006">
              <mc:Choice xmlns:v="urn:schemas-microsoft-com:vml" Requires="v">
                <p:oleObj name="Equation" r:id="rId11" imgW="3720960" imgH="965160" progId="Equation.3">
                  <p:embed/>
                </p:oleObj>
              </mc:Choice>
              <mc:Fallback>
                <p:oleObj name="Equation" r:id="rId11" imgW="3720960" imgH="965160" progId="Equation.3">
                  <p:embed/>
                  <p:pic>
                    <p:nvPicPr>
                      <p:cNvPr id="202757" name="Object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0375" y="4471366"/>
                        <a:ext cx="5581650" cy="1447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2758" name="Object 6"/>
          <p:cNvGraphicFramePr>
            <a:graphicFrameLocks noChangeAspect="1"/>
          </p:cNvGraphicFramePr>
          <p:nvPr/>
        </p:nvGraphicFramePr>
        <p:xfrm>
          <a:off x="6252749" y="5936976"/>
          <a:ext cx="1162050" cy="304800"/>
        </p:xfrm>
        <a:graphic>
          <a:graphicData uri="http://schemas.openxmlformats.org/presentationml/2006/ole">
            <mc:AlternateContent xmlns:mc="http://schemas.openxmlformats.org/markup-compatibility/2006">
              <mc:Choice xmlns:v="urn:schemas-microsoft-com:vml" Requires="v">
                <p:oleObj name="Equation" r:id="rId13" imgW="774360" imgH="203040" progId="Equation.3">
                  <p:embed/>
                </p:oleObj>
              </mc:Choice>
              <mc:Fallback>
                <p:oleObj name="Equation" r:id="rId13" imgW="774360" imgH="203040" progId="Equation.3">
                  <p:embed/>
                  <p:pic>
                    <p:nvPicPr>
                      <p:cNvPr id="202758" name="Object 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252749" y="5936976"/>
                        <a:ext cx="116205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2759" name="Object 7"/>
          <p:cNvGraphicFramePr>
            <a:graphicFrameLocks noChangeAspect="1"/>
          </p:cNvGraphicFramePr>
          <p:nvPr/>
        </p:nvGraphicFramePr>
        <p:xfrm>
          <a:off x="6267589" y="6297061"/>
          <a:ext cx="1943100" cy="342900"/>
        </p:xfrm>
        <a:graphic>
          <a:graphicData uri="http://schemas.openxmlformats.org/presentationml/2006/ole">
            <mc:AlternateContent xmlns:mc="http://schemas.openxmlformats.org/markup-compatibility/2006">
              <mc:Choice xmlns:v="urn:schemas-microsoft-com:vml" Requires="v">
                <p:oleObj name="Equation" r:id="rId15" imgW="1295280" imgH="228600" progId="Equation.3">
                  <p:embed/>
                </p:oleObj>
              </mc:Choice>
              <mc:Fallback>
                <p:oleObj name="Equation" r:id="rId15" imgW="1295280" imgH="228600" progId="Equation.3">
                  <p:embed/>
                  <p:pic>
                    <p:nvPicPr>
                      <p:cNvPr id="202759" name="Object 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267589" y="6297061"/>
                        <a:ext cx="19431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4119493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70179" y="576772"/>
            <a:ext cx="8742046" cy="4847481"/>
          </a:xfrm>
          <a:prstGeom prst="rect">
            <a:avLst/>
          </a:prstGeom>
        </p:spPr>
        <p:txBody>
          <a:bodyPr wrap="square" lIns="0" tIns="0" rIns="0" bIns="0" rtlCol="0">
            <a:spAutoFit/>
          </a:bodyPr>
          <a:lstStyle/>
          <a:p>
            <a:pPr marL="165100" indent="-165100">
              <a:spcAft>
                <a:spcPts val="5400"/>
              </a:spcAft>
              <a:buFont typeface="Arial" pitchFamily="34" charset="0"/>
              <a:buChar char="•"/>
            </a:pPr>
            <a:r>
              <a:rPr lang="en-US" sz="1800" b="1" dirty="0"/>
              <a:t>If:</a:t>
            </a:r>
          </a:p>
          <a:p>
            <a:pPr marL="165100" indent="-165100">
              <a:spcAft>
                <a:spcPts val="1200"/>
              </a:spcAft>
              <a:buFont typeface="Arial" pitchFamily="34" charset="0"/>
              <a:buChar char="•"/>
            </a:pPr>
            <a:r>
              <a:rPr lang="en-US" sz="1800" b="1" dirty="0"/>
              <a:t>       is referred to as the </a:t>
            </a:r>
            <a:r>
              <a:rPr lang="en-US" sz="1800" b="1" dirty="0">
                <a:solidFill>
                  <a:schemeClr val="accent1"/>
                </a:solidFill>
              </a:rPr>
              <a:t>state-transition matrix</a:t>
            </a:r>
            <a:r>
              <a:rPr lang="en-US" sz="1800" b="1" dirty="0"/>
              <a:t>.</a:t>
            </a:r>
          </a:p>
          <a:p>
            <a:pPr marL="165100" indent="-165100">
              <a:spcAft>
                <a:spcPts val="9600"/>
              </a:spcAft>
              <a:buFont typeface="Arial" pitchFamily="34" charset="0"/>
              <a:buChar char="•"/>
            </a:pPr>
            <a:r>
              <a:rPr lang="en-US" sz="1800" b="1" dirty="0"/>
              <a:t>We can apply these results to the state equations:</a:t>
            </a:r>
          </a:p>
          <a:p>
            <a:pPr marL="165100" indent="-165100">
              <a:spcAft>
                <a:spcPts val="10800"/>
              </a:spcAft>
              <a:buFont typeface="Arial" pitchFamily="34" charset="0"/>
              <a:buChar char="•"/>
            </a:pPr>
            <a:r>
              <a:rPr lang="en-US" sz="1800" b="1" dirty="0">
                <a:sym typeface="Symbol"/>
              </a:rPr>
              <a:t>Note that:</a:t>
            </a:r>
          </a:p>
          <a:p>
            <a:pPr marL="165100" indent="-165100">
              <a:spcAft>
                <a:spcPts val="12800"/>
              </a:spcAft>
              <a:buFont typeface="Arial" pitchFamily="34" charset="0"/>
              <a:buChar char="•"/>
            </a:pPr>
            <a:r>
              <a:rPr lang="en-US" sz="1800" b="1" dirty="0">
                <a:sym typeface="Symbol"/>
              </a:rPr>
              <a:t>Integrating both sides:</a:t>
            </a:r>
          </a:p>
        </p:txBody>
      </p:sp>
      <p:sp>
        <p:nvSpPr>
          <p:cNvPr id="4" name="Text Box 3"/>
          <p:cNvSpPr txBox="1">
            <a:spLocks noChangeArrowheads="1"/>
          </p:cNvSpPr>
          <p:nvPr/>
        </p:nvSpPr>
        <p:spPr bwMode="auto">
          <a:xfrm>
            <a:off x="227013" y="57150"/>
            <a:ext cx="8579362" cy="369332"/>
          </a:xfrm>
          <a:prstGeom prst="rect">
            <a:avLst/>
          </a:prstGeom>
          <a:noFill/>
          <a:ln w="9525">
            <a:noFill/>
            <a:miter lim="800000"/>
            <a:headEnd/>
            <a:tailEnd/>
          </a:ln>
        </p:spPr>
        <p:txBody>
          <a:bodyPr wrap="square" lIns="0" tIns="0" rIns="0" bIns="0">
            <a:spAutoFit/>
          </a:bodyPr>
          <a:lstStyle/>
          <a:p>
            <a:pPr>
              <a:spcBef>
                <a:spcPct val="50000"/>
              </a:spcBef>
            </a:pPr>
            <a:r>
              <a:rPr lang="en-US" b="1" dirty="0">
                <a:solidFill>
                  <a:schemeClr val="accent2"/>
                </a:solidFill>
              </a:rPr>
              <a:t>Solutions to the Forced Equation</a:t>
            </a:r>
          </a:p>
        </p:txBody>
      </p:sp>
      <p:graphicFrame>
        <p:nvGraphicFramePr>
          <p:cNvPr id="202754" name="Object 2"/>
          <p:cNvGraphicFramePr>
            <a:graphicFrameLocks noChangeAspect="1"/>
          </p:cNvGraphicFramePr>
          <p:nvPr/>
        </p:nvGraphicFramePr>
        <p:xfrm>
          <a:off x="354359" y="1524277"/>
          <a:ext cx="323850" cy="304800"/>
        </p:xfrm>
        <a:graphic>
          <a:graphicData uri="http://schemas.openxmlformats.org/presentationml/2006/ole">
            <mc:AlternateContent xmlns:mc="http://schemas.openxmlformats.org/markup-compatibility/2006">
              <mc:Choice xmlns:v="urn:schemas-microsoft-com:vml" Requires="v">
                <p:oleObj name="Equation" r:id="rId3" imgW="215640" imgH="203040" progId="Equation.3">
                  <p:embed/>
                </p:oleObj>
              </mc:Choice>
              <mc:Fallback>
                <p:oleObj name="Equation" r:id="rId3" imgW="215640" imgH="203040" progId="Equation.3">
                  <p:embed/>
                  <p:pic>
                    <p:nvPicPr>
                      <p:cNvPr id="202754"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4359" y="1524277"/>
                        <a:ext cx="32385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2757" name="Object 5"/>
          <p:cNvGraphicFramePr>
            <a:graphicFrameLocks noChangeAspect="1"/>
          </p:cNvGraphicFramePr>
          <p:nvPr/>
        </p:nvGraphicFramePr>
        <p:xfrm>
          <a:off x="460375" y="935106"/>
          <a:ext cx="5086350" cy="590550"/>
        </p:xfrm>
        <a:graphic>
          <a:graphicData uri="http://schemas.openxmlformats.org/presentationml/2006/ole">
            <mc:AlternateContent xmlns:mc="http://schemas.openxmlformats.org/markup-compatibility/2006">
              <mc:Choice xmlns:v="urn:schemas-microsoft-com:vml" Requires="v">
                <p:oleObj name="Equation" r:id="rId5" imgW="3390840" imgH="393480" progId="Equation.3">
                  <p:embed/>
                </p:oleObj>
              </mc:Choice>
              <mc:Fallback>
                <p:oleObj name="Equation" r:id="rId5" imgW="3390840" imgH="393480" progId="Equation.3">
                  <p:embed/>
                  <p:pic>
                    <p:nvPicPr>
                      <p:cNvPr id="202757"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0375" y="935106"/>
                        <a:ext cx="5086350" cy="590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2759" name="Object 7"/>
          <p:cNvGraphicFramePr>
            <a:graphicFrameLocks noChangeAspect="1"/>
          </p:cNvGraphicFramePr>
          <p:nvPr/>
        </p:nvGraphicFramePr>
        <p:xfrm>
          <a:off x="622162" y="552450"/>
          <a:ext cx="1943100" cy="342900"/>
        </p:xfrm>
        <a:graphic>
          <a:graphicData uri="http://schemas.openxmlformats.org/presentationml/2006/ole">
            <mc:AlternateContent xmlns:mc="http://schemas.openxmlformats.org/markup-compatibility/2006">
              <mc:Choice xmlns:v="urn:schemas-microsoft-com:vml" Requires="v">
                <p:oleObj name="Equation" r:id="rId7" imgW="1295280" imgH="228600" progId="Equation.3">
                  <p:embed/>
                </p:oleObj>
              </mc:Choice>
              <mc:Fallback>
                <p:oleObj name="Equation" r:id="rId7" imgW="1295280" imgH="228600" progId="Equation.3">
                  <p:embed/>
                  <p:pic>
                    <p:nvPicPr>
                      <p:cNvPr id="202759"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2162" y="552450"/>
                        <a:ext cx="19431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2457" name="Object 9"/>
          <p:cNvGraphicFramePr>
            <a:graphicFrameLocks noChangeAspect="1"/>
          </p:cNvGraphicFramePr>
          <p:nvPr/>
        </p:nvGraphicFramePr>
        <p:xfrm>
          <a:off x="460375" y="2295525"/>
          <a:ext cx="2686050" cy="1028700"/>
        </p:xfrm>
        <a:graphic>
          <a:graphicData uri="http://schemas.openxmlformats.org/presentationml/2006/ole">
            <mc:AlternateContent xmlns:mc="http://schemas.openxmlformats.org/markup-compatibility/2006">
              <mc:Choice xmlns:v="urn:schemas-microsoft-com:vml" Requires="v">
                <p:oleObj name="Equation" r:id="rId9" imgW="1790640" imgH="685800" progId="Equation.3">
                  <p:embed/>
                </p:oleObj>
              </mc:Choice>
              <mc:Fallback>
                <p:oleObj name="Equation" r:id="rId9" imgW="1790640" imgH="685800" progId="Equation.3">
                  <p:embed/>
                  <p:pic>
                    <p:nvPicPr>
                      <p:cNvPr id="232457" name="Object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0375" y="2295525"/>
                        <a:ext cx="2686050" cy="1028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2458" name="Object 10"/>
          <p:cNvGraphicFramePr>
            <a:graphicFrameLocks noChangeAspect="1"/>
          </p:cNvGraphicFramePr>
          <p:nvPr/>
        </p:nvGraphicFramePr>
        <p:xfrm>
          <a:off x="460375" y="3763686"/>
          <a:ext cx="7181850" cy="1257300"/>
        </p:xfrm>
        <a:graphic>
          <a:graphicData uri="http://schemas.openxmlformats.org/presentationml/2006/ole">
            <mc:AlternateContent xmlns:mc="http://schemas.openxmlformats.org/markup-compatibility/2006">
              <mc:Choice xmlns:v="urn:schemas-microsoft-com:vml" Requires="v">
                <p:oleObj name="Equation" r:id="rId11" imgW="4787640" imgH="838080" progId="Equation.3">
                  <p:embed/>
                </p:oleObj>
              </mc:Choice>
              <mc:Fallback>
                <p:oleObj name="Equation" r:id="rId11" imgW="4787640" imgH="838080" progId="Equation.3">
                  <p:embed/>
                  <p:pic>
                    <p:nvPicPr>
                      <p:cNvPr id="232458" name="Object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0375" y="3763686"/>
                        <a:ext cx="7181850" cy="1257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2459" name="Object 11"/>
          <p:cNvGraphicFramePr>
            <a:graphicFrameLocks noChangeAspect="1"/>
          </p:cNvGraphicFramePr>
          <p:nvPr/>
        </p:nvGraphicFramePr>
        <p:xfrm>
          <a:off x="905560" y="5343525"/>
          <a:ext cx="4076700" cy="1447800"/>
        </p:xfrm>
        <a:graphic>
          <a:graphicData uri="http://schemas.openxmlformats.org/presentationml/2006/ole">
            <mc:AlternateContent xmlns:mc="http://schemas.openxmlformats.org/markup-compatibility/2006">
              <mc:Choice xmlns:v="urn:schemas-microsoft-com:vml" Requires="v">
                <p:oleObj name="Equation" r:id="rId13" imgW="2717640" imgH="965160" progId="Equation.3">
                  <p:embed/>
                </p:oleObj>
              </mc:Choice>
              <mc:Fallback>
                <p:oleObj name="Equation" r:id="rId13" imgW="2717640" imgH="965160" progId="Equation.3">
                  <p:embed/>
                  <p:pic>
                    <p:nvPicPr>
                      <p:cNvPr id="232459" name="Object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05560" y="5343525"/>
                        <a:ext cx="4076700" cy="1447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17" name="Group 16"/>
          <p:cNvGrpSpPr/>
          <p:nvPr/>
        </p:nvGrpSpPr>
        <p:grpSpPr>
          <a:xfrm>
            <a:off x="4346713" y="5391763"/>
            <a:ext cx="4148275" cy="850010"/>
            <a:chOff x="4346713" y="5391763"/>
            <a:chExt cx="4148275" cy="850010"/>
          </a:xfrm>
        </p:grpSpPr>
        <p:sp>
          <p:nvSpPr>
            <p:cNvPr id="14" name="TextBox 13"/>
            <p:cNvSpPr txBox="1"/>
            <p:nvPr/>
          </p:nvSpPr>
          <p:spPr>
            <a:xfrm>
              <a:off x="5659023" y="5391763"/>
              <a:ext cx="2835965" cy="738664"/>
            </a:xfrm>
            <a:prstGeom prst="rect">
              <a:avLst/>
            </a:prstGeom>
            <a:solidFill>
              <a:schemeClr val="accent3">
                <a:lumMod val="90000"/>
              </a:schemeClr>
            </a:solidFill>
            <a:ln w="38100">
              <a:solidFill>
                <a:schemeClr val="accent1"/>
              </a:solidFill>
            </a:ln>
          </p:spPr>
          <p:txBody>
            <a:bodyPr wrap="square" lIns="91440" tIns="91440" rIns="91440" bIns="91440" rtlCol="0">
              <a:spAutoFit/>
            </a:bodyPr>
            <a:lstStyle/>
            <a:p>
              <a:pPr marR="0" algn="ctr" defTabSz="914400" rtl="0" eaLnBrk="1" fontAlgn="base" latinLnBrk="0" hangingPunct="1">
                <a:lnSpc>
                  <a:spcPct val="100000"/>
                </a:lnSpc>
                <a:spcBef>
                  <a:spcPct val="20000"/>
                </a:spcBef>
                <a:spcAft>
                  <a:spcPct val="0"/>
                </a:spcAft>
                <a:buClrTx/>
                <a:buSzTx/>
                <a:tabLst/>
              </a:pPr>
              <a:r>
                <a:rPr kumimoji="0" lang="en-US" sz="1800" b="1" i="0" u="none" strike="noStrike" kern="0" cap="none" spc="0" normalizeH="0" baseline="0" noProof="0" dirty="0">
                  <a:ln>
                    <a:noFill/>
                  </a:ln>
                  <a:solidFill>
                    <a:schemeClr val="tx1"/>
                  </a:solidFill>
                  <a:effectLst/>
                  <a:uLnTx/>
                  <a:uFillTx/>
                  <a:latin typeface="+mn-lt"/>
                  <a:ea typeface="+mn-ea"/>
                  <a:cs typeface="+mn-cs"/>
                </a:rPr>
                <a:t>Generalization</a:t>
              </a:r>
              <a:r>
                <a:rPr kumimoji="0" lang="en-US" sz="1800" b="1" i="0" u="none" strike="noStrike" kern="0" cap="none" spc="0" normalizeH="0" noProof="0" dirty="0">
                  <a:ln>
                    <a:noFill/>
                  </a:ln>
                  <a:solidFill>
                    <a:schemeClr val="tx1"/>
                  </a:solidFill>
                  <a:effectLst/>
                  <a:uLnTx/>
                  <a:uFillTx/>
                  <a:latin typeface="+mn-lt"/>
                  <a:ea typeface="+mn-ea"/>
                  <a:cs typeface="+mn-cs"/>
                </a:rPr>
                <a:t> of our convolution integral</a:t>
              </a:r>
              <a:endParaRPr kumimoji="0" lang="en-US" sz="1800" b="1" i="0" u="none" strike="noStrike" kern="0" cap="none" spc="0" normalizeH="0" baseline="0" noProof="0" dirty="0">
                <a:ln>
                  <a:noFill/>
                </a:ln>
                <a:solidFill>
                  <a:schemeClr val="tx1"/>
                </a:solidFill>
                <a:effectLst/>
                <a:uLnTx/>
                <a:uFillTx/>
                <a:latin typeface="+mn-lt"/>
                <a:ea typeface="+mn-ea"/>
                <a:cs typeface="+mn-cs"/>
              </a:endParaRPr>
            </a:p>
          </p:txBody>
        </p:sp>
        <p:cxnSp>
          <p:nvCxnSpPr>
            <p:cNvPr id="16" name="Straight Arrow Connector 15"/>
            <p:cNvCxnSpPr>
              <a:stCxn id="14" idx="1"/>
            </p:cNvCxnSpPr>
            <p:nvPr/>
          </p:nvCxnSpPr>
          <p:spPr>
            <a:xfrm rot="10800000" flipV="1">
              <a:off x="4346713" y="5761094"/>
              <a:ext cx="1312310" cy="480679"/>
            </a:xfrm>
            <a:prstGeom prst="straightConnector1">
              <a:avLst/>
            </a:prstGeom>
            <a:ln w="38100">
              <a:solidFill>
                <a:schemeClr val="accent1"/>
              </a:solidFill>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013998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ecture_title">
  <a:themeElements>
    <a:clrScheme name="ISIP Standard">
      <a:dk1>
        <a:srgbClr val="000000"/>
      </a:dk1>
      <a:lt1>
        <a:srgbClr val="000000"/>
      </a:lt1>
      <a:dk2>
        <a:srgbClr val="000000"/>
      </a:dk2>
      <a:lt2>
        <a:srgbClr val="000000"/>
      </a:lt2>
      <a:accent1>
        <a:srgbClr val="333399"/>
      </a:accent1>
      <a:accent2>
        <a:srgbClr val="892034"/>
      </a:accent2>
      <a:accent3>
        <a:srgbClr val="FFFFE2"/>
      </a:accent3>
      <a:accent4>
        <a:srgbClr val="FFFFE2"/>
      </a:accent4>
      <a:accent5>
        <a:srgbClr val="FFFFE2"/>
      </a:accent5>
      <a:accent6>
        <a:srgbClr val="FFFFE2"/>
      </a:accent6>
      <a:hlink>
        <a:srgbClr val="892034"/>
      </a:hlink>
      <a:folHlink>
        <a:srgbClr val="892034"/>
      </a:folHlink>
    </a:clrScheme>
    <a:fontScheme name="ISIP Standar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a:miter lim="800000"/>
          <a:headEnd/>
          <a:tailEnd/>
        </a:ln>
      </a:spPr>
      <a:bodyPr vert="horz" wrap="none" lIns="0" tIns="0" rIns="0" bIns="0" numCol="1" anchor="t" anchorCtr="0" compatLnSpc="1">
        <a:prstTxWarp prst="textNoShape">
          <a:avLst/>
        </a:prstTxWarp>
      </a:bodyPr>
      <a:lstStyle>
        <a:defPPr marL="176213" indent="-176213" algn="l" fontAlgn="auto">
          <a:spcBef>
            <a:spcPts val="1200"/>
          </a:spcBef>
          <a:spcAft>
            <a:spcPts val="1200"/>
          </a:spcAft>
          <a:buFont typeface="Arial" pitchFamily="34" charset="0"/>
          <a:buChar char="•"/>
          <a:defRPr b="1" dirty="0" smtClean="0">
            <a:solidFill>
              <a:schemeClr val="accent1"/>
            </a:solidFill>
            <a:latin typeface="+mn-lt"/>
          </a:defRPr>
        </a:defPPr>
      </a:lstStyle>
    </a:txDef>
  </a:objectDefaults>
  <a:extraClrSchemeLst/>
</a:theme>
</file>

<file path=ppt/theme/theme2.xml><?xml version="1.0" encoding="utf-8"?>
<a:theme xmlns:a="http://schemas.openxmlformats.org/drawingml/2006/main" name="isip_default">
  <a:themeElements>
    <a:clrScheme name="ISIP Standard">
      <a:dk1>
        <a:srgbClr val="000000"/>
      </a:dk1>
      <a:lt1>
        <a:srgbClr val="000000"/>
      </a:lt1>
      <a:dk2>
        <a:srgbClr val="000000"/>
      </a:dk2>
      <a:lt2>
        <a:srgbClr val="000000"/>
      </a:lt2>
      <a:accent1>
        <a:srgbClr val="333399"/>
      </a:accent1>
      <a:accent2>
        <a:srgbClr val="892034"/>
      </a:accent2>
      <a:accent3>
        <a:srgbClr val="FFFFE2"/>
      </a:accent3>
      <a:accent4>
        <a:srgbClr val="FFFFE2"/>
      </a:accent4>
      <a:accent5>
        <a:srgbClr val="FFFFE2"/>
      </a:accent5>
      <a:accent6>
        <a:srgbClr val="FFFFE2"/>
      </a:accent6>
      <a:hlink>
        <a:srgbClr val="892034"/>
      </a:hlink>
      <a:folHlink>
        <a:srgbClr val="892034"/>
      </a:folHlink>
    </a:clrScheme>
    <a:fontScheme name="ISIP Standar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7961</TotalTime>
  <Words>1152</Words>
  <Application>Microsoft Macintosh PowerPoint</Application>
  <PresentationFormat>Letter Paper (8.5x11 in)</PresentationFormat>
  <Paragraphs>123</Paragraphs>
  <Slides>14</Slides>
  <Notes>13</Notes>
  <HiddenSlides>0</HiddenSlides>
  <MMClips>0</MMClips>
  <ScaleCrop>false</ScaleCrop>
  <HeadingPairs>
    <vt:vector size="8" baseType="variant">
      <vt:variant>
        <vt:lpstr>Fonts Used</vt:lpstr>
      </vt:variant>
      <vt:variant>
        <vt:i4>2</vt:i4>
      </vt:variant>
      <vt:variant>
        <vt:lpstr>Theme</vt:lpstr>
      </vt:variant>
      <vt:variant>
        <vt:i4>2</vt:i4>
      </vt:variant>
      <vt:variant>
        <vt:lpstr>Embedded OLE Servers</vt:lpstr>
      </vt:variant>
      <vt:variant>
        <vt:i4>1</vt:i4>
      </vt:variant>
      <vt:variant>
        <vt:lpstr>Slide Titles</vt:lpstr>
      </vt:variant>
      <vt:variant>
        <vt:i4>14</vt:i4>
      </vt:variant>
    </vt:vector>
  </HeadingPairs>
  <TitlesOfParts>
    <vt:vector size="19" baseType="lpstr">
      <vt:lpstr>Arial</vt:lpstr>
      <vt:lpstr>Times New Roman</vt:lpstr>
      <vt:lpstr>lecture_title</vt:lpstr>
      <vt:lpstr>isip_default</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Gateway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Valued Gateway Client</dc:creator>
  <cp:lastModifiedBy>Joseph Picone</cp:lastModifiedBy>
  <cp:revision>459</cp:revision>
  <dcterms:created xsi:type="dcterms:W3CDTF">2002-09-12T17:13:32Z</dcterms:created>
  <dcterms:modified xsi:type="dcterms:W3CDTF">2023-11-29T18:57:44Z</dcterms:modified>
</cp:coreProperties>
</file>